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73" r:id="rId5"/>
    <p:sldId id="259" r:id="rId6"/>
    <p:sldId id="276" r:id="rId7"/>
    <p:sldId id="277" r:id="rId8"/>
    <p:sldId id="278" r:id="rId9"/>
    <p:sldId id="261" r:id="rId10"/>
    <p:sldId id="262" r:id="rId11"/>
    <p:sldId id="265" r:id="rId12"/>
  </p:sldIdLst>
  <p:sldSz cx="12192000" cy="6858000"/>
  <p:notesSz cx="6797675" cy="9926638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B3DB"/>
    <a:srgbClr val="7FC341"/>
    <a:srgbClr val="008080"/>
    <a:srgbClr val="1CB1B5"/>
    <a:srgbClr val="00B0F0"/>
    <a:srgbClr val="8A75BF"/>
    <a:srgbClr val="656694"/>
    <a:srgbClr val="7CD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2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Connolly" userId="1752a7ff-6505-428b-b27a-fa8de7eb37d6" providerId="ADAL" clId="{52CACB93-2A61-4687-8274-46FD069C7599}"/>
    <pc:docChg chg="modSld">
      <pc:chgData name="Jenny Connolly" userId="1752a7ff-6505-428b-b27a-fa8de7eb37d6" providerId="ADAL" clId="{52CACB93-2A61-4687-8274-46FD069C7599}" dt="2024-03-04T12:17:39.403" v="4" actId="20577"/>
      <pc:docMkLst>
        <pc:docMk/>
      </pc:docMkLst>
      <pc:sldChg chg="modSp mod">
        <pc:chgData name="Jenny Connolly" userId="1752a7ff-6505-428b-b27a-fa8de7eb37d6" providerId="ADAL" clId="{52CACB93-2A61-4687-8274-46FD069C7599}" dt="2024-03-04T12:17:39.403" v="4" actId="20577"/>
        <pc:sldMkLst>
          <pc:docMk/>
          <pc:sldMk cId="2299400234" sldId="261"/>
        </pc:sldMkLst>
        <pc:spChg chg="mod">
          <ac:chgData name="Jenny Connolly" userId="1752a7ff-6505-428b-b27a-fa8de7eb37d6" providerId="ADAL" clId="{52CACB93-2A61-4687-8274-46FD069C7599}" dt="2024-03-04T12:17:26.681" v="3" actId="20577"/>
          <ac:spMkLst>
            <pc:docMk/>
            <pc:sldMk cId="2299400234" sldId="261"/>
            <ac:spMk id="37" creationId="{00000000-0000-0000-0000-000000000000}"/>
          </ac:spMkLst>
        </pc:spChg>
        <pc:spChg chg="mod">
          <ac:chgData name="Jenny Connolly" userId="1752a7ff-6505-428b-b27a-fa8de7eb37d6" providerId="ADAL" clId="{52CACB93-2A61-4687-8274-46FD069C7599}" dt="2024-03-04T12:17:39.403" v="4" actId="20577"/>
          <ac:spMkLst>
            <pc:docMk/>
            <pc:sldMk cId="2299400234" sldId="261"/>
            <ac:spMk id="41" creationId="{00000000-0000-0000-0000-000000000000}"/>
          </ac:spMkLst>
        </pc:spChg>
      </pc:sldChg>
    </pc:docChg>
  </pc:docChgLst>
  <pc:docChgLst>
    <pc:chgData name="Jay Heavisides" userId="61578353-ebf9-4d31-a0cc-98793849d319" providerId="ADAL" clId="{1B383C2B-A64C-4443-A5D0-341B3588620C}"/>
    <pc:docChg chg="custSel replTag delTag">
      <pc:chgData name="Jay Heavisides" userId="61578353-ebf9-4d31-a0cc-98793849d319" providerId="ADAL" clId="{1B383C2B-A64C-4443-A5D0-341B3588620C}" dt="2024-02-20T11:23:58.236" v="9"/>
      <pc:docMkLst>
        <pc:docMk/>
      </pc:docMkLst>
    </pc:docChg>
  </pc:docChgLst>
  <pc:docChgLst>
    <pc:chgData name="Roisin Mulvany" userId="84eb3338-6f9b-4c28-b728-73caff1a3578" providerId="ADAL" clId="{CDB051CC-5BFA-4E4F-8043-45CE4BD0B2FE}"/>
    <pc:docChg chg="modSld">
      <pc:chgData name="Roisin Mulvany" userId="84eb3338-6f9b-4c28-b728-73caff1a3578" providerId="ADAL" clId="{CDB051CC-5BFA-4E4F-8043-45CE4BD0B2FE}" dt="2024-03-08T13:31:10.694" v="7" actId="6549"/>
      <pc:docMkLst>
        <pc:docMk/>
      </pc:docMkLst>
      <pc:sldChg chg="modSp mod">
        <pc:chgData name="Roisin Mulvany" userId="84eb3338-6f9b-4c28-b728-73caff1a3578" providerId="ADAL" clId="{CDB051CC-5BFA-4E4F-8043-45CE4BD0B2FE}" dt="2024-03-08T13:31:10.694" v="7" actId="6549"/>
        <pc:sldMkLst>
          <pc:docMk/>
          <pc:sldMk cId="3969980188" sldId="277"/>
        </pc:sldMkLst>
        <pc:spChg chg="mod">
          <ac:chgData name="Roisin Mulvany" userId="84eb3338-6f9b-4c28-b728-73caff1a3578" providerId="ADAL" clId="{CDB051CC-5BFA-4E4F-8043-45CE4BD0B2FE}" dt="2024-03-08T13:31:10.694" v="7" actId="6549"/>
          <ac:spMkLst>
            <pc:docMk/>
            <pc:sldMk cId="3969980188" sldId="277"/>
            <ac:spMk id="63" creationId="{B8723538-C0ED-48CA-88FB-B61DAB9E360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058" cy="497265"/>
          </a:xfrm>
          <a:prstGeom prst="rect">
            <a:avLst/>
          </a:prstGeom>
        </p:spPr>
        <p:txBody>
          <a:bodyPr vert="horz" lIns="62955" tIns="31478" rIns="62955" bIns="31478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530" y="2"/>
            <a:ext cx="2946058" cy="497265"/>
          </a:xfrm>
          <a:prstGeom prst="rect">
            <a:avLst/>
          </a:prstGeom>
        </p:spPr>
        <p:txBody>
          <a:bodyPr vert="horz" lIns="62955" tIns="31478" rIns="62955" bIns="31478" rtlCol="0"/>
          <a:lstStyle>
            <a:lvl1pPr algn="r">
              <a:defRPr sz="800"/>
            </a:lvl1pPr>
          </a:lstStyle>
          <a:p>
            <a:fld id="{80155CE9-2BCE-4D34-9456-FE1926835125}" type="datetimeFigureOut">
              <a:rPr lang="en-GB" smtClean="0"/>
              <a:t>08/03/2024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55" tIns="31478" rIns="62955" bIns="3147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42" y="4777256"/>
            <a:ext cx="5438792" cy="3908964"/>
          </a:xfrm>
          <a:prstGeom prst="rect">
            <a:avLst/>
          </a:prstGeom>
        </p:spPr>
        <p:txBody>
          <a:bodyPr vert="horz" lIns="62955" tIns="31478" rIns="62955" bIns="3147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374"/>
            <a:ext cx="2946058" cy="497265"/>
          </a:xfrm>
          <a:prstGeom prst="rect">
            <a:avLst/>
          </a:prstGeom>
        </p:spPr>
        <p:txBody>
          <a:bodyPr vert="horz" lIns="62955" tIns="31478" rIns="62955" bIns="31478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530" y="9429374"/>
            <a:ext cx="2946058" cy="497265"/>
          </a:xfrm>
          <a:prstGeom prst="rect">
            <a:avLst/>
          </a:prstGeom>
        </p:spPr>
        <p:txBody>
          <a:bodyPr vert="horz" lIns="62955" tIns="31478" rIns="62955" bIns="31478" rtlCol="0" anchor="b"/>
          <a:lstStyle>
            <a:lvl1pPr algn="r">
              <a:defRPr sz="800"/>
            </a:lvl1pPr>
          </a:lstStyle>
          <a:p>
            <a:fld id="{265F30FA-C358-491A-9702-5A3CBA4A5C6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22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F30FA-C358-491A-9702-5A3CBA4A5C6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032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20C1B-0EAD-4726-8D37-BF8395622544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9600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D9907-2EB4-4E03-B13A-E5EF7D44A124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962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2AF13-1F4F-4805-BF1D-8CC2CFA47C9F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60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E2A84-DF82-4539-A230-22C53BA97A81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53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19A-87AC-4F8C-BB6B-9CA5B8AF682D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504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2E64-AF36-4E7E-910F-E07ECA431E72}" type="datetime1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04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36904-80D1-4A8E-8AB4-00E60AF264FD}" type="datetime1">
              <a:rPr lang="en-GB" smtClean="0"/>
              <a:t>08/03/2024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280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70553-C5D5-40EA-9003-87951E3922F3}" type="datetime1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60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76CE-FFEF-446F-9E33-664263F29367}" type="datetime1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54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C3D90-7161-4D18-916E-3E297E38E881}" type="datetime1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014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FA2F-E597-4B26-A518-F5819484EBD7}" type="datetime1">
              <a:rPr lang="en-GB" smtClean="0"/>
              <a:t>08/03/2024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42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3AE38-C9A0-4E17-B822-DA4B8856C0F1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Owned by Head of Industry Groups Management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E8DA5-BD98-4BCC-B2CC-E2D2BAF8CC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90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1AB07A3-EDD9-4798-8350-611FEA8FC64A}"/>
              </a:ext>
            </a:extLst>
          </p:cNvPr>
          <p:cNvCxnSpPr>
            <a:cxnSpLocks/>
            <a:stCxn id="55" idx="0"/>
            <a:endCxn id="12" idx="2"/>
          </p:cNvCxnSpPr>
          <p:nvPr/>
        </p:nvCxnSpPr>
        <p:spPr>
          <a:xfrm flipH="1" flipV="1">
            <a:off x="7135615" y="4227849"/>
            <a:ext cx="4250" cy="222836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cxnSpLocks/>
          </p:cNvCxnSpPr>
          <p:nvPr/>
        </p:nvCxnSpPr>
        <p:spPr>
          <a:xfrm>
            <a:off x="2948567" y="1777486"/>
            <a:ext cx="40782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/>
            <a:stCxn id="15" idx="0"/>
          </p:cNvCxnSpPr>
          <p:nvPr/>
        </p:nvCxnSpPr>
        <p:spPr>
          <a:xfrm flipV="1">
            <a:off x="2813958" y="3008398"/>
            <a:ext cx="0" cy="2666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cxnSpLocks/>
            <a:stCxn id="9" idx="0"/>
          </p:cNvCxnSpPr>
          <p:nvPr/>
        </p:nvCxnSpPr>
        <p:spPr>
          <a:xfrm flipH="1" flipV="1">
            <a:off x="1531489" y="3015229"/>
            <a:ext cx="1242" cy="2447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cxnSpLocks/>
          </p:cNvCxnSpPr>
          <p:nvPr/>
        </p:nvCxnSpPr>
        <p:spPr>
          <a:xfrm flipV="1">
            <a:off x="2942143" y="1286878"/>
            <a:ext cx="414246" cy="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3341" y="366449"/>
            <a:ext cx="7183271" cy="74204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RSSB Board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0029" y="3316002"/>
            <a:ext cx="1092200" cy="86456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Industry Standards Coordination Committee (ISCC)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2662" y="3259940"/>
            <a:ext cx="1100138" cy="88361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System Safety Risk Group (SSRG)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14915" y="3344231"/>
            <a:ext cx="1041400" cy="883618"/>
          </a:xfrm>
          <a:prstGeom prst="rect">
            <a:avLst/>
          </a:prstGeom>
          <a:solidFill>
            <a:srgbClr val="1CB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Sustainable Rail Executive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97302" y="3275025"/>
            <a:ext cx="1033311" cy="877963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Rail Wellbeing Alliance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(RWA)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250029" y="4407684"/>
            <a:ext cx="1092200" cy="62119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Standards Committees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996923" y="3793726"/>
            <a:ext cx="932115" cy="5998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RISQS Committee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>
            <a:cxnSpLocks/>
            <a:stCxn id="12" idx="0"/>
          </p:cNvCxnSpPr>
          <p:nvPr/>
        </p:nvCxnSpPr>
        <p:spPr>
          <a:xfrm flipV="1">
            <a:off x="7135615" y="1099263"/>
            <a:ext cx="0" cy="22449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983316" y="2058340"/>
            <a:ext cx="986531" cy="36966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Audit &amp; Risk Committee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050335" y="5647541"/>
            <a:ext cx="2525516" cy="21360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Leading Health and Safety on Britain’s Railways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50336" y="5375183"/>
            <a:ext cx="2525515" cy="21812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Standards Strategy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50336" y="5912173"/>
            <a:ext cx="2525516" cy="212740"/>
          </a:xfrm>
          <a:prstGeom prst="rect">
            <a:avLst/>
          </a:prstGeom>
          <a:solidFill>
            <a:srgbClr val="1CB1B5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Sustainable Rail Strategy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50335" y="6177303"/>
            <a:ext cx="2525515" cy="212740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Rail technical Strategy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50335" y="6440327"/>
            <a:ext cx="2532975" cy="218125"/>
          </a:xfrm>
          <a:prstGeom prst="rect">
            <a:avLst/>
          </a:prstGeom>
          <a:solidFill>
            <a:srgbClr val="656694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Rail Health and Wellbeing Roadmap</a:t>
            </a:r>
          </a:p>
        </p:txBody>
      </p:sp>
      <p:sp>
        <p:nvSpPr>
          <p:cNvPr id="48" name="Rectangle 47"/>
          <p:cNvSpPr/>
          <p:nvPr/>
        </p:nvSpPr>
        <p:spPr>
          <a:xfrm>
            <a:off x="1986083" y="1589872"/>
            <a:ext cx="986531" cy="3752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Remuneration Committee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974082" y="1099264"/>
            <a:ext cx="986531" cy="3752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Appointments Committee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401C1F6-F59D-4F84-A90F-5E25187ACA17}"/>
              </a:ext>
            </a:extLst>
          </p:cNvPr>
          <p:cNvSpPr/>
          <p:nvPr/>
        </p:nvSpPr>
        <p:spPr>
          <a:xfrm>
            <a:off x="960164" y="2584313"/>
            <a:ext cx="2396225" cy="438629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LHSBR Executive Advisory Group (LEAG)</a:t>
            </a:r>
            <a:endParaRPr kumimoji="0" lang="en-GB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D2D8E84B-4CA5-4592-8B9A-C5D76AFFC60D}"/>
              </a:ext>
            </a:extLst>
          </p:cNvPr>
          <p:cNvCxnSpPr>
            <a:cxnSpLocks/>
            <a:endCxn id="29" idx="2"/>
          </p:cNvCxnSpPr>
          <p:nvPr/>
        </p:nvCxnSpPr>
        <p:spPr>
          <a:xfrm flipV="1">
            <a:off x="10526006" y="4423253"/>
            <a:ext cx="6825" cy="145512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068487" y="3339921"/>
            <a:ext cx="928687" cy="1083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CIRAS Board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Reports to Board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25422E4-3F1D-4354-8B6C-295215872D79}"/>
              </a:ext>
            </a:extLst>
          </p:cNvPr>
          <p:cNvSpPr/>
          <p:nvPr/>
        </p:nvSpPr>
        <p:spPr>
          <a:xfrm>
            <a:off x="10062411" y="4596197"/>
            <a:ext cx="932116" cy="7673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CIRAS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Advisory Committee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A15273B-99DA-42D1-BDEA-FE3B74C4F6ED}"/>
              </a:ext>
            </a:extLst>
          </p:cNvPr>
          <p:cNvSpPr/>
          <p:nvPr/>
        </p:nvSpPr>
        <p:spPr>
          <a:xfrm>
            <a:off x="6619165" y="4450685"/>
            <a:ext cx="1041400" cy="626271"/>
          </a:xfrm>
          <a:prstGeom prst="rect">
            <a:avLst/>
          </a:prstGeom>
          <a:solidFill>
            <a:srgbClr val="1CB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Sustainable Rail Leadership Group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C5DD29A-2539-42FB-9102-0975D7CE4D34}"/>
              </a:ext>
            </a:extLst>
          </p:cNvPr>
          <p:cNvSpPr/>
          <p:nvPr/>
        </p:nvSpPr>
        <p:spPr>
          <a:xfrm>
            <a:off x="2303245" y="4380101"/>
            <a:ext cx="1026299" cy="621198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Health and Wellbeing subgroups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93D10AE-520F-46DB-9DA6-3493FDB98899}"/>
              </a:ext>
            </a:extLst>
          </p:cNvPr>
          <p:cNvSpPr/>
          <p:nvPr/>
        </p:nvSpPr>
        <p:spPr>
          <a:xfrm>
            <a:off x="981429" y="4371539"/>
            <a:ext cx="1100138" cy="62747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Risk Groups</a:t>
            </a:r>
            <a:endParaRPr kumimoji="0" lang="en-GB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9" name="Connector: Elbow 58">
            <a:extLst>
              <a:ext uri="{FF2B5EF4-FFF2-40B4-BE49-F238E27FC236}">
                <a16:creationId xmlns:a16="http://schemas.microsoft.com/office/drawing/2014/main" id="{FFE342AA-A731-4EDC-BBF3-1B250E2E9B4A}"/>
              </a:ext>
            </a:extLst>
          </p:cNvPr>
          <p:cNvCxnSpPr>
            <a:cxnSpLocks/>
            <a:stCxn id="37" idx="3"/>
            <a:endCxn id="7" idx="1"/>
          </p:cNvCxnSpPr>
          <p:nvPr/>
        </p:nvCxnSpPr>
        <p:spPr>
          <a:xfrm flipV="1">
            <a:off x="2969847" y="737474"/>
            <a:ext cx="773494" cy="1505699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D8FE5D25-A6ED-4C39-A455-C183869F4F6F}"/>
              </a:ext>
            </a:extLst>
          </p:cNvPr>
          <p:cNvCxnSpPr>
            <a:cxnSpLocks/>
            <a:stCxn id="58" idx="0"/>
            <a:endCxn id="15" idx="2"/>
          </p:cNvCxnSpPr>
          <p:nvPr/>
        </p:nvCxnSpPr>
        <p:spPr>
          <a:xfrm flipH="1" flipV="1">
            <a:off x="2813958" y="4152988"/>
            <a:ext cx="2437" cy="227113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10D2D3D-F708-40EC-AC4E-E334AE93085A}"/>
              </a:ext>
            </a:extLst>
          </p:cNvPr>
          <p:cNvCxnSpPr>
            <a:cxnSpLocks/>
            <a:stCxn id="43" idx="0"/>
            <a:endCxn id="9" idx="2"/>
          </p:cNvCxnSpPr>
          <p:nvPr/>
        </p:nvCxnSpPr>
        <p:spPr>
          <a:xfrm flipV="1">
            <a:off x="1531498" y="4143558"/>
            <a:ext cx="1233" cy="227981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26DE00D-BFBB-4038-AE0C-40EDDBA5C162}"/>
              </a:ext>
            </a:extLst>
          </p:cNvPr>
          <p:cNvCxnSpPr>
            <a:cxnSpLocks/>
            <a:stCxn id="26" idx="0"/>
            <a:endCxn id="8" idx="2"/>
          </p:cNvCxnSpPr>
          <p:nvPr/>
        </p:nvCxnSpPr>
        <p:spPr>
          <a:xfrm flipV="1">
            <a:off x="5796129" y="4180570"/>
            <a:ext cx="0" cy="227114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58DF71DF-3B5F-43D8-B1C3-818211F5A0CA}"/>
              </a:ext>
            </a:extLst>
          </p:cNvPr>
          <p:cNvCxnSpPr>
            <a:cxnSpLocks/>
          </p:cNvCxnSpPr>
          <p:nvPr/>
        </p:nvCxnSpPr>
        <p:spPr>
          <a:xfrm flipV="1">
            <a:off x="5796129" y="1123435"/>
            <a:ext cx="0" cy="21925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19085917-0756-4CBE-941A-7A27E97FA0F1}"/>
              </a:ext>
            </a:extLst>
          </p:cNvPr>
          <p:cNvCxnSpPr>
            <a:cxnSpLocks/>
            <a:stCxn id="46" idx="3"/>
          </p:cNvCxnSpPr>
          <p:nvPr/>
        </p:nvCxnSpPr>
        <p:spPr>
          <a:xfrm flipV="1">
            <a:off x="3356389" y="1093546"/>
            <a:ext cx="568523" cy="1710082"/>
          </a:xfrm>
          <a:prstGeom prst="bentConnector2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E9AE3F3-94B7-4B87-8C2F-9E7EBEDD707E}"/>
              </a:ext>
            </a:extLst>
          </p:cNvPr>
          <p:cNvCxnSpPr>
            <a:cxnSpLocks/>
          </p:cNvCxnSpPr>
          <p:nvPr/>
        </p:nvCxnSpPr>
        <p:spPr>
          <a:xfrm flipV="1">
            <a:off x="10532831" y="1134583"/>
            <a:ext cx="0" cy="2205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168B783B-F602-42D3-8DEB-70F9CD26CE40}"/>
              </a:ext>
            </a:extLst>
          </p:cNvPr>
          <p:cNvSpPr/>
          <p:nvPr/>
        </p:nvSpPr>
        <p:spPr>
          <a:xfrm>
            <a:off x="5224481" y="2611970"/>
            <a:ext cx="1154692" cy="517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RSSB Director of Standards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4B7EFFF-CE39-418F-9DB5-3919E0DE49D3}"/>
              </a:ext>
            </a:extLst>
          </p:cNvPr>
          <p:cNvSpPr/>
          <p:nvPr/>
        </p:nvSpPr>
        <p:spPr>
          <a:xfrm>
            <a:off x="6540018" y="2643437"/>
            <a:ext cx="1312897" cy="4857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RSSB Sustainable Development Director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3B960EB-C35D-42BC-AD17-08EF80D92713}"/>
              </a:ext>
            </a:extLst>
          </p:cNvPr>
          <p:cNvSpPr txBox="1"/>
          <p:nvPr/>
        </p:nvSpPr>
        <p:spPr>
          <a:xfrm>
            <a:off x="7852915" y="4688809"/>
            <a:ext cx="932115" cy="553998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Supplier Consultation Group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0B13AF9-42F2-4CC4-998B-0AC4C2D00E01}"/>
              </a:ext>
            </a:extLst>
          </p:cNvPr>
          <p:cNvSpPr txBox="1"/>
          <p:nvPr/>
        </p:nvSpPr>
        <p:spPr>
          <a:xfrm>
            <a:off x="7866592" y="5473286"/>
            <a:ext cx="932115" cy="553998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Buyer Consultation Group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96F8E7D-5645-4D8C-BA75-49EDDBE77A8C}"/>
              </a:ext>
            </a:extLst>
          </p:cNvPr>
          <p:cNvCxnSpPr/>
          <p:nvPr/>
        </p:nvCxnSpPr>
        <p:spPr>
          <a:xfrm>
            <a:off x="8933288" y="4380101"/>
            <a:ext cx="0" cy="13701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0F2AB55-9DA6-4703-AD0A-512C9E147CFA}"/>
              </a:ext>
            </a:extLst>
          </p:cNvPr>
          <p:cNvCxnSpPr>
            <a:stCxn id="11" idx="3"/>
          </p:cNvCxnSpPr>
          <p:nvPr/>
        </p:nvCxnSpPr>
        <p:spPr>
          <a:xfrm>
            <a:off x="8785030" y="4965808"/>
            <a:ext cx="1482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8590F1C-221F-4FD7-96FA-1C55FBFB8D4C}"/>
              </a:ext>
            </a:extLst>
          </p:cNvPr>
          <p:cNvCxnSpPr>
            <a:endCxn id="14" idx="3"/>
          </p:cNvCxnSpPr>
          <p:nvPr/>
        </p:nvCxnSpPr>
        <p:spPr>
          <a:xfrm flipH="1">
            <a:off x="8798707" y="5750285"/>
            <a:ext cx="1345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741D694-60A2-4302-8EAA-4DD7384CFB95}"/>
              </a:ext>
            </a:extLst>
          </p:cNvPr>
          <p:cNvCxnSpPr/>
          <p:nvPr/>
        </p:nvCxnSpPr>
        <p:spPr>
          <a:xfrm>
            <a:off x="9016140" y="1108498"/>
            <a:ext cx="0" cy="2249776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BCD2601C-8786-45EF-9675-8BDA38964E7E}"/>
              </a:ext>
            </a:extLst>
          </p:cNvPr>
          <p:cNvSpPr txBox="1"/>
          <p:nvPr/>
        </p:nvSpPr>
        <p:spPr>
          <a:xfrm>
            <a:off x="8223485" y="2672304"/>
            <a:ext cx="1602390" cy="2616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Director of Assurance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0F7C801-B364-48E9-9B90-A5AFE697FE00}"/>
              </a:ext>
            </a:extLst>
          </p:cNvPr>
          <p:cNvSpPr/>
          <p:nvPr/>
        </p:nvSpPr>
        <p:spPr>
          <a:xfrm>
            <a:off x="6614915" y="5299791"/>
            <a:ext cx="1041400" cy="626271"/>
          </a:xfrm>
          <a:prstGeom prst="rect">
            <a:avLst/>
          </a:prstGeom>
          <a:solidFill>
            <a:srgbClr val="1CB1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Sustainability Technical Working Groups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A22A5817-0E24-47C8-8431-C82C1EE01905}"/>
              </a:ext>
            </a:extLst>
          </p:cNvPr>
          <p:cNvCxnSpPr>
            <a:cxnSpLocks/>
          </p:cNvCxnSpPr>
          <p:nvPr/>
        </p:nvCxnSpPr>
        <p:spPr>
          <a:xfrm flipH="1" flipV="1">
            <a:off x="7192216" y="5076955"/>
            <a:ext cx="4250" cy="222836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F8C70736-D361-41DF-8D2E-555D061D5437}"/>
              </a:ext>
            </a:extLst>
          </p:cNvPr>
          <p:cNvCxnSpPr>
            <a:cxnSpLocks/>
          </p:cNvCxnSpPr>
          <p:nvPr/>
        </p:nvCxnSpPr>
        <p:spPr>
          <a:xfrm flipV="1">
            <a:off x="4609257" y="1108499"/>
            <a:ext cx="0" cy="23205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55194D83-9C2E-49D3-8159-6999B350839F}"/>
              </a:ext>
            </a:extLst>
          </p:cNvPr>
          <p:cNvSpPr/>
          <p:nvPr/>
        </p:nvSpPr>
        <p:spPr>
          <a:xfrm>
            <a:off x="3979268" y="2620376"/>
            <a:ext cx="1154692" cy="51720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RSSB Programme Director Research &amp; Development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D835D5F-AAD1-4C1C-8B4C-53D330790F1C}"/>
              </a:ext>
            </a:extLst>
          </p:cNvPr>
          <p:cNvSpPr/>
          <p:nvPr/>
        </p:nvSpPr>
        <p:spPr>
          <a:xfrm>
            <a:off x="3989659" y="3324008"/>
            <a:ext cx="1092200" cy="864568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System Interface Committees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(SICs)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0" i="0" u="none" strike="noStrike" kern="1200" cap="none" spc="0" normalizeH="0" baseline="0" noProof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4A76ACE-5C62-436B-9492-52C077AE4EE1}"/>
              </a:ext>
            </a:extLst>
          </p:cNvPr>
          <p:cNvSpPr/>
          <p:nvPr/>
        </p:nvSpPr>
        <p:spPr>
          <a:xfrm>
            <a:off x="9082498" y="3782350"/>
            <a:ext cx="865145" cy="640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F31933-3C71-466C-9D85-2DE1CC639BB8}"/>
              </a:ext>
            </a:extLst>
          </p:cNvPr>
          <p:cNvSpPr txBox="1"/>
          <p:nvPr/>
        </p:nvSpPr>
        <p:spPr>
          <a:xfrm>
            <a:off x="9086748" y="3780497"/>
            <a:ext cx="8608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RISAS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Committee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443AC0D-A1D4-448E-BAED-9BFB05D1F0E2}"/>
              </a:ext>
            </a:extLst>
          </p:cNvPr>
          <p:cNvSpPr/>
          <p:nvPr/>
        </p:nvSpPr>
        <p:spPr>
          <a:xfrm>
            <a:off x="7996923" y="3353030"/>
            <a:ext cx="1950719" cy="2517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9793DA-E53E-4F7F-890F-50691CC0E5C0}"/>
              </a:ext>
            </a:extLst>
          </p:cNvPr>
          <p:cNvSpPr txBox="1"/>
          <p:nvPr/>
        </p:nvSpPr>
        <p:spPr>
          <a:xfrm>
            <a:off x="7996922" y="3339921"/>
            <a:ext cx="20654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Scheme Management &amp; Risk Group</a:t>
            </a:r>
          </a:p>
        </p:txBody>
      </p: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7C31D71-30BA-4EBB-825E-9AE7F91D2E10}"/>
              </a:ext>
            </a:extLst>
          </p:cNvPr>
          <p:cNvCxnSpPr>
            <a:cxnSpLocks/>
          </p:cNvCxnSpPr>
          <p:nvPr/>
        </p:nvCxnSpPr>
        <p:spPr>
          <a:xfrm flipV="1">
            <a:off x="8450861" y="3595455"/>
            <a:ext cx="0" cy="198271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33E0CD5-FB22-4AEA-8DFD-2B35BA08E4D5}"/>
              </a:ext>
            </a:extLst>
          </p:cNvPr>
          <p:cNvCxnSpPr>
            <a:cxnSpLocks/>
            <a:stCxn id="13" idx="0"/>
          </p:cNvCxnSpPr>
          <p:nvPr/>
        </p:nvCxnSpPr>
        <p:spPr>
          <a:xfrm flipH="1" flipV="1">
            <a:off x="9510820" y="3604769"/>
            <a:ext cx="6376" cy="175728"/>
          </a:xfrm>
          <a:prstGeom prst="line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ooter Placeholder 4">
            <a:extLst>
              <a:ext uri="{FF2B5EF4-FFF2-40B4-BE49-F238E27FC236}">
                <a16:creationId xmlns:a16="http://schemas.microsoft.com/office/drawing/2014/main" id="{6EBB53CA-DA71-464B-8C0F-0E2C8092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25154C-9AA1-44AD-952F-2111CD9A1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4013D-0599-41C8-B9DE-A7B02DA552F9}" type="datetime1">
              <a:rPr lang="en-GB" smtClean="0"/>
              <a:t>08/03/2024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41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B56036E-AC8D-8E83-E4D7-180C6BF13958}"/>
              </a:ext>
            </a:extLst>
          </p:cNvPr>
          <p:cNvCxnSpPr/>
          <p:nvPr/>
        </p:nvCxnSpPr>
        <p:spPr>
          <a:xfrm flipV="1">
            <a:off x="7973624" y="2885989"/>
            <a:ext cx="0" cy="3079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cxnSpLocks/>
          </p:cNvCxnSpPr>
          <p:nvPr/>
        </p:nvCxnSpPr>
        <p:spPr>
          <a:xfrm flipH="1" flipV="1">
            <a:off x="9574984" y="2160583"/>
            <a:ext cx="2" cy="2079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6366619" y="2149473"/>
            <a:ext cx="1" cy="225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4912319" y="2143123"/>
            <a:ext cx="1" cy="225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5423EB12-5D36-48AD-96A1-A3C8575CEC02}"/>
              </a:ext>
            </a:extLst>
          </p:cNvPr>
          <p:cNvCxnSpPr>
            <a:cxnSpLocks/>
          </p:cNvCxnSpPr>
          <p:nvPr/>
        </p:nvCxnSpPr>
        <p:spPr>
          <a:xfrm flipH="1">
            <a:off x="3664054" y="3544464"/>
            <a:ext cx="248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BE4AE4D1-98D6-4221-918E-83944BE698FB}"/>
              </a:ext>
            </a:extLst>
          </p:cNvPr>
          <p:cNvCxnSpPr/>
          <p:nvPr/>
        </p:nvCxnSpPr>
        <p:spPr>
          <a:xfrm flipV="1">
            <a:off x="6381423" y="2885989"/>
            <a:ext cx="0" cy="3079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4903444" y="2885989"/>
            <a:ext cx="0" cy="3079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21300" y="563563"/>
            <a:ext cx="1308100" cy="439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Board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89475" y="1622571"/>
            <a:ext cx="2571750" cy="29513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Industry Standards Coordination Committee</a:t>
            </a:r>
          </a:p>
          <a:p>
            <a:pPr algn="ctr"/>
            <a:endParaRPr lang="en-GB" sz="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06450" y="2339340"/>
            <a:ext cx="1447800" cy="55261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Rolling Stock Standards Committee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605088" y="2339341"/>
            <a:ext cx="1447800" cy="55261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Infrastructure Standards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72250" y="2339340"/>
            <a:ext cx="1447800" cy="5526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Energy Standards Committee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676343" y="2326800"/>
            <a:ext cx="1447800" cy="56515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 Command and Signalling Standards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725154" y="2320839"/>
            <a:ext cx="1527840" cy="56515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Traffic Operation and Management Standards Committee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344649" y="2320840"/>
            <a:ext cx="1447800" cy="5651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Plant Standards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68710" y="3139014"/>
            <a:ext cx="1439855" cy="498105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 Command and Signalling  TSI/NTSN GB MG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54502" y="3123450"/>
            <a:ext cx="1447799" cy="51366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Energy TSI / NTSN GB MG**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592391" y="3238914"/>
            <a:ext cx="1079499" cy="61109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Aerodynamics GB Working Group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66911" y="3247137"/>
            <a:ext cx="1079500" cy="4268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Freight Technical Committee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71222" y="1000130"/>
            <a:ext cx="0" cy="3079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or: Elbow 2"/>
          <p:cNvCxnSpPr>
            <a:cxnSpLocks/>
          </p:cNvCxnSpPr>
          <p:nvPr/>
        </p:nvCxnSpPr>
        <p:spPr>
          <a:xfrm rot="5400000" flipH="1" flipV="1">
            <a:off x="6010275" y="-2159635"/>
            <a:ext cx="12700" cy="8985250"/>
          </a:xfrm>
          <a:prstGeom prst="bentConnector3">
            <a:avLst>
              <a:gd name="adj1" fmla="val 150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 flipV="1">
            <a:off x="3317873" y="2149473"/>
            <a:ext cx="2" cy="1864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971222" y="1917702"/>
            <a:ext cx="0" cy="23177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/>
          <p:cNvCxnSpPr>
            <a:cxnSpLocks/>
            <a:stCxn id="13" idx="1"/>
            <a:endCxn id="26" idx="3"/>
          </p:cNvCxnSpPr>
          <p:nvPr/>
        </p:nvCxnSpPr>
        <p:spPr>
          <a:xfrm rot="10800000">
            <a:off x="2254251" y="2615647"/>
            <a:ext cx="338141" cy="928816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D2B879E3-DA02-4213-B970-6586F581353C}"/>
              </a:ext>
            </a:extLst>
          </p:cNvPr>
          <p:cNvSpPr/>
          <p:nvPr/>
        </p:nvSpPr>
        <p:spPr>
          <a:xfrm>
            <a:off x="8845171" y="3128680"/>
            <a:ext cx="1126939" cy="43853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Operations (OPE) TSI /NTSN GB MG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C5424E9-1D51-4019-8EDE-479294E6A2D6}"/>
              </a:ext>
            </a:extLst>
          </p:cNvPr>
          <p:cNvSpPr/>
          <p:nvPr/>
        </p:nvSpPr>
        <p:spPr>
          <a:xfrm>
            <a:off x="2588252" y="3953929"/>
            <a:ext cx="1066802" cy="4268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Tunnels Expert Group (TEG)</a:t>
            </a:r>
            <a:endParaRPr lang="en-GB" sz="9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B3E0A85-FF99-4E0B-93EA-83D559B87700}"/>
              </a:ext>
            </a:extLst>
          </p:cNvPr>
          <p:cNvSpPr/>
          <p:nvPr/>
        </p:nvSpPr>
        <p:spPr>
          <a:xfrm>
            <a:off x="2592391" y="4462865"/>
            <a:ext cx="1079499" cy="873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Persons of Reduced Mobility (PRM) TSI / NTSN GB MG</a:t>
            </a:r>
            <a:endParaRPr lang="en-GB" sz="9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C42BF4C-E04D-4642-BA3F-52D96296E3A1}"/>
              </a:ext>
            </a:extLst>
          </p:cNvPr>
          <p:cNvSpPr/>
          <p:nvPr/>
        </p:nvSpPr>
        <p:spPr>
          <a:xfrm>
            <a:off x="1166910" y="4333945"/>
            <a:ext cx="1079501" cy="101308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Locomotive, Passenger and Wagons (LOC&amp;PAS &amp; WAG) TSI/NTSN GB MG </a:t>
            </a:r>
          </a:p>
          <a:p>
            <a:pPr algn="ctr"/>
            <a:endParaRPr lang="en-GB" sz="90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AF516B17-29C6-4079-AB39-B0BB161DF060}"/>
              </a:ext>
            </a:extLst>
          </p:cNvPr>
          <p:cNvCxnSpPr>
            <a:cxnSpLocks/>
          </p:cNvCxnSpPr>
          <p:nvPr/>
        </p:nvCxnSpPr>
        <p:spPr>
          <a:xfrm rot="16200000" flipV="1">
            <a:off x="2279449" y="4143680"/>
            <a:ext cx="2904934" cy="380530"/>
          </a:xfrm>
          <a:prstGeom prst="bentConnector3">
            <a:avLst>
              <a:gd name="adj1" fmla="val 89423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>
            <a:extLst>
              <a:ext uri="{FF2B5EF4-FFF2-40B4-BE49-F238E27FC236}">
                <a16:creationId xmlns:a16="http://schemas.microsoft.com/office/drawing/2014/main" id="{FFE32327-D2FC-4445-A1B0-54E5258D17A1}"/>
              </a:ext>
            </a:extLst>
          </p:cNvPr>
          <p:cNvSpPr/>
          <p:nvPr/>
        </p:nvSpPr>
        <p:spPr>
          <a:xfrm>
            <a:off x="1166909" y="3790541"/>
            <a:ext cx="1091259" cy="4268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 (NOI) TSI/NTSN GB MG 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D45AB05-C70B-4946-9963-0722ADFE917F}"/>
              </a:ext>
            </a:extLst>
          </p:cNvPr>
          <p:cNvCxnSpPr>
            <a:cxnSpLocks/>
          </p:cNvCxnSpPr>
          <p:nvPr/>
        </p:nvCxnSpPr>
        <p:spPr>
          <a:xfrm flipH="1">
            <a:off x="925803" y="4021575"/>
            <a:ext cx="2411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AA6FB99C-9F82-48A5-A8ED-BFC3817614D1}"/>
              </a:ext>
            </a:extLst>
          </p:cNvPr>
          <p:cNvCxnSpPr>
            <a:cxnSpLocks/>
          </p:cNvCxnSpPr>
          <p:nvPr/>
        </p:nvCxnSpPr>
        <p:spPr>
          <a:xfrm flipH="1">
            <a:off x="925803" y="3474719"/>
            <a:ext cx="2411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1095F60-217F-4DAF-BDE8-09748F632735}"/>
              </a:ext>
            </a:extLst>
          </p:cNvPr>
          <p:cNvSpPr/>
          <p:nvPr/>
        </p:nvSpPr>
        <p:spPr>
          <a:xfrm>
            <a:off x="4850775" y="5525772"/>
            <a:ext cx="2155667" cy="2728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**Dormant/not currently active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C7F26C30-CDB9-4E3E-882A-D818BC8BB134}"/>
              </a:ext>
            </a:extLst>
          </p:cNvPr>
          <p:cNvCxnSpPr>
            <a:cxnSpLocks/>
            <a:endCxn id="26" idx="2"/>
          </p:cNvCxnSpPr>
          <p:nvPr/>
        </p:nvCxnSpPr>
        <p:spPr>
          <a:xfrm rot="10800000" flipH="1">
            <a:off x="1174750" y="2891953"/>
            <a:ext cx="355600" cy="3008424"/>
          </a:xfrm>
          <a:prstGeom prst="bentConnector4">
            <a:avLst>
              <a:gd name="adj1" fmla="val -64286"/>
              <a:gd name="adj2" fmla="val 92786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74C29508-3EB8-4E92-AFCE-3694E465FE17}"/>
              </a:ext>
            </a:extLst>
          </p:cNvPr>
          <p:cNvSpPr/>
          <p:nvPr/>
        </p:nvSpPr>
        <p:spPr>
          <a:xfrm>
            <a:off x="4689475" y="1211447"/>
            <a:ext cx="2571750" cy="2284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Director of Standards</a:t>
            </a:r>
          </a:p>
          <a:p>
            <a:pPr algn="ctr"/>
            <a:endParaRPr lang="en-GB" sz="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F898BF4-5889-46BE-8DB4-159A5A1D1B23}"/>
              </a:ext>
            </a:extLst>
          </p:cNvPr>
          <p:cNvCxnSpPr>
            <a:cxnSpLocks/>
            <a:stCxn id="8" idx="0"/>
            <a:endCxn id="41" idx="2"/>
          </p:cNvCxnSpPr>
          <p:nvPr/>
        </p:nvCxnSpPr>
        <p:spPr>
          <a:xfrm flipV="1">
            <a:off x="5975350" y="1439867"/>
            <a:ext cx="0" cy="18270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F6A253C6-BF43-4175-8967-430E0B1761FF}"/>
              </a:ext>
            </a:extLst>
          </p:cNvPr>
          <p:cNvCxnSpPr>
            <a:cxnSpLocks/>
          </p:cNvCxnSpPr>
          <p:nvPr/>
        </p:nvCxnSpPr>
        <p:spPr>
          <a:xfrm flipH="1">
            <a:off x="925803" y="4808223"/>
            <a:ext cx="24110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9A6054-6E4D-4869-BF55-B50F4928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5AD5-A6EE-47AE-9FA4-65526E8DC13C}" type="datetime1">
              <a:rPr lang="en-GB" smtClean="0"/>
              <a:t>08/03/2024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75068-2D9E-4759-AA07-0EF886B6A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75DC2E94-88C4-44D4-BDDC-3BD69EA9A999}"/>
              </a:ext>
            </a:extLst>
          </p:cNvPr>
          <p:cNvCxnSpPr>
            <a:cxnSpLocks/>
          </p:cNvCxnSpPr>
          <p:nvPr/>
        </p:nvCxnSpPr>
        <p:spPr>
          <a:xfrm flipV="1">
            <a:off x="4850775" y="5327748"/>
            <a:ext cx="624193" cy="1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4EDE651-FE9C-4F9E-919E-44806BBDAC1F}"/>
              </a:ext>
            </a:extLst>
          </p:cNvPr>
          <p:cNvSpPr txBox="1"/>
          <p:nvPr/>
        </p:nvSpPr>
        <p:spPr>
          <a:xfrm>
            <a:off x="5481456" y="5204494"/>
            <a:ext cx="14398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/>
              <a:t>Also reports to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204CF9C6-51C3-47F7-B78A-8CB5C042F8E0}"/>
              </a:ext>
            </a:extLst>
          </p:cNvPr>
          <p:cNvSpPr/>
          <p:nvPr/>
        </p:nvSpPr>
        <p:spPr>
          <a:xfrm>
            <a:off x="8845160" y="3734659"/>
            <a:ext cx="1126939" cy="51618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Dangerous Goods Working Group (DGWG)</a:t>
            </a:r>
          </a:p>
        </p:txBody>
      </p:sp>
      <p:cxnSp>
        <p:nvCxnSpPr>
          <p:cNvPr id="57" name="Connector: Elbow 56">
            <a:extLst>
              <a:ext uri="{FF2B5EF4-FFF2-40B4-BE49-F238E27FC236}">
                <a16:creationId xmlns:a16="http://schemas.microsoft.com/office/drawing/2014/main" id="{0FA0C9A6-4265-4826-BAE8-EE835E1203B7}"/>
              </a:ext>
            </a:extLst>
          </p:cNvPr>
          <p:cNvCxnSpPr>
            <a:cxnSpLocks/>
          </p:cNvCxnSpPr>
          <p:nvPr/>
        </p:nvCxnSpPr>
        <p:spPr>
          <a:xfrm rot="16200000" flipV="1">
            <a:off x="9299007" y="3164875"/>
            <a:ext cx="1210215" cy="627491"/>
          </a:xfrm>
          <a:prstGeom prst="bentConnector3">
            <a:avLst>
              <a:gd name="adj1" fmla="val 84477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B737894A-21EF-42CD-BAD5-8D210334E316}"/>
              </a:ext>
            </a:extLst>
          </p:cNvPr>
          <p:cNvCxnSpPr>
            <a:cxnSpLocks/>
          </p:cNvCxnSpPr>
          <p:nvPr/>
        </p:nvCxnSpPr>
        <p:spPr>
          <a:xfrm flipH="1">
            <a:off x="9963224" y="4069717"/>
            <a:ext cx="248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894B6AAA-2B84-45C0-B4FE-49B4CCD6F06C}"/>
              </a:ext>
            </a:extLst>
          </p:cNvPr>
          <p:cNvCxnSpPr>
            <a:cxnSpLocks/>
          </p:cNvCxnSpPr>
          <p:nvPr/>
        </p:nvCxnSpPr>
        <p:spPr>
          <a:xfrm flipH="1">
            <a:off x="9960042" y="3369458"/>
            <a:ext cx="248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>
            <a:extLst>
              <a:ext uri="{FF2B5EF4-FFF2-40B4-BE49-F238E27FC236}">
                <a16:creationId xmlns:a16="http://schemas.microsoft.com/office/drawing/2014/main" id="{4A4E9A2A-24F6-47E0-8869-FDF9723E8F37}"/>
              </a:ext>
            </a:extLst>
          </p:cNvPr>
          <p:cNvSpPr/>
          <p:nvPr/>
        </p:nvSpPr>
        <p:spPr>
          <a:xfrm>
            <a:off x="1155152" y="5585137"/>
            <a:ext cx="1091259" cy="42687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Wagon (WAG) TSI/NTSN GB MG 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B33C6BFD-C727-46CF-825F-CF84A27A37DF}"/>
              </a:ext>
            </a:extLst>
          </p:cNvPr>
          <p:cNvSpPr/>
          <p:nvPr/>
        </p:nvSpPr>
        <p:spPr>
          <a:xfrm>
            <a:off x="2603688" y="5400811"/>
            <a:ext cx="1091259" cy="52247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Infrastructure  (INF) TSI/NTSN GB MG 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37ADBBC3-0F37-4B9C-9463-25FF6D97BE2D}"/>
              </a:ext>
            </a:extLst>
          </p:cNvPr>
          <p:cNvCxnSpPr>
            <a:cxnSpLocks/>
          </p:cNvCxnSpPr>
          <p:nvPr/>
        </p:nvCxnSpPr>
        <p:spPr>
          <a:xfrm>
            <a:off x="3672722" y="5068353"/>
            <a:ext cx="24027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930FAA54-2C06-4231-A36E-8D27EE219EFE}"/>
              </a:ext>
            </a:extLst>
          </p:cNvPr>
          <p:cNvCxnSpPr>
            <a:cxnSpLocks/>
          </p:cNvCxnSpPr>
          <p:nvPr/>
        </p:nvCxnSpPr>
        <p:spPr>
          <a:xfrm flipH="1">
            <a:off x="3676504" y="5782928"/>
            <a:ext cx="2489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4C1925ED-A721-48FD-91C1-0DF08A2C00AE}"/>
              </a:ext>
            </a:extLst>
          </p:cNvPr>
          <p:cNvCxnSpPr>
            <a:cxnSpLocks/>
          </p:cNvCxnSpPr>
          <p:nvPr/>
        </p:nvCxnSpPr>
        <p:spPr>
          <a:xfrm flipH="1">
            <a:off x="3655054" y="4259478"/>
            <a:ext cx="26712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257AFC71-FB2F-4D88-AE70-D14A81CFB7A4}"/>
              </a:ext>
            </a:extLst>
          </p:cNvPr>
          <p:cNvSpPr/>
          <p:nvPr/>
        </p:nvSpPr>
        <p:spPr>
          <a:xfrm>
            <a:off x="7214494" y="2327719"/>
            <a:ext cx="1447800" cy="56514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Data, Systems and Telematics Standards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2407319A-D438-4A0F-A9E7-2D3E0FD2EE4D}"/>
              </a:ext>
            </a:extLst>
          </p:cNvPr>
          <p:cNvCxnSpPr>
            <a:cxnSpLocks/>
          </p:cNvCxnSpPr>
          <p:nvPr/>
        </p:nvCxnSpPr>
        <p:spPr>
          <a:xfrm flipH="1" flipV="1">
            <a:off x="7967631" y="2149177"/>
            <a:ext cx="2" cy="2079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884F442F-8325-190D-B493-998BF5532555}"/>
              </a:ext>
            </a:extLst>
          </p:cNvPr>
          <p:cNvSpPr/>
          <p:nvPr/>
        </p:nvSpPr>
        <p:spPr>
          <a:xfrm>
            <a:off x="7243706" y="3147947"/>
            <a:ext cx="1418588" cy="87362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Telematics applications for freight and telematics applications for passenger services</a:t>
            </a:r>
          </a:p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TAF TAP TSI MG</a:t>
            </a:r>
            <a:endParaRPr lang="en-GB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997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DA31816E-01BF-B3C4-D22C-D23660FC5A70}"/>
              </a:ext>
            </a:extLst>
          </p:cNvPr>
          <p:cNvCxnSpPr>
            <a:cxnSpLocks/>
          </p:cNvCxnSpPr>
          <p:nvPr/>
        </p:nvCxnSpPr>
        <p:spPr>
          <a:xfrm flipH="1">
            <a:off x="8615738" y="4969796"/>
            <a:ext cx="359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E33EC62-82CF-0CBF-5694-4416B3E571E0}"/>
              </a:ext>
            </a:extLst>
          </p:cNvPr>
          <p:cNvCxnSpPr>
            <a:cxnSpLocks/>
          </p:cNvCxnSpPr>
          <p:nvPr/>
        </p:nvCxnSpPr>
        <p:spPr>
          <a:xfrm flipH="1">
            <a:off x="10409007" y="4475362"/>
            <a:ext cx="31421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5943A9E-382F-C502-02C5-E7129C3C8B6A}"/>
              </a:ext>
            </a:extLst>
          </p:cNvPr>
          <p:cNvCxnSpPr>
            <a:cxnSpLocks/>
          </p:cNvCxnSpPr>
          <p:nvPr/>
        </p:nvCxnSpPr>
        <p:spPr>
          <a:xfrm flipH="1">
            <a:off x="10391455" y="3665360"/>
            <a:ext cx="4375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ACC26EE-A1ED-5355-AF03-1A8957B40AAA}"/>
              </a:ext>
            </a:extLst>
          </p:cNvPr>
          <p:cNvCxnSpPr>
            <a:cxnSpLocks/>
          </p:cNvCxnSpPr>
          <p:nvPr/>
        </p:nvCxnSpPr>
        <p:spPr>
          <a:xfrm flipH="1">
            <a:off x="6923473" y="3833750"/>
            <a:ext cx="43333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D4D5B3B-8A7D-966A-4C56-2CE2AE1EAC95}"/>
              </a:ext>
            </a:extLst>
          </p:cNvPr>
          <p:cNvCxnSpPr>
            <a:cxnSpLocks/>
          </p:cNvCxnSpPr>
          <p:nvPr/>
        </p:nvCxnSpPr>
        <p:spPr>
          <a:xfrm flipH="1">
            <a:off x="8615738" y="3801438"/>
            <a:ext cx="359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1009E3E-6592-453F-94CC-EB6C1D6517DC}"/>
              </a:ext>
            </a:extLst>
          </p:cNvPr>
          <p:cNvCxnSpPr>
            <a:cxnSpLocks/>
          </p:cNvCxnSpPr>
          <p:nvPr/>
        </p:nvCxnSpPr>
        <p:spPr>
          <a:xfrm>
            <a:off x="6069204" y="955596"/>
            <a:ext cx="7316" cy="2593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B68A021A-0A7B-4B0D-A71B-AD37EB4E8AEB}"/>
              </a:ext>
            </a:extLst>
          </p:cNvPr>
          <p:cNvSpPr/>
          <p:nvPr/>
        </p:nvSpPr>
        <p:spPr>
          <a:xfrm>
            <a:off x="4897200" y="221196"/>
            <a:ext cx="2397600" cy="7344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RSSB Board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76EC97-28C6-4562-B6C9-EF1E6265019E}"/>
              </a:ext>
            </a:extLst>
          </p:cNvPr>
          <p:cNvSpPr/>
          <p:nvPr/>
        </p:nvSpPr>
        <p:spPr>
          <a:xfrm>
            <a:off x="4499516" y="1147425"/>
            <a:ext cx="3207600" cy="7344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LHSBR Executive Advisory Group (LEAG)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C65CB2-94C9-41FB-9D1D-0FEB8EC962C4}"/>
              </a:ext>
            </a:extLst>
          </p:cNvPr>
          <p:cNvSpPr/>
          <p:nvPr/>
        </p:nvSpPr>
        <p:spPr>
          <a:xfrm>
            <a:off x="4629204" y="2073655"/>
            <a:ext cx="2880000" cy="734400"/>
          </a:xfrm>
          <a:prstGeom prst="rect">
            <a:avLst/>
          </a:prstGeom>
          <a:solidFill>
            <a:srgbClr val="70AD47">
              <a:lumMod val="5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Safety Risk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(SSRG)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4291A3F-60BC-4A7C-8FD9-4B73850250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2" y="188490"/>
            <a:ext cx="2164268" cy="36579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EC5147F-A6EA-4C9E-957D-3F60FB08D35D}"/>
              </a:ext>
            </a:extLst>
          </p:cNvPr>
          <p:cNvSpPr/>
          <p:nvPr/>
        </p:nvSpPr>
        <p:spPr>
          <a:xfrm>
            <a:off x="102992" y="707102"/>
            <a:ext cx="2164268" cy="3657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RSSB risk groups supporting LHSBR Strategy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D756ED7-8F09-4433-85B7-D233AF08D256}"/>
              </a:ext>
            </a:extLst>
          </p:cNvPr>
          <p:cNvGrpSpPr/>
          <p:nvPr/>
        </p:nvGrpSpPr>
        <p:grpSpPr>
          <a:xfrm>
            <a:off x="199525" y="3255974"/>
            <a:ext cx="11753989" cy="741372"/>
            <a:chOff x="202727" y="3541427"/>
            <a:chExt cx="11753989" cy="741372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18E22AC-66A1-40CB-81A6-3EF7E7C18D95}"/>
                </a:ext>
              </a:extLst>
            </p:cNvPr>
            <p:cNvSpPr/>
            <p:nvPr/>
          </p:nvSpPr>
          <p:spPr>
            <a:xfrm>
              <a:off x="202727" y="3541427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Asset Integrity Group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(AIG)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CDB819E-674E-4D76-A0ED-BB9EADA17284}"/>
                </a:ext>
              </a:extLst>
            </p:cNvPr>
            <p:cNvSpPr/>
            <p:nvPr/>
          </p:nvSpPr>
          <p:spPr>
            <a:xfrm>
              <a:off x="1949483" y="3548399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Human Factors Strategy Group (HFSG)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05F791A-6A89-4762-8A9B-2A6C4A86D3E9}"/>
                </a:ext>
              </a:extLst>
            </p:cNvPr>
            <p:cNvSpPr/>
            <p:nvPr/>
          </p:nvSpPr>
          <p:spPr>
            <a:xfrm>
              <a:off x="3631123" y="3548399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LHSBR Editorial Board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(LHSBR ED)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E6707-E431-4A75-8184-A405E2FB173E}"/>
                </a:ext>
              </a:extLst>
            </p:cNvPr>
            <p:cNvSpPr/>
            <p:nvPr/>
          </p:nvSpPr>
          <p:spPr>
            <a:xfrm>
              <a:off x="5345321" y="3541427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People on Trains &amp; Stations Risk Group (PTSRG)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AB6A0FD-79E2-4C49-A3EA-258ABA644F13}"/>
                </a:ext>
              </a:extLst>
            </p:cNvPr>
            <p:cNvSpPr/>
            <p:nvPr/>
          </p:nvSpPr>
          <p:spPr>
            <a:xfrm>
              <a:off x="7059519" y="3548399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Road Risk Group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(RRG) 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36FC745-02A6-4D4A-A9A6-3668E7A0A2A9}"/>
                </a:ext>
              </a:extLst>
            </p:cNvPr>
            <p:cNvSpPr/>
            <p:nvPr/>
          </p:nvSpPr>
          <p:spPr>
            <a:xfrm>
              <a:off x="8773717" y="3548399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Train Accident Risk Group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(TARG)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66AE621-62BC-498A-AA42-26D3824584FF}"/>
                </a:ext>
              </a:extLst>
            </p:cNvPr>
            <p:cNvSpPr/>
            <p:nvPr/>
          </p:nvSpPr>
          <p:spPr>
            <a:xfrm>
              <a:off x="10487916" y="3548399"/>
              <a:ext cx="1468800" cy="7344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Trespass and Suicide Prevention Strategy Group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(</a:t>
              </a:r>
              <a:r>
                <a:rPr kumimoji="0" lang="en-GB" sz="1200" b="0" i="0" u="none" strike="noStrike" kern="1200" cap="none" spc="0" normalizeH="0" baseline="0" noProof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TreSP</a:t>
              </a:r>
              <a:r>
                <a:rPr kumimoji="0" lang="en-GB" sz="12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 SG)</a:t>
              </a:r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B08A0AF4-29E8-4044-B395-509E885BA18B}"/>
              </a:ext>
            </a:extLst>
          </p:cNvPr>
          <p:cNvSpPr/>
          <p:nvPr/>
        </p:nvSpPr>
        <p:spPr>
          <a:xfrm>
            <a:off x="5342119" y="4143698"/>
            <a:ext cx="14688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Platform Train Interface Working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(PTI-WG)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CC7EEBC-5EB8-4776-8EA5-83F66CED0A1E}"/>
              </a:ext>
            </a:extLst>
          </p:cNvPr>
          <p:cNvSpPr/>
          <p:nvPr/>
        </p:nvSpPr>
        <p:spPr>
          <a:xfrm>
            <a:off x="5342120" y="4950597"/>
            <a:ext cx="14688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Stations Working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(S-WG)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090AAD1-E059-4CF3-AA98-1F94ED24FE07}"/>
              </a:ext>
            </a:extLst>
          </p:cNvPr>
          <p:cNvSpPr/>
          <p:nvPr/>
        </p:nvSpPr>
        <p:spPr>
          <a:xfrm>
            <a:off x="5342120" y="5743181"/>
            <a:ext cx="14688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On-board Trains Working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(OBT-WG)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986958-E8EE-48B6-BA1C-F6E6236AD785}"/>
              </a:ext>
            </a:extLst>
          </p:cNvPr>
          <p:cNvSpPr/>
          <p:nvPr/>
        </p:nvSpPr>
        <p:spPr>
          <a:xfrm>
            <a:off x="7093133" y="4127911"/>
            <a:ext cx="14688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Road Risk Steering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(RRSG)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F85736D-F599-4A73-986E-EEFAA87EBF7B}"/>
              </a:ext>
            </a:extLst>
          </p:cNvPr>
          <p:cNvSpPr/>
          <p:nvPr/>
        </p:nvSpPr>
        <p:spPr>
          <a:xfrm>
            <a:off x="8959146" y="4127791"/>
            <a:ext cx="1181447" cy="5008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Heritage Trains Risk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(HTRG)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E5B0737-975A-48A0-86EE-AA12EDCE005A}"/>
              </a:ext>
            </a:extLst>
          </p:cNvPr>
          <p:cNvSpPr/>
          <p:nvPr/>
        </p:nvSpPr>
        <p:spPr>
          <a:xfrm>
            <a:off x="8938029" y="4706233"/>
            <a:ext cx="1181446" cy="500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SPAD Risk Sub-group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(SPAD RSG)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EBD7B39-C4EB-4F80-AA8E-DBB730D01F35}"/>
              </a:ext>
            </a:extLst>
          </p:cNvPr>
          <p:cNvSpPr/>
          <p:nvPr/>
        </p:nvSpPr>
        <p:spPr>
          <a:xfrm>
            <a:off x="8959146" y="5302667"/>
            <a:ext cx="1181445" cy="500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RAATS User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(RUG)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1F7831D-EF2C-41CB-835E-DADA6527FFAF}"/>
              </a:ext>
            </a:extLst>
          </p:cNvPr>
          <p:cNvCxnSpPr>
            <a:cxnSpLocks/>
          </p:cNvCxnSpPr>
          <p:nvPr/>
        </p:nvCxnSpPr>
        <p:spPr>
          <a:xfrm>
            <a:off x="933925" y="3023506"/>
            <a:ext cx="10285189" cy="756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670C641-077C-4584-B092-B68B306BCE07}"/>
              </a:ext>
            </a:extLst>
          </p:cNvPr>
          <p:cNvCxnSpPr>
            <a:endCxn id="17" idx="0"/>
          </p:cNvCxnSpPr>
          <p:nvPr/>
        </p:nvCxnSpPr>
        <p:spPr>
          <a:xfrm>
            <a:off x="11219114" y="3090427"/>
            <a:ext cx="0" cy="1725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11E7BDFB-C4F6-4FB7-AF7E-905499B963F1}"/>
              </a:ext>
            </a:extLst>
          </p:cNvPr>
          <p:cNvCxnSpPr>
            <a:endCxn id="11" idx="0"/>
          </p:cNvCxnSpPr>
          <p:nvPr/>
        </p:nvCxnSpPr>
        <p:spPr>
          <a:xfrm>
            <a:off x="933925" y="3014785"/>
            <a:ext cx="0" cy="24118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052E109E-4624-4674-ADC1-AF593988C3E1}"/>
              </a:ext>
            </a:extLst>
          </p:cNvPr>
          <p:cNvCxnSpPr>
            <a:cxnSpLocks/>
          </p:cNvCxnSpPr>
          <p:nvPr/>
        </p:nvCxnSpPr>
        <p:spPr>
          <a:xfrm flipH="1" flipV="1">
            <a:off x="2675367" y="3026619"/>
            <a:ext cx="2553" cy="2363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806EBB5B-D298-48D2-A5AA-F2D94678E13C}"/>
              </a:ext>
            </a:extLst>
          </p:cNvPr>
          <p:cNvCxnSpPr>
            <a:stCxn id="13" idx="0"/>
          </p:cNvCxnSpPr>
          <p:nvPr/>
        </p:nvCxnSpPr>
        <p:spPr>
          <a:xfrm flipH="1" flipV="1">
            <a:off x="4362320" y="3052606"/>
            <a:ext cx="1" cy="2103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6E66D67A-91A4-458F-804C-02B4EB9ED340}"/>
              </a:ext>
            </a:extLst>
          </p:cNvPr>
          <p:cNvCxnSpPr>
            <a:cxnSpLocks/>
            <a:stCxn id="16" idx="0"/>
          </p:cNvCxnSpPr>
          <p:nvPr/>
        </p:nvCxnSpPr>
        <p:spPr>
          <a:xfrm flipV="1">
            <a:off x="9504915" y="3074291"/>
            <a:ext cx="0" cy="1886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704F3BF7-B4CB-4B7D-9629-6376FDAA8F1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5096721" y="3630146"/>
            <a:ext cx="24375" cy="24370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416E7673-1455-4873-8C73-C0C2985A53F5}"/>
              </a:ext>
            </a:extLst>
          </p:cNvPr>
          <p:cNvCxnSpPr>
            <a:cxnSpLocks/>
          </p:cNvCxnSpPr>
          <p:nvPr/>
        </p:nvCxnSpPr>
        <p:spPr>
          <a:xfrm>
            <a:off x="5121096" y="4475362"/>
            <a:ext cx="221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13C8AB3A-4B7A-4EE2-B7C8-6B4ACECA8D00}"/>
              </a:ext>
            </a:extLst>
          </p:cNvPr>
          <p:cNvCxnSpPr/>
          <p:nvPr/>
        </p:nvCxnSpPr>
        <p:spPr>
          <a:xfrm>
            <a:off x="5512981" y="53172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4765D8E8-AF0E-4751-9592-A8A50BFF8618}"/>
              </a:ext>
            </a:extLst>
          </p:cNvPr>
          <p:cNvCxnSpPr>
            <a:stCxn id="19" idx="1"/>
          </p:cNvCxnSpPr>
          <p:nvPr/>
        </p:nvCxnSpPr>
        <p:spPr>
          <a:xfrm flipH="1">
            <a:off x="5121096" y="5274597"/>
            <a:ext cx="221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CAE1718-D5FE-4630-A4E3-EB62C1464547}"/>
              </a:ext>
            </a:extLst>
          </p:cNvPr>
          <p:cNvCxnSpPr>
            <a:stCxn id="20" idx="1"/>
          </p:cNvCxnSpPr>
          <p:nvPr/>
        </p:nvCxnSpPr>
        <p:spPr>
          <a:xfrm flipH="1">
            <a:off x="5121096" y="6067181"/>
            <a:ext cx="221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3BE9DEC-A37A-4742-92CC-48F200A04357}"/>
              </a:ext>
            </a:extLst>
          </p:cNvPr>
          <p:cNvCxnSpPr>
            <a:stCxn id="26" idx="1"/>
          </p:cNvCxnSpPr>
          <p:nvPr/>
        </p:nvCxnSpPr>
        <p:spPr>
          <a:xfrm flipH="1">
            <a:off x="6923473" y="4451911"/>
            <a:ext cx="1696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11A6339-ED0B-4CF5-B88D-117F7F98B731}"/>
              </a:ext>
            </a:extLst>
          </p:cNvPr>
          <p:cNvCxnSpPr>
            <a:cxnSpLocks/>
          </p:cNvCxnSpPr>
          <p:nvPr/>
        </p:nvCxnSpPr>
        <p:spPr>
          <a:xfrm>
            <a:off x="6923473" y="3821987"/>
            <a:ext cx="0" cy="6299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305C8767-3D8A-457D-9850-D732B9A745E7}"/>
              </a:ext>
            </a:extLst>
          </p:cNvPr>
          <p:cNvCxnSpPr>
            <a:cxnSpLocks/>
          </p:cNvCxnSpPr>
          <p:nvPr/>
        </p:nvCxnSpPr>
        <p:spPr>
          <a:xfrm>
            <a:off x="8615738" y="3821987"/>
            <a:ext cx="0" cy="236060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458404-B6E7-4770-8F2F-B292BDE9C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428F8-CCAE-4E60-91C3-E29807D5E3BB}" type="datetime1">
              <a:rPr lang="en-GB" smtClean="0"/>
              <a:t>08/03/2024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7F8DA6-B877-4849-9DA9-2CD09236E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A041879-4351-49B4-9E39-5A325D1FC79B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7790716" y="3074291"/>
            <a:ext cx="1" cy="1886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5587EF8-0C11-8F21-CF3A-F472C021703E}"/>
              </a:ext>
            </a:extLst>
          </p:cNvPr>
          <p:cNvCxnSpPr>
            <a:cxnSpLocks/>
          </p:cNvCxnSpPr>
          <p:nvPr/>
        </p:nvCxnSpPr>
        <p:spPr>
          <a:xfrm>
            <a:off x="5121096" y="3665360"/>
            <a:ext cx="2210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900A0774-D40F-32D8-0FC8-87DB8F4C4E16}"/>
              </a:ext>
            </a:extLst>
          </p:cNvPr>
          <p:cNvSpPr/>
          <p:nvPr/>
        </p:nvSpPr>
        <p:spPr>
          <a:xfrm>
            <a:off x="10480694" y="4127792"/>
            <a:ext cx="1468800" cy="6480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>
                <a:solidFill>
                  <a:prstClr val="white"/>
                </a:solidFill>
                <a:latin typeface="Calibri" panose="020F0502020204030204"/>
              </a:rPr>
              <a:t>Trespass and Suicide Prevention Working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GB" sz="1100" b="0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TreSP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WG)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3AC5886-AA94-6B0A-6A1E-BF6A65B5D0DF}"/>
              </a:ext>
            </a:extLst>
          </p:cNvPr>
          <p:cNvCxnSpPr>
            <a:cxnSpLocks/>
          </p:cNvCxnSpPr>
          <p:nvPr/>
        </p:nvCxnSpPr>
        <p:spPr>
          <a:xfrm>
            <a:off x="10391455" y="3665360"/>
            <a:ext cx="0" cy="81000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ADD9476C-432D-26CC-5FB9-151BB6D03749}"/>
              </a:ext>
            </a:extLst>
          </p:cNvPr>
          <p:cNvSpPr/>
          <p:nvPr/>
        </p:nvSpPr>
        <p:spPr>
          <a:xfrm>
            <a:off x="8959146" y="5890363"/>
            <a:ext cx="1181445" cy="50081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Overspeed Group (OSG)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37E4B56E-1646-6D3A-C69F-E458BF3D259B}"/>
              </a:ext>
            </a:extLst>
          </p:cNvPr>
          <p:cNvCxnSpPr>
            <a:cxnSpLocks/>
          </p:cNvCxnSpPr>
          <p:nvPr/>
        </p:nvCxnSpPr>
        <p:spPr>
          <a:xfrm flipH="1">
            <a:off x="8615738" y="4439924"/>
            <a:ext cx="359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E5C157CB-7200-B9C7-F356-AE7B6579D25A}"/>
              </a:ext>
            </a:extLst>
          </p:cNvPr>
          <p:cNvCxnSpPr>
            <a:cxnSpLocks/>
          </p:cNvCxnSpPr>
          <p:nvPr/>
        </p:nvCxnSpPr>
        <p:spPr>
          <a:xfrm flipH="1">
            <a:off x="8599550" y="5598597"/>
            <a:ext cx="359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1379CC55-7D07-A839-CEE6-C9F99BA8F306}"/>
              </a:ext>
            </a:extLst>
          </p:cNvPr>
          <p:cNvCxnSpPr>
            <a:cxnSpLocks/>
          </p:cNvCxnSpPr>
          <p:nvPr/>
        </p:nvCxnSpPr>
        <p:spPr>
          <a:xfrm flipH="1">
            <a:off x="8615738" y="6170608"/>
            <a:ext cx="35959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8873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A40C43C-6F55-C068-69E5-5841E8E0F873}"/>
              </a:ext>
            </a:extLst>
          </p:cNvPr>
          <p:cNvCxnSpPr/>
          <p:nvPr/>
        </p:nvCxnSpPr>
        <p:spPr>
          <a:xfrm>
            <a:off x="3247597" y="4283435"/>
            <a:ext cx="0" cy="308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0A87782E-E753-452D-993D-705F1C082E44}"/>
              </a:ext>
            </a:extLst>
          </p:cNvPr>
          <p:cNvCxnSpPr/>
          <p:nvPr/>
        </p:nvCxnSpPr>
        <p:spPr>
          <a:xfrm>
            <a:off x="4276725" y="4283435"/>
            <a:ext cx="0" cy="308293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35A1633C-08B7-4AFC-BC90-C9A754723DE9}"/>
              </a:ext>
            </a:extLst>
          </p:cNvPr>
          <p:cNvCxnSpPr>
            <a:cxnSpLocks/>
          </p:cNvCxnSpPr>
          <p:nvPr/>
        </p:nvCxnSpPr>
        <p:spPr>
          <a:xfrm>
            <a:off x="6069204" y="955596"/>
            <a:ext cx="7316" cy="259347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1A0D33-4F9A-48ED-9904-02987AAD5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AC4ED-DA62-4989-9CF8-197A6C26AA92}" type="datetime1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08/03/2024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E35ED6-CF7A-4937-9043-9CB9D1E2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Owned by Head of Industry Groups Management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EF4839-588A-463D-BC4A-92B1F2C4E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2" y="221196"/>
            <a:ext cx="2164268" cy="36579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96C2504-642E-4438-A8B1-4E6D8AA565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47" y="748486"/>
            <a:ext cx="2182557" cy="365792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00701E90-8690-4AD4-94E3-A73FEF3D26AF}"/>
              </a:ext>
            </a:extLst>
          </p:cNvPr>
          <p:cNvSpPr/>
          <p:nvPr/>
        </p:nvSpPr>
        <p:spPr>
          <a:xfrm>
            <a:off x="692516" y="3549035"/>
            <a:ext cx="1468800" cy="734435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 Related Violence Strategic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(WRVSG)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0CF808D-9C64-4E5C-ABC7-742DBBC3B8CA}"/>
              </a:ext>
            </a:extLst>
          </p:cNvPr>
          <p:cNvSpPr txBox="1"/>
          <p:nvPr/>
        </p:nvSpPr>
        <p:spPr>
          <a:xfrm>
            <a:off x="14220826" y="8031740"/>
            <a:ext cx="1468871" cy="73443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" tIns="7620" rIns="7620" bIns="7620" numCol="1" spcCol="1270" anchor="ctr" anchorCtr="0">
            <a:noAutofit/>
          </a:bodyPr>
          <a:lstStyle/>
          <a:p>
            <a:pPr marL="0" marR="0" lvl="0" indent="0" algn="ctr" defTabSz="533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Rail Infrastructure Sustainability Forum (RISF)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B9E2AE32-13DF-4026-A53F-B5C3855CAE32}"/>
              </a:ext>
            </a:extLst>
          </p:cNvPr>
          <p:cNvSpPr/>
          <p:nvPr/>
        </p:nvSpPr>
        <p:spPr>
          <a:xfrm>
            <a:off x="3816859" y="4504899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Rail Freight Operators Group (RFOG)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606CE72-71F6-492E-9DF3-0B9BBFBC6794}"/>
              </a:ext>
            </a:extLst>
          </p:cNvPr>
          <p:cNvSpPr/>
          <p:nvPr/>
        </p:nvSpPr>
        <p:spPr>
          <a:xfrm>
            <a:off x="6762750" y="4550009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ISLG Steering Group (ISLG SG) 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E99AABDB-2917-45E8-892E-BD2726A5DE18}"/>
              </a:ext>
            </a:extLst>
          </p:cNvPr>
          <p:cNvSpPr/>
          <p:nvPr/>
        </p:nvSpPr>
        <p:spPr>
          <a:xfrm>
            <a:off x="2112600" y="4504899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NFSG Fatigue Working Group (NFSG FWG) 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64DBE9C0-6692-460E-8F16-852761A3DDF6}"/>
              </a:ext>
            </a:extLst>
          </p:cNvPr>
          <p:cNvSpPr/>
          <p:nvPr/>
        </p:nvSpPr>
        <p:spPr>
          <a:xfrm>
            <a:off x="7707151" y="5621915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ISLG Fatigue Working Group   (ISLG FWG)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E7A4EF7C-F136-4305-B745-C653D584E5F4}"/>
              </a:ext>
            </a:extLst>
          </p:cNvPr>
          <p:cNvSpPr/>
          <p:nvPr/>
        </p:nvSpPr>
        <p:spPr>
          <a:xfrm>
            <a:off x="4897200" y="229686"/>
            <a:ext cx="23976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RSSB Board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22DDD7-7F77-4BC8-A66B-B11CD6DC1989}"/>
              </a:ext>
            </a:extLst>
          </p:cNvPr>
          <p:cNvSpPr/>
          <p:nvPr/>
        </p:nvSpPr>
        <p:spPr>
          <a:xfrm>
            <a:off x="4499516" y="1206392"/>
            <a:ext cx="32076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LHSBR Executive Advisory Group (LEAG)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3443898-9EF9-43CD-A9C1-B513EEA952C6}"/>
              </a:ext>
            </a:extLst>
          </p:cNvPr>
          <p:cNvSpPr/>
          <p:nvPr/>
        </p:nvSpPr>
        <p:spPr>
          <a:xfrm>
            <a:off x="4617150" y="2207331"/>
            <a:ext cx="28800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System Safety Risk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(SSRG)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AAB4FEA-5AC7-4F42-9CE3-74E0FBEDA358}"/>
              </a:ext>
            </a:extLst>
          </p:cNvPr>
          <p:cNvSpPr/>
          <p:nvPr/>
        </p:nvSpPr>
        <p:spPr>
          <a:xfrm>
            <a:off x="7707116" y="3549035"/>
            <a:ext cx="1468871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Infrastructure Safety Leadership Group (ISLG)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F8B0443-9AB1-4BA7-8233-B24BE7168056}"/>
              </a:ext>
            </a:extLst>
          </p:cNvPr>
          <p:cNvSpPr/>
          <p:nvPr/>
        </p:nvSpPr>
        <p:spPr>
          <a:xfrm>
            <a:off x="8786254" y="4550009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Rail Infrastructure Sustainability Forum (RISF)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14B7FF40-F934-45A2-9801-59637249023B}"/>
              </a:ext>
            </a:extLst>
          </p:cNvPr>
          <p:cNvSpPr/>
          <p:nvPr/>
        </p:nvSpPr>
        <p:spPr>
          <a:xfrm>
            <a:off x="5368916" y="3549070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Level Crossing Strategy Group (LCSG)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8723538-C0ED-48CA-88FB-B61DAB9E360A}"/>
              </a:ext>
            </a:extLst>
          </p:cNvPr>
          <p:cNvSpPr/>
          <p:nvPr/>
        </p:nvSpPr>
        <p:spPr>
          <a:xfrm>
            <a:off x="3030716" y="3560687"/>
            <a:ext cx="1468800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Freight Safe Steering Group (FSSG)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16460F0-4AA4-47B5-BD9E-260C3B0B19D5}"/>
              </a:ext>
            </a:extLst>
          </p:cNvPr>
          <p:cNvCxnSpPr>
            <a:cxnSpLocks/>
          </p:cNvCxnSpPr>
          <p:nvPr/>
        </p:nvCxnSpPr>
        <p:spPr>
          <a:xfrm>
            <a:off x="1426916" y="3286125"/>
            <a:ext cx="7014600" cy="48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1A25AA0A-2FD6-4B97-BFCE-92DC9EE467AE}"/>
              </a:ext>
            </a:extLst>
          </p:cNvPr>
          <p:cNvCxnSpPr>
            <a:stCxn id="59" idx="2"/>
            <a:endCxn id="53" idx="0"/>
          </p:cNvCxnSpPr>
          <p:nvPr/>
        </p:nvCxnSpPr>
        <p:spPr>
          <a:xfrm flipH="1">
            <a:off x="8441551" y="4283435"/>
            <a:ext cx="1" cy="1338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73E0E08E-6F4C-4EAC-BD3F-1E71B6862E56}"/>
              </a:ext>
            </a:extLst>
          </p:cNvPr>
          <p:cNvCxnSpPr/>
          <p:nvPr/>
        </p:nvCxnSpPr>
        <p:spPr>
          <a:xfrm>
            <a:off x="7915275" y="4295087"/>
            <a:ext cx="0" cy="2549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F5BFA5D-76C3-4A9C-BD70-B899C7D32CC0}"/>
              </a:ext>
            </a:extLst>
          </p:cNvPr>
          <p:cNvCxnSpPr/>
          <p:nvPr/>
        </p:nvCxnSpPr>
        <p:spPr>
          <a:xfrm>
            <a:off x="8991600" y="4283435"/>
            <a:ext cx="0" cy="3007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5B6A1A69-3559-4CF1-A602-C133BD2C2C49}"/>
              </a:ext>
            </a:extLst>
          </p:cNvPr>
          <p:cNvCxnSpPr>
            <a:endCxn id="23" idx="0"/>
          </p:cNvCxnSpPr>
          <p:nvPr/>
        </p:nvCxnSpPr>
        <p:spPr>
          <a:xfrm>
            <a:off x="1426916" y="3286125"/>
            <a:ext cx="0" cy="2629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92304D7-68AE-411A-B2D4-83662DD7C215}"/>
              </a:ext>
            </a:extLst>
          </p:cNvPr>
          <p:cNvCxnSpPr>
            <a:endCxn id="59" idx="0"/>
          </p:cNvCxnSpPr>
          <p:nvPr/>
        </p:nvCxnSpPr>
        <p:spPr>
          <a:xfrm>
            <a:off x="8441516" y="3352800"/>
            <a:ext cx="36" cy="19623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B88290A-2FEC-4F44-AAD7-D2E0D5FD1573}"/>
              </a:ext>
            </a:extLst>
          </p:cNvPr>
          <p:cNvCxnSpPr>
            <a:endCxn id="63" idx="0"/>
          </p:cNvCxnSpPr>
          <p:nvPr/>
        </p:nvCxnSpPr>
        <p:spPr>
          <a:xfrm>
            <a:off x="3765081" y="3319462"/>
            <a:ext cx="35" cy="2412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EFCB2AE7-FF82-BA08-0B98-AF74F75DB38C}"/>
              </a:ext>
            </a:extLst>
          </p:cNvPr>
          <p:cNvSpPr/>
          <p:nvPr/>
        </p:nvSpPr>
        <p:spPr>
          <a:xfrm>
            <a:off x="9910386" y="3549035"/>
            <a:ext cx="1468871" cy="73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Infrastructure Safety Leadership Group Network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3B9B168-E00D-6A6C-F35E-E4B4A116410F}"/>
              </a:ext>
            </a:extLst>
          </p:cNvPr>
          <p:cNvCxnSpPr>
            <a:cxnSpLocks/>
          </p:cNvCxnSpPr>
          <p:nvPr/>
        </p:nvCxnSpPr>
        <p:spPr>
          <a:xfrm>
            <a:off x="9175951" y="4068566"/>
            <a:ext cx="73443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980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BA9DD5-23CB-4E78-8467-451C5B7B4DB4}"/>
              </a:ext>
            </a:extLst>
          </p:cNvPr>
          <p:cNvCxnSpPr>
            <a:stCxn id="15" idx="2"/>
            <a:endCxn id="14" idx="0"/>
          </p:cNvCxnSpPr>
          <p:nvPr/>
        </p:nvCxnSpPr>
        <p:spPr>
          <a:xfrm>
            <a:off x="6095999" y="904621"/>
            <a:ext cx="23113" cy="21911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3DDD9BE-482F-4424-8BD1-7DA7C6E4A744}"/>
              </a:ext>
            </a:extLst>
          </p:cNvPr>
          <p:cNvSpPr/>
          <p:nvPr/>
        </p:nvSpPr>
        <p:spPr>
          <a:xfrm>
            <a:off x="215867" y="1271961"/>
            <a:ext cx="2167200" cy="338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Non-RSSB groups supporting LHSBR Strategy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8F8A68-2F46-4D4C-8F4A-69C243250A74}"/>
              </a:ext>
            </a:extLst>
          </p:cNvPr>
          <p:cNvSpPr/>
          <p:nvPr/>
        </p:nvSpPr>
        <p:spPr>
          <a:xfrm>
            <a:off x="927229" y="5170877"/>
            <a:ext cx="1468800" cy="73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ISLG Fatigue Working Group   (ISLG FWG</a:t>
            </a: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18603-AB51-4607-B1C1-C61E5B9A7BC4}"/>
              </a:ext>
            </a:extLst>
          </p:cNvPr>
          <p:cNvSpPr/>
          <p:nvPr/>
        </p:nvSpPr>
        <p:spPr>
          <a:xfrm>
            <a:off x="927229" y="4133346"/>
            <a:ext cx="1468800" cy="734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NFSG Fatigue Working Group (NFSG FWG)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7DA3F2-0572-4382-8A4C-E0A5CD6B1596}"/>
              </a:ext>
            </a:extLst>
          </p:cNvPr>
          <p:cNvSpPr/>
          <p:nvPr/>
        </p:nvSpPr>
        <p:spPr>
          <a:xfrm>
            <a:off x="3023399" y="4133346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TOC Fatigue Working Group   (TOC FWG)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2E05DA-045F-46A4-AB2E-4E24F98EDB76}"/>
              </a:ext>
            </a:extLst>
          </p:cNvPr>
          <p:cNvSpPr/>
          <p:nvPr/>
        </p:nvSpPr>
        <p:spPr>
          <a:xfrm>
            <a:off x="4655999" y="2095393"/>
            <a:ext cx="28800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Rail Wellbeing Alliance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(RWA)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32CC501-F356-4950-842E-5E204974737F}"/>
              </a:ext>
            </a:extLst>
          </p:cNvPr>
          <p:cNvSpPr/>
          <p:nvPr/>
        </p:nvSpPr>
        <p:spPr>
          <a:xfrm>
            <a:off x="4492199" y="1132807"/>
            <a:ext cx="32076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LHSBR Executive Advisory Group (LEAG)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500A85-CC75-4DE2-89C7-05EEDAE9A151}"/>
              </a:ext>
            </a:extLst>
          </p:cNvPr>
          <p:cNvSpPr/>
          <p:nvPr/>
        </p:nvSpPr>
        <p:spPr>
          <a:xfrm>
            <a:off x="10476268" y="3106993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Occupational Hygiene Management Group (OHMG)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0547F5-854C-47E3-BDCC-FE5C7CD0626B}"/>
              </a:ext>
            </a:extLst>
          </p:cNvPr>
          <p:cNvSpPr/>
          <p:nvPr/>
        </p:nvSpPr>
        <p:spPr>
          <a:xfrm>
            <a:off x="328455" y="3095815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Business Engagement &amp; Measurement (BEAM</a:t>
            </a:r>
            <a:r>
              <a:rPr kumimoji="0" lang="en-GB" sz="1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4970C18-18E5-4387-A2A4-179498EB4FA8}"/>
              </a:ext>
            </a:extLst>
          </p:cNvPr>
          <p:cNvSpPr/>
          <p:nvPr/>
        </p:nvSpPr>
        <p:spPr>
          <a:xfrm>
            <a:off x="8794786" y="3106993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Occupational Health Advisory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(OHAG)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F08023-3CB6-4764-A392-93CDA4434632}"/>
              </a:ext>
            </a:extLst>
          </p:cNvPr>
          <p:cNvSpPr/>
          <p:nvPr/>
        </p:nvSpPr>
        <p:spPr>
          <a:xfrm>
            <a:off x="7113303" y="3106993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Mental Wellbeing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(MWG)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0CE87E-1D02-47C2-ADA5-601420AA86D2}"/>
              </a:ext>
            </a:extLst>
          </p:cNvPr>
          <p:cNvSpPr/>
          <p:nvPr/>
        </p:nvSpPr>
        <p:spPr>
          <a:xfrm>
            <a:off x="1984675" y="3095815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Fatigue Coordination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(FCG)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5BA042C-9763-4555-8999-B9D3D9BB449C}"/>
              </a:ext>
            </a:extLst>
          </p:cNvPr>
          <p:cNvSpPr/>
          <p:nvPr/>
        </p:nvSpPr>
        <p:spPr>
          <a:xfrm>
            <a:off x="3640896" y="3106993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Healthy Cultures Group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(HCG)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BED769-8018-4C10-BC75-DF92D6CA3437}"/>
              </a:ext>
            </a:extLst>
          </p:cNvPr>
          <p:cNvSpPr/>
          <p:nvPr/>
        </p:nvSpPr>
        <p:spPr>
          <a:xfrm>
            <a:off x="5384712" y="3095815"/>
            <a:ext cx="1468800" cy="73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Musculoskeletal Disorders Group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(MSDG)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1048A94-4A0F-4973-8875-34F4CA8DC31E}"/>
              </a:ext>
            </a:extLst>
          </p:cNvPr>
          <p:cNvSpPr/>
          <p:nvPr/>
        </p:nvSpPr>
        <p:spPr>
          <a:xfrm>
            <a:off x="4897199" y="170221"/>
            <a:ext cx="2397600" cy="734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RSSB </a:t>
            </a:r>
            <a:r>
              <a:rPr lang="en-GB" sz="2400">
                <a:solidFill>
                  <a:prstClr val="white"/>
                </a:solidFill>
                <a:latin typeface="Calibri" panose="020F0502020204030204"/>
              </a:rPr>
              <a:t>Board</a:t>
            </a:r>
            <a:endParaRPr kumimoji="0" lang="en-GB" sz="240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989867-D1AA-4881-8363-2649D6E30321}"/>
              </a:ext>
            </a:extLst>
          </p:cNvPr>
          <p:cNvSpPr/>
          <p:nvPr/>
        </p:nvSpPr>
        <p:spPr>
          <a:xfrm>
            <a:off x="228829" y="660822"/>
            <a:ext cx="2167200" cy="460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RSSB Health &amp; Wellbeing groups supporting LHSBR Strategy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190F3F4-989F-441D-9F28-ABDDAB02FE11}"/>
              </a:ext>
            </a:extLst>
          </p:cNvPr>
          <p:cNvSpPr/>
          <p:nvPr/>
        </p:nvSpPr>
        <p:spPr>
          <a:xfrm>
            <a:off x="236029" y="172083"/>
            <a:ext cx="2152800" cy="338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LHSBR governance groups</a:t>
            </a:r>
          </a:p>
        </p:txBody>
      </p:sp>
      <p:sp>
        <p:nvSpPr>
          <p:cNvPr id="28" name="Date Placeholder 27">
            <a:extLst>
              <a:ext uri="{FF2B5EF4-FFF2-40B4-BE49-F238E27FC236}">
                <a16:creationId xmlns:a16="http://schemas.microsoft.com/office/drawing/2014/main" id="{0B6ADF04-537F-4ABA-9828-BC62169C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4165B-875D-4B4D-A8D7-0BFBE59E6BF6}" type="datetime1">
              <a:rPr lang="en-GB" smtClean="0"/>
              <a:t>08/03/2024</a:t>
            </a:fld>
            <a:endParaRPr lang="en-GB"/>
          </a:p>
        </p:txBody>
      </p:sp>
      <p:sp>
        <p:nvSpPr>
          <p:cNvPr id="30" name="Footer Placeholder 29">
            <a:extLst>
              <a:ext uri="{FF2B5EF4-FFF2-40B4-BE49-F238E27FC236}">
                <a16:creationId xmlns:a16="http://schemas.microsoft.com/office/drawing/2014/main" id="{665AAC96-751E-4140-BC5F-CB81105A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2B18ABD-F40E-456F-9FFD-B13FA209CC30}"/>
              </a:ext>
            </a:extLst>
          </p:cNvPr>
          <p:cNvCxnSpPr>
            <a:cxnSpLocks/>
          </p:cNvCxnSpPr>
          <p:nvPr/>
        </p:nvCxnSpPr>
        <p:spPr>
          <a:xfrm>
            <a:off x="1054359" y="2967224"/>
            <a:ext cx="1015630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B77FE6A-88EB-46E1-9843-B0838039F64F}"/>
              </a:ext>
            </a:extLst>
          </p:cNvPr>
          <p:cNvCxnSpPr>
            <a:endCxn id="8" idx="0"/>
          </p:cNvCxnSpPr>
          <p:nvPr/>
        </p:nvCxnSpPr>
        <p:spPr>
          <a:xfrm>
            <a:off x="1062855" y="2948473"/>
            <a:ext cx="0" cy="14734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BF2E7A1-DF41-4A2D-9F4C-B249019F1A7E}"/>
              </a:ext>
            </a:extLst>
          </p:cNvPr>
          <p:cNvCxnSpPr>
            <a:stCxn id="11" idx="0"/>
          </p:cNvCxnSpPr>
          <p:nvPr/>
        </p:nvCxnSpPr>
        <p:spPr>
          <a:xfrm flipV="1">
            <a:off x="2719075" y="2956046"/>
            <a:ext cx="0" cy="13976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7A28C077-7530-48E2-A82A-A49329144880}"/>
              </a:ext>
            </a:extLst>
          </p:cNvPr>
          <p:cNvCxnSpPr>
            <a:stCxn id="12" idx="0"/>
          </p:cNvCxnSpPr>
          <p:nvPr/>
        </p:nvCxnSpPr>
        <p:spPr>
          <a:xfrm flipV="1">
            <a:off x="4375296" y="2948473"/>
            <a:ext cx="0" cy="158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5AE64588-35DF-4DA0-A589-D376B5DC939C}"/>
              </a:ext>
            </a:extLst>
          </p:cNvPr>
          <p:cNvCxnSpPr>
            <a:stCxn id="10" idx="0"/>
          </p:cNvCxnSpPr>
          <p:nvPr/>
        </p:nvCxnSpPr>
        <p:spPr>
          <a:xfrm flipH="1" flipV="1">
            <a:off x="7847045" y="2948473"/>
            <a:ext cx="658" cy="158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B062824F-9CBF-4868-B21C-7503B051D691}"/>
              </a:ext>
            </a:extLst>
          </p:cNvPr>
          <p:cNvCxnSpPr>
            <a:stCxn id="9" idx="0"/>
          </p:cNvCxnSpPr>
          <p:nvPr/>
        </p:nvCxnSpPr>
        <p:spPr>
          <a:xfrm flipH="1" flipV="1">
            <a:off x="9526555" y="2948473"/>
            <a:ext cx="2631" cy="158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4344D93-35BA-4960-BD41-71FAC07CD2D3}"/>
              </a:ext>
            </a:extLst>
          </p:cNvPr>
          <p:cNvCxnSpPr>
            <a:endCxn id="7" idx="0"/>
          </p:cNvCxnSpPr>
          <p:nvPr/>
        </p:nvCxnSpPr>
        <p:spPr>
          <a:xfrm>
            <a:off x="11210668" y="2948473"/>
            <a:ext cx="0" cy="1585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79A8816-8555-4345-93CD-43DD3919E4D5}"/>
              </a:ext>
            </a:extLst>
          </p:cNvPr>
          <p:cNvCxnSpPr>
            <a:cxnSpLocks/>
          </p:cNvCxnSpPr>
          <p:nvPr/>
        </p:nvCxnSpPr>
        <p:spPr>
          <a:xfrm>
            <a:off x="2845837" y="3830215"/>
            <a:ext cx="0" cy="6746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295156FC-33E7-4C1B-BADC-8003150F1D92}"/>
              </a:ext>
            </a:extLst>
          </p:cNvPr>
          <p:cNvCxnSpPr>
            <a:stCxn id="11" idx="2"/>
            <a:endCxn id="11" idx="2"/>
          </p:cNvCxnSpPr>
          <p:nvPr/>
        </p:nvCxnSpPr>
        <p:spPr>
          <a:xfrm>
            <a:off x="2719075" y="3830215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F63D6E3-FA18-4572-865D-98CC21A14E73}"/>
              </a:ext>
            </a:extLst>
          </p:cNvPr>
          <p:cNvCxnSpPr>
            <a:cxnSpLocks/>
          </p:cNvCxnSpPr>
          <p:nvPr/>
        </p:nvCxnSpPr>
        <p:spPr>
          <a:xfrm flipH="1">
            <a:off x="2565917" y="3830215"/>
            <a:ext cx="1" cy="170786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522211DE-FCBD-4017-B0F1-DAF1A8D68C8D}"/>
              </a:ext>
            </a:extLst>
          </p:cNvPr>
          <p:cNvCxnSpPr>
            <a:endCxn id="5" idx="1"/>
          </p:cNvCxnSpPr>
          <p:nvPr/>
        </p:nvCxnSpPr>
        <p:spPr>
          <a:xfrm flipV="1">
            <a:off x="2845837" y="4500546"/>
            <a:ext cx="177562" cy="429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AD4827BE-3E90-42F3-969F-F928C50E091B}"/>
              </a:ext>
            </a:extLst>
          </p:cNvPr>
          <p:cNvCxnSpPr>
            <a:endCxn id="4" idx="3"/>
          </p:cNvCxnSpPr>
          <p:nvPr/>
        </p:nvCxnSpPr>
        <p:spPr>
          <a:xfrm flipH="1">
            <a:off x="2396029" y="4500546"/>
            <a:ext cx="1698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2B673267-8DF4-4A32-9CF6-66714AF5230A}"/>
              </a:ext>
            </a:extLst>
          </p:cNvPr>
          <p:cNvCxnSpPr>
            <a:endCxn id="3" idx="3"/>
          </p:cNvCxnSpPr>
          <p:nvPr/>
        </p:nvCxnSpPr>
        <p:spPr>
          <a:xfrm flipH="1">
            <a:off x="2396029" y="5538077"/>
            <a:ext cx="169888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041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3DFFDE80-8947-40D3-A70F-FB234C0F9068}"/>
              </a:ext>
            </a:extLst>
          </p:cNvPr>
          <p:cNvCxnSpPr>
            <a:cxnSpLocks/>
          </p:cNvCxnSpPr>
          <p:nvPr/>
        </p:nvCxnSpPr>
        <p:spPr>
          <a:xfrm flipH="1" flipV="1">
            <a:off x="4124997" y="2307233"/>
            <a:ext cx="1" cy="25861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F377365C-5E4B-4076-83F7-C80F73C2657A}"/>
              </a:ext>
            </a:extLst>
          </p:cNvPr>
          <p:cNvCxnSpPr>
            <a:cxnSpLocks/>
          </p:cNvCxnSpPr>
          <p:nvPr/>
        </p:nvCxnSpPr>
        <p:spPr>
          <a:xfrm flipH="1" flipV="1">
            <a:off x="4995260" y="3899511"/>
            <a:ext cx="24630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cxnSpLocks/>
          </p:cNvCxnSpPr>
          <p:nvPr/>
        </p:nvCxnSpPr>
        <p:spPr>
          <a:xfrm flipH="1">
            <a:off x="4997353" y="3480052"/>
            <a:ext cx="24421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2E52EC55-B314-4500-AEF7-11868435FC89}"/>
              </a:ext>
            </a:extLst>
          </p:cNvPr>
          <p:cNvCxnSpPr>
            <a:cxnSpLocks/>
            <a:stCxn id="28" idx="0"/>
            <a:endCxn id="14" idx="2"/>
          </p:cNvCxnSpPr>
          <p:nvPr/>
        </p:nvCxnSpPr>
        <p:spPr>
          <a:xfrm flipV="1">
            <a:off x="4117636" y="3050882"/>
            <a:ext cx="0" cy="2109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8330946" y="839090"/>
            <a:ext cx="2855164" cy="37824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Technical Leadership Group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399264" y="2535911"/>
            <a:ext cx="1436744" cy="514971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Structures System Interface Committee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0428" y="2559531"/>
            <a:ext cx="1439056" cy="504976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Track System Interface Committee</a:t>
            </a:r>
          </a:p>
          <a:p>
            <a:pPr algn="ctr"/>
            <a:endParaRPr lang="en-GB" sz="800">
              <a:solidFill>
                <a:schemeClr val="tx1"/>
              </a:solidFill>
              <a:highlight>
                <a:srgbClr val="BEB3DB"/>
              </a:highligh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198845" y="2568578"/>
            <a:ext cx="1344769" cy="499565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Train Control &amp; </a:t>
            </a:r>
            <a:r>
              <a:rPr lang="en-GB" sz="100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Comms</a:t>
            </a:r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System Interface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681486" y="2548515"/>
            <a:ext cx="1344769" cy="499565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Train Energy System Interface Committee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0164127" y="2535911"/>
            <a:ext cx="1320162" cy="519748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Vehicle System Interface Committee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491243" y="3261825"/>
            <a:ext cx="1252786" cy="483542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Structures System Interface Committee Sub-Group</a:t>
            </a:r>
          </a:p>
          <a:p>
            <a:pPr algn="ctr"/>
            <a:endParaRPr lang="en-GB" sz="70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225505" y="3321851"/>
            <a:ext cx="1252786" cy="314111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Adhesion Research Group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221464" y="3715742"/>
            <a:ext cx="1262359" cy="314111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Vehicle / Track Technical Advisory Group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221464" y="4153990"/>
            <a:ext cx="1262359" cy="319358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Wheelset Management Group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842860" y="5602389"/>
            <a:ext cx="1707128" cy="317547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rIns="36000"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National Defect Recording Analysis and Corrective Action System Group</a:t>
            </a:r>
            <a:endParaRPr lang="en-GB" sz="80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853112" y="5362001"/>
            <a:ext cx="1696774" cy="191915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Driver Advisory Systems Board</a:t>
            </a:r>
            <a:endParaRPr lang="en-GB" sz="800">
              <a:solidFill>
                <a:schemeClr val="bg1"/>
              </a:solidFill>
            </a:endParaRPr>
          </a:p>
          <a:p>
            <a:pPr algn="ctr"/>
            <a:endParaRPr lang="en-GB" sz="70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857381" y="4126616"/>
            <a:ext cx="1691408" cy="323110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Electromagnetic Compatibility Subgroup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860163" y="3305352"/>
            <a:ext cx="1683451" cy="323110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Future Communications and Positioning Systems Advisory Group</a:t>
            </a:r>
            <a:endParaRPr lang="en-GB" sz="80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861360" y="4805051"/>
            <a:ext cx="1693804" cy="182241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Train Control Technical Sub-group</a:t>
            </a:r>
            <a:endParaRPr lang="en-GB" sz="800" dirty="0">
              <a:solidFill>
                <a:schemeClr val="bg1"/>
              </a:solidFill>
            </a:endParaRPr>
          </a:p>
          <a:p>
            <a:pPr algn="ctr"/>
            <a:endParaRPr lang="en-GB" sz="700" dirty="0">
              <a:solidFill>
                <a:schemeClr val="tx1"/>
              </a:solidFill>
              <a:highlight>
                <a:srgbClr val="BEB3DB"/>
              </a:highlight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861360" y="4525881"/>
            <a:ext cx="1693804" cy="203015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Train Protection Strategy Group</a:t>
            </a:r>
            <a:endParaRPr lang="en-GB" sz="80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430767" y="3260558"/>
            <a:ext cx="1148928" cy="426290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Independently Powered Traction Working Group</a:t>
            </a:r>
            <a:endParaRPr lang="en-GB" sz="800">
              <a:solidFill>
                <a:schemeClr val="bg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0430767" y="4000456"/>
            <a:ext cx="968688" cy="431622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Cross-Industry Remote Condition Monitoring Group</a:t>
            </a:r>
            <a:endParaRPr lang="en-GB" sz="800">
              <a:solidFill>
                <a:schemeClr val="bg1"/>
              </a:solidFill>
            </a:endParaRPr>
          </a:p>
          <a:p>
            <a:pPr algn="ctr"/>
            <a:endParaRPr lang="en-GB" sz="700">
              <a:solidFill>
                <a:schemeClr val="tx1"/>
              </a:solidFill>
            </a:endParaRPr>
          </a:p>
        </p:txBody>
      </p:sp>
      <p:cxnSp>
        <p:nvCxnSpPr>
          <p:cNvPr id="50" name="Straight Arrow Connector 49"/>
          <p:cNvCxnSpPr>
            <a:cxnSpLocks/>
          </p:cNvCxnSpPr>
          <p:nvPr/>
        </p:nvCxnSpPr>
        <p:spPr>
          <a:xfrm flipH="1" flipV="1">
            <a:off x="5957381" y="2035306"/>
            <a:ext cx="12576" cy="50575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nector: Elbow 2"/>
          <p:cNvCxnSpPr>
            <a:cxnSpLocks/>
            <a:stCxn id="104" idx="0"/>
            <a:endCxn id="27" idx="0"/>
          </p:cNvCxnSpPr>
          <p:nvPr/>
        </p:nvCxnSpPr>
        <p:spPr>
          <a:xfrm rot="5400000" flipH="1" flipV="1">
            <a:off x="5923542" y="-2353044"/>
            <a:ext cx="11710" cy="9789621"/>
          </a:xfrm>
          <a:prstGeom prst="bentConnector3">
            <a:avLst>
              <a:gd name="adj1" fmla="val 205217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/>
          <p:cNvCxnSpPr>
            <a:cxnSpLocks/>
          </p:cNvCxnSpPr>
          <p:nvPr/>
        </p:nvCxnSpPr>
        <p:spPr>
          <a:xfrm rot="5400000" flipH="1" flipV="1">
            <a:off x="4879998" y="3178671"/>
            <a:ext cx="1239304" cy="1024111"/>
          </a:xfrm>
          <a:prstGeom prst="bentConnector3">
            <a:avLst>
              <a:gd name="adj1" fmla="val 88010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ctor: Elbow 91"/>
          <p:cNvCxnSpPr>
            <a:cxnSpLocks/>
            <a:stCxn id="48" idx="1"/>
            <a:endCxn id="27" idx="2"/>
          </p:cNvCxnSpPr>
          <p:nvPr/>
        </p:nvCxnSpPr>
        <p:spPr>
          <a:xfrm rot="10800000" flipH="1">
            <a:off x="10430766" y="3055659"/>
            <a:ext cx="393441" cy="1160608"/>
          </a:xfrm>
          <a:prstGeom prst="bentConnector4">
            <a:avLst>
              <a:gd name="adj1" fmla="val -52040"/>
              <a:gd name="adj2" fmla="val 8586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cxnSpLocks/>
          </p:cNvCxnSpPr>
          <p:nvPr/>
        </p:nvCxnSpPr>
        <p:spPr>
          <a:xfrm flipH="1" flipV="1">
            <a:off x="9353870" y="2313544"/>
            <a:ext cx="2" cy="2394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7ADA5EF0-36EF-48CE-A444-820C5F627CD4}"/>
              </a:ext>
            </a:extLst>
          </p:cNvPr>
          <p:cNvCxnSpPr/>
          <p:nvPr/>
        </p:nvCxnSpPr>
        <p:spPr>
          <a:xfrm flipH="1">
            <a:off x="10206219" y="3466586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882210" y="5047461"/>
            <a:ext cx="1653351" cy="26507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FRMCS &amp; GSM-R Guidance Sub-Group </a:t>
            </a:r>
            <a:endParaRPr lang="en-GB" sz="800">
              <a:solidFill>
                <a:schemeClr val="bg1"/>
              </a:solidFill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D9F4810-C2D4-42C3-8902-9296554B26C3}"/>
              </a:ext>
            </a:extLst>
          </p:cNvPr>
          <p:cNvSpPr/>
          <p:nvPr/>
        </p:nvSpPr>
        <p:spPr>
          <a:xfrm>
            <a:off x="1798848" y="2539107"/>
            <a:ext cx="1436121" cy="511541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Data &amp; Information System Interface Committee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9CA15EAB-7673-443D-829F-AA6605866382}"/>
              </a:ext>
            </a:extLst>
          </p:cNvPr>
          <p:cNvSpPr/>
          <p:nvPr/>
        </p:nvSpPr>
        <p:spPr>
          <a:xfrm>
            <a:off x="408197" y="2547621"/>
            <a:ext cx="1252779" cy="50045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Whole System Interface Committee** 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3041469-E46C-40DF-BC5B-4B4274D53B02}"/>
              </a:ext>
            </a:extLst>
          </p:cNvPr>
          <p:cNvCxnSpPr>
            <a:cxnSpLocks/>
          </p:cNvCxnSpPr>
          <p:nvPr/>
        </p:nvCxnSpPr>
        <p:spPr>
          <a:xfrm flipH="1" flipV="1">
            <a:off x="2529518" y="2307233"/>
            <a:ext cx="1" cy="22236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44A3008C-EFDF-41DB-A368-1C4B5A2AE499}"/>
              </a:ext>
            </a:extLst>
          </p:cNvPr>
          <p:cNvCxnSpPr>
            <a:cxnSpLocks/>
            <a:stCxn id="35" idx="1"/>
            <a:endCxn id="19" idx="2"/>
          </p:cNvCxnSpPr>
          <p:nvPr/>
        </p:nvCxnSpPr>
        <p:spPr>
          <a:xfrm rot="10800000" flipH="1">
            <a:off x="6842860" y="3068143"/>
            <a:ext cx="1028370" cy="2693020"/>
          </a:xfrm>
          <a:prstGeom prst="bentConnector4">
            <a:avLst>
              <a:gd name="adj1" fmla="val -20683"/>
              <a:gd name="adj2" fmla="val 94704"/>
            </a:avLst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FF811F1B-3F4A-42E4-89B9-4184054852F0}"/>
              </a:ext>
            </a:extLst>
          </p:cNvPr>
          <p:cNvCxnSpPr/>
          <p:nvPr/>
        </p:nvCxnSpPr>
        <p:spPr>
          <a:xfrm flipH="1">
            <a:off x="6635615" y="3483269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7BD2816-BA8F-4E5E-AC3A-665697538CE5}"/>
              </a:ext>
            </a:extLst>
          </p:cNvPr>
          <p:cNvCxnSpPr/>
          <p:nvPr/>
        </p:nvCxnSpPr>
        <p:spPr>
          <a:xfrm flipH="1">
            <a:off x="6627562" y="3902901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54E6901-330A-405F-BB88-EEAE6E2078F2}"/>
              </a:ext>
            </a:extLst>
          </p:cNvPr>
          <p:cNvCxnSpPr/>
          <p:nvPr/>
        </p:nvCxnSpPr>
        <p:spPr>
          <a:xfrm flipH="1">
            <a:off x="6635615" y="4293371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28C869D2-153B-4393-871C-84797819CFFF}"/>
              </a:ext>
            </a:extLst>
          </p:cNvPr>
          <p:cNvCxnSpPr/>
          <p:nvPr/>
        </p:nvCxnSpPr>
        <p:spPr>
          <a:xfrm flipH="1">
            <a:off x="6635615" y="4643136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5C37106-C798-4A8D-94CF-D15108F2C6C2}"/>
              </a:ext>
            </a:extLst>
          </p:cNvPr>
          <p:cNvCxnSpPr/>
          <p:nvPr/>
        </p:nvCxnSpPr>
        <p:spPr>
          <a:xfrm flipH="1">
            <a:off x="6641150" y="4905203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D3434068-019C-4872-9AF0-60AF3AEE7414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6627562" y="5179998"/>
            <a:ext cx="25464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BFEB997-30F4-450F-8945-34E9908484C5}"/>
              </a:ext>
            </a:extLst>
          </p:cNvPr>
          <p:cNvCxnSpPr/>
          <p:nvPr/>
        </p:nvCxnSpPr>
        <p:spPr>
          <a:xfrm flipH="1">
            <a:off x="6635615" y="5442448"/>
            <a:ext cx="224548" cy="32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3232E814-62B7-4191-B139-354296C2980C}"/>
              </a:ext>
            </a:extLst>
          </p:cNvPr>
          <p:cNvCxnSpPr>
            <a:cxnSpLocks/>
          </p:cNvCxnSpPr>
          <p:nvPr/>
        </p:nvCxnSpPr>
        <p:spPr>
          <a:xfrm flipH="1" flipV="1">
            <a:off x="5981565" y="1223582"/>
            <a:ext cx="2" cy="338000"/>
          </a:xfrm>
          <a:prstGeom prst="straightConnector1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789BFD1-C6F7-4B72-B43E-4979913BD7CC}"/>
              </a:ext>
            </a:extLst>
          </p:cNvPr>
          <p:cNvSpPr/>
          <p:nvPr/>
        </p:nvSpPr>
        <p:spPr>
          <a:xfrm>
            <a:off x="5250428" y="790431"/>
            <a:ext cx="1439056" cy="439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Board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BCE855E5-F210-4800-862D-60567A52AB5F}"/>
              </a:ext>
            </a:extLst>
          </p:cNvPr>
          <p:cNvSpPr/>
          <p:nvPr/>
        </p:nvSpPr>
        <p:spPr>
          <a:xfrm>
            <a:off x="4987593" y="1562473"/>
            <a:ext cx="1843603" cy="43225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Director Research and Development</a:t>
            </a:r>
            <a:endParaRPr lang="en-GB" sz="1200">
              <a:solidFill>
                <a:schemeClr val="tx1"/>
              </a:solidFill>
            </a:endParaRPr>
          </a:p>
        </p:txBody>
      </p: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0B1DBC2-5D20-4826-B771-5E025BA47409}"/>
              </a:ext>
            </a:extLst>
          </p:cNvPr>
          <p:cNvCxnSpPr>
            <a:cxnSpLocks/>
            <a:endCxn id="19" idx="0"/>
          </p:cNvCxnSpPr>
          <p:nvPr/>
        </p:nvCxnSpPr>
        <p:spPr>
          <a:xfrm>
            <a:off x="7871230" y="2307233"/>
            <a:ext cx="0" cy="26134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BA245FBE-38BF-4705-96B8-01CDE4210B77}"/>
              </a:ext>
            </a:extLst>
          </p:cNvPr>
          <p:cNvCxnSpPr>
            <a:cxnSpLocks/>
            <a:stCxn id="108" idx="3"/>
            <a:endCxn id="13" idx="2"/>
          </p:cNvCxnSpPr>
          <p:nvPr/>
        </p:nvCxnSpPr>
        <p:spPr>
          <a:xfrm flipV="1">
            <a:off x="6831196" y="1217339"/>
            <a:ext cx="2927332" cy="561264"/>
          </a:xfrm>
          <a:prstGeom prst="bentConnector2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C5ADD-6B29-49F5-8B2A-B856DFB4B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C0561-1384-4CC7-8308-E0B410DD1881}" type="datetime1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7AA08C-92FE-4DE6-9FF6-458B6671F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AEC6D791-82F3-4E99-A9D1-F0471F55D62B}"/>
              </a:ext>
            </a:extLst>
          </p:cNvPr>
          <p:cNvSpPr/>
          <p:nvPr/>
        </p:nvSpPr>
        <p:spPr>
          <a:xfrm>
            <a:off x="6852110" y="3722308"/>
            <a:ext cx="1683451" cy="323110"/>
          </a:xfrm>
          <a:prstGeom prst="rect">
            <a:avLst/>
          </a:prstGeom>
          <a:solidFill>
            <a:srgbClr val="7FC3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800">
                <a:solidFill>
                  <a:schemeClr val="bg1"/>
                </a:solidFill>
              </a:rPr>
              <a:t>Degraded Mode Working System Subgroup 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C83BAFB8-77E1-4EBA-B794-0B027ABB8075}"/>
              </a:ext>
            </a:extLst>
          </p:cNvPr>
          <p:cNvCxnSpPr>
            <a:cxnSpLocks/>
          </p:cNvCxnSpPr>
          <p:nvPr/>
        </p:nvCxnSpPr>
        <p:spPr>
          <a:xfrm flipH="1" flipV="1">
            <a:off x="4987593" y="4315411"/>
            <a:ext cx="246303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AC932231-0798-4274-8721-149BFC2B807F}"/>
              </a:ext>
            </a:extLst>
          </p:cNvPr>
          <p:cNvSpPr/>
          <p:nvPr/>
        </p:nvSpPr>
        <p:spPr>
          <a:xfrm>
            <a:off x="248958" y="4987293"/>
            <a:ext cx="2155666" cy="3651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Group facilitated by RDG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82C1F9-9F48-4137-BF59-86596FC17528}"/>
              </a:ext>
            </a:extLst>
          </p:cNvPr>
          <p:cNvSpPr/>
          <p:nvPr/>
        </p:nvSpPr>
        <p:spPr>
          <a:xfrm>
            <a:off x="248957" y="5525230"/>
            <a:ext cx="2155667" cy="27280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**Dormant/not currently active</a:t>
            </a:r>
          </a:p>
        </p:txBody>
      </p:sp>
    </p:spTree>
    <p:extLst>
      <p:ext uri="{BB962C8B-B14F-4D97-AF65-F5344CB8AC3E}">
        <p14:creationId xmlns:p14="http://schemas.microsoft.com/office/powerpoint/2010/main" val="229940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A4C598C-1AF6-43C5-8EBD-BB69EBCEB0D1}"/>
              </a:ext>
            </a:extLst>
          </p:cNvPr>
          <p:cNvCxnSpPr>
            <a:cxnSpLocks/>
          </p:cNvCxnSpPr>
          <p:nvPr/>
        </p:nvCxnSpPr>
        <p:spPr>
          <a:xfrm>
            <a:off x="3717970" y="4100991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12F201A-47A0-430C-8E27-AF5637670E22}"/>
              </a:ext>
            </a:extLst>
          </p:cNvPr>
          <p:cNvCxnSpPr>
            <a:cxnSpLocks/>
          </p:cNvCxnSpPr>
          <p:nvPr/>
        </p:nvCxnSpPr>
        <p:spPr>
          <a:xfrm>
            <a:off x="8248219" y="3460401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BE6E8A9-C413-4CE9-A461-CFE08A1D504B}"/>
              </a:ext>
            </a:extLst>
          </p:cNvPr>
          <p:cNvCxnSpPr>
            <a:cxnSpLocks/>
          </p:cNvCxnSpPr>
          <p:nvPr/>
        </p:nvCxnSpPr>
        <p:spPr>
          <a:xfrm>
            <a:off x="6752953" y="3471178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2375408-13BE-4153-9A1C-86701BE324D2}"/>
              </a:ext>
            </a:extLst>
          </p:cNvPr>
          <p:cNvCxnSpPr>
            <a:cxnSpLocks/>
          </p:cNvCxnSpPr>
          <p:nvPr/>
        </p:nvCxnSpPr>
        <p:spPr>
          <a:xfrm>
            <a:off x="5144820" y="3469408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25AA3427-D7A7-4D01-B1AB-4D17D9C33510}"/>
              </a:ext>
            </a:extLst>
          </p:cNvPr>
          <p:cNvCxnSpPr>
            <a:cxnSpLocks/>
          </p:cNvCxnSpPr>
          <p:nvPr/>
        </p:nvCxnSpPr>
        <p:spPr>
          <a:xfrm>
            <a:off x="3695389" y="3478603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D8AB16F-AC74-439C-8D9D-0084373CEE64}"/>
              </a:ext>
            </a:extLst>
          </p:cNvPr>
          <p:cNvCxnSpPr>
            <a:cxnSpLocks/>
          </p:cNvCxnSpPr>
          <p:nvPr/>
        </p:nvCxnSpPr>
        <p:spPr>
          <a:xfrm>
            <a:off x="2319007" y="3468428"/>
            <a:ext cx="0" cy="24342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321300" y="563563"/>
            <a:ext cx="1308100" cy="439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Board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81878" y="1702707"/>
            <a:ext cx="2186939" cy="55148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100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Sustainable Rail Executive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cxnSp>
        <p:nvCxnSpPr>
          <p:cNvPr id="3" name="Straight Arrow Connector 2"/>
          <p:cNvCxnSpPr>
            <a:cxnSpLocks/>
            <a:stCxn id="15" idx="0"/>
            <a:endCxn id="7" idx="2"/>
          </p:cNvCxnSpPr>
          <p:nvPr/>
        </p:nvCxnSpPr>
        <p:spPr>
          <a:xfrm flipV="1">
            <a:off x="5975348" y="1003300"/>
            <a:ext cx="2" cy="69940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cxnSpLocks/>
            <a:stCxn id="15" idx="2"/>
          </p:cNvCxnSpPr>
          <p:nvPr/>
        </p:nvCxnSpPr>
        <p:spPr>
          <a:xfrm>
            <a:off x="5975348" y="2254195"/>
            <a:ext cx="0" cy="4701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AAB9D-26ED-43E4-B630-55B29C24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D44D7-8117-4223-8E73-5D413CF4EA28}" type="datetime1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BE08F-0865-49F2-AE1F-C725C98B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6EB02D6-189D-4818-8112-BEFE6F918CB1}"/>
              </a:ext>
            </a:extLst>
          </p:cNvPr>
          <p:cNvSpPr/>
          <p:nvPr/>
        </p:nvSpPr>
        <p:spPr>
          <a:xfrm>
            <a:off x="4881878" y="2507134"/>
            <a:ext cx="2186939" cy="55148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100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Sustainable Rail Leadership Group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A647C72-D39E-488D-9280-3DB7724D1DAB}"/>
              </a:ext>
            </a:extLst>
          </p:cNvPr>
          <p:cNvSpPr/>
          <p:nvPr/>
        </p:nvSpPr>
        <p:spPr>
          <a:xfrm>
            <a:off x="3037001" y="4415431"/>
            <a:ext cx="1436744" cy="49447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Modern Slavery Solution Sharing Group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0F6506-D52E-408E-8B69-114AB4F17DDE}"/>
              </a:ext>
            </a:extLst>
          </p:cNvPr>
          <p:cNvSpPr/>
          <p:nvPr/>
        </p:nvSpPr>
        <p:spPr>
          <a:xfrm>
            <a:off x="4689475" y="1211447"/>
            <a:ext cx="2571750" cy="2284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RSSB Director Sustainable Development</a:t>
            </a:r>
          </a:p>
          <a:p>
            <a:pPr algn="ctr"/>
            <a:endParaRPr lang="en-GB" sz="80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4C21C22-AA49-4323-A5F6-5D0D5C34610D}"/>
              </a:ext>
            </a:extLst>
          </p:cNvPr>
          <p:cNvCxnSpPr>
            <a:cxnSpLocks/>
          </p:cNvCxnSpPr>
          <p:nvPr/>
        </p:nvCxnSpPr>
        <p:spPr>
          <a:xfrm>
            <a:off x="5988621" y="3027450"/>
            <a:ext cx="0" cy="45119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0F419A40-BDC9-4AB9-A2ED-5C6FA729D244}"/>
              </a:ext>
            </a:extLst>
          </p:cNvPr>
          <p:cNvSpPr/>
          <p:nvPr/>
        </p:nvSpPr>
        <p:spPr>
          <a:xfrm>
            <a:off x="3020772" y="3712859"/>
            <a:ext cx="1436744" cy="514971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Social Sustainability </a:t>
            </a:r>
          </a:p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Working Group</a:t>
            </a:r>
          </a:p>
          <a:p>
            <a:pPr algn="ctr"/>
            <a:endParaRPr lang="en-GB" sz="800">
              <a:solidFill>
                <a:schemeClr val="tx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E07B264-6644-4E6E-AF1E-40523A089557}"/>
              </a:ext>
            </a:extLst>
          </p:cNvPr>
          <p:cNvSpPr/>
          <p:nvPr/>
        </p:nvSpPr>
        <p:spPr>
          <a:xfrm>
            <a:off x="4538031" y="3712859"/>
            <a:ext cx="1439056" cy="50497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Air Quality</a:t>
            </a:r>
          </a:p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Working Group</a:t>
            </a:r>
          </a:p>
          <a:p>
            <a:pPr algn="ctr"/>
            <a:endParaRPr lang="en-GB" sz="800">
              <a:solidFill>
                <a:schemeClr val="tx1"/>
              </a:solidFill>
              <a:highlight>
                <a:srgbClr val="BEB3DB"/>
              </a:highlight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BFC0764-1AAB-42C1-BB0C-F5BA44AD1445}"/>
              </a:ext>
            </a:extLst>
          </p:cNvPr>
          <p:cNvSpPr/>
          <p:nvPr/>
        </p:nvSpPr>
        <p:spPr>
          <a:xfrm>
            <a:off x="6062696" y="3727948"/>
            <a:ext cx="1439055" cy="49956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Decarbonisation Working Group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407707B-9BF6-4068-BE32-150038AA40D7}"/>
              </a:ext>
            </a:extLst>
          </p:cNvPr>
          <p:cNvSpPr/>
          <p:nvPr/>
        </p:nvSpPr>
        <p:spPr>
          <a:xfrm>
            <a:off x="7566125" y="3718270"/>
            <a:ext cx="1344769" cy="499565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Climate Change Adaptation Working Group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36CF405-435D-4358-88B3-42C2C6CED336}"/>
              </a:ext>
            </a:extLst>
          </p:cNvPr>
          <p:cNvSpPr/>
          <p:nvPr/>
        </p:nvSpPr>
        <p:spPr>
          <a:xfrm>
            <a:off x="6056457" y="4415431"/>
            <a:ext cx="1436121" cy="511541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Infrastructure Carbon Working Group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4F4F4D9-1486-48BF-8D90-03850539721C}"/>
              </a:ext>
            </a:extLst>
          </p:cNvPr>
          <p:cNvSpPr/>
          <p:nvPr/>
        </p:nvSpPr>
        <p:spPr>
          <a:xfrm>
            <a:off x="8975050" y="3711855"/>
            <a:ext cx="1252779" cy="51565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Rail Environment Forum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8B3492CC-60CD-48A8-94BB-F466673A18B0}"/>
              </a:ext>
            </a:extLst>
          </p:cNvPr>
          <p:cNvCxnSpPr>
            <a:cxnSpLocks/>
          </p:cNvCxnSpPr>
          <p:nvPr/>
        </p:nvCxnSpPr>
        <p:spPr>
          <a:xfrm flipV="1">
            <a:off x="7045368" y="764734"/>
            <a:ext cx="2043314" cy="1176537"/>
          </a:xfrm>
          <a:prstGeom prst="bentConnector3">
            <a:avLst>
              <a:gd name="adj1" fmla="val 59493"/>
            </a:avLst>
          </a:prstGeom>
          <a:ln w="6350">
            <a:solidFill>
              <a:schemeClr val="tx1"/>
            </a:solidFill>
            <a:prstDash val="dash"/>
            <a:round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E22F394A-7B6F-4D4D-975C-62FB115C4BF2}"/>
              </a:ext>
            </a:extLst>
          </p:cNvPr>
          <p:cNvCxnSpPr>
            <a:cxnSpLocks/>
          </p:cNvCxnSpPr>
          <p:nvPr/>
        </p:nvCxnSpPr>
        <p:spPr>
          <a:xfrm>
            <a:off x="9088682" y="563563"/>
            <a:ext cx="0" cy="451196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7EB8FC3-474B-4FDB-9A02-A5B2C18F4261}"/>
              </a:ext>
            </a:extLst>
          </p:cNvPr>
          <p:cNvCxnSpPr>
            <a:cxnSpLocks/>
          </p:cNvCxnSpPr>
          <p:nvPr/>
        </p:nvCxnSpPr>
        <p:spPr>
          <a:xfrm>
            <a:off x="9088682" y="1014759"/>
            <a:ext cx="2909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80C00DC8-5C61-41E7-93BB-BDB83EE6DD68}"/>
              </a:ext>
            </a:extLst>
          </p:cNvPr>
          <p:cNvCxnSpPr>
            <a:cxnSpLocks/>
          </p:cNvCxnSpPr>
          <p:nvPr/>
        </p:nvCxnSpPr>
        <p:spPr>
          <a:xfrm>
            <a:off x="9088682" y="561518"/>
            <a:ext cx="290988" cy="0"/>
          </a:xfrm>
          <a:prstGeom prst="line">
            <a:avLst/>
          </a:prstGeom>
          <a:ln w="635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F9F158F6-B48A-4C3A-9FDC-C99E110F3149}"/>
              </a:ext>
            </a:extLst>
          </p:cNvPr>
          <p:cNvSpPr txBox="1"/>
          <p:nvPr/>
        </p:nvSpPr>
        <p:spPr>
          <a:xfrm>
            <a:off x="9379670" y="843486"/>
            <a:ext cx="932115" cy="400110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Network Rail Board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5384B1B-87DB-4CB0-B791-80308750477D}"/>
              </a:ext>
            </a:extLst>
          </p:cNvPr>
          <p:cNvSpPr txBox="1"/>
          <p:nvPr/>
        </p:nvSpPr>
        <p:spPr>
          <a:xfrm>
            <a:off x="9379670" y="452093"/>
            <a:ext cx="932115" cy="246221"/>
          </a:xfrm>
          <a:prstGeom prst="rect">
            <a:avLst/>
          </a:prstGeom>
          <a:noFill/>
          <a:ln w="31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Rail Minister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D27BB87-6E45-4334-BC8F-12B28997C3D7}"/>
              </a:ext>
            </a:extLst>
          </p:cNvPr>
          <p:cNvCxnSpPr>
            <a:cxnSpLocks/>
          </p:cNvCxnSpPr>
          <p:nvPr/>
        </p:nvCxnSpPr>
        <p:spPr>
          <a:xfrm>
            <a:off x="6791697" y="4227513"/>
            <a:ext cx="0" cy="1879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AA3DBE-397B-43DB-903A-245C3BAEF5A8}"/>
              </a:ext>
            </a:extLst>
          </p:cNvPr>
          <p:cNvCxnSpPr>
            <a:cxnSpLocks/>
            <a:endCxn id="32" idx="0"/>
          </p:cNvCxnSpPr>
          <p:nvPr/>
        </p:nvCxnSpPr>
        <p:spPr>
          <a:xfrm>
            <a:off x="9601439" y="3468074"/>
            <a:ext cx="1" cy="243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257F802-6BDE-42B5-8BB5-8A865C2DAB0B}"/>
              </a:ext>
            </a:extLst>
          </p:cNvPr>
          <p:cNvCxnSpPr>
            <a:cxnSpLocks/>
          </p:cNvCxnSpPr>
          <p:nvPr/>
        </p:nvCxnSpPr>
        <p:spPr>
          <a:xfrm>
            <a:off x="2318344" y="3450365"/>
            <a:ext cx="8636314" cy="282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Rectangle 46">
            <a:extLst>
              <a:ext uri="{FF2B5EF4-FFF2-40B4-BE49-F238E27FC236}">
                <a16:creationId xmlns:a16="http://schemas.microsoft.com/office/drawing/2014/main" id="{A4F40D41-FDC3-4D95-AFE2-D5E75536D636}"/>
              </a:ext>
            </a:extLst>
          </p:cNvPr>
          <p:cNvSpPr/>
          <p:nvPr/>
        </p:nvSpPr>
        <p:spPr>
          <a:xfrm>
            <a:off x="1648397" y="3711855"/>
            <a:ext cx="1320162" cy="51974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/>
              <a:t>Natural Value Working Group</a:t>
            </a:r>
            <a:endParaRPr lang="en-GB" sz="100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D6A0BADF-03B6-4A25-8571-99DD9B9DE825}"/>
              </a:ext>
            </a:extLst>
          </p:cNvPr>
          <p:cNvSpPr/>
          <p:nvPr/>
        </p:nvSpPr>
        <p:spPr>
          <a:xfrm>
            <a:off x="10328269" y="3711855"/>
            <a:ext cx="1252779" cy="515658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Noise Working Group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7D6B6B3E-F544-464F-B1F1-EDB668267BB8}"/>
              </a:ext>
            </a:extLst>
          </p:cNvPr>
          <p:cNvCxnSpPr>
            <a:cxnSpLocks/>
          </p:cNvCxnSpPr>
          <p:nvPr/>
        </p:nvCxnSpPr>
        <p:spPr>
          <a:xfrm>
            <a:off x="10941690" y="3484167"/>
            <a:ext cx="1" cy="24378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76FD5947-E1B9-F356-439C-50A239A89913}"/>
              </a:ext>
            </a:extLst>
          </p:cNvPr>
          <p:cNvSpPr/>
          <p:nvPr/>
        </p:nvSpPr>
        <p:spPr>
          <a:xfrm>
            <a:off x="3037001" y="5112647"/>
            <a:ext cx="1436744" cy="494476"/>
          </a:xfrm>
          <a:prstGeom prst="rect">
            <a:avLst/>
          </a:prstGeom>
          <a:solidFill>
            <a:srgbClr val="0080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Rail Social Value Tool </a:t>
            </a:r>
          </a:p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Steering Group </a:t>
            </a:r>
          </a:p>
        </p:txBody>
      </p:sp>
    </p:spTree>
    <p:extLst>
      <p:ext uri="{BB962C8B-B14F-4D97-AF65-F5344CB8AC3E}">
        <p14:creationId xmlns:p14="http://schemas.microsoft.com/office/powerpoint/2010/main" val="350483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038600" y="552930"/>
            <a:ext cx="4114800" cy="4397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Non RSSB-owned facilitated groups</a:t>
            </a:r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58223" y="1374555"/>
            <a:ext cx="2475554" cy="270503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Digital Railway Assurance Steering Group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FAAB9D-26ED-43E4-B630-55B29C24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64A0-51E8-46C9-B2A0-315259550BFD}" type="datetime1">
              <a:rPr lang="en-GB" smtClean="0"/>
              <a:t>08/03/2024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5BE08F-0865-49F2-AE1F-C725C98BB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Owned by Head of Industry Groups 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CCCFB9-4CC2-45C4-938E-71C6A009FD5D}"/>
              </a:ext>
            </a:extLst>
          </p:cNvPr>
          <p:cNvSpPr/>
          <p:nvPr/>
        </p:nvSpPr>
        <p:spPr>
          <a:xfrm>
            <a:off x="4858223" y="1891694"/>
            <a:ext cx="2475554" cy="270503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Digital Railway System Review Board 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6282C6-DADB-4423-BD1D-B546EAD92675}"/>
              </a:ext>
            </a:extLst>
          </p:cNvPr>
          <p:cNvSpPr/>
          <p:nvPr/>
        </p:nvSpPr>
        <p:spPr>
          <a:xfrm>
            <a:off x="4858223" y="2368743"/>
            <a:ext cx="2475553" cy="365125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Digital Signalling Industry Champions Council</a:t>
            </a:r>
          </a:p>
          <a:p>
            <a:pPr algn="ctr"/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DC41D4-41DD-6526-3D65-98180B91720E}"/>
              </a:ext>
            </a:extLst>
          </p:cNvPr>
          <p:cNvSpPr/>
          <p:nvPr/>
        </p:nvSpPr>
        <p:spPr>
          <a:xfrm>
            <a:off x="4858223" y="2843998"/>
            <a:ext cx="2475554" cy="365125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Future-Control Command and Signalling Guiding Body</a:t>
            </a:r>
            <a:endParaRPr lang="en-GB" sz="90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FE2C1B-B8B6-DE78-8042-C19E298FDBF0}"/>
              </a:ext>
            </a:extLst>
          </p:cNvPr>
          <p:cNvSpPr/>
          <p:nvPr/>
        </p:nvSpPr>
        <p:spPr>
          <a:xfrm>
            <a:off x="4858223" y="3408900"/>
            <a:ext cx="2475554" cy="394536"/>
          </a:xfrm>
          <a:prstGeom prst="rect">
            <a:avLst/>
          </a:prstGeom>
          <a:solidFill>
            <a:srgbClr val="6566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100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Requirements, Issues and Configuration Management Group </a:t>
            </a:r>
            <a:endParaRPr lang="en-GB" sz="9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181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11bec4d-2879-4a7b-9ac8-1f340884fee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31BA71C05D99449D01563567B1F2C2" ma:contentTypeVersion="15" ma:contentTypeDescription="Create a new document." ma:contentTypeScope="" ma:versionID="347869b859436f2d610046471b9937cc">
  <xsd:schema xmlns:xsd="http://www.w3.org/2001/XMLSchema" xmlns:xs="http://www.w3.org/2001/XMLSchema" xmlns:p="http://schemas.microsoft.com/office/2006/metadata/properties" xmlns:ns2="d1c562db-e93c-4d45-a7c1-9e4a2fbd2fc0" xmlns:ns3="8089b08c-abae-4574-a6ff-2d07be0713db" targetNamespace="http://schemas.microsoft.com/office/2006/metadata/properties" ma:root="true" ma:fieldsID="c3a38126275ca0fbb1c25e347ffdff6d" ns2:_="" ns3:_="">
    <xsd:import namespace="d1c562db-e93c-4d45-a7c1-9e4a2fbd2fc0"/>
    <xsd:import namespace="8089b08c-abae-4574-a6ff-2d07be0713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ObjectDetectorVersions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c562db-e93c-4d45-a7c1-9e4a2fbd2f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6541f7f-1005-4369-9bab-4b4ace30016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89b08c-abae-4574-a6ff-2d07be0713d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b42d4e0-cf90-4528-9238-0e2cf6d0433c}" ma:internalName="TaxCatchAll" ma:showField="CatchAllData" ma:web="8089b08c-abae-4574-a6ff-2d07be0713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1c562db-e93c-4d45-a7c1-9e4a2fbd2fc0">
      <Terms xmlns="http://schemas.microsoft.com/office/infopath/2007/PartnerControls"/>
    </lcf76f155ced4ddcb4097134ff3c332f>
    <TaxCatchAll xmlns="8089b08c-abae-4574-a6ff-2d07be0713db" xsi:nil="true"/>
  </documentManagement>
</p:properties>
</file>

<file path=customXml/itemProps1.xml><?xml version="1.0" encoding="utf-8"?>
<ds:datastoreItem xmlns:ds="http://schemas.openxmlformats.org/officeDocument/2006/customXml" ds:itemID="{8E2E7CF7-A24E-42A4-8CFD-98946296C77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6D1A555-6D10-4184-86D0-48A5258C9A45}">
  <ds:schemaRefs>
    <ds:schemaRef ds:uri="8089b08c-abae-4574-a6ff-2d07be0713db"/>
    <ds:schemaRef ds:uri="d1c562db-e93c-4d45-a7c1-9e4a2fbd2fc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2649720-672A-4233-B923-B1CE4EFA2E8D}">
  <ds:schemaRefs>
    <ds:schemaRef ds:uri="8089b08c-abae-4574-a6ff-2d07be0713db"/>
    <ds:schemaRef ds:uri="d1c562db-e93c-4d45-a7c1-9e4a2fbd2fc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917</Words>
  <Application>Microsoft Office PowerPoint</Application>
  <PresentationFormat>Widescreen</PresentationFormat>
  <Paragraphs>208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 Marks</dc:creator>
  <cp:lastModifiedBy>Roisin Mulvany</cp:lastModifiedBy>
  <cp:revision>1</cp:revision>
  <cp:lastPrinted>2020-02-28T11:31:36Z</cp:lastPrinted>
  <dcterms:created xsi:type="dcterms:W3CDTF">2016-11-07T11:29:45Z</dcterms:created>
  <dcterms:modified xsi:type="dcterms:W3CDTF">2024-03-08T13:31:14Z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0x0101005E31BA71C05D99449D01563567B1F2C2</vt:lpwstr>
  </property>
  <property fmtid="{D5CDD505-2E9C-101B-9397-08002B2CF9AE}" pid="3" name="MediaServiceImageTags">
    <vt:lpwstr/>
  </property>
</Properties>
</file>