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41"/>
  </p:notesMasterIdLst>
  <p:sldIdLst>
    <p:sldId id="272" r:id="rId5"/>
    <p:sldId id="273" r:id="rId6"/>
    <p:sldId id="293" r:id="rId7"/>
    <p:sldId id="296" r:id="rId8"/>
    <p:sldId id="276" r:id="rId9"/>
    <p:sldId id="277" r:id="rId10"/>
    <p:sldId id="304" r:id="rId11"/>
    <p:sldId id="306" r:id="rId12"/>
    <p:sldId id="279" r:id="rId13"/>
    <p:sldId id="280" r:id="rId14"/>
    <p:sldId id="307" r:id="rId15"/>
    <p:sldId id="299" r:id="rId16"/>
    <p:sldId id="300" r:id="rId17"/>
    <p:sldId id="303" r:id="rId18"/>
    <p:sldId id="305" r:id="rId19"/>
    <p:sldId id="283" r:id="rId20"/>
    <p:sldId id="284" r:id="rId21"/>
    <p:sldId id="315" r:id="rId22"/>
    <p:sldId id="302" r:id="rId23"/>
    <p:sldId id="309" r:id="rId24"/>
    <p:sldId id="310" r:id="rId25"/>
    <p:sldId id="386" r:id="rId26"/>
    <p:sldId id="311" r:id="rId27"/>
    <p:sldId id="312" r:id="rId28"/>
    <p:sldId id="313" r:id="rId29"/>
    <p:sldId id="314" r:id="rId30"/>
    <p:sldId id="291" r:id="rId31"/>
    <p:sldId id="385" r:id="rId32"/>
    <p:sldId id="373" r:id="rId33"/>
    <p:sldId id="375" r:id="rId34"/>
    <p:sldId id="376" r:id="rId35"/>
    <p:sldId id="381" r:id="rId36"/>
    <p:sldId id="382" r:id="rId37"/>
    <p:sldId id="384" r:id="rId38"/>
    <p:sldId id="288" r:id="rId39"/>
    <p:sldId id="289"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2BE819-90A0-1037-1633-DD2A79941FDA}" name="Phoebe Day" initials="PD" userId="S::Phoebe.Day@RSSB.CO.UK::ee30da51-c85a-41bf-8bde-30d2509c2300" providerId="AD"/>
  <p188:author id="{D9570B95-3160-2BBE-D80C-B31A3EECEE31}" name="Louise Delaney" initials="LD" userId="S::Louise.Delaney@RSSB.CO.UK::7b3a441d-0fce-4505-80a3-811df2b9b8ef" providerId="AD"/>
  <p188:author id="{DC32A1BF-F190-474F-F63E-3EE682BF0AA8}" name="Clare McGuinness" initials="CM" userId="S::Clare.McGuinness@RSSB.CO.UK::e6847116-1d00-48aa-8990-7284b20b0faa" providerId="AD"/>
  <p188:author id="{F4F333CE-E8EC-8435-0312-97869DEB09B2}" name="Sarah Shooter" initials="SS" userId="S::sarah.shooter@rssb.co.uk::80f645bc-a526-4193-b675-0e613b58335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32"/>
    <a:srgbClr val="3CB858"/>
    <a:srgbClr val="851022"/>
    <a:srgbClr val="3C0EA8"/>
    <a:srgbClr val="4D1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F3E763-0CD7-4F37-BE05-D370D23B4F18}" v="1" dt="2026-03-07T09:27:52.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 autoAdjust="0"/>
    <p:restoredTop sz="96096"/>
  </p:normalViewPr>
  <p:slideViewPr>
    <p:cSldViewPr snapToGrid="0">
      <p:cViewPr>
        <p:scale>
          <a:sx n="69" d="100"/>
          <a:sy n="69" d="100"/>
        </p:scale>
        <p:origin x="83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Martin" userId="fbcc508e-1b2d-402a-af12-39a2f0e0cc02" providerId="ADAL" clId="{15160A16-2531-4514-B578-FDCCD15BF54F}"/>
    <pc:docChg chg="modSld">
      <pc:chgData name="Jenny Martin" userId="fbcc508e-1b2d-402a-af12-39a2f0e0cc02" providerId="ADAL" clId="{15160A16-2531-4514-B578-FDCCD15BF54F}" dt="2026-03-07T09:28:23.271" v="7" actId="1038"/>
      <pc:docMkLst>
        <pc:docMk/>
      </pc:docMkLst>
      <pc:sldChg chg="modSp mod">
        <pc:chgData name="Jenny Martin" userId="fbcc508e-1b2d-402a-af12-39a2f0e0cc02" providerId="ADAL" clId="{15160A16-2531-4514-B578-FDCCD15BF54F}" dt="2026-03-07T09:28:23.271" v="7" actId="1038"/>
        <pc:sldMkLst>
          <pc:docMk/>
          <pc:sldMk cId="288991377" sldId="313"/>
        </pc:sldMkLst>
        <pc:picChg chg="mod">
          <ac:chgData name="Jenny Martin" userId="fbcc508e-1b2d-402a-af12-39a2f0e0cc02" providerId="ADAL" clId="{15160A16-2531-4514-B578-FDCCD15BF54F}" dt="2026-03-07T09:28:23.271" v="7" actId="1038"/>
          <ac:picMkLst>
            <pc:docMk/>
            <pc:sldMk cId="288991377" sldId="313"/>
            <ac:picMk id="5" creationId="{7367110C-8508-1025-42F2-11D43D94B2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C8FB9-E48B-C942-8E71-A644B29A51E4}" type="datetimeFigureOut">
              <a:rPr lang="en-GB" smtClean="0"/>
              <a:t>07/03/2026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01C63-4BC0-554E-83E4-B05A34B90276}" type="slidenum">
              <a:rPr lang="en-GB" smtClean="0"/>
              <a:t>‹#›</a:t>
            </a:fld>
            <a:endParaRPr lang="en-GB"/>
          </a:p>
        </p:txBody>
      </p:sp>
    </p:spTree>
    <p:extLst>
      <p:ext uri="{BB962C8B-B14F-4D97-AF65-F5344CB8AC3E}">
        <p14:creationId xmlns:p14="http://schemas.microsoft.com/office/powerpoint/2010/main" val="58711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tes">
    <p:bg>
      <p:bgPr>
        <a:solidFill>
          <a:schemeClr val="bg1"/>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5CAF5B0-A04B-05FF-D3BE-FB104116DFD4}"/>
              </a:ext>
            </a:extLst>
          </p:cNvPr>
          <p:cNvSpPr txBox="1">
            <a:spLocks/>
          </p:cNvSpPr>
          <p:nvPr userDrawn="1"/>
        </p:nvSpPr>
        <p:spPr>
          <a:xfrm>
            <a:off x="973395" y="1822450"/>
            <a:ext cx="9144000" cy="4489450"/>
          </a:xfrm>
          <a:prstGeom prst="rect">
            <a:avLst/>
          </a:prstGeom>
        </p:spPr>
        <p:txBody>
          <a:bodyPr numCol="2" spcCol="36000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5600" dirty="0">
                <a:solidFill>
                  <a:schemeClr val="tx2"/>
                </a:solidFill>
              </a:rPr>
              <a:t>Choose “New Slide” from the top menu and choose the slide you wish to use from the dropdown menu or click “layout” next to it.</a:t>
            </a:r>
            <a:endParaRPr lang="en-US" sz="5600" dirty="0">
              <a:solidFill>
                <a:schemeClr val="tx2"/>
              </a:solidFill>
            </a:endParaRPr>
          </a:p>
          <a:p>
            <a:pPr>
              <a:lnSpc>
                <a:spcPct val="120000"/>
              </a:lnSpc>
            </a:pPr>
            <a:r>
              <a:rPr lang="en-US" sz="5600" dirty="0">
                <a:solidFill>
                  <a:schemeClr val="tx2"/>
                </a:solidFill>
              </a:rPr>
              <a:t>Layouts are stored under headings so you can construct you presentation easily.</a:t>
            </a:r>
          </a:p>
          <a:p>
            <a:pPr>
              <a:lnSpc>
                <a:spcPct val="120000"/>
              </a:lnSpc>
            </a:pPr>
            <a:r>
              <a:rPr lang="en-US" sz="5600" dirty="0">
                <a:solidFill>
                  <a:schemeClr val="tx2"/>
                </a:solidFill>
              </a:rPr>
              <a:t>Page number will automatically adjust according to </a:t>
            </a:r>
            <a:br>
              <a:rPr lang="en-US" sz="5600" dirty="0">
                <a:solidFill>
                  <a:schemeClr val="tx2"/>
                </a:solidFill>
              </a:rPr>
            </a:br>
            <a:r>
              <a:rPr lang="en-US" sz="5600" dirty="0">
                <a:solidFill>
                  <a:schemeClr val="tx2"/>
                </a:solidFill>
              </a:rPr>
              <a:t>their sequence.</a:t>
            </a:r>
          </a:p>
          <a:p>
            <a:pPr>
              <a:lnSpc>
                <a:spcPct val="120000"/>
              </a:lnSpc>
            </a:pPr>
            <a:r>
              <a:rPr lang="en-US" sz="5600" dirty="0">
                <a:solidFill>
                  <a:schemeClr val="tx2"/>
                </a:solidFill>
              </a:rPr>
              <a:t>Please be aware that any images you add to this document could increase the size dramatically. If you </a:t>
            </a:r>
            <a:br>
              <a:rPr lang="en-US" sz="5600" dirty="0">
                <a:solidFill>
                  <a:schemeClr val="tx2"/>
                </a:solidFill>
              </a:rPr>
            </a:br>
            <a:r>
              <a:rPr lang="en-US" sz="5600" dirty="0">
                <a:solidFill>
                  <a:schemeClr val="tx2"/>
                </a:solidFill>
              </a:rPr>
              <a:t>want the document you send to be ‘emailable’, it is </a:t>
            </a:r>
            <a:br>
              <a:rPr lang="en-US" sz="5600" dirty="0">
                <a:solidFill>
                  <a:schemeClr val="tx2"/>
                </a:solidFill>
              </a:rPr>
            </a:br>
            <a:r>
              <a:rPr lang="en-US" sz="5600" dirty="0">
                <a:solidFill>
                  <a:schemeClr val="tx2"/>
                </a:solidFill>
              </a:rPr>
              <a:t>wise to make sure that all images you put in are of a medium/low resolution. As a means of checking </a:t>
            </a:r>
            <a:br>
              <a:rPr lang="en-US" sz="5600" dirty="0">
                <a:solidFill>
                  <a:schemeClr val="tx2"/>
                </a:solidFill>
              </a:rPr>
            </a:br>
            <a:r>
              <a:rPr lang="en-US" sz="5600" dirty="0">
                <a:solidFill>
                  <a:schemeClr val="tx2"/>
                </a:solidFill>
              </a:rPr>
              <a:t>yourself, take a note of the size of the image. If it is </a:t>
            </a:r>
            <a:br>
              <a:rPr lang="en-US" sz="5600" dirty="0">
                <a:solidFill>
                  <a:schemeClr val="tx2"/>
                </a:solidFill>
              </a:rPr>
            </a:br>
            <a:r>
              <a:rPr lang="en-US" sz="5600" dirty="0">
                <a:solidFill>
                  <a:schemeClr val="tx2"/>
                </a:solidFill>
              </a:rPr>
              <a:t>over 500KB, do not use it.</a:t>
            </a:r>
          </a:p>
          <a:p>
            <a:pPr>
              <a:lnSpc>
                <a:spcPct val="120000"/>
              </a:lnSpc>
            </a:pPr>
            <a:r>
              <a:rPr lang="en-US" sz="5600" dirty="0">
                <a:solidFill>
                  <a:schemeClr val="tx2"/>
                </a:solidFill>
              </a:rPr>
              <a:t>If (within reason) you would like a particular background not available here, please contact design.</a:t>
            </a:r>
          </a:p>
          <a:p>
            <a:pPr>
              <a:lnSpc>
                <a:spcPct val="120000"/>
              </a:lnSpc>
            </a:pPr>
            <a:endParaRPr lang="en-US" sz="5600" dirty="0">
              <a:solidFill>
                <a:schemeClr val="tx2"/>
              </a:solidFill>
            </a:endParaRPr>
          </a:p>
          <a:p>
            <a:pPr marL="0" indent="0">
              <a:lnSpc>
                <a:spcPct val="120000"/>
              </a:lnSpc>
              <a:buNone/>
            </a:pPr>
            <a:endParaRPr lang="en-US" sz="5600" dirty="0">
              <a:solidFill>
                <a:schemeClr val="tx2"/>
              </a:solidFill>
            </a:endParaRPr>
          </a:p>
          <a:p>
            <a:pPr marL="0" indent="0">
              <a:lnSpc>
                <a:spcPct val="120000"/>
              </a:lnSpc>
              <a:buNone/>
            </a:pPr>
            <a:endParaRPr lang="en-US" sz="5600" dirty="0">
              <a:solidFill>
                <a:schemeClr val="tx2"/>
              </a:solidFill>
            </a:endParaRPr>
          </a:p>
          <a:p>
            <a:pPr>
              <a:lnSpc>
                <a:spcPct val="120000"/>
              </a:lnSpc>
            </a:pPr>
            <a:r>
              <a:rPr lang="en-US" sz="5600" dirty="0">
                <a:solidFill>
                  <a:schemeClr val="tx2"/>
                </a:solidFill>
              </a:rPr>
              <a:t>To update title of footer on all slides, click a slide, go to Insert / </a:t>
            </a:r>
            <a:r>
              <a:rPr lang="en-GB" sz="5600" dirty="0" err="1">
                <a:solidFill>
                  <a:schemeClr val="tx2"/>
                </a:solidFill>
              </a:rPr>
              <a:t>Header&amp;Footer</a:t>
            </a:r>
            <a:r>
              <a:rPr lang="en-US" sz="5600" dirty="0">
                <a:solidFill>
                  <a:schemeClr val="tx2"/>
                </a:solidFill>
              </a:rPr>
              <a:t> and change the text box under the footer heading, then click “Apply to All”. </a:t>
            </a:r>
          </a:p>
          <a:p>
            <a:pPr>
              <a:lnSpc>
                <a:spcPct val="120000"/>
              </a:lnSpc>
            </a:pPr>
            <a:r>
              <a:rPr lang="en-US" sz="5600" dirty="0">
                <a:solidFill>
                  <a:schemeClr val="tx2"/>
                </a:solidFill>
              </a:rPr>
              <a:t>You can also turn the footer and page number on and off by unticking (or ticking) the “slide number” and “footer” tick boxes, then click “Apply to All”. </a:t>
            </a:r>
          </a:p>
          <a:p>
            <a:pPr>
              <a:lnSpc>
                <a:spcPct val="120000"/>
              </a:lnSpc>
            </a:pPr>
            <a:r>
              <a:rPr lang="en-US" sz="5600" dirty="0">
                <a:solidFill>
                  <a:schemeClr val="tx2"/>
                </a:solidFill>
              </a:rPr>
              <a:t>The RSSB </a:t>
            </a:r>
            <a:r>
              <a:rPr lang="en-GB" sz="5600" dirty="0">
                <a:solidFill>
                  <a:schemeClr val="tx2"/>
                </a:solidFill>
              </a:rPr>
              <a:t>colours</a:t>
            </a:r>
            <a:r>
              <a:rPr lang="en-US" sz="5600" dirty="0">
                <a:solidFill>
                  <a:schemeClr val="tx2"/>
                </a:solidFill>
              </a:rPr>
              <a:t> should be </a:t>
            </a:r>
            <a:br>
              <a:rPr lang="en-US" sz="5600" dirty="0">
                <a:solidFill>
                  <a:schemeClr val="tx2"/>
                </a:solidFill>
              </a:rPr>
            </a:br>
            <a:r>
              <a:rPr lang="en-US" sz="5600" dirty="0">
                <a:solidFill>
                  <a:schemeClr val="tx2"/>
                </a:solidFill>
              </a:rPr>
              <a:t>already loaded into your </a:t>
            </a:r>
            <a:r>
              <a:rPr lang="en-GB" sz="5600" dirty="0">
                <a:solidFill>
                  <a:schemeClr val="tx2"/>
                </a:solidFill>
              </a:rPr>
              <a:t>colour</a:t>
            </a:r>
            <a:r>
              <a:rPr lang="en-US" sz="5600" dirty="0">
                <a:solidFill>
                  <a:schemeClr val="tx2"/>
                </a:solidFill>
              </a:rPr>
              <a:t> </a:t>
            </a:r>
            <a:br>
              <a:rPr lang="en-US" sz="5600" dirty="0">
                <a:solidFill>
                  <a:schemeClr val="tx2"/>
                </a:solidFill>
              </a:rPr>
            </a:br>
            <a:r>
              <a:rPr lang="en-US" sz="5600" dirty="0">
                <a:solidFill>
                  <a:schemeClr val="tx2"/>
                </a:solidFill>
              </a:rPr>
              <a:t>palette. An easy way to check </a:t>
            </a:r>
            <a:br>
              <a:rPr lang="en-US" sz="5600" dirty="0">
                <a:solidFill>
                  <a:schemeClr val="tx2"/>
                </a:solidFill>
              </a:rPr>
            </a:br>
            <a:r>
              <a:rPr lang="en-US" sz="5600" dirty="0">
                <a:solidFill>
                  <a:schemeClr val="tx2"/>
                </a:solidFill>
              </a:rPr>
              <a:t>this is </a:t>
            </a:r>
            <a:r>
              <a:rPr lang="en-GB" sz="5600" dirty="0">
                <a:solidFill>
                  <a:schemeClr val="tx2"/>
                </a:solidFill>
              </a:rPr>
              <a:t>to</a:t>
            </a:r>
            <a:r>
              <a:rPr lang="en-US" sz="5600" dirty="0">
                <a:solidFill>
                  <a:schemeClr val="tx2"/>
                </a:solidFill>
              </a:rPr>
              <a:t> click the letter </a:t>
            </a:r>
            <a:br>
              <a:rPr lang="en-US" sz="5600" dirty="0">
                <a:solidFill>
                  <a:schemeClr val="tx2"/>
                </a:solidFill>
              </a:rPr>
            </a:br>
            <a:r>
              <a:rPr lang="en-GB" sz="5600" dirty="0">
                <a:solidFill>
                  <a:schemeClr val="tx2"/>
                </a:solidFill>
              </a:rPr>
              <a:t>colour</a:t>
            </a:r>
            <a:r>
              <a:rPr lang="en-US" sz="5600" dirty="0">
                <a:solidFill>
                  <a:schemeClr val="tx2"/>
                </a:solidFill>
              </a:rPr>
              <a:t> dropdown….</a:t>
            </a:r>
            <a:br>
              <a:rPr lang="en-US" sz="5600" dirty="0">
                <a:solidFill>
                  <a:schemeClr val="tx2"/>
                </a:solidFill>
              </a:rPr>
            </a:br>
            <a:r>
              <a:rPr lang="en-US" sz="5600" dirty="0">
                <a:solidFill>
                  <a:schemeClr val="tx2"/>
                </a:solidFill>
              </a:rPr>
              <a:t>Here you will find the primary </a:t>
            </a:r>
            <a:br>
              <a:rPr lang="en-US" sz="5600" dirty="0">
                <a:solidFill>
                  <a:schemeClr val="tx2"/>
                </a:solidFill>
              </a:rPr>
            </a:br>
            <a:r>
              <a:rPr lang="en-GB" sz="5600" dirty="0">
                <a:solidFill>
                  <a:schemeClr val="tx2"/>
                </a:solidFill>
              </a:rPr>
              <a:t>colours</a:t>
            </a:r>
            <a:r>
              <a:rPr lang="en-US" sz="5600" dirty="0">
                <a:solidFill>
                  <a:schemeClr val="tx2"/>
                </a:solidFill>
              </a:rPr>
              <a:t> as well as 4 secondary </a:t>
            </a:r>
            <a:br>
              <a:rPr lang="en-US" sz="5600" dirty="0">
                <a:solidFill>
                  <a:schemeClr val="tx2"/>
                </a:solidFill>
              </a:rPr>
            </a:br>
            <a:r>
              <a:rPr lang="en-GB" sz="5600" dirty="0">
                <a:solidFill>
                  <a:schemeClr val="tx2"/>
                </a:solidFill>
              </a:rPr>
              <a:t>colours</a:t>
            </a:r>
            <a:r>
              <a:rPr lang="en-US" sz="5600" dirty="0">
                <a:solidFill>
                  <a:schemeClr val="tx2"/>
                </a:solidFill>
              </a:rPr>
              <a:t> that should be </a:t>
            </a:r>
            <a:br>
              <a:rPr lang="en-US" sz="5600" dirty="0">
                <a:solidFill>
                  <a:schemeClr val="tx2"/>
                </a:solidFill>
              </a:rPr>
            </a:br>
            <a:r>
              <a:rPr lang="en-US" sz="5600" dirty="0">
                <a:solidFill>
                  <a:schemeClr val="tx2"/>
                </a:solidFill>
              </a:rPr>
              <a:t>use sparingly.</a:t>
            </a:r>
          </a:p>
          <a:p>
            <a:pPr>
              <a:lnSpc>
                <a:spcPct val="120000"/>
              </a:lnSpc>
            </a:pPr>
            <a:r>
              <a:rPr lang="en-US" sz="5600" dirty="0">
                <a:solidFill>
                  <a:schemeClr val="tx2"/>
                </a:solidFill>
              </a:rPr>
              <a:t>Remember to delete this and the next page before starting your presentation.</a:t>
            </a:r>
          </a:p>
          <a:p>
            <a:pPr marL="0" indent="0">
              <a:lnSpc>
                <a:spcPct val="120000"/>
              </a:lnSpc>
              <a:buNone/>
            </a:pPr>
            <a:endParaRPr lang="en-US" sz="5600" dirty="0">
              <a:solidFill>
                <a:schemeClr val="tx2"/>
              </a:solidFill>
            </a:endParaRPr>
          </a:p>
          <a:p>
            <a:pPr>
              <a:lnSpc>
                <a:spcPct val="120000"/>
              </a:lnSpc>
            </a:pPr>
            <a:endParaRPr lang="en-US" sz="1200" dirty="0">
              <a:solidFill>
                <a:schemeClr val="tx2"/>
              </a:solidFill>
            </a:endParaRPr>
          </a:p>
          <a:p>
            <a:pPr marL="0" indent="0">
              <a:lnSpc>
                <a:spcPct val="120000"/>
              </a:lnSpc>
              <a:buNone/>
            </a:pPr>
            <a:br>
              <a:rPr lang="en-US" sz="1200" dirty="0">
                <a:solidFill>
                  <a:schemeClr val="tx2"/>
                </a:solidFill>
              </a:rPr>
            </a:br>
            <a:endParaRPr lang="en-US" sz="5600" dirty="0">
              <a:solidFill>
                <a:schemeClr val="tx2"/>
              </a:solidFill>
            </a:endParaRPr>
          </a:p>
        </p:txBody>
      </p:sp>
      <p:sp>
        <p:nvSpPr>
          <p:cNvPr id="4" name="TextBox 3">
            <a:extLst>
              <a:ext uri="{FF2B5EF4-FFF2-40B4-BE49-F238E27FC236}">
                <a16:creationId xmlns:a16="http://schemas.microsoft.com/office/drawing/2014/main" id="{10FBF3F3-1BBE-DE4E-FA71-CCBA8A0B315C}"/>
              </a:ext>
            </a:extLst>
          </p:cNvPr>
          <p:cNvSpPr txBox="1"/>
          <p:nvPr userDrawn="1"/>
        </p:nvSpPr>
        <p:spPr>
          <a:xfrm>
            <a:off x="889672" y="1133427"/>
            <a:ext cx="8662917" cy="584775"/>
          </a:xfrm>
          <a:prstGeom prst="rect">
            <a:avLst/>
          </a:prstGeom>
          <a:noFill/>
        </p:spPr>
        <p:txBody>
          <a:bodyPr wrap="square" rtlCol="0">
            <a:spAutoFit/>
          </a:bodyPr>
          <a:lstStyle/>
          <a:p>
            <a:r>
              <a:rPr lang="en-GB" sz="3200" b="1">
                <a:solidFill>
                  <a:srgbClr val="21204F"/>
                </a:solidFill>
                <a:latin typeface="Bahnschrift" panose="020B0502040204020203" pitchFamily="34" charset="0"/>
              </a:rPr>
              <a:t>Notes (delete when read):</a:t>
            </a:r>
            <a:endParaRPr lang="en-US" sz="3200" b="1">
              <a:solidFill>
                <a:srgbClr val="21204F"/>
              </a:solidFill>
              <a:latin typeface="Bahnschrift" panose="020B0502040204020203" pitchFamily="34" charset="0"/>
            </a:endParaRPr>
          </a:p>
        </p:txBody>
      </p:sp>
      <p:pic>
        <p:nvPicPr>
          <p:cNvPr id="6" name="Picture 5" descr="Chart, bar chart&#10;&#10;Description automatically generated with medium confidence">
            <a:extLst>
              <a:ext uri="{FF2B5EF4-FFF2-40B4-BE49-F238E27FC236}">
                <a16:creationId xmlns:a16="http://schemas.microsoft.com/office/drawing/2014/main" id="{75BC8EFA-26AE-A488-8B64-2EBEE9169B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5350" y="3429000"/>
            <a:ext cx="1371600" cy="1867938"/>
          </a:xfrm>
          <a:prstGeom prst="rect">
            <a:avLst/>
          </a:prstGeom>
        </p:spPr>
      </p:pic>
    </p:spTree>
    <p:extLst>
      <p:ext uri="{BB962C8B-B14F-4D97-AF65-F5344CB8AC3E}">
        <p14:creationId xmlns:p14="http://schemas.microsoft.com/office/powerpoint/2010/main" val="237788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nt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193572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t in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212474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Systems Telematics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1812552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ystems Telematics in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436466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rol Command Signalling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232190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rol Command Signalling in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501516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ergy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3216135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ergy in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1489268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ffic Operation Management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3567486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ffic Operation Management in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317007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925286" y="3842606"/>
            <a:ext cx="10739175" cy="2306147"/>
          </a:xfrm>
          <a:prstGeom prst="rect">
            <a:avLst/>
          </a:prstGeom>
        </p:spPr>
        <p:txBody>
          <a:bodyPr vert="horz" lIns="91440" tIns="45720" rIns="91440" bIns="45720" rtlCol="0">
            <a:normAutofit/>
          </a:bodyPr>
          <a:lstStyle>
            <a:lvl1pPr>
              <a:defRPr>
                <a:solidFill>
                  <a:srgbClr val="000032"/>
                </a:solidFill>
              </a:defRPr>
            </a:lvl1pPr>
            <a:lvl2pPr>
              <a:defRPr>
                <a:solidFill>
                  <a:srgbClr val="000032"/>
                </a:solidFill>
              </a:defRPr>
            </a:lvl2pPr>
            <a:lvl3pPr>
              <a:defRPr>
                <a:solidFill>
                  <a:srgbClr val="000032"/>
                </a:solidFill>
              </a:defRPr>
            </a:lvl3pPr>
            <a:lvl4pPr>
              <a:defRPr>
                <a:solidFill>
                  <a:srgbClr val="000032"/>
                </a:solidFill>
              </a:defRPr>
            </a:lvl4pPr>
            <a:lvl5pPr>
              <a:defRPr>
                <a:solidFill>
                  <a:srgbClr val="00003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itle 1">
            <a:extLst>
              <a:ext uri="{FF2B5EF4-FFF2-40B4-BE49-F238E27FC236}">
                <a16:creationId xmlns:a16="http://schemas.microsoft.com/office/drawing/2014/main" id="{51F0C481-EC92-6872-5470-21025EFC87A3}"/>
              </a:ext>
            </a:extLst>
          </p:cNvPr>
          <p:cNvSpPr>
            <a:spLocks noGrp="1"/>
          </p:cNvSpPr>
          <p:nvPr>
            <p:ph type="title"/>
          </p:nvPr>
        </p:nvSpPr>
        <p:spPr>
          <a:xfrm>
            <a:off x="915346" y="1689831"/>
            <a:ext cx="8914453" cy="1325563"/>
          </a:xfrm>
        </p:spPr>
        <p:txBody>
          <a:bodyPr/>
          <a:lstStyle>
            <a:lvl1pPr>
              <a:defRPr>
                <a:solidFill>
                  <a:schemeClr val="bg1"/>
                </a:solidFill>
              </a:defRPr>
            </a:lvl1pPr>
          </a:lstStyle>
          <a:p>
            <a:r>
              <a:rPr lang="en-GB"/>
              <a:t>Click to edit Master title style</a:t>
            </a:r>
            <a:endParaRPr lang="en-GB" dirty="0"/>
          </a:p>
        </p:txBody>
      </p:sp>
      <p:sp>
        <p:nvSpPr>
          <p:cNvPr id="2" name="Slide Number Placeholder 5">
            <a:extLst>
              <a:ext uri="{FF2B5EF4-FFF2-40B4-BE49-F238E27FC236}">
                <a16:creationId xmlns:a16="http://schemas.microsoft.com/office/drawing/2014/main" id="{0188071B-005D-8505-5D6C-E975E03F1472}"/>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825486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n-RSSB Standards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797314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n-RSSB Standards in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395580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ail related Legislation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172239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ail related Legislation in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5282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page 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A08884-2242-8966-6C5E-9FE72073120E}"/>
              </a:ext>
            </a:extLst>
          </p:cNvPr>
          <p:cNvSpPr>
            <a:spLocks noGrp="1"/>
          </p:cNvSpPr>
          <p:nvPr>
            <p:ph type="subTitle" idx="1"/>
          </p:nvPr>
        </p:nvSpPr>
        <p:spPr>
          <a:xfrm>
            <a:off x="360000" y="4815068"/>
            <a:ext cx="3413347" cy="1541282"/>
          </a:xfrm>
        </p:spPr>
        <p:txBody>
          <a:bodyPr>
            <a:normAutofit/>
          </a:bodyPr>
          <a:lstStyle>
            <a:lvl1pPr marL="0" indent="0" algn="l">
              <a:buNone/>
              <a:defRPr sz="1600" b="0" i="0">
                <a:solidFill>
                  <a:schemeClr val="bg1"/>
                </a:solidFill>
                <a:latin typeface="Bahnschrif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2" name="Subtitle 2">
            <a:extLst>
              <a:ext uri="{FF2B5EF4-FFF2-40B4-BE49-F238E27FC236}">
                <a16:creationId xmlns:a16="http://schemas.microsoft.com/office/drawing/2014/main" id="{3D897B3E-6A62-6CDA-29C7-1EF0A6ECEB10}"/>
              </a:ext>
            </a:extLst>
          </p:cNvPr>
          <p:cNvSpPr txBox="1">
            <a:spLocks/>
          </p:cNvSpPr>
          <p:nvPr userDrawn="1"/>
        </p:nvSpPr>
        <p:spPr>
          <a:xfrm>
            <a:off x="3614787" y="2997842"/>
            <a:ext cx="4962425" cy="8796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3600" b="1" i="0" dirty="0">
                <a:latin typeface="Bahnschrift" panose="020B0502040204020203" pitchFamily="34" charset="0"/>
              </a:rPr>
              <a:t>Thank you</a:t>
            </a:r>
          </a:p>
        </p:txBody>
      </p:sp>
    </p:spTree>
    <p:extLst>
      <p:ext uri="{BB962C8B-B14F-4D97-AF65-F5344CB8AC3E}">
        <p14:creationId xmlns:p14="http://schemas.microsoft.com/office/powerpoint/2010/main" val="4012859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125547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373023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n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196712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rastructur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83163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rastructure in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273097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lling Sto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197064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olling stock in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BF9E13B-747E-F900-6D47-A41382F6BEF8}"/>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C335929-780B-A844-A64B-81E9A9ACE156}" type="slidenum">
              <a:rPr lang="en-GB" smtClean="0"/>
              <a:pPr/>
              <a:t>‹#›</a:t>
            </a:fld>
            <a:endParaRPr lang="en-GB"/>
          </a:p>
        </p:txBody>
      </p:sp>
    </p:spTree>
    <p:extLst>
      <p:ext uri="{BB962C8B-B14F-4D97-AF65-F5344CB8AC3E}">
        <p14:creationId xmlns:p14="http://schemas.microsoft.com/office/powerpoint/2010/main" val="282049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37220-2DD3-1D1C-1540-FC8F42DC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6" name="Slide Number Placeholder 5">
            <a:extLst>
              <a:ext uri="{FF2B5EF4-FFF2-40B4-BE49-F238E27FC236}">
                <a16:creationId xmlns:a16="http://schemas.microsoft.com/office/drawing/2014/main" id="{A6292A2B-7DDC-6FB8-A932-A9DF4D4E2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F2CA-B8B7-1648-A0C4-6D39A5ED6BC8}" type="slidenum">
              <a:rPr lang="en-GB" smtClean="0"/>
              <a:t>‹#›</a:t>
            </a:fld>
            <a:endParaRPr lang="en-GB"/>
          </a:p>
        </p:txBody>
      </p:sp>
      <p:sp>
        <p:nvSpPr>
          <p:cNvPr id="9" name="Footer Placeholder 8">
            <a:extLst>
              <a:ext uri="{FF2B5EF4-FFF2-40B4-BE49-F238E27FC236}">
                <a16:creationId xmlns:a16="http://schemas.microsoft.com/office/drawing/2014/main" id="{E4E3D11E-5D0C-86BD-64ED-21BEF5A37FC2}"/>
              </a:ext>
            </a:extLst>
          </p:cNvPr>
          <p:cNvSpPr>
            <a:spLocks noGrp="1"/>
          </p:cNvSpPr>
          <p:nvPr>
            <p:ph type="ftr" sz="quarter" idx="3"/>
          </p:nvPr>
        </p:nvSpPr>
        <p:spPr>
          <a:xfrm>
            <a:off x="424314" y="6356350"/>
            <a:ext cx="4114800" cy="365125"/>
          </a:xfrm>
          <a:prstGeom prst="rect">
            <a:avLst/>
          </a:prstGeom>
        </p:spPr>
        <p:txBody>
          <a:bodyPr vert="horz" lIns="91440" tIns="45720" rIns="91440" bIns="45720" rtlCol="0" anchor="ctr"/>
          <a:lstStyle>
            <a:lvl1pPr algn="l">
              <a:defRPr sz="1200">
                <a:solidFill>
                  <a:srgbClr val="000032"/>
                </a:solidFill>
              </a:defRPr>
            </a:lvl1pPr>
          </a:lstStyle>
          <a:p>
            <a:r>
              <a:rPr lang="en-GB"/>
              <a:t>Footer</a:t>
            </a:r>
          </a:p>
        </p:txBody>
      </p:sp>
      <p:sp>
        <p:nvSpPr>
          <p:cNvPr id="10" name="Text Placeholder 9">
            <a:extLst>
              <a:ext uri="{FF2B5EF4-FFF2-40B4-BE49-F238E27FC236}">
                <a16:creationId xmlns:a16="http://schemas.microsoft.com/office/drawing/2014/main" id="{DE4D061F-1791-7EF7-FFA8-8772C0B41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72732998"/>
      </p:ext>
    </p:extLst>
  </p:cSld>
  <p:clrMap bg1="lt1" tx1="dk1" bg2="lt2" tx2="dk2" accent1="accent1" accent2="accent2" accent3="accent3" accent4="accent4" accent5="accent5" accent6="accent6" hlink="hlink" folHlink="folHlink"/>
  <p:sldLayoutIdLst>
    <p:sldLayoutId id="2147483776" r:id="rId1"/>
    <p:sldLayoutId id="2147483684" r:id="rId2"/>
    <p:sldLayoutId id="2147483760" r:id="rId3"/>
    <p:sldLayoutId id="2147483791" r:id="rId4"/>
    <p:sldLayoutId id="2147483771" r:id="rId5"/>
    <p:sldLayoutId id="2147483772" r:id="rId6"/>
    <p:sldLayoutId id="2147483773" r:id="rId7"/>
    <p:sldLayoutId id="2147483774" r:id="rId8"/>
    <p:sldLayoutId id="2147483775"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64" r:id="rId24"/>
  </p:sldLayoutIdLst>
  <p:hf hdr="0" dt="0"/>
  <p:txStyles>
    <p:title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image" Target="../media/image27.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slide" Target="slide28.xml"/></Relationships>
</file>

<file path=ppt/slides/_rels/slide10.xml.rels><?xml version="1.0" encoding="UTF-8" standalone="yes"?>
<Relationships xmlns="http://schemas.openxmlformats.org/package/2006/relationships"><Relationship Id="rId8" Type="http://schemas.openxmlformats.org/officeDocument/2006/relationships/hyperlink" Target="https://www.rssb.co.uk/standards-catalogue/CatalogueItem/GEGN8611-Iss-2" TargetMode="External"/><Relationship Id="rId13" Type="http://schemas.openxmlformats.org/officeDocument/2006/relationships/image" Target="../media/image34.png"/><Relationship Id="rId3" Type="http://schemas.openxmlformats.org/officeDocument/2006/relationships/image" Target="../media/image25.jpeg"/><Relationship Id="rId7" Type="http://schemas.openxmlformats.org/officeDocument/2006/relationships/image" Target="../media/image30.jpg"/><Relationship Id="rId12" Type="http://schemas.openxmlformats.org/officeDocument/2006/relationships/image" Target="../media/image38.png"/><Relationship Id="rId2" Type="http://schemas.openxmlformats.org/officeDocument/2006/relationships/image" Target="../media/image29.jpeg"/><Relationship Id="rId1" Type="http://schemas.openxmlformats.org/officeDocument/2006/relationships/slideLayout" Target="../slideLayouts/slideLayout15.xml"/><Relationship Id="rId6" Type="http://schemas.openxmlformats.org/officeDocument/2006/relationships/slide" Target="slide2.xml"/><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7.png"/><Relationship Id="rId4" Type="http://schemas.openxmlformats.org/officeDocument/2006/relationships/image" Target="../media/image26.jpe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9.jpeg"/><Relationship Id="rId7" Type="http://schemas.openxmlformats.org/officeDocument/2006/relationships/slide" Target="slide2.xml"/><Relationship Id="rId12" Type="http://schemas.openxmlformats.org/officeDocument/2006/relationships/image" Target="../media/image34.png"/><Relationship Id="rId2" Type="http://schemas.openxmlformats.org/officeDocument/2006/relationships/image" Target="../media/image35.emf"/><Relationship Id="rId1" Type="http://schemas.openxmlformats.org/officeDocument/2006/relationships/slideLayout" Target="../slideLayouts/slideLayout15.xml"/><Relationship Id="rId6" Type="http://schemas.openxmlformats.org/officeDocument/2006/relationships/image" Target="../media/image27.jpeg"/><Relationship Id="rId11" Type="http://schemas.openxmlformats.org/officeDocument/2006/relationships/image" Target="../media/image37.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hyperlink" Target="https://www.rssb.co.uk/standards-catalogue/CatalogueItem/GERT8402-Iss-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6.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38.png"/><Relationship Id="rId3" Type="http://schemas.openxmlformats.org/officeDocument/2006/relationships/image" Target="../media/image25.jpeg"/><Relationship Id="rId7" Type="http://schemas.openxmlformats.org/officeDocument/2006/relationships/image" Target="../media/image30.jpg"/><Relationship Id="rId12" Type="http://schemas.openxmlformats.org/officeDocument/2006/relationships/image" Target="../media/image37.png"/><Relationship Id="rId2" Type="http://schemas.openxmlformats.org/officeDocument/2006/relationships/image" Target="../media/image29.jpeg"/><Relationship Id="rId1" Type="http://schemas.openxmlformats.org/officeDocument/2006/relationships/slideLayout" Target="../slideLayouts/slideLayout17.xml"/><Relationship Id="rId6" Type="http://schemas.openxmlformats.org/officeDocument/2006/relationships/slide" Target="slide2.xml"/><Relationship Id="rId11" Type="http://schemas.openxmlformats.org/officeDocument/2006/relationships/image" Target="../media/image39.png"/><Relationship Id="rId5" Type="http://schemas.openxmlformats.org/officeDocument/2006/relationships/image" Target="../media/image27.jpeg"/><Relationship Id="rId10" Type="http://schemas.openxmlformats.org/officeDocument/2006/relationships/image" Target="../media/image31.png"/><Relationship Id="rId4" Type="http://schemas.openxmlformats.org/officeDocument/2006/relationships/image" Target="../media/image26.jpeg"/><Relationship Id="rId9" Type="http://schemas.openxmlformats.org/officeDocument/2006/relationships/hyperlink" Target="https://www.rssb.co.uk/standards-catalogue/CatalogueItem/RIS-1852-ENE-Iss-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rssb.co.uk/standards-catalogue/CatalogueItem/GLRT1212-Iss-2" TargetMode="External"/><Relationship Id="rId13" Type="http://schemas.openxmlformats.org/officeDocument/2006/relationships/image" Target="../media/image38.png"/><Relationship Id="rId3" Type="http://schemas.openxmlformats.org/officeDocument/2006/relationships/image" Target="../media/image25.jpeg"/><Relationship Id="rId7" Type="http://schemas.openxmlformats.org/officeDocument/2006/relationships/image" Target="../media/image30.jpg"/><Relationship Id="rId12" Type="http://schemas.openxmlformats.org/officeDocument/2006/relationships/image" Target="../media/image37.png"/><Relationship Id="rId2" Type="http://schemas.openxmlformats.org/officeDocument/2006/relationships/image" Target="../media/image29.jpeg"/><Relationship Id="rId1" Type="http://schemas.openxmlformats.org/officeDocument/2006/relationships/slideLayout" Target="../slideLayouts/slideLayout17.xml"/><Relationship Id="rId6" Type="http://schemas.openxmlformats.org/officeDocument/2006/relationships/slide" Target="slide2.xml"/><Relationship Id="rId11" Type="http://schemas.openxmlformats.org/officeDocument/2006/relationships/image" Target="../media/image39.png"/><Relationship Id="rId5" Type="http://schemas.openxmlformats.org/officeDocument/2006/relationships/image" Target="../media/image27.jpeg"/><Relationship Id="rId10" Type="http://schemas.openxmlformats.org/officeDocument/2006/relationships/image" Target="../media/image35.emf"/><Relationship Id="rId4" Type="http://schemas.openxmlformats.org/officeDocument/2006/relationships/image" Target="../media/image26.jpe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hyperlink" Target="https://www.rssb.co.uk/standards-catalogue/CatalogueItem/GEGN8575-Iss-2" TargetMode="External"/><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7.xml"/><Relationship Id="rId6" Type="http://schemas.openxmlformats.org/officeDocument/2006/relationships/slide" Target="slide2.xml"/><Relationship Id="rId11" Type="http://schemas.openxmlformats.org/officeDocument/2006/relationships/image" Target="../media/image34.png"/><Relationship Id="rId5" Type="http://schemas.openxmlformats.org/officeDocument/2006/relationships/image" Target="../media/image27.jpeg"/><Relationship Id="rId10" Type="http://schemas.openxmlformats.org/officeDocument/2006/relationships/image" Target="../media/image37.png"/><Relationship Id="rId4" Type="http://schemas.openxmlformats.org/officeDocument/2006/relationships/image" Target="../media/image26.jpe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8.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hyperlink" Target="https://www.rssb.co.uk/standards-catalogue/CatalogueItem/GOGN3615-Iss-3" TargetMode="External"/><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9.xml"/><Relationship Id="rId6" Type="http://schemas.openxmlformats.org/officeDocument/2006/relationships/slide" Target="slide2.xml"/><Relationship Id="rId11" Type="http://schemas.openxmlformats.org/officeDocument/2006/relationships/image" Target="../media/image34.png"/><Relationship Id="rId5" Type="http://schemas.openxmlformats.org/officeDocument/2006/relationships/image" Target="../media/image27.jpeg"/><Relationship Id="rId10" Type="http://schemas.openxmlformats.org/officeDocument/2006/relationships/image" Target="../media/image37.png"/><Relationship Id="rId4" Type="http://schemas.openxmlformats.org/officeDocument/2006/relationships/image" Target="../media/image26.jpe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8.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8" Type="http://schemas.openxmlformats.org/officeDocument/2006/relationships/hyperlink" Target="https://www.rssb.co.uk/standards-catalogue/CatalogueItem/gert8000-m1-iss-9" TargetMode="External"/><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9.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3" Type="http://schemas.openxmlformats.org/officeDocument/2006/relationships/image" Target="../media/image29.jpeg"/><Relationship Id="rId7" Type="http://schemas.openxmlformats.org/officeDocument/2006/relationships/slide" Target="slide3.xml"/><Relationship Id="rId12" Type="http://schemas.openxmlformats.org/officeDocument/2006/relationships/slide" Target="slide12.xml"/><Relationship Id="rId2" Type="http://schemas.openxmlformats.org/officeDocument/2006/relationships/image" Target="../media/image28.jpg"/><Relationship Id="rId1" Type="http://schemas.openxmlformats.org/officeDocument/2006/relationships/slideLayout" Target="../slideLayouts/slideLayout5.xml"/><Relationship Id="rId6" Type="http://schemas.openxmlformats.org/officeDocument/2006/relationships/image" Target="../media/image27.jpeg"/><Relationship Id="rId11" Type="http://schemas.openxmlformats.org/officeDocument/2006/relationships/slide" Target="slide11.xml"/><Relationship Id="rId5" Type="http://schemas.openxmlformats.org/officeDocument/2006/relationships/image" Target="../media/image26.jpeg"/><Relationship Id="rId10" Type="http://schemas.openxmlformats.org/officeDocument/2006/relationships/slide" Target="slide9.xml"/><Relationship Id="rId4" Type="http://schemas.openxmlformats.org/officeDocument/2006/relationships/image" Target="../media/image25.jpeg"/><Relationship Id="rId9" Type="http://schemas.openxmlformats.org/officeDocument/2006/relationships/slide" Target="slide7.xml"/><Relationship Id="rId14" Type="http://schemas.openxmlformats.org/officeDocument/2006/relationships/slide" Target="slide27.xml"/></Relationships>
</file>

<file path=ppt/slides/_rels/slide20.xml.rels><?xml version="1.0" encoding="UTF-8" standalone="yes"?>
<Relationships xmlns="http://schemas.openxmlformats.org/package/2006/relationships"><Relationship Id="rId8" Type="http://schemas.openxmlformats.org/officeDocument/2006/relationships/hyperlink" Target="https://www.rssb.co.uk/standards-catalogue/CatalogueItem/gert8000-m2-iss-9" TargetMode="External"/><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9.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hyperlink" Target="https://www.rssb.co.uk/standards-catalogue/CatalogueItem/gert8000-tw1-iss-22" TargetMode="External"/><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9.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hyperlink" Target="https://www.rssb.co.uk/standards-catalogue/CatalogueItem/gert8000-tw1-iss-22" TargetMode="External"/><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9.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hyperlink" Target="https://www.rssb.co.uk/standards-catalogue/CatalogueItem/gert8000-ac-iss-10" TargetMode="External"/><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9.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hyperlink" Target="https://www.rssb.co.uk/standards-catalogue/CatalogueItem/gert8000-dc-iss-8" TargetMode="External"/><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9.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hyperlink" Target="https://www.rssb.co.uk/standards-catalogue/CatalogueItem/gert8000-hb16-iss-7" TargetMode="External"/><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9.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hyperlink" Target="https://www.rssb.co.uk/standards-catalogue/CatalogueItem/gert8000-hb16-iss-6" TargetMode="External"/><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9.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jpeg"/><Relationship Id="rId7" Type="http://schemas.openxmlformats.org/officeDocument/2006/relationships/image" Target="../media/image30.jpg"/><Relationship Id="rId12" Type="http://schemas.openxmlformats.org/officeDocument/2006/relationships/image" Target="../media/image31.png"/><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slide" Target="slide2.xml"/><Relationship Id="rId11" Type="http://schemas.openxmlformats.org/officeDocument/2006/relationships/hyperlink" Target="https://www.rssb.co.uk/standards-catalogue/CatalogueItem/GEGN8601-Iss-1" TargetMode="External"/><Relationship Id="rId5" Type="http://schemas.openxmlformats.org/officeDocument/2006/relationships/image" Target="../media/image27.jpeg"/><Relationship Id="rId10" Type="http://schemas.openxmlformats.org/officeDocument/2006/relationships/image" Target="../media/image34.png"/><Relationship Id="rId4" Type="http://schemas.openxmlformats.org/officeDocument/2006/relationships/image" Target="../media/image26.jpeg"/><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9.jpeg"/><Relationship Id="rId7" Type="http://schemas.openxmlformats.org/officeDocument/2006/relationships/slide" Target="slide2.xml"/><Relationship Id="rId2" Type="http://schemas.openxmlformats.org/officeDocument/2006/relationships/image" Target="../media/image3.jpg"/><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9.jpeg"/><Relationship Id="rId7" Type="http://schemas.openxmlformats.org/officeDocument/2006/relationships/image" Target="../media/image30.jpg"/><Relationship Id="rId2" Type="http://schemas.openxmlformats.org/officeDocument/2006/relationships/image" Target="../media/image3.jpg"/><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0.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9.jpeg"/><Relationship Id="rId7" Type="http://schemas.openxmlformats.org/officeDocument/2006/relationships/image" Target="../media/image30.jpg"/><Relationship Id="rId2" Type="http://schemas.openxmlformats.org/officeDocument/2006/relationships/image" Target="../media/image3.jpg"/><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9.jpeg"/><Relationship Id="rId7" Type="http://schemas.openxmlformats.org/officeDocument/2006/relationships/image" Target="../media/image30.jpg"/><Relationship Id="rId2" Type="http://schemas.openxmlformats.org/officeDocument/2006/relationships/image" Target="../media/image3.jpg"/><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9.jpeg"/><Relationship Id="rId7" Type="http://schemas.openxmlformats.org/officeDocument/2006/relationships/image" Target="../media/image30.jpg"/><Relationship Id="rId2" Type="http://schemas.openxmlformats.org/officeDocument/2006/relationships/image" Target="../media/image3.jpg"/><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9.jpeg"/><Relationship Id="rId7" Type="http://schemas.openxmlformats.org/officeDocument/2006/relationships/image" Target="../media/image30.jpg"/><Relationship Id="rId2" Type="http://schemas.openxmlformats.org/officeDocument/2006/relationships/image" Target="../media/image3.jpg"/><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44.png"/><Relationship Id="rId4" Type="http://schemas.openxmlformats.org/officeDocument/2006/relationships/image" Target="../media/image25.jpeg"/><Relationship Id="rId9"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9.jpeg"/><Relationship Id="rId7" Type="http://schemas.openxmlformats.org/officeDocument/2006/relationships/image" Target="../media/image30.jpg"/><Relationship Id="rId2" Type="http://schemas.openxmlformats.org/officeDocument/2006/relationships/image" Target="../media/image3.jpg"/><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9.jpeg"/><Relationship Id="rId7" Type="http://schemas.openxmlformats.org/officeDocument/2006/relationships/slide" Target="slide2.xml"/><Relationship Id="rId2" Type="http://schemas.openxmlformats.org/officeDocument/2006/relationships/image" Target="../media/image3.jpg"/><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hyperlink" Target="https://www.rssb.co.uk/standards-catalogue/CatalogueItem/tn4300-iss-1" TargetMode="External"/><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1.xml"/><Relationship Id="rId6" Type="http://schemas.openxmlformats.org/officeDocument/2006/relationships/slide" Target="slide2.xml"/><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hyperlink" Target="https://www.rssb.co.uk/standards-catalogue/CatalogueItem/RIS-2716-RST-Iss-1" TargetMode="External"/><Relationship Id="rId3" Type="http://schemas.openxmlformats.org/officeDocument/2006/relationships/image" Target="../media/image25.jpeg"/><Relationship Id="rId7" Type="http://schemas.openxmlformats.org/officeDocument/2006/relationships/image" Target="../media/image30.jpg"/><Relationship Id="rId12"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9.xml"/><Relationship Id="rId6" Type="http://schemas.openxmlformats.org/officeDocument/2006/relationships/slide" Target="slide2.xml"/><Relationship Id="rId11" Type="http://schemas.openxmlformats.org/officeDocument/2006/relationships/image" Target="../media/image34.png"/><Relationship Id="rId5" Type="http://schemas.openxmlformats.org/officeDocument/2006/relationships/image" Target="../media/image27.jpeg"/><Relationship Id="rId10" Type="http://schemas.openxmlformats.org/officeDocument/2006/relationships/image" Target="../media/image33.png"/><Relationship Id="rId4" Type="http://schemas.openxmlformats.org/officeDocument/2006/relationships/image" Target="../media/image26.jpe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hyperlink" Target="https://www.rssb.co.uk/standards-catalogue/CatalogueItem/GMRT2113-Iss-2" TargetMode="External"/><Relationship Id="rId3" Type="http://schemas.openxmlformats.org/officeDocument/2006/relationships/image" Target="../media/image25.jpeg"/><Relationship Id="rId7" Type="http://schemas.openxmlformats.org/officeDocument/2006/relationships/image" Target="../media/image30.jpg"/><Relationship Id="rId12"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9.xml"/><Relationship Id="rId6" Type="http://schemas.openxmlformats.org/officeDocument/2006/relationships/slide" Target="slide2.xml"/><Relationship Id="rId11" Type="http://schemas.openxmlformats.org/officeDocument/2006/relationships/image" Target="../media/image34.png"/><Relationship Id="rId5" Type="http://schemas.openxmlformats.org/officeDocument/2006/relationships/image" Target="../media/image27.jpeg"/><Relationship Id="rId10" Type="http://schemas.openxmlformats.org/officeDocument/2006/relationships/image" Target="../media/image33.png"/><Relationship Id="rId4" Type="http://schemas.openxmlformats.org/officeDocument/2006/relationships/image" Target="../media/image26.jpe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6.emf"/><Relationship Id="rId7" Type="http://schemas.openxmlformats.org/officeDocument/2006/relationships/image" Target="../media/image27.jpeg"/><Relationship Id="rId12" Type="http://schemas.openxmlformats.org/officeDocument/2006/relationships/image" Target="../media/image34.png"/><Relationship Id="rId2" Type="http://schemas.openxmlformats.org/officeDocument/2006/relationships/image" Target="../media/image35.emf"/><Relationship Id="rId1" Type="http://schemas.openxmlformats.org/officeDocument/2006/relationships/slideLayout" Target="../slideLayouts/slideLayout9.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hyperlink" Target="https://www.rssb.co.uk/standards-catalogue/CatalogueItem/RIS-2747-RST-Iss-2" TargetMode="External"/><Relationship Id="rId4" Type="http://schemas.openxmlformats.org/officeDocument/2006/relationships/image" Target="../media/image29.jpeg"/><Relationship Id="rId9"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4.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0B3D33-2E7E-A9D7-A4B8-E71321BAB4C3}"/>
              </a:ext>
            </a:extLst>
          </p:cNvPr>
          <p:cNvSpPr>
            <a:spLocks noGrp="1"/>
          </p:cNvSpPr>
          <p:nvPr>
            <p:ph type="sldNum" sz="quarter" idx="4"/>
          </p:nvPr>
        </p:nvSpPr>
        <p:spPr/>
        <p:txBody>
          <a:bodyPr/>
          <a:lstStyle/>
          <a:p>
            <a:fld id="{0C335929-780B-A844-A64B-81E9A9ACE156}" type="slidenum">
              <a:rPr lang="en-GB" smtClean="0"/>
              <a:pPr/>
              <a:t>1</a:t>
            </a:fld>
            <a:endParaRPr lang="en-GB"/>
          </a:p>
        </p:txBody>
      </p:sp>
      <p:sp>
        <p:nvSpPr>
          <p:cNvPr id="5" name="Content Placeholder 2">
            <a:extLst>
              <a:ext uri="{FF2B5EF4-FFF2-40B4-BE49-F238E27FC236}">
                <a16:creationId xmlns:a16="http://schemas.microsoft.com/office/drawing/2014/main" id="{A6D88835-6715-9A7E-5F3C-CC5B6B6350B4}"/>
              </a:ext>
            </a:extLst>
          </p:cNvPr>
          <p:cNvSpPr>
            <a:spLocks noGrp="1"/>
          </p:cNvSpPr>
          <p:nvPr>
            <p:ph idx="1"/>
          </p:nvPr>
        </p:nvSpPr>
        <p:spPr>
          <a:xfrm>
            <a:off x="925286" y="3842606"/>
            <a:ext cx="10739175" cy="2306147"/>
          </a:xfrm>
        </p:spPr>
        <p:txBody>
          <a:bodyPr vert="horz" lIns="91440" tIns="45720" rIns="91440" bIns="45720" rtlCol="0" anchor="t">
            <a:normAutofit/>
          </a:bodyPr>
          <a:lstStyle/>
          <a:p>
            <a:r>
              <a:rPr lang="en-GB" dirty="0">
                <a:hlinkClick r:id="rId2" action="ppaction://hlinksldjump"/>
              </a:rPr>
              <a:t>Changes in the March 2026 standards update</a:t>
            </a:r>
            <a:endParaRPr lang="en-GB" dirty="0"/>
          </a:p>
          <a:p>
            <a:r>
              <a:rPr lang="en-GB" dirty="0">
                <a:hlinkClick r:id="rId3" action="ppaction://hlinksldjump"/>
              </a:rPr>
              <a:t>Draft standards scheduled for consultation </a:t>
            </a:r>
            <a:endParaRPr lang="en-GB" dirty="0"/>
          </a:p>
          <a:p>
            <a:r>
              <a:rPr lang="en-GB" dirty="0">
                <a:hlinkClick r:id="rId4" action="ppaction://hlinksldjump"/>
              </a:rPr>
              <a:t>Draft standards scheduled to be published in June 2026 </a:t>
            </a:r>
            <a:endParaRPr lang="en-GB" dirty="0"/>
          </a:p>
        </p:txBody>
      </p:sp>
      <p:sp>
        <p:nvSpPr>
          <p:cNvPr id="6" name="Title 3">
            <a:extLst>
              <a:ext uri="{FF2B5EF4-FFF2-40B4-BE49-F238E27FC236}">
                <a16:creationId xmlns:a16="http://schemas.microsoft.com/office/drawing/2014/main" id="{72421CCA-5B62-B53C-C3AC-3A75FB3408CE}"/>
              </a:ext>
            </a:extLst>
          </p:cNvPr>
          <p:cNvSpPr>
            <a:spLocks noGrp="1"/>
          </p:cNvSpPr>
          <p:nvPr>
            <p:ph type="title"/>
          </p:nvPr>
        </p:nvSpPr>
        <p:spPr>
          <a:xfrm>
            <a:off x="915346" y="1689831"/>
            <a:ext cx="8914453" cy="1325563"/>
          </a:xfrm>
        </p:spPr>
        <p:txBody>
          <a:bodyPr>
            <a:normAutofit/>
          </a:bodyPr>
          <a:lstStyle/>
          <a:p>
            <a:r>
              <a:rPr lang="en-GB" dirty="0"/>
              <a:t>Changes to </a:t>
            </a:r>
            <a:r>
              <a:rPr lang="en-GB"/>
              <a:t>standards March 2026</a:t>
            </a:r>
            <a:br>
              <a:rPr lang="en-GB" dirty="0"/>
            </a:br>
            <a:r>
              <a:rPr lang="en-GB" dirty="0"/>
              <a:t>Interactive briefing slide deck</a:t>
            </a:r>
          </a:p>
        </p:txBody>
      </p:sp>
      <p:sp>
        <p:nvSpPr>
          <p:cNvPr id="7" name="Footer Placeholder 3">
            <a:extLst>
              <a:ext uri="{FF2B5EF4-FFF2-40B4-BE49-F238E27FC236}">
                <a16:creationId xmlns:a16="http://schemas.microsoft.com/office/drawing/2014/main" id="{6F51D146-9A66-18A1-215B-5D96A8C63283}"/>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pic>
        <p:nvPicPr>
          <p:cNvPr id="8" name="Picture 7" descr="A black text on a white background&#10;&#10;Description automatically generated">
            <a:hlinkClick r:id="" action="ppaction://hlinkshowjump?jump=previousslide"/>
            <a:extLst>
              <a:ext uri="{FF2B5EF4-FFF2-40B4-BE49-F238E27FC236}">
                <a16:creationId xmlns:a16="http://schemas.microsoft.com/office/drawing/2014/main" id="{B750222A-E936-9B13-D348-BE781EF42C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9" name="Picture 8" descr="A black letter with a white background&#10;&#10;Description automatically generated">
            <a:hlinkClick r:id="" action="ppaction://hlinkshowjump?jump=nextslide"/>
            <a:extLst>
              <a:ext uri="{FF2B5EF4-FFF2-40B4-BE49-F238E27FC236}">
                <a16:creationId xmlns:a16="http://schemas.microsoft.com/office/drawing/2014/main" id="{764B6BCE-5A5C-E3CE-9A3E-49FA49F968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0" name="Picture 9" descr="A black letter and x&#10;&#10;Description automatically generated">
            <a:hlinkClick r:id="" action="ppaction://hlinkshowjump?jump=endshow"/>
            <a:extLst>
              <a:ext uri="{FF2B5EF4-FFF2-40B4-BE49-F238E27FC236}">
                <a16:creationId xmlns:a16="http://schemas.microsoft.com/office/drawing/2014/main" id="{E5277B53-9874-FD85-7611-E70DAA97EB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spTree>
    <p:extLst>
      <p:ext uri="{BB962C8B-B14F-4D97-AF65-F5344CB8AC3E}">
        <p14:creationId xmlns:p14="http://schemas.microsoft.com/office/powerpoint/2010/main" val="217647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20C70A-878F-79F0-9A0A-99A925086165}"/>
              </a:ext>
            </a:extLst>
          </p:cNvPr>
          <p:cNvSpPr>
            <a:spLocks noGrp="1"/>
          </p:cNvSpPr>
          <p:nvPr>
            <p:ph type="sldNum" sz="quarter" idx="4"/>
          </p:nvPr>
        </p:nvSpPr>
        <p:spPr/>
        <p:txBody>
          <a:bodyPr/>
          <a:lstStyle/>
          <a:p>
            <a:fld id="{0C335929-780B-A844-A64B-81E9A9ACE156}" type="slidenum">
              <a:rPr lang="en-GB" smtClean="0"/>
              <a:pPr/>
              <a:t>10</a:t>
            </a:fld>
            <a:endParaRPr lang="en-GB"/>
          </a:p>
        </p:txBody>
      </p:sp>
      <p:sp>
        <p:nvSpPr>
          <p:cNvPr id="5" name="TextBox 4">
            <a:extLst>
              <a:ext uri="{FF2B5EF4-FFF2-40B4-BE49-F238E27FC236}">
                <a16:creationId xmlns:a16="http://schemas.microsoft.com/office/drawing/2014/main" id="{705B975F-68E7-E43A-3B30-8ECB96DD2E8D}"/>
              </a:ext>
            </a:extLst>
          </p:cNvPr>
          <p:cNvSpPr txBox="1"/>
          <p:nvPr/>
        </p:nvSpPr>
        <p:spPr>
          <a:xfrm>
            <a:off x="933890" y="4850552"/>
            <a:ext cx="10511875" cy="461665"/>
          </a:xfrm>
          <a:prstGeom prst="rect">
            <a:avLst/>
          </a:prstGeom>
          <a:noFill/>
        </p:spPr>
        <p:txBody>
          <a:bodyPr wrap="square" rtlCol="0">
            <a:spAutoFit/>
          </a:bodyPr>
          <a:lstStyle/>
          <a:p>
            <a:r>
              <a:rPr lang="en-GB" sz="1400" dirty="0">
                <a:solidFill>
                  <a:srgbClr val="851022"/>
                </a:solidFill>
                <a:latin typeface="Bahnschrift" panose="020B0502040204020203" pitchFamily="34" charset="0"/>
              </a:rPr>
              <a:t>This document is intended to be used by:</a:t>
            </a:r>
          </a:p>
          <a:p>
            <a:r>
              <a:rPr lang="en-GB" sz="10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Project Entities</a:t>
            </a:r>
            <a:r>
              <a:rPr lang="en-GB" sz="10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 | Infrastructure Managers | </a:t>
            </a:r>
            <a:r>
              <a:rPr lang="en-GB" sz="10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Railway Undertakings | Assessment bodies </a:t>
            </a:r>
            <a:endParaRPr lang="en-GB" sz="10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3BCC55B-82BB-1E7A-41E5-9E497DC15BD2}"/>
              </a:ext>
            </a:extLst>
          </p:cNvPr>
          <p:cNvSpPr txBox="1"/>
          <p:nvPr/>
        </p:nvSpPr>
        <p:spPr>
          <a:xfrm>
            <a:off x="933889" y="2403944"/>
            <a:ext cx="10511875" cy="2185214"/>
          </a:xfrm>
          <a:prstGeom prst="rect">
            <a:avLst/>
          </a:prstGeom>
          <a:noFill/>
        </p:spPr>
        <p:txBody>
          <a:bodyPr wrap="square" rtlCol="0">
            <a:spAutoFit/>
          </a:bodyPr>
          <a:lstStyle/>
          <a:p>
            <a:r>
              <a:rPr lang="en-GB" sz="1400" b="1"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Overview</a:t>
            </a:r>
            <a:br>
              <a:rPr lang="en-GB" sz="14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This document provides guidance on the interpretation and application of technical requirements given within the Control, Command and Signalling National Technical </a:t>
            </a: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Specification Notice (CCS </a:t>
            </a: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NTSN). The CCS NTSN has been revised and was published in May 2025. Due to this, the CCS NTSN guidance note has been revised to reference the CCS NTSN Issue 2, remove guidance on sections no longer in the CCS NTSN Issue 2, undertake editorial changes and update standard references. This guidance note also includes new content to describe ERTMS/ETCS baseline specifications, system versions and compatibility, related processes and governance, and transition regimes.</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r>
              <a:rPr lang="en-GB" sz="1400" b="1"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Benefits</a:t>
            </a:r>
            <a:br>
              <a:rPr lang="en-GB" sz="14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This guidance note closes the gap for industry-agreed guidance in GB for the revised CCS NTSN requirements. It supports duty holders in understanding and applying the CCS NTSN. This could result in benefits of approximately £140,000 over five years by reducing the need for discussion and agreement on legal compliance and assurance, and relevant processes such as error corrections and ETCS and Radio Compatibility Checks. </a:t>
            </a:r>
          </a:p>
        </p:txBody>
      </p:sp>
      <p:sp>
        <p:nvSpPr>
          <p:cNvPr id="14" name="Content Placeholder 2">
            <a:extLst>
              <a:ext uri="{FF2B5EF4-FFF2-40B4-BE49-F238E27FC236}">
                <a16:creationId xmlns:a16="http://schemas.microsoft.com/office/drawing/2014/main" id="{C7E31D83-A3EA-413E-DA94-499D38EF81EA}"/>
              </a:ext>
            </a:extLst>
          </p:cNvPr>
          <p:cNvSpPr txBox="1">
            <a:spLocks/>
          </p:cNvSpPr>
          <p:nvPr/>
        </p:nvSpPr>
        <p:spPr>
          <a:xfrm>
            <a:off x="933891" y="1660750"/>
            <a:ext cx="10183875" cy="104052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GEGN8611 Issue 2</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Guidance on the Application of the Control, Command and Signalling NTSN</a:t>
            </a:r>
            <a:br>
              <a:rPr lang="en-GB" sz="1800" dirty="0">
                <a:solidFill>
                  <a:srgbClr val="000032"/>
                </a:solidFill>
                <a:latin typeface="Bahnschrift Light" panose="020B0502040204020203" pitchFamily="34" charset="0"/>
              </a:rPr>
            </a:br>
            <a:endParaRPr lang="en-GB" dirty="0"/>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9DDE7BA5-21B7-AAD4-52C0-C37CFD33A4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16" name="Picture 15" descr="A black text on a white background&#10;&#10;Description automatically generated">
            <a:hlinkClick r:id="" action="ppaction://hlinkshowjump?jump=previousslide"/>
            <a:extLst>
              <a:ext uri="{FF2B5EF4-FFF2-40B4-BE49-F238E27FC236}">
                <a16:creationId xmlns:a16="http://schemas.microsoft.com/office/drawing/2014/main" id="{AF725796-35C5-E188-C474-8267F3B590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7" name="Picture 16" descr="A black letter with a white background&#10;&#10;Description automatically generated">
            <a:hlinkClick r:id="" action="ppaction://hlinkshowjump?jump=nextslide"/>
            <a:extLst>
              <a:ext uri="{FF2B5EF4-FFF2-40B4-BE49-F238E27FC236}">
                <a16:creationId xmlns:a16="http://schemas.microsoft.com/office/drawing/2014/main" id="{39ED3058-3DD0-A78D-1E87-B041F25412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8" name="Picture 17" descr="A black letter and x&#10;&#10;Description automatically generated">
            <a:hlinkClick r:id="" action="ppaction://hlinkshowjump?jump=endshow"/>
            <a:extLst>
              <a:ext uri="{FF2B5EF4-FFF2-40B4-BE49-F238E27FC236}">
                <a16:creationId xmlns:a16="http://schemas.microsoft.com/office/drawing/2014/main" id="{534FB124-3420-6522-7BF2-9D673084D7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5" name="Picture 24" descr="A black text on a white background&#10;&#10;AI-generated content may be incorrect.">
            <a:hlinkClick r:id="rId6" action="ppaction://hlinksldjump"/>
            <a:extLst>
              <a:ext uri="{FF2B5EF4-FFF2-40B4-BE49-F238E27FC236}">
                <a16:creationId xmlns:a16="http://schemas.microsoft.com/office/drawing/2014/main" id="{B17CB081-30B3-DC70-EBBF-303CFE044565}"/>
              </a:ext>
            </a:extLst>
          </p:cNvPr>
          <p:cNvPicPr>
            <a:picLocks noChangeAspect="1"/>
          </p:cNvPicPr>
          <p:nvPr/>
        </p:nvPicPr>
        <p:blipFill>
          <a:blip r:embed="rId7"/>
          <a:stretch>
            <a:fillRect/>
          </a:stretch>
        </p:blipFill>
        <p:spPr>
          <a:xfrm>
            <a:off x="8503480" y="6482280"/>
            <a:ext cx="708116" cy="140655"/>
          </a:xfrm>
          <a:prstGeom prst="rect">
            <a:avLst/>
          </a:prstGeom>
        </p:spPr>
      </p:pic>
      <p:pic>
        <p:nvPicPr>
          <p:cNvPr id="20" name="Picture 19">
            <a:hlinkClick r:id="rId8"/>
            <a:extLst>
              <a:ext uri="{FF2B5EF4-FFF2-40B4-BE49-F238E27FC236}">
                <a16:creationId xmlns:a16="http://schemas.microsoft.com/office/drawing/2014/main" id="{EBCF7E36-4F58-0AB4-4532-43459B795AB0}"/>
              </a:ext>
            </a:extLst>
          </p:cNvPr>
          <p:cNvPicPr>
            <a:picLocks noChangeAspect="1"/>
          </p:cNvPicPr>
          <p:nvPr/>
        </p:nvPicPr>
        <p:blipFill>
          <a:blip r:embed="rId9"/>
          <a:stretch>
            <a:fillRect/>
          </a:stretch>
        </p:blipFill>
        <p:spPr>
          <a:xfrm>
            <a:off x="3508307" y="1614632"/>
            <a:ext cx="342857" cy="342857"/>
          </a:xfrm>
          <a:prstGeom prst="rect">
            <a:avLst/>
          </a:prstGeom>
        </p:spPr>
      </p:pic>
      <p:sp>
        <p:nvSpPr>
          <p:cNvPr id="21" name="Footer Placeholder 3">
            <a:extLst>
              <a:ext uri="{FF2B5EF4-FFF2-40B4-BE49-F238E27FC236}">
                <a16:creationId xmlns:a16="http://schemas.microsoft.com/office/drawing/2014/main" id="{2758C508-1A44-5CD4-0CF6-FEC61F1A950F}"/>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pic>
        <p:nvPicPr>
          <p:cNvPr id="2" name="Picture 1" descr="A logo of a helmet and goggles&#10;&#10;AI-generated content may be incorrect.">
            <a:extLst>
              <a:ext uri="{FF2B5EF4-FFF2-40B4-BE49-F238E27FC236}">
                <a16:creationId xmlns:a16="http://schemas.microsoft.com/office/drawing/2014/main" id="{F9AEE687-56C5-47A7-96A8-27AB65F75D99}"/>
              </a:ext>
            </a:extLst>
          </p:cNvPr>
          <p:cNvPicPr>
            <a:picLocks noChangeAspect="1"/>
          </p:cNvPicPr>
          <p:nvPr/>
        </p:nvPicPr>
        <p:blipFill>
          <a:blip r:embed="rId10"/>
          <a:stretch>
            <a:fillRect/>
          </a:stretch>
        </p:blipFill>
        <p:spPr>
          <a:xfrm>
            <a:off x="1915710" y="5297076"/>
            <a:ext cx="673016" cy="673016"/>
          </a:xfrm>
          <a:prstGeom prst="rect">
            <a:avLst/>
          </a:prstGeom>
        </p:spPr>
      </p:pic>
      <p:pic>
        <p:nvPicPr>
          <p:cNvPr id="15" name="Picture 14">
            <a:extLst>
              <a:ext uri="{FF2B5EF4-FFF2-40B4-BE49-F238E27FC236}">
                <a16:creationId xmlns:a16="http://schemas.microsoft.com/office/drawing/2014/main" id="{36B09541-D586-DC33-3ABB-74438299FD9E}"/>
              </a:ext>
            </a:extLst>
          </p:cNvPr>
          <p:cNvPicPr>
            <a:picLocks noChangeAspect="1"/>
          </p:cNvPicPr>
          <p:nvPr/>
        </p:nvPicPr>
        <p:blipFill>
          <a:blip r:embed="rId11"/>
          <a:stretch>
            <a:fillRect/>
          </a:stretch>
        </p:blipFill>
        <p:spPr>
          <a:xfrm>
            <a:off x="3508307" y="5332352"/>
            <a:ext cx="952381" cy="584127"/>
          </a:xfrm>
          <a:prstGeom prst="rect">
            <a:avLst/>
          </a:prstGeom>
        </p:spPr>
      </p:pic>
      <p:pic>
        <p:nvPicPr>
          <p:cNvPr id="19" name="Picture 18">
            <a:extLst>
              <a:ext uri="{FF2B5EF4-FFF2-40B4-BE49-F238E27FC236}">
                <a16:creationId xmlns:a16="http://schemas.microsoft.com/office/drawing/2014/main" id="{AE3189B6-1FA3-32CB-8BFA-B65FE41B6921}"/>
              </a:ext>
            </a:extLst>
          </p:cNvPr>
          <p:cNvPicPr>
            <a:picLocks noChangeAspect="1"/>
          </p:cNvPicPr>
          <p:nvPr/>
        </p:nvPicPr>
        <p:blipFill>
          <a:blip r:embed="rId12"/>
          <a:stretch>
            <a:fillRect/>
          </a:stretch>
        </p:blipFill>
        <p:spPr>
          <a:xfrm>
            <a:off x="1030552" y="5332352"/>
            <a:ext cx="749206" cy="584127"/>
          </a:xfrm>
          <a:prstGeom prst="rect">
            <a:avLst/>
          </a:prstGeom>
        </p:spPr>
      </p:pic>
      <p:pic>
        <p:nvPicPr>
          <p:cNvPr id="22" name="Picture 21" descr="A logo of a train&#10;&#10;AI-generated content may be incorrect.">
            <a:extLst>
              <a:ext uri="{FF2B5EF4-FFF2-40B4-BE49-F238E27FC236}">
                <a16:creationId xmlns:a16="http://schemas.microsoft.com/office/drawing/2014/main" id="{AFC2B1C9-0B8B-8839-8AFB-C3B48134164B}"/>
              </a:ext>
            </a:extLst>
          </p:cNvPr>
          <p:cNvPicPr>
            <a:picLocks noChangeAspect="1"/>
          </p:cNvPicPr>
          <p:nvPr/>
        </p:nvPicPr>
        <p:blipFill>
          <a:blip r:embed="rId13"/>
          <a:stretch>
            <a:fillRect/>
          </a:stretch>
        </p:blipFill>
        <p:spPr>
          <a:xfrm>
            <a:off x="2724678" y="5332352"/>
            <a:ext cx="673016" cy="634921"/>
          </a:xfrm>
          <a:prstGeom prst="rect">
            <a:avLst/>
          </a:prstGeom>
        </p:spPr>
      </p:pic>
    </p:spTree>
    <p:extLst>
      <p:ext uri="{BB962C8B-B14F-4D97-AF65-F5344CB8AC3E}">
        <p14:creationId xmlns:p14="http://schemas.microsoft.com/office/powerpoint/2010/main" val="369605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2E2B-6A1E-726D-A780-BF31172A993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4A44C5-CC68-2AB9-986C-CEE9BFCB8544}"/>
              </a:ext>
            </a:extLst>
          </p:cNvPr>
          <p:cNvSpPr>
            <a:spLocks noGrp="1"/>
          </p:cNvSpPr>
          <p:nvPr>
            <p:ph type="sldNum" sz="quarter" idx="4"/>
          </p:nvPr>
        </p:nvSpPr>
        <p:spPr/>
        <p:txBody>
          <a:bodyPr/>
          <a:lstStyle/>
          <a:p>
            <a:fld id="{0C335929-780B-A844-A64B-81E9A9ACE156}" type="slidenum">
              <a:rPr lang="en-GB" smtClean="0"/>
              <a:pPr/>
              <a:t>11</a:t>
            </a:fld>
            <a:endParaRPr lang="en-GB"/>
          </a:p>
        </p:txBody>
      </p:sp>
      <p:sp>
        <p:nvSpPr>
          <p:cNvPr id="5" name="TextBox 4">
            <a:extLst>
              <a:ext uri="{FF2B5EF4-FFF2-40B4-BE49-F238E27FC236}">
                <a16:creationId xmlns:a16="http://schemas.microsoft.com/office/drawing/2014/main" id="{BFCB74DD-3BDE-B180-7B95-6115070E0D32}"/>
              </a:ext>
            </a:extLst>
          </p:cNvPr>
          <p:cNvSpPr txBox="1"/>
          <p:nvPr/>
        </p:nvSpPr>
        <p:spPr>
          <a:xfrm>
            <a:off x="933890" y="4850552"/>
            <a:ext cx="10511875" cy="461665"/>
          </a:xfrm>
          <a:prstGeom prst="rect">
            <a:avLst/>
          </a:prstGeom>
          <a:noFill/>
        </p:spPr>
        <p:txBody>
          <a:bodyPr wrap="square" rtlCol="0">
            <a:spAutoFit/>
          </a:bodyPr>
          <a:lstStyle/>
          <a:p>
            <a:r>
              <a:rPr lang="en-GB" sz="1400" dirty="0">
                <a:solidFill>
                  <a:srgbClr val="851022"/>
                </a:solidFill>
                <a:latin typeface="Bahnschrift" panose="020B0502040204020203" pitchFamily="34" charset="0"/>
              </a:rPr>
              <a:t>This document is intended to be used by:</a:t>
            </a:r>
          </a:p>
          <a:p>
            <a:r>
              <a:rPr lang="en-GB" sz="10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Suppliers</a:t>
            </a:r>
            <a:r>
              <a:rPr lang="en-GB" sz="10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 | Infrastructure Managers | Railway Undertakings</a:t>
            </a:r>
          </a:p>
        </p:txBody>
      </p:sp>
      <p:pic>
        <p:nvPicPr>
          <p:cNvPr id="6" name="Picture 5">
            <a:extLst>
              <a:ext uri="{FF2B5EF4-FFF2-40B4-BE49-F238E27FC236}">
                <a16:creationId xmlns:a16="http://schemas.microsoft.com/office/drawing/2014/main" id="{1661772C-75B4-AC8E-0566-343F5582591C}"/>
              </a:ext>
            </a:extLst>
          </p:cNvPr>
          <p:cNvPicPr>
            <a:picLocks noChangeAspect="1"/>
          </p:cNvPicPr>
          <p:nvPr/>
        </p:nvPicPr>
        <p:blipFill>
          <a:blip r:embed="rId2"/>
          <a:stretch>
            <a:fillRect/>
          </a:stretch>
        </p:blipFill>
        <p:spPr>
          <a:xfrm>
            <a:off x="1107864" y="5377091"/>
            <a:ext cx="568515" cy="568515"/>
          </a:xfrm>
          <a:prstGeom prst="rect">
            <a:avLst/>
          </a:prstGeom>
        </p:spPr>
      </p:pic>
      <p:sp>
        <p:nvSpPr>
          <p:cNvPr id="13" name="TextBox 12">
            <a:extLst>
              <a:ext uri="{FF2B5EF4-FFF2-40B4-BE49-F238E27FC236}">
                <a16:creationId xmlns:a16="http://schemas.microsoft.com/office/drawing/2014/main" id="{5C57F2F1-A392-AA4A-0BD2-461AB44BCBE1}"/>
              </a:ext>
            </a:extLst>
          </p:cNvPr>
          <p:cNvSpPr txBox="1"/>
          <p:nvPr/>
        </p:nvSpPr>
        <p:spPr>
          <a:xfrm>
            <a:off x="933890" y="2611002"/>
            <a:ext cx="10511875" cy="1815882"/>
          </a:xfrm>
          <a:prstGeom prst="rect">
            <a:avLst/>
          </a:prstGeom>
          <a:noFill/>
        </p:spPr>
        <p:txBody>
          <a:bodyPr wrap="square" lIns="91440" tIns="45720" rIns="91440" bIns="45720" rtlCol="0" anchor="t">
            <a:spAutoFit/>
          </a:bodyPr>
          <a:lstStyle/>
          <a:p>
            <a:r>
              <a:rPr lang="en-GB" sz="1400" b="1" kern="100">
                <a:solidFill>
                  <a:srgbClr val="000032"/>
                </a:solidFill>
                <a:effectLst/>
                <a:latin typeface="Bahnschrift SemiLight"/>
                <a:ea typeface="Aptos" panose="020B0004020202020204" pitchFamily="34" charset="0"/>
                <a:cs typeface="Times New Roman"/>
              </a:rPr>
              <a:t>Overview</a:t>
            </a:r>
            <a:br>
              <a:rPr lang="en-GB" sz="1400" kern="100" dirty="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a:solidFill>
                  <a:srgbClr val="000032"/>
                </a:solidFill>
                <a:effectLst/>
                <a:latin typeface="Bahnschrift SemiLight"/>
                <a:ea typeface="Aptos" panose="020B0004020202020204" pitchFamily="34" charset="0"/>
                <a:cs typeface="Times New Roman"/>
              </a:rPr>
              <a:t>This update introduces new requirements on the conversion and rounding of current train speed digital and release speed digital values in km/h to mph. New guidance on the display of the Lowest Supervised Speed in the Movement Authority (LSSMA) icon in mph has also been included.</a:t>
            </a:r>
          </a:p>
          <a:p>
            <a:r>
              <a:rPr lang="en-GB" sz="1200" kern="100" dirty="0">
                <a:solidFill>
                  <a:srgbClr val="000032"/>
                </a:solidFill>
                <a:effectLst/>
                <a:latin typeface="Bahnschrift SemiLight"/>
                <a:ea typeface="Aptos" panose="020B0004020202020204" pitchFamily="34" charset="0"/>
                <a:cs typeface="Times New Roman"/>
              </a:rPr>
              <a:t>New Appendix A sets out scenarios that provide further clarification of the requirements, set out in section 2.1, for the determination of the stored and applied units used by the ERTMS/ETCS onboard to determine the appropriate speed units to be displayed in different operating levels.</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r>
              <a:rPr lang="en-GB" sz="1400" b="1" kern="100">
                <a:solidFill>
                  <a:srgbClr val="000032"/>
                </a:solidFill>
                <a:effectLst/>
                <a:latin typeface="Bahnschrift SemiLight"/>
                <a:ea typeface="Aptos" panose="020B0004020202020204" pitchFamily="34" charset="0"/>
                <a:cs typeface="Times New Roman"/>
              </a:rPr>
              <a:t>Benefits</a:t>
            </a:r>
            <a:br>
              <a:rPr lang="en-GB" sz="1400" kern="100" dirty="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a:solidFill>
                  <a:srgbClr val="000032"/>
                </a:solidFill>
                <a:effectLst/>
                <a:latin typeface="Bahnschrift SemiLight"/>
                <a:ea typeface="Aptos" panose="020B0004020202020204" pitchFamily="34" charset="0"/>
                <a:cs typeface="Times New Roman"/>
              </a:rPr>
              <a:t>This document will provide a common approach, avoiding individual implementations by industry. Misinterpretation of the standard caused operational problems and resulted in several deviations. </a:t>
            </a:r>
          </a:p>
        </p:txBody>
      </p:sp>
      <p:sp>
        <p:nvSpPr>
          <p:cNvPr id="14" name="Content Placeholder 2">
            <a:extLst>
              <a:ext uri="{FF2B5EF4-FFF2-40B4-BE49-F238E27FC236}">
                <a16:creationId xmlns:a16="http://schemas.microsoft.com/office/drawing/2014/main" id="{5307A3E2-3A6B-BB2F-ADAB-C63763DE9D06}"/>
              </a:ext>
            </a:extLst>
          </p:cNvPr>
          <p:cNvSpPr txBox="1">
            <a:spLocks/>
          </p:cNvSpPr>
          <p:nvPr/>
        </p:nvSpPr>
        <p:spPr>
          <a:xfrm>
            <a:off x="933891" y="1660750"/>
            <a:ext cx="10183875" cy="104052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GERT8402 Issue 4</a:t>
            </a:r>
            <a:br>
              <a:rPr lang="en-GB" dirty="0">
                <a:solidFill>
                  <a:srgbClr val="000032"/>
                </a:solidFill>
                <a:ea typeface="Calibri"/>
                <a:cs typeface="Calibri"/>
              </a:rPr>
            </a:br>
            <a:r>
              <a:rPr lang="fr-FR" sz="1800" dirty="0">
                <a:solidFill>
                  <a:srgbClr val="000032"/>
                </a:solidFill>
                <a:latin typeface="Bahnschrift Light" panose="020B0502040204020203" pitchFamily="34" charset="0"/>
              </a:rPr>
              <a:t>ERTMS/ETCS DMI National </a:t>
            </a:r>
            <a:r>
              <a:rPr lang="fr-FR" sz="1800" dirty="0" err="1">
                <a:solidFill>
                  <a:srgbClr val="000032"/>
                </a:solidFill>
                <a:latin typeface="Bahnschrift Light" panose="020B0502040204020203" pitchFamily="34" charset="0"/>
              </a:rPr>
              <a:t>Requirements</a:t>
            </a:r>
            <a:br>
              <a:rPr lang="en-GB" sz="1800" dirty="0">
                <a:solidFill>
                  <a:srgbClr val="000032"/>
                </a:solidFill>
                <a:latin typeface="Bahnschrift Light" panose="020B0502040204020203" pitchFamily="34" charset="0"/>
              </a:rPr>
            </a:br>
            <a:endParaRPr lang="en-GB" dirty="0"/>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65D4C6E7-4737-92A9-AAA0-194BB3D86C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16" name="Picture 15" descr="A black text on a white background&#10;&#10;Description automatically generated">
            <a:hlinkClick r:id="" action="ppaction://hlinkshowjump?jump=previousslide"/>
            <a:extLst>
              <a:ext uri="{FF2B5EF4-FFF2-40B4-BE49-F238E27FC236}">
                <a16:creationId xmlns:a16="http://schemas.microsoft.com/office/drawing/2014/main" id="{9F1AA082-5C3A-A86F-DCD9-9B3DD14C9E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7" name="Picture 16" descr="A black letter with a white background&#10;&#10;Description automatically generated">
            <a:hlinkClick r:id="" action="ppaction://hlinkshowjump?jump=nextslide"/>
            <a:extLst>
              <a:ext uri="{FF2B5EF4-FFF2-40B4-BE49-F238E27FC236}">
                <a16:creationId xmlns:a16="http://schemas.microsoft.com/office/drawing/2014/main" id="{9EE75EBF-9DC4-94E6-DD19-1D22A313E6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8" name="Picture 17" descr="A black letter and x&#10;&#10;Description automatically generated">
            <a:hlinkClick r:id="" action="ppaction://hlinkshowjump?jump=endshow"/>
            <a:extLst>
              <a:ext uri="{FF2B5EF4-FFF2-40B4-BE49-F238E27FC236}">
                <a16:creationId xmlns:a16="http://schemas.microsoft.com/office/drawing/2014/main" id="{DCC10C35-4093-2F9E-008D-AAD484B316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5" name="Picture 24" descr="A black text on a white background&#10;&#10;AI-generated content may be incorrect.">
            <a:hlinkClick r:id="rId7" action="ppaction://hlinksldjump"/>
            <a:extLst>
              <a:ext uri="{FF2B5EF4-FFF2-40B4-BE49-F238E27FC236}">
                <a16:creationId xmlns:a16="http://schemas.microsoft.com/office/drawing/2014/main" id="{249A5F46-76C5-8D34-4BC1-942A326EC58D}"/>
              </a:ext>
            </a:extLst>
          </p:cNvPr>
          <p:cNvPicPr>
            <a:picLocks noChangeAspect="1"/>
          </p:cNvPicPr>
          <p:nvPr/>
        </p:nvPicPr>
        <p:blipFill>
          <a:blip r:embed="rId8"/>
          <a:stretch>
            <a:fillRect/>
          </a:stretch>
        </p:blipFill>
        <p:spPr>
          <a:xfrm>
            <a:off x="8503480" y="6482280"/>
            <a:ext cx="708116" cy="140655"/>
          </a:xfrm>
          <a:prstGeom prst="rect">
            <a:avLst/>
          </a:prstGeom>
        </p:spPr>
      </p:pic>
      <p:pic>
        <p:nvPicPr>
          <p:cNvPr id="20" name="Picture 19">
            <a:hlinkClick r:id="rId9"/>
            <a:extLst>
              <a:ext uri="{FF2B5EF4-FFF2-40B4-BE49-F238E27FC236}">
                <a16:creationId xmlns:a16="http://schemas.microsoft.com/office/drawing/2014/main" id="{50314C0A-B8FF-D8DC-FE83-53918D7779BF}"/>
              </a:ext>
            </a:extLst>
          </p:cNvPr>
          <p:cNvPicPr>
            <a:picLocks noChangeAspect="1"/>
          </p:cNvPicPr>
          <p:nvPr/>
        </p:nvPicPr>
        <p:blipFill>
          <a:blip r:embed="rId10"/>
          <a:stretch>
            <a:fillRect/>
          </a:stretch>
        </p:blipFill>
        <p:spPr>
          <a:xfrm>
            <a:off x="3508307" y="1614632"/>
            <a:ext cx="342857" cy="342857"/>
          </a:xfrm>
          <a:prstGeom prst="rect">
            <a:avLst/>
          </a:prstGeom>
        </p:spPr>
      </p:pic>
      <p:sp>
        <p:nvSpPr>
          <p:cNvPr id="15" name="Footer Placeholder 3">
            <a:extLst>
              <a:ext uri="{FF2B5EF4-FFF2-40B4-BE49-F238E27FC236}">
                <a16:creationId xmlns:a16="http://schemas.microsoft.com/office/drawing/2014/main" id="{5217F7D6-8635-F894-4168-B94E8AEE69CF}"/>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pic>
        <p:nvPicPr>
          <p:cNvPr id="2" name="Picture 1" descr="A logo of a helmet and goggles&#10;&#10;AI-generated content may be incorrect.">
            <a:extLst>
              <a:ext uri="{FF2B5EF4-FFF2-40B4-BE49-F238E27FC236}">
                <a16:creationId xmlns:a16="http://schemas.microsoft.com/office/drawing/2014/main" id="{0BA5E831-7AFF-181D-D69C-8ED9E77F19A7}"/>
              </a:ext>
            </a:extLst>
          </p:cNvPr>
          <p:cNvPicPr>
            <a:picLocks noChangeAspect="1"/>
          </p:cNvPicPr>
          <p:nvPr/>
        </p:nvPicPr>
        <p:blipFill>
          <a:blip r:embed="rId11"/>
          <a:stretch>
            <a:fillRect/>
          </a:stretch>
        </p:blipFill>
        <p:spPr>
          <a:xfrm>
            <a:off x="1796934" y="5312217"/>
            <a:ext cx="673016" cy="673016"/>
          </a:xfrm>
          <a:prstGeom prst="rect">
            <a:avLst/>
          </a:prstGeom>
        </p:spPr>
      </p:pic>
      <p:pic>
        <p:nvPicPr>
          <p:cNvPr id="19" name="Picture 18" descr="A logo of a train&#10;&#10;AI-generated content may be incorrect.">
            <a:extLst>
              <a:ext uri="{FF2B5EF4-FFF2-40B4-BE49-F238E27FC236}">
                <a16:creationId xmlns:a16="http://schemas.microsoft.com/office/drawing/2014/main" id="{999B42EA-B8D4-BED5-99E9-676D8AD046AE}"/>
              </a:ext>
            </a:extLst>
          </p:cNvPr>
          <p:cNvPicPr>
            <a:picLocks noChangeAspect="1"/>
          </p:cNvPicPr>
          <p:nvPr/>
        </p:nvPicPr>
        <p:blipFill>
          <a:blip r:embed="rId12"/>
          <a:stretch>
            <a:fillRect/>
          </a:stretch>
        </p:blipFill>
        <p:spPr>
          <a:xfrm>
            <a:off x="2590505" y="5321795"/>
            <a:ext cx="673016" cy="634921"/>
          </a:xfrm>
          <a:prstGeom prst="rect">
            <a:avLst/>
          </a:prstGeom>
        </p:spPr>
      </p:pic>
    </p:spTree>
    <p:extLst>
      <p:ext uri="{BB962C8B-B14F-4D97-AF65-F5344CB8AC3E}">
        <p14:creationId xmlns:p14="http://schemas.microsoft.com/office/powerpoint/2010/main" val="275980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6B0D7B-BCFF-3743-06A6-7851CCF87A97}"/>
              </a:ext>
            </a:extLst>
          </p:cNvPr>
          <p:cNvSpPr>
            <a:spLocks noGrp="1"/>
          </p:cNvSpPr>
          <p:nvPr>
            <p:ph type="sldNum" sz="quarter" idx="4"/>
          </p:nvPr>
        </p:nvSpPr>
        <p:spPr/>
        <p:txBody>
          <a:bodyPr/>
          <a:lstStyle/>
          <a:p>
            <a:fld id="{0C335929-780B-A844-A64B-81E9A9ACE156}" type="slidenum">
              <a:rPr lang="en-GB" smtClean="0"/>
              <a:pPr/>
              <a:t>12</a:t>
            </a:fld>
            <a:endParaRPr lang="en-GB"/>
          </a:p>
        </p:txBody>
      </p:sp>
      <p:pic>
        <p:nvPicPr>
          <p:cNvPr id="8" name="Picture 7" descr="A black letter on a white background&#10;&#10;Description automatically generated">
            <a:hlinkClick r:id="" action="ppaction://hlinkshowjump?jump=firstslide"/>
            <a:extLst>
              <a:ext uri="{FF2B5EF4-FFF2-40B4-BE49-F238E27FC236}">
                <a16:creationId xmlns:a16="http://schemas.microsoft.com/office/drawing/2014/main" id="{A4B9FEAC-1ECB-C1BB-E8C4-E5B71C8FB7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9" name="Picture 8" descr="A black text on a white background&#10;&#10;Description automatically generated">
            <a:hlinkClick r:id="" action="ppaction://hlinkshowjump?jump=previousslide"/>
            <a:extLst>
              <a:ext uri="{FF2B5EF4-FFF2-40B4-BE49-F238E27FC236}">
                <a16:creationId xmlns:a16="http://schemas.microsoft.com/office/drawing/2014/main" id="{3597326E-EB20-0DC1-C363-9A51DB8D61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0" name="Picture 9" descr="A black letter with a white background&#10;&#10;Description automatically generated">
            <a:hlinkClick r:id="" action="ppaction://hlinkshowjump?jump=nextslide"/>
            <a:extLst>
              <a:ext uri="{FF2B5EF4-FFF2-40B4-BE49-F238E27FC236}">
                <a16:creationId xmlns:a16="http://schemas.microsoft.com/office/drawing/2014/main" id="{3261E35D-C191-E55D-A5A5-FD7407DF80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1" name="Picture 10" descr="A black letter and x&#10;&#10;Description automatically generated">
            <a:hlinkClick r:id="" action="ppaction://hlinkshowjump?jump=endshow"/>
            <a:extLst>
              <a:ext uri="{FF2B5EF4-FFF2-40B4-BE49-F238E27FC236}">
                <a16:creationId xmlns:a16="http://schemas.microsoft.com/office/drawing/2014/main" id="{72F1EDDE-3EDD-C786-591F-09952B0330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2" name="Picture 11" descr="A black text on a white background&#10;&#10;AI-generated content may be incorrect.">
            <a:hlinkClick r:id="rId6" action="ppaction://hlinksldjump"/>
            <a:extLst>
              <a:ext uri="{FF2B5EF4-FFF2-40B4-BE49-F238E27FC236}">
                <a16:creationId xmlns:a16="http://schemas.microsoft.com/office/drawing/2014/main" id="{34CF2735-A8FE-1526-5D15-669550C22CD6}"/>
              </a:ext>
            </a:extLst>
          </p:cNvPr>
          <p:cNvPicPr>
            <a:picLocks noChangeAspect="1"/>
          </p:cNvPicPr>
          <p:nvPr/>
        </p:nvPicPr>
        <p:blipFill>
          <a:blip r:embed="rId7"/>
          <a:stretch>
            <a:fillRect/>
          </a:stretch>
        </p:blipFill>
        <p:spPr>
          <a:xfrm>
            <a:off x="8503480" y="6482280"/>
            <a:ext cx="708116" cy="140655"/>
          </a:xfrm>
          <a:prstGeom prst="rect">
            <a:avLst/>
          </a:prstGeom>
        </p:spPr>
      </p:pic>
      <p:sp>
        <p:nvSpPr>
          <p:cNvPr id="13" name="Title 1">
            <a:extLst>
              <a:ext uri="{FF2B5EF4-FFF2-40B4-BE49-F238E27FC236}">
                <a16:creationId xmlns:a16="http://schemas.microsoft.com/office/drawing/2014/main" id="{C7708F93-0780-1C9B-3B2E-280888C47EEC}"/>
              </a:ext>
            </a:extLst>
          </p:cNvPr>
          <p:cNvSpPr txBox="1">
            <a:spLocks/>
          </p:cNvSpPr>
          <p:nvPr/>
        </p:nvSpPr>
        <p:spPr>
          <a:xfrm>
            <a:off x="933892" y="1652212"/>
            <a:ext cx="11410508" cy="1206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a:lstStyle>
          <a:p>
            <a:r>
              <a:rPr lang="en-GB" sz="1800" dirty="0"/>
              <a:t>One new Energy standard has been published in the March Standards Catalogue </a:t>
            </a:r>
          </a:p>
        </p:txBody>
      </p:sp>
      <p:sp>
        <p:nvSpPr>
          <p:cNvPr id="14" name="Content Placeholder 2">
            <a:extLst>
              <a:ext uri="{FF2B5EF4-FFF2-40B4-BE49-F238E27FC236}">
                <a16:creationId xmlns:a16="http://schemas.microsoft.com/office/drawing/2014/main" id="{78275121-A712-6809-695B-87B9F78EAAC4}"/>
              </a:ext>
            </a:extLst>
          </p:cNvPr>
          <p:cNvSpPr txBox="1">
            <a:spLocks/>
          </p:cNvSpPr>
          <p:nvPr/>
        </p:nvSpPr>
        <p:spPr>
          <a:xfrm>
            <a:off x="971927" y="2581695"/>
            <a:ext cx="8453299" cy="68629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32"/>
                </a:solidFill>
                <a:latin typeface="Bahnschrift" panose="020B0502040204020203" pitchFamily="34" charset="0"/>
                <a:ea typeface="Calibri"/>
                <a:cs typeface="Calibri"/>
              </a:rPr>
              <a:t>RIS-1852-ENE Issue 1 - DC Conductor Rail Energy Subsystem and Interfaces to Rolling Stock Subsystem</a:t>
            </a:r>
            <a:endParaRPr lang="en-GB" sz="2400" dirty="0">
              <a:solidFill>
                <a:schemeClr val="accent2"/>
              </a:solidFill>
            </a:endParaRPr>
          </a:p>
        </p:txBody>
      </p:sp>
      <p:sp>
        <p:nvSpPr>
          <p:cNvPr id="5" name="Title 1">
            <a:extLst>
              <a:ext uri="{FF2B5EF4-FFF2-40B4-BE49-F238E27FC236}">
                <a16:creationId xmlns:a16="http://schemas.microsoft.com/office/drawing/2014/main" id="{AF1B4246-194F-0B1B-C9FE-17FBBD5320F2}"/>
              </a:ext>
            </a:extLst>
          </p:cNvPr>
          <p:cNvSpPr txBox="1">
            <a:spLocks/>
          </p:cNvSpPr>
          <p:nvPr/>
        </p:nvSpPr>
        <p:spPr>
          <a:xfrm>
            <a:off x="971927" y="2940343"/>
            <a:ext cx="11410508" cy="1206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a:lstStyle>
          <a:p>
            <a:r>
              <a:rPr lang="en-GB" sz="1800" dirty="0"/>
              <a:t>One Energy standard has been updated in the March Standards Catalogue </a:t>
            </a:r>
          </a:p>
        </p:txBody>
      </p:sp>
      <p:sp>
        <p:nvSpPr>
          <p:cNvPr id="15" name="Content Placeholder 2">
            <a:extLst>
              <a:ext uri="{FF2B5EF4-FFF2-40B4-BE49-F238E27FC236}">
                <a16:creationId xmlns:a16="http://schemas.microsoft.com/office/drawing/2014/main" id="{919A3C1C-640F-6E45-A1C3-D73C7A2F61FD}"/>
              </a:ext>
            </a:extLst>
          </p:cNvPr>
          <p:cNvSpPr txBox="1">
            <a:spLocks/>
          </p:cNvSpPr>
          <p:nvPr/>
        </p:nvSpPr>
        <p:spPr>
          <a:xfrm>
            <a:off x="971927" y="3864362"/>
            <a:ext cx="8453299" cy="68629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32"/>
                </a:solidFill>
                <a:latin typeface="Bahnschrift" panose="020B0502040204020203" pitchFamily="34" charset="0"/>
                <a:ea typeface="Calibri"/>
                <a:cs typeface="Calibri"/>
              </a:rPr>
              <a:t>GLRT1212 Issue 2 - DC Conductor Rail Energy Subsystem and Interfaces to Rolling Stock Subsystem</a:t>
            </a:r>
            <a:endParaRPr lang="en-GB" sz="2400" dirty="0">
              <a:solidFill>
                <a:schemeClr val="accent2"/>
              </a:solidFill>
            </a:endParaRPr>
          </a:p>
        </p:txBody>
      </p:sp>
      <p:sp>
        <p:nvSpPr>
          <p:cNvPr id="16" name="Title 1">
            <a:extLst>
              <a:ext uri="{FF2B5EF4-FFF2-40B4-BE49-F238E27FC236}">
                <a16:creationId xmlns:a16="http://schemas.microsoft.com/office/drawing/2014/main" id="{E28C777B-9D59-60A1-291E-103BFBC7E926}"/>
              </a:ext>
            </a:extLst>
          </p:cNvPr>
          <p:cNvSpPr txBox="1">
            <a:spLocks/>
          </p:cNvSpPr>
          <p:nvPr/>
        </p:nvSpPr>
        <p:spPr>
          <a:xfrm>
            <a:off x="971927" y="4246899"/>
            <a:ext cx="11410508" cy="1206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a:lstStyle>
          <a:p>
            <a:r>
              <a:rPr lang="en-GB" sz="1800" dirty="0"/>
              <a:t>One Energy guidance note has been updated in the March Standards Catalogue </a:t>
            </a:r>
          </a:p>
        </p:txBody>
      </p:sp>
      <p:sp>
        <p:nvSpPr>
          <p:cNvPr id="17" name="Content Placeholder 2">
            <a:extLst>
              <a:ext uri="{FF2B5EF4-FFF2-40B4-BE49-F238E27FC236}">
                <a16:creationId xmlns:a16="http://schemas.microsoft.com/office/drawing/2014/main" id="{95F4933A-3B8D-515A-6C5C-E7CE1FDADF6D}"/>
              </a:ext>
            </a:extLst>
          </p:cNvPr>
          <p:cNvSpPr txBox="1">
            <a:spLocks/>
          </p:cNvSpPr>
          <p:nvPr/>
        </p:nvSpPr>
        <p:spPr>
          <a:xfrm>
            <a:off x="971927" y="5176688"/>
            <a:ext cx="8453299" cy="68629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32"/>
                </a:solidFill>
                <a:latin typeface="Bahnschrift" panose="020B0502040204020203" pitchFamily="34" charset="0"/>
                <a:ea typeface="Calibri"/>
                <a:cs typeface="Calibri"/>
              </a:rPr>
              <a:t>GEGN8575 Issue 2 - Guidance Note on the Management of Electrical Risk Related to Operational Tasks on Electrified Lines</a:t>
            </a:r>
            <a:endParaRPr lang="en-GB" sz="2400" dirty="0">
              <a:solidFill>
                <a:schemeClr val="accent2"/>
              </a:solidFill>
            </a:endParaRPr>
          </a:p>
        </p:txBody>
      </p:sp>
      <p:sp>
        <p:nvSpPr>
          <p:cNvPr id="18" name="Footer Placeholder 3">
            <a:extLst>
              <a:ext uri="{FF2B5EF4-FFF2-40B4-BE49-F238E27FC236}">
                <a16:creationId xmlns:a16="http://schemas.microsoft.com/office/drawing/2014/main" id="{B1573E23-63D5-AB72-E66C-B383473F07FA}"/>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Tree>
    <p:extLst>
      <p:ext uri="{BB962C8B-B14F-4D97-AF65-F5344CB8AC3E}">
        <p14:creationId xmlns:p14="http://schemas.microsoft.com/office/powerpoint/2010/main" val="312214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849337-6A22-91CB-E8C9-7E03CC909634}"/>
              </a:ext>
            </a:extLst>
          </p:cNvPr>
          <p:cNvSpPr>
            <a:spLocks noGrp="1"/>
          </p:cNvSpPr>
          <p:nvPr>
            <p:ph type="sldNum" sz="quarter" idx="4"/>
          </p:nvPr>
        </p:nvSpPr>
        <p:spPr/>
        <p:txBody>
          <a:bodyPr/>
          <a:lstStyle/>
          <a:p>
            <a:fld id="{0C335929-780B-A844-A64B-81E9A9ACE156}" type="slidenum">
              <a:rPr lang="en-GB" smtClean="0"/>
              <a:pPr/>
              <a:t>13</a:t>
            </a:fld>
            <a:endParaRPr lang="en-GB"/>
          </a:p>
        </p:txBody>
      </p:sp>
      <p:pic>
        <p:nvPicPr>
          <p:cNvPr id="8" name="Picture 7" descr="A black letter on a white background&#10;&#10;Description automatically generated">
            <a:hlinkClick r:id="" action="ppaction://hlinkshowjump?jump=firstslide"/>
            <a:extLst>
              <a:ext uri="{FF2B5EF4-FFF2-40B4-BE49-F238E27FC236}">
                <a16:creationId xmlns:a16="http://schemas.microsoft.com/office/drawing/2014/main" id="{4D3E68F4-14F7-EDD3-CF72-0F825C57CD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9" name="Picture 8" descr="A black text on a white background&#10;&#10;Description automatically generated">
            <a:hlinkClick r:id="" action="ppaction://hlinkshowjump?jump=previousslide"/>
            <a:extLst>
              <a:ext uri="{FF2B5EF4-FFF2-40B4-BE49-F238E27FC236}">
                <a16:creationId xmlns:a16="http://schemas.microsoft.com/office/drawing/2014/main" id="{1B1E46A9-B100-8D69-9308-CFD5BD259B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0" name="Picture 9" descr="A black letter with a white background&#10;&#10;Description automatically generated">
            <a:hlinkClick r:id="" action="ppaction://hlinkshowjump?jump=nextslide"/>
            <a:extLst>
              <a:ext uri="{FF2B5EF4-FFF2-40B4-BE49-F238E27FC236}">
                <a16:creationId xmlns:a16="http://schemas.microsoft.com/office/drawing/2014/main" id="{720F5BE1-02AC-D43E-353E-D0133783E6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1" name="Picture 10" descr="A black letter and x&#10;&#10;Description automatically generated">
            <a:hlinkClick r:id="" action="ppaction://hlinkshowjump?jump=endshow"/>
            <a:extLst>
              <a:ext uri="{FF2B5EF4-FFF2-40B4-BE49-F238E27FC236}">
                <a16:creationId xmlns:a16="http://schemas.microsoft.com/office/drawing/2014/main" id="{BCA0CBD8-304A-0DE5-B0E5-635800AA77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2" name="Picture 11" descr="A black text on a white background&#10;&#10;AI-generated content may be incorrect.">
            <a:hlinkClick r:id="rId6" action="ppaction://hlinksldjump"/>
            <a:extLst>
              <a:ext uri="{FF2B5EF4-FFF2-40B4-BE49-F238E27FC236}">
                <a16:creationId xmlns:a16="http://schemas.microsoft.com/office/drawing/2014/main" id="{066965AE-E47D-ED65-674F-A4C49325B086}"/>
              </a:ext>
            </a:extLst>
          </p:cNvPr>
          <p:cNvPicPr>
            <a:picLocks noChangeAspect="1"/>
          </p:cNvPicPr>
          <p:nvPr/>
        </p:nvPicPr>
        <p:blipFill>
          <a:blip r:embed="rId7"/>
          <a:stretch>
            <a:fillRect/>
          </a:stretch>
        </p:blipFill>
        <p:spPr>
          <a:xfrm>
            <a:off x="8503480" y="6482280"/>
            <a:ext cx="708116" cy="140655"/>
          </a:xfrm>
          <a:prstGeom prst="rect">
            <a:avLst/>
          </a:prstGeom>
        </p:spPr>
      </p:pic>
      <p:sp>
        <p:nvSpPr>
          <p:cNvPr id="13" name="Content Placeholder 2">
            <a:extLst>
              <a:ext uri="{FF2B5EF4-FFF2-40B4-BE49-F238E27FC236}">
                <a16:creationId xmlns:a16="http://schemas.microsoft.com/office/drawing/2014/main" id="{3B0DFE49-EA50-98D6-1CEF-55705A2EC22D}"/>
              </a:ext>
            </a:extLst>
          </p:cNvPr>
          <p:cNvSpPr txBox="1">
            <a:spLocks/>
          </p:cNvSpPr>
          <p:nvPr/>
        </p:nvSpPr>
        <p:spPr>
          <a:xfrm>
            <a:off x="933891" y="1660750"/>
            <a:ext cx="10183875" cy="10405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RIS-1852-ENE Issue 1</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DC Conductor Rail Energy Subsystem and Interfaces to Rolling Stock Subsystem</a:t>
            </a:r>
            <a:endParaRPr lang="en-GB" dirty="0"/>
          </a:p>
        </p:txBody>
      </p:sp>
      <p:sp>
        <p:nvSpPr>
          <p:cNvPr id="15" name="TextBox 14">
            <a:extLst>
              <a:ext uri="{FF2B5EF4-FFF2-40B4-BE49-F238E27FC236}">
                <a16:creationId xmlns:a16="http://schemas.microsoft.com/office/drawing/2014/main" id="{E147C2F5-ED83-9A2D-22FA-19B0FC9E4EB5}"/>
              </a:ext>
            </a:extLst>
          </p:cNvPr>
          <p:cNvSpPr txBox="1"/>
          <p:nvPr/>
        </p:nvSpPr>
        <p:spPr>
          <a:xfrm>
            <a:off x="933889" y="2287763"/>
            <a:ext cx="10511875" cy="2554545"/>
          </a:xfrm>
          <a:prstGeom prst="rect">
            <a:avLst/>
          </a:prstGeom>
          <a:noFill/>
        </p:spPr>
        <p:txBody>
          <a:bodyPr wrap="square" lIns="91440" tIns="45720" rIns="91440" bIns="45720" rtlCol="0" anchor="t">
            <a:spAutoFit/>
          </a:bodyPr>
          <a:lstStyle/>
          <a:p>
            <a:r>
              <a:rPr lang="en-GB" sz="1400" b="1" kern="100">
                <a:solidFill>
                  <a:srgbClr val="000032"/>
                </a:solidFill>
                <a:effectLst/>
                <a:latin typeface="Bahnschrift SemiLight"/>
                <a:ea typeface="Aptos" panose="020B0004020202020204" pitchFamily="34" charset="0"/>
                <a:cs typeface="Times New Roman"/>
              </a:rPr>
              <a:t>Overview</a:t>
            </a:r>
            <a:br>
              <a:rPr lang="en-GB" sz="1400" kern="100" dirty="0">
                <a:effectLst/>
                <a:latin typeface="Bahnschrift SemiLight" panose="020B0502040204020203" pitchFamily="34" charset="0"/>
                <a:ea typeface="Aptos" panose="020B0004020202020204" pitchFamily="34" charset="0"/>
                <a:cs typeface="Times New Roman" panose="02020603050405020304" pitchFamily="18" charset="0"/>
              </a:rPr>
            </a:br>
            <a:r>
              <a:rPr lang="en-GB" sz="1200">
                <a:solidFill>
                  <a:schemeClr val="tx2"/>
                </a:solidFill>
                <a:latin typeface="Bahnschrift SemiLight"/>
              </a:rPr>
              <a:t>This Rail Industry Standard includes requirements regarding short circuiting bars, hook switch operating tools, tunnel emergency circuits and compatibility with heat emissions from trains and position of signals. It also includes requirements regarding areas on GB mainline where a 750 V DC conductor rail system has a fourth rail to enable London Underground rolling stock to operate. The content in this standard can help support compatibility and efficient operation. </a:t>
            </a:r>
            <a:r>
              <a:rPr lang="en-GB" sz="1200" kern="100">
                <a:solidFill>
                  <a:srgbClr val="000032"/>
                </a:solidFill>
                <a:effectLst/>
                <a:latin typeface="Bahnschrift SemiLight"/>
                <a:ea typeface="Aptos" panose="020B0004020202020204" pitchFamily="34" charset="0"/>
                <a:cs typeface="Times New Roman"/>
              </a:rPr>
              <a:t>Some of the requirements from </a:t>
            </a:r>
            <a:r>
              <a:rPr lang="en-GB" sz="1200">
                <a:solidFill>
                  <a:schemeClr val="tx2"/>
                </a:solidFill>
                <a:latin typeface="Bahnschrift SemiLight"/>
              </a:rPr>
              <a:t>GLRT1212</a:t>
            </a:r>
            <a:r>
              <a:rPr lang="en-GB" sz="1200" kern="100">
                <a:solidFill>
                  <a:srgbClr val="000032"/>
                </a:solidFill>
                <a:effectLst/>
                <a:latin typeface="Bahnschrift SemiLight"/>
                <a:ea typeface="Aptos" panose="020B0004020202020204" pitchFamily="34" charset="0"/>
                <a:cs typeface="Times New Roman"/>
              </a:rPr>
              <a:t> Issue 1 </a:t>
            </a:r>
            <a:r>
              <a:rPr lang="en-GB" sz="1200" i="1" kern="100">
                <a:solidFill>
                  <a:srgbClr val="000032"/>
                </a:solidFill>
                <a:effectLst/>
                <a:latin typeface="Bahnschrift SemiLight"/>
                <a:ea typeface="Aptos" panose="020B0004020202020204" pitchFamily="34" charset="0"/>
                <a:cs typeface="Times New Roman"/>
              </a:rPr>
              <a:t>DC Conductor Rail Energy Subsystem and Interfaces to Rolling Stock Subsystem, </a:t>
            </a:r>
            <a:r>
              <a:rPr lang="en-GB" sz="1200" kern="100">
                <a:solidFill>
                  <a:srgbClr val="000032"/>
                </a:solidFill>
                <a:effectLst/>
                <a:latin typeface="Bahnschrift SemiLight"/>
                <a:ea typeface="Aptos" panose="020B0004020202020204" pitchFamily="34" charset="0"/>
                <a:cs typeface="Times New Roman"/>
              </a:rPr>
              <a:t>as well as relevant and updated content from Guidance Note GLGN1612 Issue 1 </a:t>
            </a:r>
            <a:r>
              <a:rPr lang="en-GB" sz="1200" i="1" kern="100">
                <a:solidFill>
                  <a:srgbClr val="000032"/>
                </a:solidFill>
                <a:effectLst/>
                <a:latin typeface="Bahnschrift SemiLight"/>
                <a:ea typeface="Aptos" panose="020B0004020202020204" pitchFamily="34" charset="0"/>
                <a:cs typeface="Times New Roman"/>
              </a:rPr>
              <a:t>Guidance on DC Conductor Rail Energy Subsystem and Interfaces to Rolling Stock Subsystem, </a:t>
            </a:r>
            <a:r>
              <a:rPr lang="en-GB" sz="1200" kern="100">
                <a:solidFill>
                  <a:srgbClr val="000032"/>
                </a:solidFill>
                <a:effectLst/>
                <a:latin typeface="Bahnschrift SemiLight"/>
                <a:ea typeface="Aptos" panose="020B0004020202020204" pitchFamily="34" charset="0"/>
                <a:cs typeface="Times New Roman"/>
              </a:rPr>
              <a:t>have been transferred to this standard.</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r>
              <a:rPr lang="en-GB" sz="1400" b="1" kern="100">
                <a:solidFill>
                  <a:srgbClr val="000032"/>
                </a:solidFill>
                <a:effectLst/>
                <a:latin typeface="Bahnschrift SemiLight"/>
                <a:ea typeface="Aptos" panose="020B0004020202020204" pitchFamily="34" charset="0"/>
                <a:cs typeface="Times New Roman"/>
              </a:rPr>
              <a:t>Benefits</a:t>
            </a:r>
            <a:br>
              <a:rPr lang="en-GB" sz="1400" kern="100" dirty="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a:solidFill>
                  <a:srgbClr val="000032"/>
                </a:solidFill>
                <a:effectLst/>
                <a:latin typeface="Bahnschrift SemiLight"/>
                <a:ea typeface="Aptos" panose="020B0004020202020204" pitchFamily="34" charset="0"/>
                <a:cs typeface="Times New Roman"/>
              </a:rPr>
              <a:t>The publication of this document (along with GLRT1212 Issue 2, GMRT2113 Issue 2 </a:t>
            </a:r>
            <a:r>
              <a:rPr lang="en-GB" sz="1200" i="1" kern="100">
                <a:solidFill>
                  <a:srgbClr val="000032"/>
                </a:solidFill>
                <a:effectLst/>
                <a:latin typeface="Bahnschrift SemiLight"/>
                <a:ea typeface="Aptos" panose="020B0004020202020204" pitchFamily="34" charset="0"/>
                <a:cs typeface="Times New Roman"/>
              </a:rPr>
              <a:t>Rolling Stock Subsystem and Interfaces to DC Conductor Rail Energy Subsystem</a:t>
            </a:r>
            <a:r>
              <a:rPr lang="en-GB" sz="1200" kern="100">
                <a:solidFill>
                  <a:srgbClr val="000032"/>
                </a:solidFill>
                <a:effectLst/>
                <a:latin typeface="Bahnschrift SemiLight"/>
                <a:ea typeface="Aptos" panose="020B0004020202020204" pitchFamily="34" charset="0"/>
                <a:cs typeface="Times New Roman"/>
              </a:rPr>
              <a:t> and RIS-2716-RST Issue 1 </a:t>
            </a:r>
            <a:r>
              <a:rPr lang="en-GB" sz="1200" i="1" kern="100">
                <a:solidFill>
                  <a:srgbClr val="000032"/>
                </a:solidFill>
                <a:effectLst/>
                <a:latin typeface="Bahnschrift SemiLight"/>
                <a:ea typeface="Aptos" panose="020B0004020202020204" pitchFamily="34" charset="0"/>
                <a:cs typeface="Times New Roman"/>
              </a:rPr>
              <a:t>Rolling Stock Subsystem and Interfaces to DC Conductor Rail Energy Subsystem</a:t>
            </a:r>
            <a:r>
              <a:rPr lang="en-GB" sz="1200" kern="100">
                <a:solidFill>
                  <a:srgbClr val="000032"/>
                </a:solidFill>
                <a:effectLst/>
                <a:latin typeface="Bahnschrift SemiLight"/>
                <a:ea typeface="Aptos" panose="020B0004020202020204" pitchFamily="34" charset="0"/>
                <a:cs typeface="Times New Roman"/>
              </a:rPr>
              <a:t>) provides an estimated overall benefit to industry in excess of £338,000 over five years. In addition to these benefits, the documents can help support the efficient and timely delivery of future electrification projects.</a:t>
            </a:r>
          </a:p>
        </p:txBody>
      </p:sp>
      <p:sp>
        <p:nvSpPr>
          <p:cNvPr id="16" name="TextBox 15">
            <a:extLst>
              <a:ext uri="{FF2B5EF4-FFF2-40B4-BE49-F238E27FC236}">
                <a16:creationId xmlns:a16="http://schemas.microsoft.com/office/drawing/2014/main" id="{61B540E3-CC66-D628-6ED6-14B5F0C89C18}"/>
              </a:ext>
            </a:extLst>
          </p:cNvPr>
          <p:cNvSpPr txBox="1"/>
          <p:nvPr/>
        </p:nvSpPr>
        <p:spPr>
          <a:xfrm>
            <a:off x="933888" y="4855313"/>
            <a:ext cx="10511875" cy="461665"/>
          </a:xfrm>
          <a:prstGeom prst="rect">
            <a:avLst/>
          </a:prstGeom>
          <a:noFill/>
        </p:spPr>
        <p:txBody>
          <a:bodyPr wrap="square" rtlCol="0">
            <a:spAutoFit/>
          </a:bodyPr>
          <a:lstStyle/>
          <a:p>
            <a:r>
              <a:rPr lang="en-GB" sz="1400" dirty="0">
                <a:latin typeface="Bahnschrift" panose="020B0502040204020203" pitchFamily="34" charset="0"/>
              </a:rPr>
              <a:t>This document is intended to be used by:</a:t>
            </a:r>
          </a:p>
          <a:p>
            <a:r>
              <a:rPr lang="en-GB" sz="10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Project Entities</a:t>
            </a:r>
            <a:r>
              <a:rPr lang="en-GB" sz="10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 | Infrastructure Managers | </a:t>
            </a:r>
            <a:r>
              <a:rPr lang="en-GB" sz="10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Suppliers | </a:t>
            </a:r>
            <a:r>
              <a:rPr lang="en-GB" sz="10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Designers </a:t>
            </a:r>
          </a:p>
        </p:txBody>
      </p:sp>
      <p:pic>
        <p:nvPicPr>
          <p:cNvPr id="17" name="Picture 16">
            <a:extLst>
              <a:ext uri="{FF2B5EF4-FFF2-40B4-BE49-F238E27FC236}">
                <a16:creationId xmlns:a16="http://schemas.microsoft.com/office/drawing/2014/main" id="{06CE0F5C-8CCA-BA8C-A5C0-5139B7F49B1C}"/>
              </a:ext>
            </a:extLst>
          </p:cNvPr>
          <p:cNvPicPr>
            <a:picLocks noChangeAspect="1"/>
          </p:cNvPicPr>
          <p:nvPr/>
        </p:nvPicPr>
        <p:blipFill>
          <a:blip r:embed="rId8"/>
          <a:stretch>
            <a:fillRect/>
          </a:stretch>
        </p:blipFill>
        <p:spPr>
          <a:xfrm>
            <a:off x="2753599" y="5372711"/>
            <a:ext cx="568515" cy="568515"/>
          </a:xfrm>
          <a:prstGeom prst="rect">
            <a:avLst/>
          </a:prstGeom>
        </p:spPr>
      </p:pic>
      <p:pic>
        <p:nvPicPr>
          <p:cNvPr id="4" name="Picture 3">
            <a:hlinkClick r:id="rId9"/>
            <a:extLst>
              <a:ext uri="{FF2B5EF4-FFF2-40B4-BE49-F238E27FC236}">
                <a16:creationId xmlns:a16="http://schemas.microsoft.com/office/drawing/2014/main" id="{FF83222C-685D-A6B8-EA81-B1BE28B8F54C}"/>
              </a:ext>
            </a:extLst>
          </p:cNvPr>
          <p:cNvPicPr>
            <a:picLocks noChangeAspect="1"/>
          </p:cNvPicPr>
          <p:nvPr/>
        </p:nvPicPr>
        <p:blipFill>
          <a:blip r:embed="rId10"/>
          <a:stretch>
            <a:fillRect/>
          </a:stretch>
        </p:blipFill>
        <p:spPr>
          <a:xfrm>
            <a:off x="4065991" y="1660750"/>
            <a:ext cx="342857" cy="342857"/>
          </a:xfrm>
          <a:prstGeom prst="rect">
            <a:avLst/>
          </a:prstGeom>
        </p:spPr>
      </p:pic>
      <p:sp>
        <p:nvSpPr>
          <p:cNvPr id="5" name="Footer Placeholder 3">
            <a:extLst>
              <a:ext uri="{FF2B5EF4-FFF2-40B4-BE49-F238E27FC236}">
                <a16:creationId xmlns:a16="http://schemas.microsoft.com/office/drawing/2014/main" id="{7A1248D1-E9EA-4372-F288-8779238BA961}"/>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pic>
        <p:nvPicPr>
          <p:cNvPr id="3" name="Picture 2">
            <a:extLst>
              <a:ext uri="{FF2B5EF4-FFF2-40B4-BE49-F238E27FC236}">
                <a16:creationId xmlns:a16="http://schemas.microsoft.com/office/drawing/2014/main" id="{C63F0987-DAE6-E3E6-118A-59C17D99A3AC}"/>
              </a:ext>
            </a:extLst>
          </p:cNvPr>
          <p:cNvPicPr>
            <a:picLocks noChangeAspect="1"/>
          </p:cNvPicPr>
          <p:nvPr/>
        </p:nvPicPr>
        <p:blipFill>
          <a:blip r:embed="rId11"/>
          <a:stretch>
            <a:fillRect/>
          </a:stretch>
        </p:blipFill>
        <p:spPr>
          <a:xfrm>
            <a:off x="3454626" y="5435601"/>
            <a:ext cx="698413" cy="495238"/>
          </a:xfrm>
          <a:prstGeom prst="rect">
            <a:avLst/>
          </a:prstGeom>
        </p:spPr>
      </p:pic>
      <p:pic>
        <p:nvPicPr>
          <p:cNvPr id="6" name="Picture 5" descr="A logo of a helmet and goggles&#10;&#10;AI-generated content may be incorrect.">
            <a:extLst>
              <a:ext uri="{FF2B5EF4-FFF2-40B4-BE49-F238E27FC236}">
                <a16:creationId xmlns:a16="http://schemas.microsoft.com/office/drawing/2014/main" id="{DF80798A-CAD6-6A7A-33C2-0812904D8249}"/>
              </a:ext>
            </a:extLst>
          </p:cNvPr>
          <p:cNvPicPr>
            <a:picLocks noChangeAspect="1"/>
          </p:cNvPicPr>
          <p:nvPr/>
        </p:nvPicPr>
        <p:blipFill>
          <a:blip r:embed="rId12"/>
          <a:stretch>
            <a:fillRect/>
          </a:stretch>
        </p:blipFill>
        <p:spPr>
          <a:xfrm>
            <a:off x="1885725" y="5320461"/>
            <a:ext cx="673016" cy="673016"/>
          </a:xfrm>
          <a:prstGeom prst="rect">
            <a:avLst/>
          </a:prstGeom>
        </p:spPr>
      </p:pic>
      <p:pic>
        <p:nvPicPr>
          <p:cNvPr id="7" name="Picture 6">
            <a:extLst>
              <a:ext uri="{FF2B5EF4-FFF2-40B4-BE49-F238E27FC236}">
                <a16:creationId xmlns:a16="http://schemas.microsoft.com/office/drawing/2014/main" id="{719AB560-453E-2E52-ED8B-DA0404D23379}"/>
              </a:ext>
            </a:extLst>
          </p:cNvPr>
          <p:cNvPicPr>
            <a:picLocks noChangeAspect="1"/>
          </p:cNvPicPr>
          <p:nvPr/>
        </p:nvPicPr>
        <p:blipFill>
          <a:blip r:embed="rId13"/>
          <a:stretch>
            <a:fillRect/>
          </a:stretch>
        </p:blipFill>
        <p:spPr>
          <a:xfrm>
            <a:off x="1004150" y="5395420"/>
            <a:ext cx="749206" cy="584127"/>
          </a:xfrm>
          <a:prstGeom prst="rect">
            <a:avLst/>
          </a:prstGeom>
        </p:spPr>
      </p:pic>
    </p:spTree>
    <p:extLst>
      <p:ext uri="{BB962C8B-B14F-4D97-AF65-F5344CB8AC3E}">
        <p14:creationId xmlns:p14="http://schemas.microsoft.com/office/powerpoint/2010/main" val="133656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5D6E2-F65B-2F40-06EA-9EF815B985A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2AB53B-8D2B-19E7-510F-356F3E45AC3C}"/>
              </a:ext>
            </a:extLst>
          </p:cNvPr>
          <p:cNvSpPr>
            <a:spLocks noGrp="1"/>
          </p:cNvSpPr>
          <p:nvPr>
            <p:ph type="sldNum" sz="quarter" idx="4"/>
          </p:nvPr>
        </p:nvSpPr>
        <p:spPr/>
        <p:txBody>
          <a:bodyPr/>
          <a:lstStyle/>
          <a:p>
            <a:fld id="{0C335929-780B-A844-A64B-81E9A9ACE156}" type="slidenum">
              <a:rPr lang="en-GB" smtClean="0"/>
              <a:pPr/>
              <a:t>14</a:t>
            </a:fld>
            <a:endParaRPr lang="en-GB"/>
          </a:p>
        </p:txBody>
      </p:sp>
      <p:pic>
        <p:nvPicPr>
          <p:cNvPr id="8" name="Picture 7" descr="A black letter on a white background&#10;&#10;Description automatically generated">
            <a:hlinkClick r:id="" action="ppaction://hlinkshowjump?jump=firstslide"/>
            <a:extLst>
              <a:ext uri="{FF2B5EF4-FFF2-40B4-BE49-F238E27FC236}">
                <a16:creationId xmlns:a16="http://schemas.microsoft.com/office/drawing/2014/main" id="{7E9CC0B1-D03A-B1F1-1D03-9AB6630D4C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9" name="Picture 8" descr="A black text on a white background&#10;&#10;Description automatically generated">
            <a:hlinkClick r:id="" action="ppaction://hlinkshowjump?jump=previousslide"/>
            <a:extLst>
              <a:ext uri="{FF2B5EF4-FFF2-40B4-BE49-F238E27FC236}">
                <a16:creationId xmlns:a16="http://schemas.microsoft.com/office/drawing/2014/main" id="{376A1552-2F0A-14F4-891E-64F55D044E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0" name="Picture 9" descr="A black letter with a white background&#10;&#10;Description automatically generated">
            <a:hlinkClick r:id="" action="ppaction://hlinkshowjump?jump=nextslide"/>
            <a:extLst>
              <a:ext uri="{FF2B5EF4-FFF2-40B4-BE49-F238E27FC236}">
                <a16:creationId xmlns:a16="http://schemas.microsoft.com/office/drawing/2014/main" id="{975DAADF-55A8-54A3-96CE-ED2C4DBAAD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1" name="Picture 10" descr="A black letter and x&#10;&#10;Description automatically generated">
            <a:hlinkClick r:id="" action="ppaction://hlinkshowjump?jump=endshow"/>
            <a:extLst>
              <a:ext uri="{FF2B5EF4-FFF2-40B4-BE49-F238E27FC236}">
                <a16:creationId xmlns:a16="http://schemas.microsoft.com/office/drawing/2014/main" id="{7704F007-5BE4-E066-A549-1ABED26AA4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2" name="Picture 11" descr="A black text on a white background&#10;&#10;AI-generated content may be incorrect.">
            <a:hlinkClick r:id="rId6" action="ppaction://hlinksldjump"/>
            <a:extLst>
              <a:ext uri="{FF2B5EF4-FFF2-40B4-BE49-F238E27FC236}">
                <a16:creationId xmlns:a16="http://schemas.microsoft.com/office/drawing/2014/main" id="{754CAB92-8E05-7F78-946B-D73F029A2510}"/>
              </a:ext>
            </a:extLst>
          </p:cNvPr>
          <p:cNvPicPr>
            <a:picLocks noChangeAspect="1"/>
          </p:cNvPicPr>
          <p:nvPr/>
        </p:nvPicPr>
        <p:blipFill>
          <a:blip r:embed="rId7"/>
          <a:stretch>
            <a:fillRect/>
          </a:stretch>
        </p:blipFill>
        <p:spPr>
          <a:xfrm>
            <a:off x="8503480" y="6482280"/>
            <a:ext cx="708116" cy="140655"/>
          </a:xfrm>
          <a:prstGeom prst="rect">
            <a:avLst/>
          </a:prstGeom>
        </p:spPr>
      </p:pic>
      <p:sp>
        <p:nvSpPr>
          <p:cNvPr id="13" name="Content Placeholder 2">
            <a:extLst>
              <a:ext uri="{FF2B5EF4-FFF2-40B4-BE49-F238E27FC236}">
                <a16:creationId xmlns:a16="http://schemas.microsoft.com/office/drawing/2014/main" id="{3FBB1EC9-CE36-2AB7-3600-CF506D48EF9D}"/>
              </a:ext>
            </a:extLst>
          </p:cNvPr>
          <p:cNvSpPr txBox="1">
            <a:spLocks/>
          </p:cNvSpPr>
          <p:nvPr/>
        </p:nvSpPr>
        <p:spPr>
          <a:xfrm>
            <a:off x="933891" y="1660750"/>
            <a:ext cx="10183875" cy="104052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GLRT1212 Issue 2</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DC Conductor Rail Energy Subsystem and Interfaces to Rolling Stock Subsystem</a:t>
            </a:r>
            <a:br>
              <a:rPr lang="en-GB" sz="1800" dirty="0">
                <a:solidFill>
                  <a:srgbClr val="000032"/>
                </a:solidFill>
                <a:latin typeface="Bahnschrift Light" panose="020B0502040204020203" pitchFamily="34" charset="0"/>
              </a:rPr>
            </a:br>
            <a:endParaRPr lang="en-GB" dirty="0"/>
          </a:p>
        </p:txBody>
      </p:sp>
      <p:sp>
        <p:nvSpPr>
          <p:cNvPr id="15" name="TextBox 14">
            <a:extLst>
              <a:ext uri="{FF2B5EF4-FFF2-40B4-BE49-F238E27FC236}">
                <a16:creationId xmlns:a16="http://schemas.microsoft.com/office/drawing/2014/main" id="{5264F8DC-E420-E512-757C-266E15760A36}"/>
              </a:ext>
            </a:extLst>
          </p:cNvPr>
          <p:cNvSpPr txBox="1"/>
          <p:nvPr/>
        </p:nvSpPr>
        <p:spPr>
          <a:xfrm>
            <a:off x="933890" y="2255398"/>
            <a:ext cx="10511875" cy="2585323"/>
          </a:xfrm>
          <a:prstGeom prst="rect">
            <a:avLst/>
          </a:prstGeom>
          <a:noFill/>
        </p:spPr>
        <p:txBody>
          <a:bodyPr wrap="square" lIns="91440" tIns="45720" rIns="91440" bIns="45720" rtlCol="0" anchor="t">
            <a:spAutoFit/>
          </a:bodyPr>
          <a:lstStyle/>
          <a:p>
            <a:r>
              <a:rPr lang="en-GB" sz="1400" b="1" kern="100" dirty="0">
                <a:solidFill>
                  <a:srgbClr val="000032"/>
                </a:solidFill>
                <a:effectLst/>
                <a:latin typeface="Bahnschrift SemiLight"/>
                <a:ea typeface="Aptos" panose="020B0004020202020204" pitchFamily="34" charset="0"/>
                <a:cs typeface="Times New Roman"/>
              </a:rPr>
              <a:t>Overview</a:t>
            </a:r>
            <a:br>
              <a:rPr lang="en-GB" sz="1400" kern="100" dirty="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dirty="0">
                <a:solidFill>
                  <a:srgbClr val="000032"/>
                </a:solidFill>
                <a:effectLst/>
                <a:latin typeface="Bahnschrift SemiLight"/>
                <a:ea typeface="Aptos" panose="020B0004020202020204" pitchFamily="34" charset="0"/>
                <a:cs typeface="Times New Roman"/>
              </a:rPr>
              <a:t>This standard has been revised to take account of insights that have arisen from research and requests from industry to align with post-EU exit legislation and changes to referenced British Standards. GLRT1212 Issue 1 contained some requirements that do not meet the current criteria to be NTRs but are useful; these have been transferred to RIS-1852-ENE Issue 1 </a:t>
            </a:r>
            <a:r>
              <a:rPr lang="en-GB" sz="1200" i="1" kern="100" dirty="0">
                <a:solidFill>
                  <a:srgbClr val="000032"/>
                </a:solidFill>
                <a:effectLst/>
                <a:latin typeface="Bahnschrift SemiLight"/>
                <a:ea typeface="Aptos" panose="020B0004020202020204" pitchFamily="34" charset="0"/>
                <a:cs typeface="Times New Roman"/>
              </a:rPr>
              <a:t>DC Conductor Rail Energy Subsystem and Interfaces to Rolling Stock Subsystem. </a:t>
            </a:r>
            <a:r>
              <a:rPr lang="en-GB" sz="1200" kern="100" dirty="0">
                <a:solidFill>
                  <a:srgbClr val="000032"/>
                </a:solidFill>
                <a:effectLst/>
                <a:latin typeface="Bahnschrift SemiLight"/>
                <a:ea typeface="Aptos" panose="020B0004020202020204" pitchFamily="34" charset="0"/>
                <a:cs typeface="Times New Roman"/>
              </a:rPr>
              <a:t>Requirements regarding short circuit currents, loss of line voltage and conductor rail layout have been removed and become open points in this </a:t>
            </a:r>
            <a:r>
              <a:rPr lang="en-GB" sz="1200" kern="100" dirty="0">
                <a:solidFill>
                  <a:srgbClr val="000032"/>
                </a:solidFill>
                <a:latin typeface="Bahnschrift SemiLight"/>
                <a:ea typeface="Aptos" panose="020B0004020202020204" pitchFamily="34" charset="0"/>
                <a:cs typeface="Times New Roman"/>
              </a:rPr>
              <a:t>i</a:t>
            </a:r>
            <a:r>
              <a:rPr lang="en-GB" sz="1200" kern="100" dirty="0">
                <a:solidFill>
                  <a:srgbClr val="000032"/>
                </a:solidFill>
                <a:effectLst/>
                <a:latin typeface="Bahnschrift SemiLight"/>
                <a:ea typeface="Aptos" panose="020B0004020202020204" pitchFamily="34" charset="0"/>
                <a:cs typeface="Times New Roman"/>
              </a:rPr>
              <a:t>ssue.</a:t>
            </a:r>
          </a:p>
          <a:p>
            <a:endParaRPr lang="en-GB" sz="1400" b="1"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r>
              <a:rPr lang="en-GB" sz="1400" b="1" kern="100" dirty="0">
                <a:solidFill>
                  <a:srgbClr val="000032"/>
                </a:solidFill>
                <a:effectLst/>
                <a:latin typeface="Bahnschrift SemiLight"/>
                <a:ea typeface="Aptos" panose="020B0004020202020204" pitchFamily="34" charset="0"/>
                <a:cs typeface="Times New Roman"/>
              </a:rPr>
              <a:t>Benefits</a:t>
            </a:r>
            <a:br>
              <a:rPr lang="en-GB" sz="1400" kern="100" dirty="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dirty="0">
                <a:solidFill>
                  <a:srgbClr val="000032"/>
                </a:solidFill>
                <a:effectLst/>
                <a:latin typeface="Bahnschrift SemiLight"/>
                <a:ea typeface="Aptos" panose="020B0004020202020204" pitchFamily="34" charset="0"/>
                <a:cs typeface="Times New Roman"/>
              </a:rPr>
              <a:t>Key benefits of these changes include the removal of requirements regarding aspects which did not have a reliable value on a national basis. The publication of this document (along with GMRT2113 Issue 2 </a:t>
            </a:r>
            <a:r>
              <a:rPr lang="en-GB" sz="1200" i="1" kern="100" dirty="0">
                <a:solidFill>
                  <a:srgbClr val="000032"/>
                </a:solidFill>
                <a:effectLst/>
                <a:latin typeface="Bahnschrift SemiLight"/>
                <a:ea typeface="Aptos" panose="020B0004020202020204" pitchFamily="34" charset="0"/>
                <a:cs typeface="Times New Roman"/>
              </a:rPr>
              <a:t>Rolling Stock Subsystem and Interfaces to DC Conductor Rail Energy Subsystem</a:t>
            </a:r>
            <a:r>
              <a:rPr lang="en-GB" sz="1200" kern="100" dirty="0">
                <a:solidFill>
                  <a:srgbClr val="000032"/>
                </a:solidFill>
                <a:effectLst/>
                <a:latin typeface="Bahnschrift SemiLight"/>
                <a:ea typeface="Aptos" panose="020B0004020202020204" pitchFamily="34" charset="0"/>
                <a:cs typeface="Times New Roman"/>
              </a:rPr>
              <a:t>, </a:t>
            </a:r>
          </a:p>
          <a:p>
            <a:r>
              <a:rPr lang="en-GB" sz="1200" kern="100" dirty="0">
                <a:solidFill>
                  <a:srgbClr val="000032"/>
                </a:solidFill>
                <a:effectLst/>
                <a:latin typeface="Bahnschrift SemiLight"/>
                <a:ea typeface="Aptos" panose="020B0004020202020204" pitchFamily="34" charset="0"/>
                <a:cs typeface="Times New Roman"/>
              </a:rPr>
              <a:t>RIS-1852-ENE Issue 1 and RIS-2716-RST Issue 1 </a:t>
            </a:r>
            <a:r>
              <a:rPr lang="en-GB" sz="1200" i="1" kern="100" dirty="0">
                <a:solidFill>
                  <a:srgbClr val="000032"/>
                </a:solidFill>
                <a:effectLst/>
                <a:latin typeface="Bahnschrift SemiLight"/>
                <a:ea typeface="Aptos" panose="020B0004020202020204" pitchFamily="34" charset="0"/>
                <a:cs typeface="Times New Roman"/>
              </a:rPr>
              <a:t>Rolling Stock Subsystem and Interfaces to DC Conductor Rail Energy Subsystem</a:t>
            </a:r>
            <a:r>
              <a:rPr lang="en-GB" sz="1200" kern="100" dirty="0">
                <a:solidFill>
                  <a:srgbClr val="000032"/>
                </a:solidFill>
                <a:effectLst/>
                <a:latin typeface="Bahnschrift SemiLight"/>
                <a:ea typeface="Aptos" panose="020B0004020202020204" pitchFamily="34" charset="0"/>
                <a:cs typeface="Times New Roman"/>
              </a:rPr>
              <a:t>) provides an estimated overall benefit to industry in excess of £338,000 over five years. In addition to these benefits, the documents can also help support the efficient and timely delivery of future electrification projects.</a:t>
            </a:r>
          </a:p>
        </p:txBody>
      </p:sp>
      <p:sp>
        <p:nvSpPr>
          <p:cNvPr id="16" name="TextBox 15">
            <a:extLst>
              <a:ext uri="{FF2B5EF4-FFF2-40B4-BE49-F238E27FC236}">
                <a16:creationId xmlns:a16="http://schemas.microsoft.com/office/drawing/2014/main" id="{A42142F8-02CB-4664-32B6-FE4A8F6E6AEE}"/>
              </a:ext>
            </a:extLst>
          </p:cNvPr>
          <p:cNvSpPr txBox="1"/>
          <p:nvPr/>
        </p:nvSpPr>
        <p:spPr>
          <a:xfrm>
            <a:off x="933890" y="4850552"/>
            <a:ext cx="10511875" cy="461665"/>
          </a:xfrm>
          <a:prstGeom prst="rect">
            <a:avLst/>
          </a:prstGeom>
          <a:noFill/>
        </p:spPr>
        <p:txBody>
          <a:bodyPr wrap="square" rtlCol="0">
            <a:spAutoFit/>
          </a:bodyPr>
          <a:lstStyle/>
          <a:p>
            <a:r>
              <a:rPr lang="en-GB" sz="1400" dirty="0">
                <a:latin typeface="Bahnschrift" panose="020B0502040204020203" pitchFamily="34" charset="0"/>
              </a:rPr>
              <a:t>This document is intended to be used by:</a:t>
            </a:r>
          </a:p>
          <a:p>
            <a:r>
              <a:rPr lang="en-GB" sz="10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Project Entities | Infrastructure Managers | Suppliers | Designers </a:t>
            </a:r>
          </a:p>
        </p:txBody>
      </p:sp>
      <p:pic>
        <p:nvPicPr>
          <p:cNvPr id="6" name="Picture 5">
            <a:hlinkClick r:id="rId8"/>
            <a:extLst>
              <a:ext uri="{FF2B5EF4-FFF2-40B4-BE49-F238E27FC236}">
                <a16:creationId xmlns:a16="http://schemas.microsoft.com/office/drawing/2014/main" id="{80EA07DD-250B-3F83-F028-5986ECF2F922}"/>
              </a:ext>
            </a:extLst>
          </p:cNvPr>
          <p:cNvPicPr>
            <a:picLocks noChangeAspect="1"/>
          </p:cNvPicPr>
          <p:nvPr/>
        </p:nvPicPr>
        <p:blipFill>
          <a:blip r:embed="rId9"/>
          <a:stretch>
            <a:fillRect/>
          </a:stretch>
        </p:blipFill>
        <p:spPr>
          <a:xfrm>
            <a:off x="3414238" y="1648271"/>
            <a:ext cx="342857" cy="342857"/>
          </a:xfrm>
          <a:prstGeom prst="rect">
            <a:avLst/>
          </a:prstGeom>
        </p:spPr>
      </p:pic>
      <p:sp>
        <p:nvSpPr>
          <p:cNvPr id="7" name="Footer Placeholder 3">
            <a:extLst>
              <a:ext uri="{FF2B5EF4-FFF2-40B4-BE49-F238E27FC236}">
                <a16:creationId xmlns:a16="http://schemas.microsoft.com/office/drawing/2014/main" id="{7EBCB54A-D58B-C41A-DF09-FF21BB8C8E46}"/>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pic>
        <p:nvPicPr>
          <p:cNvPr id="3" name="Picture 2">
            <a:extLst>
              <a:ext uri="{FF2B5EF4-FFF2-40B4-BE49-F238E27FC236}">
                <a16:creationId xmlns:a16="http://schemas.microsoft.com/office/drawing/2014/main" id="{CD803DE8-E616-DA69-96E1-EBBCE67ABA81}"/>
              </a:ext>
            </a:extLst>
          </p:cNvPr>
          <p:cNvPicPr>
            <a:picLocks noChangeAspect="1"/>
          </p:cNvPicPr>
          <p:nvPr/>
        </p:nvPicPr>
        <p:blipFill>
          <a:blip r:embed="rId10"/>
          <a:stretch>
            <a:fillRect/>
          </a:stretch>
        </p:blipFill>
        <p:spPr>
          <a:xfrm>
            <a:off x="2753599" y="5372711"/>
            <a:ext cx="568515" cy="568515"/>
          </a:xfrm>
          <a:prstGeom prst="rect">
            <a:avLst/>
          </a:prstGeom>
        </p:spPr>
      </p:pic>
      <p:pic>
        <p:nvPicPr>
          <p:cNvPr id="4" name="Picture 3">
            <a:extLst>
              <a:ext uri="{FF2B5EF4-FFF2-40B4-BE49-F238E27FC236}">
                <a16:creationId xmlns:a16="http://schemas.microsoft.com/office/drawing/2014/main" id="{0D6FA827-CB46-B169-73BA-C6F387D495BA}"/>
              </a:ext>
            </a:extLst>
          </p:cNvPr>
          <p:cNvPicPr>
            <a:picLocks noChangeAspect="1"/>
          </p:cNvPicPr>
          <p:nvPr/>
        </p:nvPicPr>
        <p:blipFill>
          <a:blip r:embed="rId11"/>
          <a:stretch>
            <a:fillRect/>
          </a:stretch>
        </p:blipFill>
        <p:spPr>
          <a:xfrm>
            <a:off x="3454626" y="5435601"/>
            <a:ext cx="698413" cy="495238"/>
          </a:xfrm>
          <a:prstGeom prst="rect">
            <a:avLst/>
          </a:prstGeom>
        </p:spPr>
      </p:pic>
      <p:pic>
        <p:nvPicPr>
          <p:cNvPr id="5" name="Picture 4" descr="A logo of a helmet and goggles&#10;&#10;AI-generated content may be incorrect.">
            <a:extLst>
              <a:ext uri="{FF2B5EF4-FFF2-40B4-BE49-F238E27FC236}">
                <a16:creationId xmlns:a16="http://schemas.microsoft.com/office/drawing/2014/main" id="{DB38CAC9-BE1B-FF2E-42BE-67F5550E5483}"/>
              </a:ext>
            </a:extLst>
          </p:cNvPr>
          <p:cNvPicPr>
            <a:picLocks noChangeAspect="1"/>
          </p:cNvPicPr>
          <p:nvPr/>
        </p:nvPicPr>
        <p:blipFill>
          <a:blip r:embed="rId12"/>
          <a:stretch>
            <a:fillRect/>
          </a:stretch>
        </p:blipFill>
        <p:spPr>
          <a:xfrm>
            <a:off x="1885725" y="5320461"/>
            <a:ext cx="673016" cy="673016"/>
          </a:xfrm>
          <a:prstGeom prst="rect">
            <a:avLst/>
          </a:prstGeom>
        </p:spPr>
      </p:pic>
      <p:pic>
        <p:nvPicPr>
          <p:cNvPr id="14" name="Picture 13">
            <a:extLst>
              <a:ext uri="{FF2B5EF4-FFF2-40B4-BE49-F238E27FC236}">
                <a16:creationId xmlns:a16="http://schemas.microsoft.com/office/drawing/2014/main" id="{24EA18EA-23B7-EB9A-4D0D-D5241CC8ECB9}"/>
              </a:ext>
            </a:extLst>
          </p:cNvPr>
          <p:cNvPicPr>
            <a:picLocks noChangeAspect="1"/>
          </p:cNvPicPr>
          <p:nvPr/>
        </p:nvPicPr>
        <p:blipFill>
          <a:blip r:embed="rId13"/>
          <a:stretch>
            <a:fillRect/>
          </a:stretch>
        </p:blipFill>
        <p:spPr>
          <a:xfrm>
            <a:off x="1004150" y="5395420"/>
            <a:ext cx="749206" cy="584127"/>
          </a:xfrm>
          <a:prstGeom prst="rect">
            <a:avLst/>
          </a:prstGeom>
        </p:spPr>
      </p:pic>
    </p:spTree>
    <p:extLst>
      <p:ext uri="{BB962C8B-B14F-4D97-AF65-F5344CB8AC3E}">
        <p14:creationId xmlns:p14="http://schemas.microsoft.com/office/powerpoint/2010/main" val="28681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14861-E929-C16A-4516-AC937CBBDA0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71395E-9A24-4849-DEE4-66EAD3E2A98B}"/>
              </a:ext>
            </a:extLst>
          </p:cNvPr>
          <p:cNvSpPr>
            <a:spLocks noGrp="1"/>
          </p:cNvSpPr>
          <p:nvPr>
            <p:ph type="sldNum" sz="quarter" idx="4"/>
          </p:nvPr>
        </p:nvSpPr>
        <p:spPr/>
        <p:txBody>
          <a:bodyPr/>
          <a:lstStyle/>
          <a:p>
            <a:fld id="{0C335929-780B-A844-A64B-81E9A9ACE156}" type="slidenum">
              <a:rPr lang="en-GB" smtClean="0"/>
              <a:pPr/>
              <a:t>15</a:t>
            </a:fld>
            <a:endParaRPr lang="en-GB"/>
          </a:p>
        </p:txBody>
      </p:sp>
      <p:pic>
        <p:nvPicPr>
          <p:cNvPr id="8" name="Picture 7" descr="A black letter on a white background&#10;&#10;Description automatically generated">
            <a:hlinkClick r:id="" action="ppaction://hlinkshowjump?jump=firstslide"/>
            <a:extLst>
              <a:ext uri="{FF2B5EF4-FFF2-40B4-BE49-F238E27FC236}">
                <a16:creationId xmlns:a16="http://schemas.microsoft.com/office/drawing/2014/main" id="{67C22CCD-A53E-5A16-03DE-901C3F84A2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9" name="Picture 8" descr="A black text on a white background&#10;&#10;Description automatically generated">
            <a:hlinkClick r:id="" action="ppaction://hlinkshowjump?jump=previousslide"/>
            <a:extLst>
              <a:ext uri="{FF2B5EF4-FFF2-40B4-BE49-F238E27FC236}">
                <a16:creationId xmlns:a16="http://schemas.microsoft.com/office/drawing/2014/main" id="{7BE62381-9680-9E5C-A0B6-B69CE7C440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0" name="Picture 9" descr="A black letter with a white background&#10;&#10;Description automatically generated">
            <a:hlinkClick r:id="" action="ppaction://hlinkshowjump?jump=nextslide"/>
            <a:extLst>
              <a:ext uri="{FF2B5EF4-FFF2-40B4-BE49-F238E27FC236}">
                <a16:creationId xmlns:a16="http://schemas.microsoft.com/office/drawing/2014/main" id="{754F984C-B6F3-39CF-46AD-9090F1D5AD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1" name="Picture 10" descr="A black letter and x&#10;&#10;Description automatically generated">
            <a:hlinkClick r:id="" action="ppaction://hlinkshowjump?jump=endshow"/>
            <a:extLst>
              <a:ext uri="{FF2B5EF4-FFF2-40B4-BE49-F238E27FC236}">
                <a16:creationId xmlns:a16="http://schemas.microsoft.com/office/drawing/2014/main" id="{96BFF96B-B975-0AC0-243B-C0212488A8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2" name="Picture 11" descr="A black text on a white background&#10;&#10;AI-generated content may be incorrect.">
            <a:hlinkClick r:id="rId6" action="ppaction://hlinksldjump"/>
            <a:extLst>
              <a:ext uri="{FF2B5EF4-FFF2-40B4-BE49-F238E27FC236}">
                <a16:creationId xmlns:a16="http://schemas.microsoft.com/office/drawing/2014/main" id="{58352FBC-60B9-419D-A7FA-5012FCEB7B6D}"/>
              </a:ext>
            </a:extLst>
          </p:cNvPr>
          <p:cNvPicPr>
            <a:picLocks noChangeAspect="1"/>
          </p:cNvPicPr>
          <p:nvPr/>
        </p:nvPicPr>
        <p:blipFill>
          <a:blip r:embed="rId7"/>
          <a:stretch>
            <a:fillRect/>
          </a:stretch>
        </p:blipFill>
        <p:spPr>
          <a:xfrm>
            <a:off x="8503480" y="6482280"/>
            <a:ext cx="708116" cy="140655"/>
          </a:xfrm>
          <a:prstGeom prst="rect">
            <a:avLst/>
          </a:prstGeom>
        </p:spPr>
      </p:pic>
      <p:sp>
        <p:nvSpPr>
          <p:cNvPr id="13" name="Content Placeholder 2">
            <a:extLst>
              <a:ext uri="{FF2B5EF4-FFF2-40B4-BE49-F238E27FC236}">
                <a16:creationId xmlns:a16="http://schemas.microsoft.com/office/drawing/2014/main" id="{79F10E92-E71B-EB0C-8CFE-8C3603E0BF52}"/>
              </a:ext>
            </a:extLst>
          </p:cNvPr>
          <p:cNvSpPr txBox="1">
            <a:spLocks/>
          </p:cNvSpPr>
          <p:nvPr/>
        </p:nvSpPr>
        <p:spPr>
          <a:xfrm>
            <a:off x="933891" y="1660750"/>
            <a:ext cx="10183875" cy="10405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GEGN8575 Issue 2</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Guidance Note on the Management of Electrical Risk Related to Operational Tasks on Electrified Lines</a:t>
            </a:r>
            <a:endParaRPr lang="en-GB" dirty="0"/>
          </a:p>
        </p:txBody>
      </p:sp>
      <p:sp>
        <p:nvSpPr>
          <p:cNvPr id="15" name="TextBox 14">
            <a:extLst>
              <a:ext uri="{FF2B5EF4-FFF2-40B4-BE49-F238E27FC236}">
                <a16:creationId xmlns:a16="http://schemas.microsoft.com/office/drawing/2014/main" id="{E131DC9C-2F90-1996-19A9-BA15EA78464C}"/>
              </a:ext>
            </a:extLst>
          </p:cNvPr>
          <p:cNvSpPr txBox="1"/>
          <p:nvPr/>
        </p:nvSpPr>
        <p:spPr>
          <a:xfrm>
            <a:off x="933889" y="2645833"/>
            <a:ext cx="10511875" cy="2000548"/>
          </a:xfrm>
          <a:prstGeom prst="rect">
            <a:avLst/>
          </a:prstGeom>
          <a:noFill/>
        </p:spPr>
        <p:txBody>
          <a:bodyPr wrap="square" lIns="91440" tIns="45720" rIns="91440" bIns="45720" rtlCol="0" anchor="t">
            <a:spAutoFit/>
          </a:bodyPr>
          <a:lstStyle/>
          <a:p>
            <a:r>
              <a:rPr lang="en-GB" sz="1400" b="1" kern="100" dirty="0">
                <a:solidFill>
                  <a:srgbClr val="000032"/>
                </a:solidFill>
                <a:effectLst/>
                <a:latin typeface="Bahnschrift SemiLight"/>
                <a:ea typeface="Aptos" panose="020B0004020202020204" pitchFamily="34" charset="0"/>
                <a:cs typeface="Times New Roman"/>
              </a:rPr>
              <a:t>Overview</a:t>
            </a:r>
            <a:br>
              <a:rPr lang="en-GB" sz="1400" b="1" kern="100" dirty="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dirty="0">
                <a:solidFill>
                  <a:srgbClr val="000032"/>
                </a:solidFill>
                <a:latin typeface="Bahnschrift SemiLight"/>
                <a:cs typeface="Times New Roman"/>
              </a:rPr>
              <a:t>This updated document provides improved guidance, based on industry feedback, to better assist railway undertakings (RUs) and infrastructure managers (IMs)(station operators) in undertaking a suitable and sufficient risk assessment for day-to-day operational tasks on electrified lines. </a:t>
            </a:r>
            <a:r>
              <a:rPr lang="en-GB" sz="1200" kern="100" dirty="0">
                <a:solidFill>
                  <a:srgbClr val="000032"/>
                </a:solidFill>
                <a:latin typeface="Bahnschrift SemiLight"/>
                <a:ea typeface="Aptos" panose="020B0004020202020204" pitchFamily="34" charset="0"/>
                <a:cs typeface="Times New Roman"/>
              </a:rPr>
              <a:t>It can also assist RUs and IMs (station operators) in demonstrating how the relevant legal obligations in </a:t>
            </a:r>
            <a:r>
              <a:rPr lang="en-GB" sz="1200" i="1" kern="100" dirty="0">
                <a:solidFill>
                  <a:srgbClr val="000032"/>
                </a:solidFill>
                <a:latin typeface="Bahnschrift SemiLight"/>
                <a:ea typeface="Aptos" panose="020B0004020202020204" pitchFamily="34" charset="0"/>
                <a:cs typeface="Times New Roman"/>
              </a:rPr>
              <a:t>The Electricity at Work Regulations 1989</a:t>
            </a:r>
            <a:r>
              <a:rPr lang="en-GB" sz="1200" kern="100" dirty="0">
                <a:solidFill>
                  <a:srgbClr val="000032"/>
                </a:solidFill>
                <a:latin typeface="Bahnschrift SemiLight"/>
                <a:ea typeface="Aptos" panose="020B0004020202020204" pitchFamily="34" charset="0"/>
                <a:cs typeface="Times New Roman"/>
              </a:rPr>
              <a:t> and in the </a:t>
            </a:r>
            <a:r>
              <a:rPr lang="en-GB" sz="1200" i="1" kern="100" dirty="0">
                <a:solidFill>
                  <a:srgbClr val="000032"/>
                </a:solidFill>
                <a:latin typeface="Bahnschrift SemiLight"/>
                <a:ea typeface="Aptos" panose="020B0004020202020204" pitchFamily="34" charset="0"/>
                <a:cs typeface="Times New Roman"/>
              </a:rPr>
              <a:t>Management of Health and Safety at Work Regulations 1999 </a:t>
            </a:r>
            <a:r>
              <a:rPr lang="en-GB" sz="1200" kern="100" dirty="0">
                <a:solidFill>
                  <a:srgbClr val="000032"/>
                </a:solidFill>
                <a:latin typeface="Bahnschrift SemiLight"/>
                <a:ea typeface="Aptos" panose="020B0004020202020204" pitchFamily="34" charset="0"/>
                <a:cs typeface="Times New Roman"/>
              </a:rPr>
              <a:t>are being met.</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r>
              <a:rPr lang="en-GB" sz="1400" b="1" kern="100" dirty="0">
                <a:solidFill>
                  <a:srgbClr val="000032"/>
                </a:solidFill>
                <a:effectLst/>
                <a:latin typeface="Bahnschrift SemiLight"/>
                <a:ea typeface="Aptos" panose="020B0004020202020204" pitchFamily="34" charset="0"/>
                <a:cs typeface="Times New Roman"/>
              </a:rPr>
              <a:t>Benefits</a:t>
            </a:r>
            <a:br>
              <a:rPr lang="en-GB" sz="1400" kern="100" dirty="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dirty="0">
                <a:solidFill>
                  <a:srgbClr val="000032"/>
                </a:solidFill>
                <a:latin typeface="Bahnschrift SemiLight"/>
                <a:ea typeface="Aptos" panose="020B0004020202020204" pitchFamily="34" charset="0"/>
                <a:cs typeface="Times New Roman"/>
              </a:rPr>
              <a:t>The revised guidance note improves clarity whilst continuing to assist organisations in developing a proportionate, suitable and sufficient electrical risk assessment. The improved clarity continues to provide a consistent approach to avoid unnecessarily complex analysis being undertaken, </a:t>
            </a:r>
          </a:p>
          <a:p>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excessive resources being committed and the incursion of unwarranted costs.</a:t>
            </a:r>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6B740F9-B9E0-33F5-D6A4-599358D8EF1C}"/>
              </a:ext>
            </a:extLst>
          </p:cNvPr>
          <p:cNvSpPr txBox="1"/>
          <p:nvPr/>
        </p:nvSpPr>
        <p:spPr>
          <a:xfrm>
            <a:off x="933890" y="4850552"/>
            <a:ext cx="10511875" cy="461665"/>
          </a:xfrm>
          <a:prstGeom prst="rect">
            <a:avLst/>
          </a:prstGeom>
          <a:noFill/>
        </p:spPr>
        <p:txBody>
          <a:bodyPr wrap="square" rtlCol="0">
            <a:spAutoFit/>
          </a:bodyPr>
          <a:lstStyle/>
          <a:p>
            <a:r>
              <a:rPr lang="en-GB" sz="1400" dirty="0">
                <a:latin typeface="Bahnschrift" panose="020B0502040204020203" pitchFamily="34" charset="0"/>
              </a:rPr>
              <a:t>This document is intended to be used by:</a:t>
            </a:r>
          </a:p>
          <a:p>
            <a:r>
              <a:rPr lang="en-GB" sz="10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Railway Undertakings</a:t>
            </a:r>
            <a:r>
              <a:rPr lang="en-GB" sz="10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 | Infrastructure Managers </a:t>
            </a:r>
          </a:p>
        </p:txBody>
      </p:sp>
      <p:pic>
        <p:nvPicPr>
          <p:cNvPr id="6" name="Picture 5">
            <a:hlinkClick r:id="rId8"/>
            <a:extLst>
              <a:ext uri="{FF2B5EF4-FFF2-40B4-BE49-F238E27FC236}">
                <a16:creationId xmlns:a16="http://schemas.microsoft.com/office/drawing/2014/main" id="{1F2A5F89-0679-39AD-3F8A-8A7040CE624E}"/>
              </a:ext>
            </a:extLst>
          </p:cNvPr>
          <p:cNvPicPr>
            <a:picLocks noChangeAspect="1"/>
          </p:cNvPicPr>
          <p:nvPr/>
        </p:nvPicPr>
        <p:blipFill>
          <a:blip r:embed="rId9"/>
          <a:stretch>
            <a:fillRect/>
          </a:stretch>
        </p:blipFill>
        <p:spPr>
          <a:xfrm>
            <a:off x="3554470" y="1660750"/>
            <a:ext cx="342857" cy="342857"/>
          </a:xfrm>
          <a:prstGeom prst="rect">
            <a:avLst/>
          </a:prstGeom>
        </p:spPr>
      </p:pic>
      <p:sp>
        <p:nvSpPr>
          <p:cNvPr id="4" name="Footer Placeholder 3">
            <a:extLst>
              <a:ext uri="{FF2B5EF4-FFF2-40B4-BE49-F238E27FC236}">
                <a16:creationId xmlns:a16="http://schemas.microsoft.com/office/drawing/2014/main" id="{26953BDC-4BD8-D6C6-E987-66AEA1DA5AFC}"/>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pic>
        <p:nvPicPr>
          <p:cNvPr id="3" name="Picture 2" descr="A logo of a helmet and goggles&#10;&#10;AI-generated content may be incorrect.">
            <a:extLst>
              <a:ext uri="{FF2B5EF4-FFF2-40B4-BE49-F238E27FC236}">
                <a16:creationId xmlns:a16="http://schemas.microsoft.com/office/drawing/2014/main" id="{4B34F6A4-7ABA-BB45-BFB8-F33E18674FDB}"/>
              </a:ext>
            </a:extLst>
          </p:cNvPr>
          <p:cNvPicPr>
            <a:picLocks noChangeAspect="1"/>
          </p:cNvPicPr>
          <p:nvPr/>
        </p:nvPicPr>
        <p:blipFill>
          <a:blip r:embed="rId10"/>
          <a:stretch>
            <a:fillRect/>
          </a:stretch>
        </p:blipFill>
        <p:spPr>
          <a:xfrm>
            <a:off x="1796934" y="5408049"/>
            <a:ext cx="673016" cy="673016"/>
          </a:xfrm>
          <a:prstGeom prst="rect">
            <a:avLst/>
          </a:prstGeom>
        </p:spPr>
      </p:pic>
      <p:pic>
        <p:nvPicPr>
          <p:cNvPr id="5" name="Picture 4" descr="A logo of a train&#10;&#10;AI-generated content may be incorrect.">
            <a:extLst>
              <a:ext uri="{FF2B5EF4-FFF2-40B4-BE49-F238E27FC236}">
                <a16:creationId xmlns:a16="http://schemas.microsoft.com/office/drawing/2014/main" id="{12A1AC9E-7D95-F5C5-3543-706B35C543AB}"/>
              </a:ext>
            </a:extLst>
          </p:cNvPr>
          <p:cNvPicPr>
            <a:picLocks noChangeAspect="1"/>
          </p:cNvPicPr>
          <p:nvPr/>
        </p:nvPicPr>
        <p:blipFill>
          <a:blip r:embed="rId11"/>
          <a:stretch>
            <a:fillRect/>
          </a:stretch>
        </p:blipFill>
        <p:spPr>
          <a:xfrm>
            <a:off x="933889" y="5408049"/>
            <a:ext cx="673016" cy="634921"/>
          </a:xfrm>
          <a:prstGeom prst="rect">
            <a:avLst/>
          </a:prstGeom>
        </p:spPr>
      </p:pic>
    </p:spTree>
    <p:extLst>
      <p:ext uri="{BB962C8B-B14F-4D97-AF65-F5344CB8AC3E}">
        <p14:creationId xmlns:p14="http://schemas.microsoft.com/office/powerpoint/2010/main" val="141736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2C437D-1B5C-77C8-0B50-22BBEE7FB52D}"/>
              </a:ext>
            </a:extLst>
          </p:cNvPr>
          <p:cNvSpPr>
            <a:spLocks noGrp="1"/>
          </p:cNvSpPr>
          <p:nvPr>
            <p:ph type="sldNum" sz="quarter" idx="4"/>
          </p:nvPr>
        </p:nvSpPr>
        <p:spPr/>
        <p:txBody>
          <a:bodyPr/>
          <a:lstStyle/>
          <a:p>
            <a:fld id="{0C335929-780B-A844-A64B-81E9A9ACE156}" type="slidenum">
              <a:rPr lang="en-GB" smtClean="0"/>
              <a:pPr/>
              <a:t>16</a:t>
            </a:fld>
            <a:endParaRPr lang="en-GB"/>
          </a:p>
        </p:txBody>
      </p:sp>
      <p:sp>
        <p:nvSpPr>
          <p:cNvPr id="5" name="Title 1">
            <a:extLst>
              <a:ext uri="{FF2B5EF4-FFF2-40B4-BE49-F238E27FC236}">
                <a16:creationId xmlns:a16="http://schemas.microsoft.com/office/drawing/2014/main" id="{9D3AA955-FC28-4C96-C41F-5E7716060DC9}"/>
              </a:ext>
            </a:extLst>
          </p:cNvPr>
          <p:cNvSpPr>
            <a:spLocks noGrp="1"/>
          </p:cNvSpPr>
          <p:nvPr>
            <p:ph type="title" idx="4294967295"/>
          </p:nvPr>
        </p:nvSpPr>
        <p:spPr>
          <a:xfrm>
            <a:off x="933892" y="1652212"/>
            <a:ext cx="10634331" cy="1206602"/>
          </a:xfrm>
        </p:spPr>
        <p:txBody>
          <a:bodyPr>
            <a:normAutofit/>
          </a:bodyPr>
          <a:lstStyle/>
          <a:p>
            <a:r>
              <a:rPr lang="en-GB" sz="1800" dirty="0">
                <a:solidFill>
                  <a:srgbClr val="3C0EA8"/>
                </a:solidFill>
              </a:rPr>
              <a:t>One Traffic Operation and Management guidance note has been updated in the </a:t>
            </a:r>
            <a:br>
              <a:rPr lang="en-GB" sz="1800" dirty="0">
                <a:solidFill>
                  <a:srgbClr val="3C0EA8"/>
                </a:solidFill>
              </a:rPr>
            </a:br>
            <a:r>
              <a:rPr lang="en-GB" sz="1800" dirty="0">
                <a:solidFill>
                  <a:srgbClr val="3C0EA8"/>
                </a:solidFill>
              </a:rPr>
              <a:t>March Standards Catalogue</a:t>
            </a:r>
          </a:p>
        </p:txBody>
      </p:sp>
      <p:sp>
        <p:nvSpPr>
          <p:cNvPr id="8" name="Content Placeholder 2">
            <a:extLst>
              <a:ext uri="{FF2B5EF4-FFF2-40B4-BE49-F238E27FC236}">
                <a16:creationId xmlns:a16="http://schemas.microsoft.com/office/drawing/2014/main" id="{57453F38-BE81-D207-861B-D643020F899E}"/>
              </a:ext>
            </a:extLst>
          </p:cNvPr>
          <p:cNvSpPr>
            <a:spLocks noGrp="1"/>
          </p:cNvSpPr>
          <p:nvPr>
            <p:ph idx="4294967295"/>
          </p:nvPr>
        </p:nvSpPr>
        <p:spPr>
          <a:xfrm>
            <a:off x="912140" y="2613645"/>
            <a:ext cx="10418729" cy="675542"/>
          </a:xfrm>
        </p:spPr>
        <p:txBody>
          <a:bodyPr>
            <a:normAutofit fontScale="92500" lnSpcReduction="10000"/>
          </a:bodyPr>
          <a:lstStyle/>
          <a:p>
            <a:r>
              <a:rPr lang="en-GB" sz="2400" dirty="0">
                <a:solidFill>
                  <a:srgbClr val="000032"/>
                </a:solidFill>
                <a:effectLst/>
                <a:latin typeface="Bahnschrift" panose="020B0502040204020203" pitchFamily="34" charset="0"/>
                <a:ea typeface="Calibri"/>
                <a:cs typeface="Calibri"/>
              </a:rPr>
              <a:t>GOGN3615 </a:t>
            </a:r>
            <a:r>
              <a:rPr lang="en-GB" sz="2400" dirty="0">
                <a:solidFill>
                  <a:srgbClr val="000032"/>
                </a:solidFill>
                <a:latin typeface="Bahnschrift" panose="020B0502040204020203" pitchFamily="34" charset="0"/>
                <a:ea typeface="Calibri"/>
                <a:cs typeface="Calibri"/>
              </a:rPr>
              <a:t>Issue</a:t>
            </a:r>
            <a:r>
              <a:rPr lang="en-GB" sz="2400" dirty="0">
                <a:solidFill>
                  <a:srgbClr val="000032"/>
                </a:solidFill>
                <a:effectLst/>
                <a:latin typeface="Bahnschrift" panose="020B0502040204020203" pitchFamily="34" charset="0"/>
                <a:ea typeface="Calibri"/>
                <a:cs typeface="Calibri"/>
              </a:rPr>
              <a:t> 3 - Guidance on the Operation and Traffic Management National Technical Specification Notice (OPE NTSN)</a:t>
            </a:r>
            <a:endParaRPr lang="en-GB" dirty="0">
              <a:solidFill>
                <a:schemeClr val="accent2"/>
              </a:solidFill>
            </a:endParaRPr>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3BFB2EA1-C109-D275-B4E8-513434F4F6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23" name="Picture 22" descr="A black text on a white background&#10;&#10;Description automatically generated">
            <a:hlinkClick r:id="" action="ppaction://hlinkshowjump?jump=previousslide"/>
            <a:extLst>
              <a:ext uri="{FF2B5EF4-FFF2-40B4-BE49-F238E27FC236}">
                <a16:creationId xmlns:a16="http://schemas.microsoft.com/office/drawing/2014/main" id="{F24A3881-DABD-7245-1541-5D6FC84998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24" name="Picture 23" descr="A black letter with a white background&#10;&#10;Description automatically generated">
            <a:hlinkClick r:id="" action="ppaction://hlinkshowjump?jump=nextslide"/>
            <a:extLst>
              <a:ext uri="{FF2B5EF4-FFF2-40B4-BE49-F238E27FC236}">
                <a16:creationId xmlns:a16="http://schemas.microsoft.com/office/drawing/2014/main" id="{3D958D76-81A1-C7B6-5E64-8CB154A9E7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5" name="Picture 24" descr="A black letter and x&#10;&#10;Description automatically generated">
            <a:hlinkClick r:id="" action="ppaction://hlinkshowjump?jump=endshow"/>
            <a:extLst>
              <a:ext uri="{FF2B5EF4-FFF2-40B4-BE49-F238E27FC236}">
                <a16:creationId xmlns:a16="http://schemas.microsoft.com/office/drawing/2014/main" id="{7215207C-1E49-4134-B568-9F62376F93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6" name="Picture 25" descr="A black text on a white background&#10;&#10;AI-generated content may be incorrect.">
            <a:hlinkClick r:id="rId6" action="ppaction://hlinksldjump"/>
            <a:extLst>
              <a:ext uri="{FF2B5EF4-FFF2-40B4-BE49-F238E27FC236}">
                <a16:creationId xmlns:a16="http://schemas.microsoft.com/office/drawing/2014/main" id="{B70DB037-857F-F9AF-40C7-EFF85F5C7738}"/>
              </a:ext>
            </a:extLst>
          </p:cNvPr>
          <p:cNvPicPr>
            <a:picLocks noChangeAspect="1"/>
          </p:cNvPicPr>
          <p:nvPr/>
        </p:nvPicPr>
        <p:blipFill>
          <a:blip r:embed="rId7"/>
          <a:stretch>
            <a:fillRect/>
          </a:stretch>
        </p:blipFill>
        <p:spPr>
          <a:xfrm>
            <a:off x="8503480" y="6482280"/>
            <a:ext cx="708116" cy="140655"/>
          </a:xfrm>
          <a:prstGeom prst="rect">
            <a:avLst/>
          </a:prstGeom>
        </p:spPr>
      </p:pic>
      <p:sp>
        <p:nvSpPr>
          <p:cNvPr id="10" name="Footer Placeholder 3">
            <a:extLst>
              <a:ext uri="{FF2B5EF4-FFF2-40B4-BE49-F238E27FC236}">
                <a16:creationId xmlns:a16="http://schemas.microsoft.com/office/drawing/2014/main" id="{5F146CDB-0991-C93E-CAB8-68B2BB780B82}"/>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Tree>
    <p:extLst>
      <p:ext uri="{BB962C8B-B14F-4D97-AF65-F5344CB8AC3E}">
        <p14:creationId xmlns:p14="http://schemas.microsoft.com/office/powerpoint/2010/main" val="1812457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B686ED-CE1A-9366-CDA9-9A82E4DE8B25}"/>
              </a:ext>
            </a:extLst>
          </p:cNvPr>
          <p:cNvSpPr>
            <a:spLocks noGrp="1"/>
          </p:cNvSpPr>
          <p:nvPr>
            <p:ph type="sldNum" sz="quarter" idx="4"/>
          </p:nvPr>
        </p:nvSpPr>
        <p:spPr/>
        <p:txBody>
          <a:bodyPr/>
          <a:lstStyle/>
          <a:p>
            <a:fld id="{0C335929-780B-A844-A64B-81E9A9ACE156}" type="slidenum">
              <a:rPr lang="en-GB" smtClean="0"/>
              <a:pPr/>
              <a:t>17</a:t>
            </a:fld>
            <a:endParaRPr lang="en-GB"/>
          </a:p>
        </p:txBody>
      </p:sp>
      <p:sp>
        <p:nvSpPr>
          <p:cNvPr id="10" name="TextBox 9">
            <a:extLst>
              <a:ext uri="{FF2B5EF4-FFF2-40B4-BE49-F238E27FC236}">
                <a16:creationId xmlns:a16="http://schemas.microsoft.com/office/drawing/2014/main" id="{D1A0C82C-C186-84A8-648D-F4687172BEFD}"/>
              </a:ext>
            </a:extLst>
          </p:cNvPr>
          <p:cNvSpPr txBox="1"/>
          <p:nvPr/>
        </p:nvSpPr>
        <p:spPr>
          <a:xfrm>
            <a:off x="933890" y="4850552"/>
            <a:ext cx="10511875" cy="461665"/>
          </a:xfrm>
          <a:prstGeom prst="rect">
            <a:avLst/>
          </a:prstGeom>
          <a:noFill/>
        </p:spPr>
        <p:txBody>
          <a:bodyPr wrap="square" rtlCol="0">
            <a:spAutoFit/>
          </a:bodyPr>
          <a:lstStyle/>
          <a:p>
            <a:r>
              <a:rPr lang="en-GB" sz="1400" dirty="0">
                <a:solidFill>
                  <a:srgbClr val="3C0EA8"/>
                </a:solidFill>
                <a:latin typeface="Bahnschrift" panose="020B0502040204020203" pitchFamily="34" charset="0"/>
              </a:rPr>
              <a:t>This document is intended to be used by:</a:t>
            </a:r>
          </a:p>
          <a:p>
            <a:r>
              <a:rPr lang="en-GB" sz="10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Infrastructure Managers</a:t>
            </a:r>
            <a:r>
              <a:rPr lang="en-GB" sz="10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  | </a:t>
            </a:r>
            <a:r>
              <a:rPr lang="en-GB" sz="10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 Railway Undertakings</a:t>
            </a:r>
            <a:r>
              <a:rPr lang="en-GB" sz="10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 </a:t>
            </a:r>
          </a:p>
        </p:txBody>
      </p:sp>
      <p:sp>
        <p:nvSpPr>
          <p:cNvPr id="18" name="TextBox 17">
            <a:extLst>
              <a:ext uri="{FF2B5EF4-FFF2-40B4-BE49-F238E27FC236}">
                <a16:creationId xmlns:a16="http://schemas.microsoft.com/office/drawing/2014/main" id="{10005035-9C22-557F-98EC-FECC04D7FBE1}"/>
              </a:ext>
            </a:extLst>
          </p:cNvPr>
          <p:cNvSpPr txBox="1"/>
          <p:nvPr/>
        </p:nvSpPr>
        <p:spPr>
          <a:xfrm>
            <a:off x="933890" y="2511574"/>
            <a:ext cx="10511875" cy="2400657"/>
          </a:xfrm>
          <a:prstGeom prst="rect">
            <a:avLst/>
          </a:prstGeom>
          <a:noFill/>
        </p:spPr>
        <p:txBody>
          <a:bodyPr wrap="square" lIns="91440" tIns="45720" rIns="91440" bIns="45720" rtlCol="0" anchor="t">
            <a:spAutoFit/>
          </a:bodyPr>
          <a:lstStyle/>
          <a:p>
            <a:r>
              <a:rPr lang="en-GB" sz="1400" b="1" kern="100" dirty="0">
                <a:solidFill>
                  <a:srgbClr val="000032"/>
                </a:solidFill>
                <a:effectLst/>
                <a:latin typeface="Bahnschrift SemiLight"/>
                <a:ea typeface="Aptos" panose="020B0004020202020204" pitchFamily="34" charset="0"/>
                <a:cs typeface="Times New Roman"/>
              </a:rPr>
              <a:t>Overview</a:t>
            </a:r>
            <a:br>
              <a:rPr lang="en-GB" sz="1400" kern="100" dirty="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dirty="0">
                <a:solidFill>
                  <a:srgbClr val="000032"/>
                </a:solidFill>
                <a:effectLst/>
                <a:latin typeface="Bahnschrift SemiLight"/>
                <a:ea typeface="Aptos" panose="020B0004020202020204" pitchFamily="34" charset="0"/>
                <a:cs typeface="Times New Roman"/>
              </a:rPr>
              <a:t>GOGN3615 has been updated to reflect the content of the OPE NTSN Issue 2. It includes references to the relevant standards that will assist users in complying with the OPE NTSN requirements. It also clarifies OPE NTSN content, as requested by industry. The revision took into account</a:t>
            </a:r>
            <a:r>
              <a:rPr lang="en-GB" sz="1200" kern="100" dirty="0">
                <a:solidFill>
                  <a:srgbClr val="000032"/>
                </a:solidFill>
                <a:latin typeface="Bahnschrift SemiLight"/>
                <a:ea typeface="Aptos" panose="020B0004020202020204" pitchFamily="34" charset="0"/>
                <a:cs typeface="Times New Roman"/>
              </a:rPr>
              <a:t> </a:t>
            </a:r>
            <a:r>
              <a:rPr lang="en-GB" sz="1200" kern="100" dirty="0">
                <a:solidFill>
                  <a:srgbClr val="000032"/>
                </a:solidFill>
                <a:effectLst/>
                <a:latin typeface="Bahnschrift SemiLight"/>
                <a:ea typeface="Aptos" panose="020B0004020202020204" pitchFamily="34" charset="0"/>
                <a:cs typeface="Times New Roman"/>
              </a:rPr>
              <a:t>consultation comments received during the industry consultation on the industry recommendation for Issue 2 of the OPE NTSN, the recommendations from the </a:t>
            </a:r>
          </a:p>
          <a:p>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12-month review of GOGN3615 in December 2019, and </a:t>
            </a: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r</a:t>
            </a: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elevant content from the European Union Agency for Railways </a:t>
            </a:r>
            <a:r>
              <a:rPr lang="en-GB" sz="1200" i="1"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Guide for the application of the TSI OPE</a:t>
            </a: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r>
              <a:rPr lang="en-GB" sz="1400" b="1" kern="100" dirty="0">
                <a:solidFill>
                  <a:srgbClr val="000032"/>
                </a:solidFill>
                <a:effectLst/>
                <a:latin typeface="Bahnschrift SemiLight"/>
                <a:ea typeface="Aptos" panose="020B0004020202020204" pitchFamily="34" charset="0"/>
                <a:cs typeface="Times New Roman"/>
              </a:rPr>
              <a:t>Benefits</a:t>
            </a:r>
            <a:br>
              <a:rPr lang="en-GB" sz="1400" kern="100" dirty="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dirty="0">
                <a:solidFill>
                  <a:srgbClr val="000032"/>
                </a:solidFill>
                <a:effectLst/>
                <a:latin typeface="Bahnschrift SemiLight"/>
                <a:ea typeface="Aptos" panose="020B0004020202020204" pitchFamily="34" charset="0"/>
                <a:cs typeface="Times New Roman"/>
              </a:rPr>
              <a:t>This guidance note will support users in interpreting the OPE NTSN and choosing how to apply the respective requirements. The updated document has been aligned with legislation, which should reduce the number of enquiries requesting clarification and assistance. It will also reduce the potential for legal claims due to misinterpretation of responsibilities.</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p:txBody>
      </p:sp>
      <p:sp>
        <p:nvSpPr>
          <p:cNvPr id="19" name="Content Placeholder 2">
            <a:extLst>
              <a:ext uri="{FF2B5EF4-FFF2-40B4-BE49-F238E27FC236}">
                <a16:creationId xmlns:a16="http://schemas.microsoft.com/office/drawing/2014/main" id="{CF99EFDB-0C2D-28F3-EE79-DFEBF29D7507}"/>
              </a:ext>
            </a:extLst>
          </p:cNvPr>
          <p:cNvSpPr txBox="1">
            <a:spLocks/>
          </p:cNvSpPr>
          <p:nvPr/>
        </p:nvSpPr>
        <p:spPr>
          <a:xfrm>
            <a:off x="933891" y="1660750"/>
            <a:ext cx="10183875" cy="1040524"/>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GOGN3615 Issue 3</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Guidance on the Operation and Traffic Management National Technical Specification Notice (OPE NTSN)</a:t>
            </a:r>
            <a:br>
              <a:rPr lang="en-GB" sz="1800" dirty="0">
                <a:solidFill>
                  <a:srgbClr val="000032"/>
                </a:solidFill>
                <a:latin typeface="Bahnschrift Light" panose="020B0502040204020203" pitchFamily="34" charset="0"/>
              </a:rPr>
            </a:br>
            <a:endParaRPr lang="en-GB" dirty="0"/>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FD0F7A09-012E-31E8-9F78-94EDC20934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21" name="Picture 20" descr="A black text on a white background&#10;&#10;Description automatically generated">
            <a:hlinkClick r:id="" action="ppaction://hlinkshowjump?jump=previousslide"/>
            <a:extLst>
              <a:ext uri="{FF2B5EF4-FFF2-40B4-BE49-F238E27FC236}">
                <a16:creationId xmlns:a16="http://schemas.microsoft.com/office/drawing/2014/main" id="{C8FA3871-DEF5-768E-9A1B-E168E82AAA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22" name="Picture 21" descr="A black letter with a white background&#10;&#10;Description automatically generated">
            <a:hlinkClick r:id="" action="ppaction://hlinkshowjump?jump=nextslide"/>
            <a:extLst>
              <a:ext uri="{FF2B5EF4-FFF2-40B4-BE49-F238E27FC236}">
                <a16:creationId xmlns:a16="http://schemas.microsoft.com/office/drawing/2014/main" id="{3D1BDFA6-1797-AB9F-3243-DAF19CF8C8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3" name="Picture 22" descr="A black letter and x&#10;&#10;Description automatically generated">
            <a:hlinkClick r:id="" action="ppaction://hlinkshowjump?jump=endshow"/>
            <a:extLst>
              <a:ext uri="{FF2B5EF4-FFF2-40B4-BE49-F238E27FC236}">
                <a16:creationId xmlns:a16="http://schemas.microsoft.com/office/drawing/2014/main" id="{1BA84DF7-126E-693D-216A-B0B3776A92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4" name="Picture 23" descr="A black text on a white background&#10;&#10;AI-generated content may be incorrect.">
            <a:hlinkClick r:id="rId6" action="ppaction://hlinksldjump"/>
            <a:extLst>
              <a:ext uri="{FF2B5EF4-FFF2-40B4-BE49-F238E27FC236}">
                <a16:creationId xmlns:a16="http://schemas.microsoft.com/office/drawing/2014/main" id="{65F8AD9B-84C1-EF53-7515-1C829AD83DD3}"/>
              </a:ext>
            </a:extLst>
          </p:cNvPr>
          <p:cNvPicPr>
            <a:picLocks noChangeAspect="1"/>
          </p:cNvPicPr>
          <p:nvPr/>
        </p:nvPicPr>
        <p:blipFill>
          <a:blip r:embed="rId7"/>
          <a:stretch>
            <a:fillRect/>
          </a:stretch>
        </p:blipFill>
        <p:spPr>
          <a:xfrm>
            <a:off x="8503480" y="6482280"/>
            <a:ext cx="708116" cy="140655"/>
          </a:xfrm>
          <a:prstGeom prst="rect">
            <a:avLst/>
          </a:prstGeom>
        </p:spPr>
      </p:pic>
      <p:pic>
        <p:nvPicPr>
          <p:cNvPr id="5" name="Picture 4">
            <a:hlinkClick r:id="rId8"/>
            <a:extLst>
              <a:ext uri="{FF2B5EF4-FFF2-40B4-BE49-F238E27FC236}">
                <a16:creationId xmlns:a16="http://schemas.microsoft.com/office/drawing/2014/main" id="{ED2E36D4-B8D3-3BE2-B52A-A78B92B5FC63}"/>
              </a:ext>
            </a:extLst>
          </p:cNvPr>
          <p:cNvPicPr>
            <a:picLocks noChangeAspect="1"/>
          </p:cNvPicPr>
          <p:nvPr/>
        </p:nvPicPr>
        <p:blipFill>
          <a:blip r:embed="rId9"/>
          <a:stretch>
            <a:fillRect/>
          </a:stretch>
        </p:blipFill>
        <p:spPr>
          <a:xfrm>
            <a:off x="3313098" y="1607577"/>
            <a:ext cx="342857" cy="342857"/>
          </a:xfrm>
          <a:prstGeom prst="rect">
            <a:avLst/>
          </a:prstGeom>
        </p:spPr>
      </p:pic>
      <p:sp>
        <p:nvSpPr>
          <p:cNvPr id="6" name="Footer Placeholder 3">
            <a:extLst>
              <a:ext uri="{FF2B5EF4-FFF2-40B4-BE49-F238E27FC236}">
                <a16:creationId xmlns:a16="http://schemas.microsoft.com/office/drawing/2014/main" id="{708690F1-8030-81DB-B9D5-9767AFE12DE1}"/>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pic>
        <p:nvPicPr>
          <p:cNvPr id="2" name="Picture 1" descr="A logo of a helmet and goggles&#10;&#10;AI-generated content may be incorrect.">
            <a:extLst>
              <a:ext uri="{FF2B5EF4-FFF2-40B4-BE49-F238E27FC236}">
                <a16:creationId xmlns:a16="http://schemas.microsoft.com/office/drawing/2014/main" id="{F6020F81-7054-A563-1B6A-5A540C5C60E3}"/>
              </a:ext>
            </a:extLst>
          </p:cNvPr>
          <p:cNvPicPr>
            <a:picLocks noChangeAspect="1"/>
          </p:cNvPicPr>
          <p:nvPr/>
        </p:nvPicPr>
        <p:blipFill>
          <a:blip r:embed="rId10"/>
          <a:stretch>
            <a:fillRect/>
          </a:stretch>
        </p:blipFill>
        <p:spPr>
          <a:xfrm>
            <a:off x="1012888" y="5426547"/>
            <a:ext cx="673016" cy="673016"/>
          </a:xfrm>
          <a:prstGeom prst="rect">
            <a:avLst/>
          </a:prstGeom>
        </p:spPr>
      </p:pic>
      <p:pic>
        <p:nvPicPr>
          <p:cNvPr id="7" name="Picture 6" descr="A logo of a train&#10;&#10;AI-generated content may be incorrect.">
            <a:extLst>
              <a:ext uri="{FF2B5EF4-FFF2-40B4-BE49-F238E27FC236}">
                <a16:creationId xmlns:a16="http://schemas.microsoft.com/office/drawing/2014/main" id="{835F8FF7-9C9F-31D2-1FD5-1442181F6D79}"/>
              </a:ext>
            </a:extLst>
          </p:cNvPr>
          <p:cNvPicPr>
            <a:picLocks noChangeAspect="1"/>
          </p:cNvPicPr>
          <p:nvPr/>
        </p:nvPicPr>
        <p:blipFill>
          <a:blip r:embed="rId11"/>
          <a:stretch>
            <a:fillRect/>
          </a:stretch>
        </p:blipFill>
        <p:spPr>
          <a:xfrm>
            <a:off x="1921625" y="5426547"/>
            <a:ext cx="673016" cy="634921"/>
          </a:xfrm>
          <a:prstGeom prst="rect">
            <a:avLst/>
          </a:prstGeom>
        </p:spPr>
      </p:pic>
    </p:spTree>
    <p:extLst>
      <p:ext uri="{BB962C8B-B14F-4D97-AF65-F5344CB8AC3E}">
        <p14:creationId xmlns:p14="http://schemas.microsoft.com/office/powerpoint/2010/main" val="191269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54CFD-A28D-7B23-B264-F6F3B028A09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4D51CB-909D-4326-56DB-AE59FBB195B8}"/>
              </a:ext>
            </a:extLst>
          </p:cNvPr>
          <p:cNvSpPr>
            <a:spLocks noGrp="1"/>
          </p:cNvSpPr>
          <p:nvPr>
            <p:ph type="sldNum" sz="quarter" idx="4"/>
          </p:nvPr>
        </p:nvSpPr>
        <p:spPr/>
        <p:txBody>
          <a:bodyPr/>
          <a:lstStyle/>
          <a:p>
            <a:fld id="{0C335929-780B-A844-A64B-81E9A9ACE156}" type="slidenum">
              <a:rPr lang="en-GB" smtClean="0"/>
              <a:pPr/>
              <a:t>18</a:t>
            </a:fld>
            <a:endParaRPr lang="en-GB"/>
          </a:p>
        </p:txBody>
      </p:sp>
      <p:sp>
        <p:nvSpPr>
          <p:cNvPr id="6" name="Title 1">
            <a:extLst>
              <a:ext uri="{FF2B5EF4-FFF2-40B4-BE49-F238E27FC236}">
                <a16:creationId xmlns:a16="http://schemas.microsoft.com/office/drawing/2014/main" id="{54DD6D47-5CCD-6434-42FC-0D0A663490AC}"/>
              </a:ext>
            </a:extLst>
          </p:cNvPr>
          <p:cNvSpPr txBox="1">
            <a:spLocks/>
          </p:cNvSpPr>
          <p:nvPr/>
        </p:nvSpPr>
        <p:spPr>
          <a:xfrm>
            <a:off x="846372" y="1879723"/>
            <a:ext cx="9638858" cy="898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0" kern="1200">
                <a:solidFill>
                  <a:schemeClr val="accent3"/>
                </a:solidFill>
                <a:latin typeface="Bahnschrift" panose="020B0502040204020203" pitchFamily="34" charset="0"/>
                <a:ea typeface="+mj-ea"/>
                <a:cs typeface="+mj-cs"/>
              </a:defRPr>
            </a:lvl1pPr>
          </a:lstStyle>
          <a:p>
            <a:r>
              <a:rPr lang="en-GB" sz="1800" dirty="0">
                <a:solidFill>
                  <a:srgbClr val="3C0EA8"/>
                </a:solidFill>
              </a:rPr>
              <a:t>The following Rule Book modules and handbooks have been updated in the </a:t>
            </a:r>
            <a:br>
              <a:rPr lang="en-GB" sz="1800" dirty="0">
                <a:solidFill>
                  <a:srgbClr val="3C0EA8"/>
                </a:solidFill>
              </a:rPr>
            </a:br>
            <a:r>
              <a:rPr lang="en-GB" sz="1800" dirty="0">
                <a:solidFill>
                  <a:srgbClr val="3C0EA8"/>
                </a:solidFill>
              </a:rPr>
              <a:t>March Standards Catalogue</a:t>
            </a:r>
          </a:p>
        </p:txBody>
      </p:sp>
      <p:sp>
        <p:nvSpPr>
          <p:cNvPr id="7" name="Content Placeholder 2">
            <a:extLst>
              <a:ext uri="{FF2B5EF4-FFF2-40B4-BE49-F238E27FC236}">
                <a16:creationId xmlns:a16="http://schemas.microsoft.com/office/drawing/2014/main" id="{2DBDCE15-1855-BB6E-9B25-5F7933331C25}"/>
              </a:ext>
            </a:extLst>
          </p:cNvPr>
          <p:cNvSpPr txBox="1">
            <a:spLocks/>
          </p:cNvSpPr>
          <p:nvPr/>
        </p:nvSpPr>
        <p:spPr>
          <a:xfrm>
            <a:off x="846372" y="2646443"/>
            <a:ext cx="10499256" cy="9722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32"/>
                </a:solidFill>
                <a:effectLst/>
                <a:latin typeface="Bahnschrift" panose="020B0502040204020203" pitchFamily="34" charset="0"/>
                <a:ea typeface="Calibri"/>
                <a:cs typeface="Calibri"/>
              </a:rPr>
              <a:t>GERT8000-M1 Issue 9 - Dealing with a train accident or train evacuation</a:t>
            </a:r>
            <a:endParaRPr lang="en-GB" dirty="0">
              <a:solidFill>
                <a:schemeClr val="accent2"/>
              </a:solidFill>
            </a:endParaRPr>
          </a:p>
        </p:txBody>
      </p:sp>
      <p:sp>
        <p:nvSpPr>
          <p:cNvPr id="17" name="Content Placeholder 2">
            <a:extLst>
              <a:ext uri="{FF2B5EF4-FFF2-40B4-BE49-F238E27FC236}">
                <a16:creationId xmlns:a16="http://schemas.microsoft.com/office/drawing/2014/main" id="{F3C9E53F-BA4A-7AA9-1BA8-0B5786BFD148}"/>
              </a:ext>
            </a:extLst>
          </p:cNvPr>
          <p:cNvSpPr txBox="1">
            <a:spLocks/>
          </p:cNvSpPr>
          <p:nvPr/>
        </p:nvSpPr>
        <p:spPr>
          <a:xfrm>
            <a:off x="846372" y="3185214"/>
            <a:ext cx="9638858" cy="8407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32"/>
                </a:solidFill>
                <a:effectLst/>
                <a:latin typeface="Bahnschrift" panose="020B0502040204020203" pitchFamily="34" charset="0"/>
                <a:ea typeface="Calibri"/>
                <a:cs typeface="Calibri"/>
              </a:rPr>
              <a:t>GERT8000-M2 Issue 9 - Train stopped by train failure</a:t>
            </a:r>
            <a:endParaRPr lang="en-GB" dirty="0">
              <a:solidFill>
                <a:schemeClr val="accent2"/>
              </a:solidFill>
            </a:endParaRPr>
          </a:p>
        </p:txBody>
      </p:sp>
      <p:sp>
        <p:nvSpPr>
          <p:cNvPr id="20" name="Content Placeholder 2">
            <a:extLst>
              <a:ext uri="{FF2B5EF4-FFF2-40B4-BE49-F238E27FC236}">
                <a16:creationId xmlns:a16="http://schemas.microsoft.com/office/drawing/2014/main" id="{09FABBF7-564F-77A1-8D48-109604ACB15A}"/>
              </a:ext>
            </a:extLst>
          </p:cNvPr>
          <p:cNvSpPr txBox="1">
            <a:spLocks/>
          </p:cNvSpPr>
          <p:nvPr/>
        </p:nvSpPr>
        <p:spPr>
          <a:xfrm>
            <a:off x="846372" y="3651688"/>
            <a:ext cx="9369588" cy="8823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32"/>
                </a:solidFill>
                <a:effectLst/>
                <a:latin typeface="Bahnschrift" panose="020B0502040204020203" pitchFamily="34" charset="0"/>
                <a:ea typeface="Calibri"/>
                <a:cs typeface="Calibri"/>
              </a:rPr>
              <a:t>GERT8000-TW1 Issue 22 - Preparation and movement of trains</a:t>
            </a:r>
            <a:endParaRPr lang="en-GB" dirty="0">
              <a:solidFill>
                <a:schemeClr val="accent2"/>
              </a:solidFill>
            </a:endParaRPr>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0C6F08C6-5407-CB44-B291-835972F519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23" name="Picture 22" descr="A black text on a white background&#10;&#10;Description automatically generated">
            <a:hlinkClick r:id="" action="ppaction://hlinkshowjump?jump=previousslide"/>
            <a:extLst>
              <a:ext uri="{FF2B5EF4-FFF2-40B4-BE49-F238E27FC236}">
                <a16:creationId xmlns:a16="http://schemas.microsoft.com/office/drawing/2014/main" id="{70D14A7B-9D30-9331-B20B-2A34367B17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24" name="Picture 23" descr="A black letter with a white background&#10;&#10;Description automatically generated">
            <a:hlinkClick r:id="" action="ppaction://hlinkshowjump?jump=nextslide"/>
            <a:extLst>
              <a:ext uri="{FF2B5EF4-FFF2-40B4-BE49-F238E27FC236}">
                <a16:creationId xmlns:a16="http://schemas.microsoft.com/office/drawing/2014/main" id="{36553A89-8F42-54EC-1356-D91F999834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5" name="Picture 24" descr="A black letter and x&#10;&#10;Description automatically generated">
            <a:hlinkClick r:id="" action="ppaction://hlinkshowjump?jump=endshow"/>
            <a:extLst>
              <a:ext uri="{FF2B5EF4-FFF2-40B4-BE49-F238E27FC236}">
                <a16:creationId xmlns:a16="http://schemas.microsoft.com/office/drawing/2014/main" id="{5352ECDF-2DB7-22AE-C5FC-E14F22DFA6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6" name="Picture 25" descr="A black text on a white background&#10;&#10;AI-generated content may be incorrect.">
            <a:hlinkClick r:id="rId6" action="ppaction://hlinksldjump"/>
            <a:extLst>
              <a:ext uri="{FF2B5EF4-FFF2-40B4-BE49-F238E27FC236}">
                <a16:creationId xmlns:a16="http://schemas.microsoft.com/office/drawing/2014/main" id="{F1FBB16B-E558-E503-E0F4-8D5E41DBC91D}"/>
              </a:ext>
            </a:extLst>
          </p:cNvPr>
          <p:cNvPicPr>
            <a:picLocks noChangeAspect="1"/>
          </p:cNvPicPr>
          <p:nvPr/>
        </p:nvPicPr>
        <p:blipFill>
          <a:blip r:embed="rId7"/>
          <a:stretch>
            <a:fillRect/>
          </a:stretch>
        </p:blipFill>
        <p:spPr>
          <a:xfrm>
            <a:off x="8503480" y="6482280"/>
            <a:ext cx="708116" cy="140655"/>
          </a:xfrm>
          <a:prstGeom prst="rect">
            <a:avLst/>
          </a:prstGeom>
        </p:spPr>
      </p:pic>
      <p:sp>
        <p:nvSpPr>
          <p:cNvPr id="10" name="Footer Placeholder 3">
            <a:extLst>
              <a:ext uri="{FF2B5EF4-FFF2-40B4-BE49-F238E27FC236}">
                <a16:creationId xmlns:a16="http://schemas.microsoft.com/office/drawing/2014/main" id="{D7D1A7A8-056C-D231-3B51-B7DB43D510D6}"/>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
        <p:nvSpPr>
          <p:cNvPr id="2" name="Content Placeholder 2">
            <a:extLst>
              <a:ext uri="{FF2B5EF4-FFF2-40B4-BE49-F238E27FC236}">
                <a16:creationId xmlns:a16="http://schemas.microsoft.com/office/drawing/2014/main" id="{C5A3333F-60B4-212A-97E9-3F864BF797E6}"/>
              </a:ext>
            </a:extLst>
          </p:cNvPr>
          <p:cNvSpPr txBox="1">
            <a:spLocks/>
          </p:cNvSpPr>
          <p:nvPr/>
        </p:nvSpPr>
        <p:spPr>
          <a:xfrm>
            <a:off x="840766" y="4098149"/>
            <a:ext cx="6595123" cy="84597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32"/>
                </a:solidFill>
                <a:effectLst/>
                <a:latin typeface="Bahnschrift" panose="020B0502040204020203" pitchFamily="34" charset="0"/>
                <a:ea typeface="Calibri"/>
                <a:cs typeface="Calibri"/>
              </a:rPr>
              <a:t>GERT8000-AC Issue 10 - AC Electrified Lines</a:t>
            </a:r>
            <a:endParaRPr lang="en-GB" dirty="0">
              <a:solidFill>
                <a:schemeClr val="accent2"/>
              </a:solidFill>
            </a:endParaRPr>
          </a:p>
        </p:txBody>
      </p:sp>
      <p:sp>
        <p:nvSpPr>
          <p:cNvPr id="5" name="Content Placeholder 2">
            <a:extLst>
              <a:ext uri="{FF2B5EF4-FFF2-40B4-BE49-F238E27FC236}">
                <a16:creationId xmlns:a16="http://schemas.microsoft.com/office/drawing/2014/main" id="{4D9F2646-5C12-8C17-E170-FBA927A1F1EB}"/>
              </a:ext>
            </a:extLst>
          </p:cNvPr>
          <p:cNvSpPr txBox="1">
            <a:spLocks/>
          </p:cNvSpPr>
          <p:nvPr/>
        </p:nvSpPr>
        <p:spPr>
          <a:xfrm>
            <a:off x="821118" y="5591348"/>
            <a:ext cx="7646559" cy="6893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32"/>
                </a:solidFill>
                <a:effectLst/>
                <a:latin typeface="Bahnschrift" panose="020B0502040204020203" pitchFamily="34" charset="0"/>
                <a:ea typeface="Calibri"/>
                <a:cs typeface="Calibri"/>
              </a:rPr>
              <a:t>GERT8000-HB17 Issue 6 - DC Electrified Lines</a:t>
            </a:r>
            <a:endParaRPr lang="en-GB" dirty="0">
              <a:solidFill>
                <a:schemeClr val="accent2"/>
              </a:solidFill>
            </a:endParaRPr>
          </a:p>
        </p:txBody>
      </p:sp>
      <p:sp>
        <p:nvSpPr>
          <p:cNvPr id="8" name="Content Placeholder 2">
            <a:extLst>
              <a:ext uri="{FF2B5EF4-FFF2-40B4-BE49-F238E27FC236}">
                <a16:creationId xmlns:a16="http://schemas.microsoft.com/office/drawing/2014/main" id="{B82D9FF2-EAB3-6BED-5D29-48709B5DE8B1}"/>
              </a:ext>
            </a:extLst>
          </p:cNvPr>
          <p:cNvSpPr txBox="1">
            <a:spLocks/>
          </p:cNvSpPr>
          <p:nvPr/>
        </p:nvSpPr>
        <p:spPr>
          <a:xfrm>
            <a:off x="840766" y="4593419"/>
            <a:ext cx="6385975" cy="7642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32"/>
                </a:solidFill>
                <a:effectLst/>
                <a:latin typeface="Bahnschrift" panose="020B0502040204020203" pitchFamily="34" charset="0"/>
                <a:ea typeface="Calibri"/>
                <a:cs typeface="Calibri"/>
              </a:rPr>
              <a:t>GERT8000-DC Issue 8 - DC Electrified Lines</a:t>
            </a:r>
            <a:endParaRPr lang="en-GB" dirty="0">
              <a:solidFill>
                <a:schemeClr val="accent2"/>
              </a:solidFill>
            </a:endParaRPr>
          </a:p>
        </p:txBody>
      </p:sp>
      <p:sp>
        <p:nvSpPr>
          <p:cNvPr id="9" name="Content Placeholder 2">
            <a:extLst>
              <a:ext uri="{FF2B5EF4-FFF2-40B4-BE49-F238E27FC236}">
                <a16:creationId xmlns:a16="http://schemas.microsoft.com/office/drawing/2014/main" id="{438DE82A-D93B-33DF-F947-0EA4A2DF9099}"/>
              </a:ext>
            </a:extLst>
          </p:cNvPr>
          <p:cNvSpPr txBox="1">
            <a:spLocks/>
          </p:cNvSpPr>
          <p:nvPr/>
        </p:nvSpPr>
        <p:spPr>
          <a:xfrm>
            <a:off x="840766" y="5083218"/>
            <a:ext cx="6595123" cy="5733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32"/>
                </a:solidFill>
                <a:effectLst/>
                <a:latin typeface="Bahnschrift" panose="020B0502040204020203" pitchFamily="34" charset="0"/>
                <a:ea typeface="Calibri"/>
                <a:cs typeface="Calibri"/>
              </a:rPr>
              <a:t>GERT8000-HB16 Issue 7 - AC Electrified Lines</a:t>
            </a:r>
            <a:endParaRPr lang="en-GB" dirty="0">
              <a:solidFill>
                <a:schemeClr val="accent2"/>
              </a:solidFill>
            </a:endParaRPr>
          </a:p>
        </p:txBody>
      </p:sp>
    </p:spTree>
    <p:extLst>
      <p:ext uri="{BB962C8B-B14F-4D97-AF65-F5344CB8AC3E}">
        <p14:creationId xmlns:p14="http://schemas.microsoft.com/office/powerpoint/2010/main" val="3757295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996C1-EBAF-3673-D15D-EB289C5C4D3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F3063C-26C7-8C3F-DBD1-8A37EBEF4147}"/>
              </a:ext>
            </a:extLst>
          </p:cNvPr>
          <p:cNvSpPr>
            <a:spLocks noGrp="1"/>
          </p:cNvSpPr>
          <p:nvPr>
            <p:ph type="sldNum" sz="quarter" idx="4"/>
          </p:nvPr>
        </p:nvSpPr>
        <p:spPr/>
        <p:txBody>
          <a:bodyPr/>
          <a:lstStyle/>
          <a:p>
            <a:fld id="{0C335929-780B-A844-A64B-81E9A9ACE156}" type="slidenum">
              <a:rPr lang="en-GB" smtClean="0"/>
              <a:pPr/>
              <a:t>19</a:t>
            </a:fld>
            <a:endParaRPr lang="en-GB"/>
          </a:p>
        </p:txBody>
      </p:sp>
      <p:sp>
        <p:nvSpPr>
          <p:cNvPr id="18" name="TextBox 17">
            <a:extLst>
              <a:ext uri="{FF2B5EF4-FFF2-40B4-BE49-F238E27FC236}">
                <a16:creationId xmlns:a16="http://schemas.microsoft.com/office/drawing/2014/main" id="{F6FC3FF4-0FD2-1E7B-4D52-36023F310FCC}"/>
              </a:ext>
            </a:extLst>
          </p:cNvPr>
          <p:cNvSpPr txBox="1"/>
          <p:nvPr/>
        </p:nvSpPr>
        <p:spPr>
          <a:xfrm>
            <a:off x="953382" y="2346643"/>
            <a:ext cx="10511875" cy="3077766"/>
          </a:xfrm>
          <a:prstGeom prst="rect">
            <a:avLst/>
          </a:prstGeom>
          <a:noFill/>
        </p:spPr>
        <p:txBody>
          <a:bodyPr wrap="square" rtlCol="0">
            <a:spAutoFit/>
          </a:bodyPr>
          <a:lstStyle/>
          <a:p>
            <a:r>
              <a:rPr lang="en-GB" sz="1400" b="1"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Key changes</a:t>
            </a:r>
            <a:endParaRPr lang="en-GB" sz="1400" b="1"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The actions following a train accident in sections 1 and 2 have been extensively revised. Greater emphasis has now been placed on the use of available means of telling the signaller, and the ability to alert drivers by using GSM-R radio. The sooner the signaller and other drivers can be made aware, the more likely it is that further consequences can be avoided. The methods of contacting the signaller are now set out in the order in which they are most likely to be effective as quickly as possible, and in which they are to be used.</a:t>
            </a: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After leaving the train, the driver uses a hand danger signal to warn drivers of approaching trains. If it is possible to stop an approaching train, the driver of that train is asked to tell the signaller.</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The requirements concerning tunnels and diverging junctions have been changed so that the maximum warning can be given to the driver of any approaching train.</a:t>
            </a: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Track-circuit operating clips are not required to be placed after the signaller has been spoken to unless the signaller asks the driver to do so. They must be placed before leaving the driving cab to use the GSM-R radio in another cab, or to speak to the signaller.</a:t>
            </a: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More detail is given on the actions to be taken if lines used in both directions are affected.</a:t>
            </a: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The use of detonators will be retained for a trial period in some situations when a driver has left the train to contact the signaller.</a:t>
            </a: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The requirement for emergency protection on the line the train had been travelling during extended block working has been removed, as the risk this guards against is considered to be extremely small.</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p:txBody>
      </p:sp>
      <p:sp>
        <p:nvSpPr>
          <p:cNvPr id="19" name="Content Placeholder 2">
            <a:extLst>
              <a:ext uri="{FF2B5EF4-FFF2-40B4-BE49-F238E27FC236}">
                <a16:creationId xmlns:a16="http://schemas.microsoft.com/office/drawing/2014/main" id="{3C68BF5A-0806-4B02-E97B-F7A8EC4A1F1F}"/>
              </a:ext>
            </a:extLst>
          </p:cNvPr>
          <p:cNvSpPr txBox="1">
            <a:spLocks/>
          </p:cNvSpPr>
          <p:nvPr/>
        </p:nvSpPr>
        <p:spPr>
          <a:xfrm>
            <a:off x="953382" y="1306119"/>
            <a:ext cx="10183875" cy="10405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GERT8000-M1 Issue 9 </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Dealing with a train accident or train evacuation</a:t>
            </a:r>
            <a:endParaRPr lang="en-GB" dirty="0"/>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D3FA05F7-DE91-FDAD-BBA5-6AC377C3B7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21" name="Picture 20" descr="A black text on a white background&#10;&#10;Description automatically generated">
            <a:hlinkClick r:id="" action="ppaction://hlinkshowjump?jump=previousslide"/>
            <a:extLst>
              <a:ext uri="{FF2B5EF4-FFF2-40B4-BE49-F238E27FC236}">
                <a16:creationId xmlns:a16="http://schemas.microsoft.com/office/drawing/2014/main" id="{505FDB37-50F8-546D-057B-5BD00031DF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22" name="Picture 21" descr="A black letter with a white background&#10;&#10;Description automatically generated">
            <a:hlinkClick r:id="" action="ppaction://hlinkshowjump?jump=nextslide"/>
            <a:extLst>
              <a:ext uri="{FF2B5EF4-FFF2-40B4-BE49-F238E27FC236}">
                <a16:creationId xmlns:a16="http://schemas.microsoft.com/office/drawing/2014/main" id="{6B694548-E825-4711-8076-8C6B413E9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3" name="Picture 22" descr="A black letter and x&#10;&#10;Description automatically generated">
            <a:hlinkClick r:id="" action="ppaction://hlinkshowjump?jump=endshow"/>
            <a:extLst>
              <a:ext uri="{FF2B5EF4-FFF2-40B4-BE49-F238E27FC236}">
                <a16:creationId xmlns:a16="http://schemas.microsoft.com/office/drawing/2014/main" id="{20796546-986F-2F26-0DFD-2F55F22FEB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4" name="Picture 23" descr="A black text on a white background&#10;&#10;AI-generated content may be incorrect.">
            <a:hlinkClick r:id="rId6" action="ppaction://hlinksldjump"/>
            <a:extLst>
              <a:ext uri="{FF2B5EF4-FFF2-40B4-BE49-F238E27FC236}">
                <a16:creationId xmlns:a16="http://schemas.microsoft.com/office/drawing/2014/main" id="{8DFE362F-675A-C3F2-011F-B8B72B2928F7}"/>
              </a:ext>
            </a:extLst>
          </p:cNvPr>
          <p:cNvPicPr>
            <a:picLocks noChangeAspect="1"/>
          </p:cNvPicPr>
          <p:nvPr/>
        </p:nvPicPr>
        <p:blipFill>
          <a:blip r:embed="rId7"/>
          <a:stretch>
            <a:fillRect/>
          </a:stretch>
        </p:blipFill>
        <p:spPr>
          <a:xfrm>
            <a:off x="8503480" y="6482280"/>
            <a:ext cx="708116" cy="140655"/>
          </a:xfrm>
          <a:prstGeom prst="rect">
            <a:avLst/>
          </a:prstGeom>
        </p:spPr>
      </p:pic>
      <p:pic>
        <p:nvPicPr>
          <p:cNvPr id="5" name="Picture 4">
            <a:hlinkClick r:id="rId8"/>
            <a:extLst>
              <a:ext uri="{FF2B5EF4-FFF2-40B4-BE49-F238E27FC236}">
                <a16:creationId xmlns:a16="http://schemas.microsoft.com/office/drawing/2014/main" id="{5F32755E-7ABF-E1D5-1519-A1D4AB9AACB8}"/>
              </a:ext>
            </a:extLst>
          </p:cNvPr>
          <p:cNvPicPr>
            <a:picLocks noChangeAspect="1"/>
          </p:cNvPicPr>
          <p:nvPr/>
        </p:nvPicPr>
        <p:blipFill>
          <a:blip r:embed="rId9"/>
          <a:stretch>
            <a:fillRect/>
          </a:stretch>
        </p:blipFill>
        <p:spPr>
          <a:xfrm>
            <a:off x="3989989" y="1306119"/>
            <a:ext cx="342857" cy="342857"/>
          </a:xfrm>
          <a:prstGeom prst="rect">
            <a:avLst/>
          </a:prstGeom>
        </p:spPr>
      </p:pic>
      <p:sp>
        <p:nvSpPr>
          <p:cNvPr id="6" name="Footer Placeholder 3">
            <a:extLst>
              <a:ext uri="{FF2B5EF4-FFF2-40B4-BE49-F238E27FC236}">
                <a16:creationId xmlns:a16="http://schemas.microsoft.com/office/drawing/2014/main" id="{CC340EE8-FDA0-A263-01A2-B78F6A3B1A25}"/>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Tree>
    <p:extLst>
      <p:ext uri="{BB962C8B-B14F-4D97-AF65-F5344CB8AC3E}">
        <p14:creationId xmlns:p14="http://schemas.microsoft.com/office/powerpoint/2010/main" val="193276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AA5DC7-B0C2-81C1-C1CD-6B40BDF343A9}"/>
              </a:ext>
            </a:extLst>
          </p:cNvPr>
          <p:cNvSpPr>
            <a:spLocks noGrp="1"/>
          </p:cNvSpPr>
          <p:nvPr>
            <p:ph type="sldNum" sz="quarter" idx="4"/>
          </p:nvPr>
        </p:nvSpPr>
        <p:spPr/>
        <p:txBody>
          <a:bodyPr/>
          <a:lstStyle/>
          <a:p>
            <a:fld id="{0C335929-780B-A844-A64B-81E9A9ACE156}" type="slidenum">
              <a:rPr lang="en-GB" smtClean="0"/>
              <a:pPr/>
              <a:t>2</a:t>
            </a:fld>
            <a:endParaRPr lang="en-GB"/>
          </a:p>
        </p:txBody>
      </p:sp>
      <p:sp>
        <p:nvSpPr>
          <p:cNvPr id="4" name="Title 1">
            <a:extLst>
              <a:ext uri="{FF2B5EF4-FFF2-40B4-BE49-F238E27FC236}">
                <a16:creationId xmlns:a16="http://schemas.microsoft.com/office/drawing/2014/main" id="{8C90CA5A-64DC-F2FE-16B3-39BA81C6C3EE}"/>
              </a:ext>
            </a:extLst>
          </p:cNvPr>
          <p:cNvSpPr>
            <a:spLocks noGrp="1"/>
          </p:cNvSpPr>
          <p:nvPr>
            <p:ph type="title" idx="4294967295"/>
          </p:nvPr>
        </p:nvSpPr>
        <p:spPr>
          <a:xfrm>
            <a:off x="933892" y="1526088"/>
            <a:ext cx="10634331" cy="883247"/>
          </a:xfrm>
        </p:spPr>
        <p:txBody>
          <a:bodyPr>
            <a:normAutofit/>
          </a:bodyPr>
          <a:lstStyle/>
          <a:p>
            <a:r>
              <a:rPr lang="en-GB" sz="3200" dirty="0">
                <a:solidFill>
                  <a:schemeClr val="bg1"/>
                </a:solidFill>
              </a:rPr>
              <a:t>Changes in the March 2026 standards update</a:t>
            </a:r>
          </a:p>
        </p:txBody>
      </p:sp>
      <p:sp>
        <p:nvSpPr>
          <p:cNvPr id="5" name="Slide Number Placeholder 2">
            <a:extLst>
              <a:ext uri="{FF2B5EF4-FFF2-40B4-BE49-F238E27FC236}">
                <a16:creationId xmlns:a16="http://schemas.microsoft.com/office/drawing/2014/main" id="{6EDA50CD-AB00-AA78-0EA9-A3E35B8A1C93}"/>
              </a:ext>
            </a:extLst>
          </p:cNvPr>
          <p:cNvSpPr txBox="1">
            <a:spLocks/>
          </p:cNvSpPr>
          <p:nvPr/>
        </p:nvSpPr>
        <p:spPr>
          <a:xfrm>
            <a:off x="90000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335929-780B-A844-A64B-81E9A9ACE156}" type="slidenum">
              <a:rPr lang="en-GB" smtClean="0"/>
              <a:pPr/>
              <a:t>2</a:t>
            </a:fld>
            <a:endParaRPr lang="en-GB"/>
          </a:p>
        </p:txBody>
      </p:sp>
      <p:sp>
        <p:nvSpPr>
          <p:cNvPr id="7" name="Triangle 6">
            <a:extLst>
              <a:ext uri="{FF2B5EF4-FFF2-40B4-BE49-F238E27FC236}">
                <a16:creationId xmlns:a16="http://schemas.microsoft.com/office/drawing/2014/main" id="{B256B71E-8141-EA30-8037-BDF3D04D948E}"/>
              </a:ext>
            </a:extLst>
          </p:cNvPr>
          <p:cNvSpPr/>
          <p:nvPr/>
        </p:nvSpPr>
        <p:spPr>
          <a:xfrm>
            <a:off x="2163621" y="5055476"/>
            <a:ext cx="306329" cy="264077"/>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AF952D5A-F5CF-BA50-F87C-9EB5E25BA913}"/>
              </a:ext>
            </a:extLst>
          </p:cNvPr>
          <p:cNvSpPr txBox="1"/>
          <p:nvPr/>
        </p:nvSpPr>
        <p:spPr>
          <a:xfrm>
            <a:off x="1591571" y="5344755"/>
            <a:ext cx="1450428" cy="276999"/>
          </a:xfrm>
          <a:prstGeom prst="rect">
            <a:avLst/>
          </a:prstGeom>
          <a:noFill/>
        </p:spPr>
        <p:txBody>
          <a:bodyPr wrap="square" rtlCol="0">
            <a:spAutoFit/>
          </a:bodyPr>
          <a:lstStyle/>
          <a:p>
            <a:pPr algn="ctr">
              <a:defRPr/>
            </a:pPr>
            <a:r>
              <a:rPr lang="en-GB" sz="1200" b="1" spc="-50" dirty="0">
                <a:solidFill>
                  <a:srgbClr val="FF0000"/>
                </a:solidFill>
              </a:rPr>
              <a:t>3 standards </a:t>
            </a:r>
          </a:p>
        </p:txBody>
      </p:sp>
      <p:sp>
        <p:nvSpPr>
          <p:cNvPr id="9" name="Triangle 8">
            <a:extLst>
              <a:ext uri="{FF2B5EF4-FFF2-40B4-BE49-F238E27FC236}">
                <a16:creationId xmlns:a16="http://schemas.microsoft.com/office/drawing/2014/main" id="{E3360C75-9A27-9064-E2F1-9AC99ED39EB3}"/>
              </a:ext>
            </a:extLst>
          </p:cNvPr>
          <p:cNvSpPr/>
          <p:nvPr/>
        </p:nvSpPr>
        <p:spPr>
          <a:xfrm>
            <a:off x="4638807" y="5055476"/>
            <a:ext cx="306329" cy="264077"/>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0" name="TextBox 9">
            <a:extLst>
              <a:ext uri="{FF2B5EF4-FFF2-40B4-BE49-F238E27FC236}">
                <a16:creationId xmlns:a16="http://schemas.microsoft.com/office/drawing/2014/main" id="{2EA2165C-581C-38D0-3361-9CDB28937B33}"/>
              </a:ext>
            </a:extLst>
          </p:cNvPr>
          <p:cNvSpPr txBox="1"/>
          <p:nvPr/>
        </p:nvSpPr>
        <p:spPr>
          <a:xfrm>
            <a:off x="4288221" y="5344755"/>
            <a:ext cx="1051035" cy="646331"/>
          </a:xfrm>
          <a:prstGeom prst="rect">
            <a:avLst/>
          </a:prstGeom>
          <a:noFill/>
        </p:spPr>
        <p:txBody>
          <a:bodyPr wrap="square" rtlCol="0">
            <a:spAutoFit/>
          </a:bodyPr>
          <a:lstStyle/>
          <a:p>
            <a:pPr algn="ctr">
              <a:defRPr/>
            </a:pPr>
            <a:r>
              <a:rPr lang="en-GB" sz="1200" b="1" spc="-50" dirty="0">
                <a:solidFill>
                  <a:srgbClr val="FF0000"/>
                </a:solidFill>
                <a:latin typeface="Calibri" panose="020F0502020204030204"/>
              </a:rPr>
              <a:t>1 standard and 1 guidance note</a:t>
            </a:r>
          </a:p>
        </p:txBody>
      </p:sp>
      <p:sp>
        <p:nvSpPr>
          <p:cNvPr id="11" name="Triangle 10">
            <a:extLst>
              <a:ext uri="{FF2B5EF4-FFF2-40B4-BE49-F238E27FC236}">
                <a16:creationId xmlns:a16="http://schemas.microsoft.com/office/drawing/2014/main" id="{DA5CB849-B265-B03F-A2B8-E0BE5A9B48CB}"/>
              </a:ext>
            </a:extLst>
          </p:cNvPr>
          <p:cNvSpPr/>
          <p:nvPr/>
        </p:nvSpPr>
        <p:spPr>
          <a:xfrm>
            <a:off x="949308" y="5051293"/>
            <a:ext cx="306329" cy="264077"/>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TextBox 11">
            <a:extLst>
              <a:ext uri="{FF2B5EF4-FFF2-40B4-BE49-F238E27FC236}">
                <a16:creationId xmlns:a16="http://schemas.microsoft.com/office/drawing/2014/main" id="{31EDEBE9-D0CF-3E58-29C9-8D6D3B373D7B}"/>
              </a:ext>
            </a:extLst>
          </p:cNvPr>
          <p:cNvSpPr txBox="1"/>
          <p:nvPr/>
        </p:nvSpPr>
        <p:spPr>
          <a:xfrm>
            <a:off x="540536" y="5386739"/>
            <a:ext cx="1051035" cy="461665"/>
          </a:xfrm>
          <a:prstGeom prst="rect">
            <a:avLst/>
          </a:prstGeom>
          <a:noFill/>
        </p:spPr>
        <p:txBody>
          <a:bodyPr wrap="square" rtlCol="0">
            <a:spAutoFit/>
          </a:bodyPr>
          <a:lstStyle/>
          <a:p>
            <a:pPr algn="ctr">
              <a:defRPr/>
            </a:pPr>
            <a:r>
              <a:rPr lang="en-GB" sz="1200" b="1" i="0" u="none" strike="noStrike" kern="1200" cap="none" spc="-50" normalizeH="0" baseline="0" noProof="0" dirty="0">
                <a:ln>
                  <a:noFill/>
                </a:ln>
                <a:solidFill>
                  <a:srgbClr val="FF0000"/>
                </a:solidFill>
                <a:effectLst/>
                <a:uLnTx/>
                <a:uFillTx/>
                <a:latin typeface="Calibri" panose="020F0502020204030204"/>
                <a:ea typeface="Calibri"/>
                <a:cs typeface="Calibri"/>
              </a:rPr>
              <a:t>1 technical note </a:t>
            </a:r>
          </a:p>
        </p:txBody>
      </p:sp>
      <p:sp>
        <p:nvSpPr>
          <p:cNvPr id="13" name="Triangle 12">
            <a:extLst>
              <a:ext uri="{FF2B5EF4-FFF2-40B4-BE49-F238E27FC236}">
                <a16:creationId xmlns:a16="http://schemas.microsoft.com/office/drawing/2014/main" id="{26EA16BD-E291-5412-8607-7942FB4B8266}"/>
              </a:ext>
            </a:extLst>
          </p:cNvPr>
          <p:cNvSpPr/>
          <p:nvPr/>
        </p:nvSpPr>
        <p:spPr>
          <a:xfrm>
            <a:off x="10856640" y="5051293"/>
            <a:ext cx="306329" cy="264077"/>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4" name="TextBox 13">
            <a:extLst>
              <a:ext uri="{FF2B5EF4-FFF2-40B4-BE49-F238E27FC236}">
                <a16:creationId xmlns:a16="http://schemas.microsoft.com/office/drawing/2014/main" id="{18EC6C66-57E0-6011-98C3-178B12CB46D2}"/>
              </a:ext>
            </a:extLst>
          </p:cNvPr>
          <p:cNvSpPr txBox="1"/>
          <p:nvPr/>
        </p:nvSpPr>
        <p:spPr>
          <a:xfrm>
            <a:off x="10489543" y="5386738"/>
            <a:ext cx="1051035" cy="461665"/>
          </a:xfrm>
          <a:prstGeom prst="rect">
            <a:avLst/>
          </a:prstGeom>
          <a:noFill/>
        </p:spPr>
        <p:txBody>
          <a:bodyPr wrap="square" rtlCol="0">
            <a:spAutoFit/>
          </a:bodyPr>
          <a:lstStyle/>
          <a:p>
            <a:pPr algn="ctr">
              <a:defRPr/>
            </a:pPr>
            <a:r>
              <a:rPr lang="en-GB" sz="1200" b="1" spc="-50" dirty="0">
                <a:solidFill>
                  <a:srgbClr val="FF0000"/>
                </a:solidFill>
                <a:latin typeface="Calibri" panose="020F0502020204030204"/>
              </a:rPr>
              <a:t>1 new guidance note </a:t>
            </a:r>
          </a:p>
        </p:txBody>
      </p:sp>
      <p:sp>
        <p:nvSpPr>
          <p:cNvPr id="15" name="Triangle 14">
            <a:extLst>
              <a:ext uri="{FF2B5EF4-FFF2-40B4-BE49-F238E27FC236}">
                <a16:creationId xmlns:a16="http://schemas.microsoft.com/office/drawing/2014/main" id="{06AB0EF4-1244-E6B0-C4BF-1F47B6A55972}"/>
              </a:ext>
            </a:extLst>
          </p:cNvPr>
          <p:cNvSpPr/>
          <p:nvPr/>
        </p:nvSpPr>
        <p:spPr>
          <a:xfrm>
            <a:off x="8357562" y="5051294"/>
            <a:ext cx="306329" cy="264077"/>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TextBox 15">
            <a:extLst>
              <a:ext uri="{FF2B5EF4-FFF2-40B4-BE49-F238E27FC236}">
                <a16:creationId xmlns:a16="http://schemas.microsoft.com/office/drawing/2014/main" id="{4C630CE9-0898-90AD-BB57-99DB5EF2DBF8}"/>
              </a:ext>
            </a:extLst>
          </p:cNvPr>
          <p:cNvSpPr txBox="1"/>
          <p:nvPr/>
        </p:nvSpPr>
        <p:spPr>
          <a:xfrm>
            <a:off x="7785512" y="5340573"/>
            <a:ext cx="1450428" cy="646331"/>
          </a:xfrm>
          <a:prstGeom prst="rect">
            <a:avLst/>
          </a:prstGeom>
          <a:noFill/>
        </p:spPr>
        <p:txBody>
          <a:bodyPr wrap="square" rtlCol="0">
            <a:spAutoFit/>
          </a:bodyPr>
          <a:lstStyle/>
          <a:p>
            <a:pPr algn="ctr">
              <a:defRPr/>
            </a:pPr>
            <a:r>
              <a:rPr lang="en-GB" sz="1200" b="1" spc="-50" dirty="0">
                <a:solidFill>
                  <a:srgbClr val="FF0000"/>
                </a:solidFill>
                <a:latin typeface="Calibri" panose="020F0502020204030204"/>
              </a:rPr>
              <a:t>1 guidance note and mu</a:t>
            </a:r>
            <a:r>
              <a:rPr kumimoji="0" lang="en-GB" sz="1200" b="1" i="0" u="none" strike="noStrike" kern="1200" cap="none" spc="-50" normalizeH="0" baseline="0" noProof="0" dirty="0" err="1">
                <a:ln>
                  <a:noFill/>
                </a:ln>
                <a:solidFill>
                  <a:srgbClr val="FF0000"/>
                </a:solidFill>
                <a:effectLst/>
                <a:uLnTx/>
                <a:uFillTx/>
                <a:latin typeface="Calibri" panose="020F0502020204030204"/>
                <a:ea typeface="+mj-ea"/>
                <a:cs typeface="+mj-cs"/>
              </a:rPr>
              <a:t>ltiple</a:t>
            </a:r>
            <a:r>
              <a:rPr kumimoji="0" lang="en-GB" sz="1200" b="1" i="0" u="none" strike="noStrike" kern="1200" cap="none" spc="-50" normalizeH="0" baseline="0" noProof="0" dirty="0">
                <a:ln>
                  <a:noFill/>
                </a:ln>
                <a:solidFill>
                  <a:srgbClr val="FF0000"/>
                </a:solidFill>
                <a:effectLst/>
                <a:uLnTx/>
                <a:uFillTx/>
                <a:latin typeface="Calibri" panose="020F0502020204030204"/>
                <a:ea typeface="+mj-ea"/>
                <a:cs typeface="+mj-cs"/>
              </a:rPr>
              <a:t> Rule Book modules updated</a:t>
            </a:r>
          </a:p>
        </p:txBody>
      </p:sp>
      <p:pic>
        <p:nvPicPr>
          <p:cNvPr id="17" name="Picture 16" descr="A black letter on a white background&#10;&#10;Description automatically generated">
            <a:hlinkClick r:id="" action="ppaction://hlinkshowjump?jump=firstslide"/>
            <a:extLst>
              <a:ext uri="{FF2B5EF4-FFF2-40B4-BE49-F238E27FC236}">
                <a16:creationId xmlns:a16="http://schemas.microsoft.com/office/drawing/2014/main" id="{FF4F0B20-A9A6-4D63-E59E-99E067BE00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3891" y="6482280"/>
            <a:ext cx="499336" cy="139238"/>
          </a:xfrm>
          <a:prstGeom prst="rect">
            <a:avLst/>
          </a:prstGeom>
        </p:spPr>
      </p:pic>
      <p:pic>
        <p:nvPicPr>
          <p:cNvPr id="18" name="Picture 17" descr="A black text on a white background&#10;&#10;Description automatically generated">
            <a:hlinkClick r:id="" action="ppaction://hlinkshowjump?jump=previousslide"/>
            <a:extLst>
              <a:ext uri="{FF2B5EF4-FFF2-40B4-BE49-F238E27FC236}">
                <a16:creationId xmlns:a16="http://schemas.microsoft.com/office/drawing/2014/main" id="{DFB33C22-0C59-84F6-29AF-164DE94732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9" name="Picture 18" descr="A black letter with a white background&#10;&#10;Description automatically generated">
            <a:hlinkClick r:id="" action="ppaction://hlinkshowjump?jump=nextslide"/>
            <a:extLst>
              <a:ext uri="{FF2B5EF4-FFF2-40B4-BE49-F238E27FC236}">
                <a16:creationId xmlns:a16="http://schemas.microsoft.com/office/drawing/2014/main" id="{46EC1B21-77BF-6172-F8A4-149688BF9B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0" name="Picture 19" descr="A black letter and x&#10;&#10;Description automatically generated">
            <a:hlinkClick r:id="" action="ppaction://hlinkshowjump?jump=endshow"/>
            <a:extLst>
              <a:ext uri="{FF2B5EF4-FFF2-40B4-BE49-F238E27FC236}">
                <a16:creationId xmlns:a16="http://schemas.microsoft.com/office/drawing/2014/main" id="{D53111A4-B872-D9D2-E227-FD00A6FC73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sp>
        <p:nvSpPr>
          <p:cNvPr id="22" name="Oval 21">
            <a:hlinkClick r:id="rId7" action="ppaction://hlinksldjump"/>
            <a:extLst>
              <a:ext uri="{FF2B5EF4-FFF2-40B4-BE49-F238E27FC236}">
                <a16:creationId xmlns:a16="http://schemas.microsoft.com/office/drawing/2014/main" id="{26620BFF-2634-4660-C04D-8AE6722F595B}"/>
              </a:ext>
            </a:extLst>
          </p:cNvPr>
          <p:cNvSpPr/>
          <p:nvPr/>
        </p:nvSpPr>
        <p:spPr>
          <a:xfrm>
            <a:off x="613376" y="3922281"/>
            <a:ext cx="978195" cy="97819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sp>
        <p:nvSpPr>
          <p:cNvPr id="23" name="Oval 22">
            <a:hlinkClick r:id="rId8" action="ppaction://hlinksldjump"/>
            <a:extLst>
              <a:ext uri="{FF2B5EF4-FFF2-40B4-BE49-F238E27FC236}">
                <a16:creationId xmlns:a16="http://schemas.microsoft.com/office/drawing/2014/main" id="{CECF6F8F-C3FA-59B1-B322-E540D086DAD9}"/>
              </a:ext>
            </a:extLst>
          </p:cNvPr>
          <p:cNvSpPr/>
          <p:nvPr/>
        </p:nvSpPr>
        <p:spPr>
          <a:xfrm>
            <a:off x="1838320" y="3922280"/>
            <a:ext cx="978195" cy="97819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9" action="ppaction://hlinksldjump"/>
            <a:extLst>
              <a:ext uri="{FF2B5EF4-FFF2-40B4-BE49-F238E27FC236}">
                <a16:creationId xmlns:a16="http://schemas.microsoft.com/office/drawing/2014/main" id="{B2E0FB41-7BC3-B6D4-7040-9A38DF064283}"/>
              </a:ext>
            </a:extLst>
          </p:cNvPr>
          <p:cNvSpPr/>
          <p:nvPr/>
        </p:nvSpPr>
        <p:spPr>
          <a:xfrm>
            <a:off x="3041998" y="3904254"/>
            <a:ext cx="978195" cy="97819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0" action="ppaction://hlinksldjump"/>
            <a:extLst>
              <a:ext uri="{FF2B5EF4-FFF2-40B4-BE49-F238E27FC236}">
                <a16:creationId xmlns:a16="http://schemas.microsoft.com/office/drawing/2014/main" id="{C7E76B5F-F379-8D88-7CCF-005E7BF123F5}"/>
              </a:ext>
            </a:extLst>
          </p:cNvPr>
          <p:cNvSpPr/>
          <p:nvPr/>
        </p:nvSpPr>
        <p:spPr>
          <a:xfrm>
            <a:off x="4298854" y="3917114"/>
            <a:ext cx="978195" cy="97819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1" action="ppaction://hlinksldjump"/>
            <a:extLst>
              <a:ext uri="{FF2B5EF4-FFF2-40B4-BE49-F238E27FC236}">
                <a16:creationId xmlns:a16="http://schemas.microsoft.com/office/drawing/2014/main" id="{D036C927-19A7-A012-64C1-E84BE9FC9A6B}"/>
              </a:ext>
            </a:extLst>
          </p:cNvPr>
          <p:cNvSpPr/>
          <p:nvPr/>
        </p:nvSpPr>
        <p:spPr>
          <a:xfrm>
            <a:off x="5555710" y="3904254"/>
            <a:ext cx="978195" cy="97819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2" action="ppaction://hlinksldjump"/>
            <a:extLst>
              <a:ext uri="{FF2B5EF4-FFF2-40B4-BE49-F238E27FC236}">
                <a16:creationId xmlns:a16="http://schemas.microsoft.com/office/drawing/2014/main" id="{3285D618-DE0E-118C-F009-19600A66692F}"/>
              </a:ext>
            </a:extLst>
          </p:cNvPr>
          <p:cNvSpPr/>
          <p:nvPr/>
        </p:nvSpPr>
        <p:spPr>
          <a:xfrm>
            <a:off x="6796684" y="3927747"/>
            <a:ext cx="978195" cy="97819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3" action="ppaction://hlinksldjump"/>
            <a:extLst>
              <a:ext uri="{FF2B5EF4-FFF2-40B4-BE49-F238E27FC236}">
                <a16:creationId xmlns:a16="http://schemas.microsoft.com/office/drawing/2014/main" id="{233AD765-3EC8-9922-5D49-D28343337CD2}"/>
              </a:ext>
            </a:extLst>
          </p:cNvPr>
          <p:cNvSpPr/>
          <p:nvPr/>
        </p:nvSpPr>
        <p:spPr>
          <a:xfrm>
            <a:off x="8021805" y="3917114"/>
            <a:ext cx="978195" cy="97819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4" action="ppaction://hlinksldjump"/>
            <a:extLst>
              <a:ext uri="{FF2B5EF4-FFF2-40B4-BE49-F238E27FC236}">
                <a16:creationId xmlns:a16="http://schemas.microsoft.com/office/drawing/2014/main" id="{D5FDCB33-ED96-B497-0776-0AC1E46CE498}"/>
              </a:ext>
            </a:extLst>
          </p:cNvPr>
          <p:cNvSpPr/>
          <p:nvPr/>
        </p:nvSpPr>
        <p:spPr>
          <a:xfrm>
            <a:off x="9273853" y="3920974"/>
            <a:ext cx="978195" cy="97819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4" action="ppaction://hlinksldjump"/>
            <a:extLst>
              <a:ext uri="{FF2B5EF4-FFF2-40B4-BE49-F238E27FC236}">
                <a16:creationId xmlns:a16="http://schemas.microsoft.com/office/drawing/2014/main" id="{B2178B26-9F11-6BC0-6817-0472BBA21257}"/>
              </a:ext>
            </a:extLst>
          </p:cNvPr>
          <p:cNvSpPr/>
          <p:nvPr/>
        </p:nvSpPr>
        <p:spPr>
          <a:xfrm>
            <a:off x="10498974" y="3917113"/>
            <a:ext cx="978195" cy="97819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3">
            <a:extLst>
              <a:ext uri="{FF2B5EF4-FFF2-40B4-BE49-F238E27FC236}">
                <a16:creationId xmlns:a16="http://schemas.microsoft.com/office/drawing/2014/main" id="{46477569-F066-8EFD-D181-E61ADB6D4218}"/>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
        <p:nvSpPr>
          <p:cNvPr id="6" name="TextBox 5">
            <a:extLst>
              <a:ext uri="{FF2B5EF4-FFF2-40B4-BE49-F238E27FC236}">
                <a16:creationId xmlns:a16="http://schemas.microsoft.com/office/drawing/2014/main" id="{B7D2DFD1-A6C2-0FA9-7A5B-CFEED0E11288}"/>
              </a:ext>
            </a:extLst>
          </p:cNvPr>
          <p:cNvSpPr txBox="1"/>
          <p:nvPr/>
        </p:nvSpPr>
        <p:spPr>
          <a:xfrm>
            <a:off x="6659970" y="5252421"/>
            <a:ext cx="1202435" cy="461665"/>
          </a:xfrm>
          <a:prstGeom prst="rect">
            <a:avLst/>
          </a:prstGeom>
          <a:noFill/>
        </p:spPr>
        <p:txBody>
          <a:bodyPr wrap="square" rtlCol="0">
            <a:spAutoFit/>
          </a:bodyPr>
          <a:lstStyle/>
          <a:p>
            <a:pPr algn="ctr">
              <a:defRPr/>
            </a:pPr>
            <a:r>
              <a:rPr lang="en-GB" sz="1200" b="1" spc="-50" dirty="0">
                <a:solidFill>
                  <a:srgbClr val="FF0000"/>
                </a:solidFill>
                <a:latin typeface="Calibri" panose="020F0502020204030204"/>
              </a:rPr>
              <a:t>2 standards and </a:t>
            </a:r>
          </a:p>
          <a:p>
            <a:pPr algn="ctr">
              <a:defRPr/>
            </a:pPr>
            <a:r>
              <a:rPr lang="en-GB" sz="1200" b="1" spc="-50" dirty="0">
                <a:solidFill>
                  <a:srgbClr val="FF0000"/>
                </a:solidFill>
                <a:latin typeface="Calibri" panose="020F0502020204030204"/>
              </a:rPr>
              <a:t>1 guidance note</a:t>
            </a:r>
          </a:p>
        </p:txBody>
      </p:sp>
      <p:sp>
        <p:nvSpPr>
          <p:cNvPr id="31" name="Triangle 8">
            <a:extLst>
              <a:ext uri="{FF2B5EF4-FFF2-40B4-BE49-F238E27FC236}">
                <a16:creationId xmlns:a16="http://schemas.microsoft.com/office/drawing/2014/main" id="{7FAE8F05-A3FF-32A2-D8BB-238201FC3713}"/>
              </a:ext>
            </a:extLst>
          </p:cNvPr>
          <p:cNvSpPr/>
          <p:nvPr/>
        </p:nvSpPr>
        <p:spPr>
          <a:xfrm>
            <a:off x="7113993" y="4988344"/>
            <a:ext cx="306329" cy="264077"/>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1909089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23C12-608F-24D1-6BC8-05F5E77FC2F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BDA930-5D3F-FFE7-B828-E421D6707084}"/>
              </a:ext>
            </a:extLst>
          </p:cNvPr>
          <p:cNvSpPr>
            <a:spLocks noGrp="1"/>
          </p:cNvSpPr>
          <p:nvPr>
            <p:ph type="sldNum" sz="quarter" idx="4"/>
          </p:nvPr>
        </p:nvSpPr>
        <p:spPr/>
        <p:txBody>
          <a:bodyPr/>
          <a:lstStyle/>
          <a:p>
            <a:fld id="{0C335929-780B-A844-A64B-81E9A9ACE156}" type="slidenum">
              <a:rPr lang="en-GB" smtClean="0"/>
              <a:pPr/>
              <a:t>20</a:t>
            </a:fld>
            <a:endParaRPr lang="en-GB"/>
          </a:p>
        </p:txBody>
      </p:sp>
      <p:sp>
        <p:nvSpPr>
          <p:cNvPr id="18" name="TextBox 17">
            <a:extLst>
              <a:ext uri="{FF2B5EF4-FFF2-40B4-BE49-F238E27FC236}">
                <a16:creationId xmlns:a16="http://schemas.microsoft.com/office/drawing/2014/main" id="{BBD73107-5367-D770-B2AE-D80D7BBB0DF0}"/>
              </a:ext>
            </a:extLst>
          </p:cNvPr>
          <p:cNvSpPr txBox="1"/>
          <p:nvPr/>
        </p:nvSpPr>
        <p:spPr>
          <a:xfrm>
            <a:off x="933890" y="2747392"/>
            <a:ext cx="10511875" cy="1046440"/>
          </a:xfrm>
          <a:prstGeom prst="rect">
            <a:avLst/>
          </a:prstGeom>
          <a:noFill/>
        </p:spPr>
        <p:txBody>
          <a:bodyPr wrap="square" rtlCol="0">
            <a:spAutoFit/>
          </a:bodyPr>
          <a:lstStyle/>
          <a:p>
            <a:r>
              <a:rPr lang="en-GB" sz="1400" b="1"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Key changes</a:t>
            </a:r>
            <a:endParaRPr lang="en-GB" sz="1400" b="1"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Changes have been made to this module as a result of those made to module M1 </a:t>
            </a:r>
            <a:r>
              <a:rPr lang="en-GB" sz="1200" i="1"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Dealing with a train accident or train evacuation</a:t>
            </a:r>
            <a:r>
              <a:rPr lang="en-GB" sz="1200" i="1"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a:t>
            </a: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There is no longer any requirement to place emergency protection if a train has failed during extended block working, and therefore all references have been removed from this module.</a:t>
            </a: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As a result, the number of locations where the assisting train might meet the driver of the failed train has been reduced.</a:t>
            </a:r>
          </a:p>
        </p:txBody>
      </p:sp>
      <p:sp>
        <p:nvSpPr>
          <p:cNvPr id="19" name="Content Placeholder 2">
            <a:extLst>
              <a:ext uri="{FF2B5EF4-FFF2-40B4-BE49-F238E27FC236}">
                <a16:creationId xmlns:a16="http://schemas.microsoft.com/office/drawing/2014/main" id="{D03FF97B-6435-C7E4-2713-68BCD0059C24}"/>
              </a:ext>
            </a:extLst>
          </p:cNvPr>
          <p:cNvSpPr txBox="1">
            <a:spLocks/>
          </p:cNvSpPr>
          <p:nvPr/>
        </p:nvSpPr>
        <p:spPr>
          <a:xfrm>
            <a:off x="933891" y="1660750"/>
            <a:ext cx="10183875" cy="10405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GERT8000-M2 Issue 9 </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Train stopped by train failure</a:t>
            </a:r>
            <a:endParaRPr lang="en-GB" dirty="0"/>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B998E3AA-C894-7ACE-6756-55C976D15D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21" name="Picture 20" descr="A black text on a white background&#10;&#10;Description automatically generated">
            <a:hlinkClick r:id="" action="ppaction://hlinkshowjump?jump=previousslide"/>
            <a:extLst>
              <a:ext uri="{FF2B5EF4-FFF2-40B4-BE49-F238E27FC236}">
                <a16:creationId xmlns:a16="http://schemas.microsoft.com/office/drawing/2014/main" id="{A3ECE182-CD34-DD2D-A18D-7A54C048C7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22" name="Picture 21" descr="A black letter with a white background&#10;&#10;Description automatically generated">
            <a:hlinkClick r:id="" action="ppaction://hlinkshowjump?jump=nextslide"/>
            <a:extLst>
              <a:ext uri="{FF2B5EF4-FFF2-40B4-BE49-F238E27FC236}">
                <a16:creationId xmlns:a16="http://schemas.microsoft.com/office/drawing/2014/main" id="{DDC8F69C-7A04-D27D-E30B-FDCBD74BE9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3" name="Picture 22" descr="A black letter and x&#10;&#10;Description automatically generated">
            <a:hlinkClick r:id="" action="ppaction://hlinkshowjump?jump=endshow"/>
            <a:extLst>
              <a:ext uri="{FF2B5EF4-FFF2-40B4-BE49-F238E27FC236}">
                <a16:creationId xmlns:a16="http://schemas.microsoft.com/office/drawing/2014/main" id="{DB178D15-5B70-424C-C125-D161720FC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4" name="Picture 23" descr="A black text on a white background&#10;&#10;AI-generated content may be incorrect.">
            <a:hlinkClick r:id="rId6" action="ppaction://hlinksldjump"/>
            <a:extLst>
              <a:ext uri="{FF2B5EF4-FFF2-40B4-BE49-F238E27FC236}">
                <a16:creationId xmlns:a16="http://schemas.microsoft.com/office/drawing/2014/main" id="{A4FAD76A-BD7D-5F6A-D4B7-3DC415A19539}"/>
              </a:ext>
            </a:extLst>
          </p:cNvPr>
          <p:cNvPicPr>
            <a:picLocks noChangeAspect="1"/>
          </p:cNvPicPr>
          <p:nvPr/>
        </p:nvPicPr>
        <p:blipFill>
          <a:blip r:embed="rId7"/>
          <a:stretch>
            <a:fillRect/>
          </a:stretch>
        </p:blipFill>
        <p:spPr>
          <a:xfrm>
            <a:off x="8503480" y="6482280"/>
            <a:ext cx="708116" cy="140655"/>
          </a:xfrm>
          <a:prstGeom prst="rect">
            <a:avLst/>
          </a:prstGeom>
        </p:spPr>
      </p:pic>
      <p:pic>
        <p:nvPicPr>
          <p:cNvPr id="5" name="Picture 4">
            <a:hlinkClick r:id="rId8"/>
            <a:extLst>
              <a:ext uri="{FF2B5EF4-FFF2-40B4-BE49-F238E27FC236}">
                <a16:creationId xmlns:a16="http://schemas.microsoft.com/office/drawing/2014/main" id="{C37FD4D4-0F8E-D329-5011-D83103C2CA1E}"/>
              </a:ext>
            </a:extLst>
          </p:cNvPr>
          <p:cNvPicPr>
            <a:picLocks noChangeAspect="1"/>
          </p:cNvPicPr>
          <p:nvPr/>
        </p:nvPicPr>
        <p:blipFill>
          <a:blip r:embed="rId9"/>
          <a:stretch>
            <a:fillRect/>
          </a:stretch>
        </p:blipFill>
        <p:spPr>
          <a:xfrm>
            <a:off x="4065991" y="1660750"/>
            <a:ext cx="342857" cy="342857"/>
          </a:xfrm>
          <a:prstGeom prst="rect">
            <a:avLst/>
          </a:prstGeom>
        </p:spPr>
      </p:pic>
      <p:sp>
        <p:nvSpPr>
          <p:cNvPr id="6" name="Footer Placeholder 3">
            <a:extLst>
              <a:ext uri="{FF2B5EF4-FFF2-40B4-BE49-F238E27FC236}">
                <a16:creationId xmlns:a16="http://schemas.microsoft.com/office/drawing/2014/main" id="{CEA09C09-AB8D-B648-A9D5-37C758182CAA}"/>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Tree>
    <p:extLst>
      <p:ext uri="{BB962C8B-B14F-4D97-AF65-F5344CB8AC3E}">
        <p14:creationId xmlns:p14="http://schemas.microsoft.com/office/powerpoint/2010/main" val="1198704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C6530-7F69-8CE5-181F-98E18652659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B87DF5-486A-B6B7-A429-08FD2F5482BA}"/>
              </a:ext>
            </a:extLst>
          </p:cNvPr>
          <p:cNvSpPr>
            <a:spLocks noGrp="1"/>
          </p:cNvSpPr>
          <p:nvPr>
            <p:ph type="sldNum" sz="quarter" idx="4"/>
          </p:nvPr>
        </p:nvSpPr>
        <p:spPr/>
        <p:txBody>
          <a:bodyPr/>
          <a:lstStyle/>
          <a:p>
            <a:fld id="{0C335929-780B-A844-A64B-81E9A9ACE156}" type="slidenum">
              <a:rPr lang="en-GB" smtClean="0"/>
              <a:pPr/>
              <a:t>21</a:t>
            </a:fld>
            <a:endParaRPr lang="en-GB"/>
          </a:p>
        </p:txBody>
      </p:sp>
      <p:sp>
        <p:nvSpPr>
          <p:cNvPr id="18" name="TextBox 17">
            <a:extLst>
              <a:ext uri="{FF2B5EF4-FFF2-40B4-BE49-F238E27FC236}">
                <a16:creationId xmlns:a16="http://schemas.microsoft.com/office/drawing/2014/main" id="{5A641293-D5E6-DD01-AF7B-543F26D7AF25}"/>
              </a:ext>
            </a:extLst>
          </p:cNvPr>
          <p:cNvSpPr txBox="1"/>
          <p:nvPr/>
        </p:nvSpPr>
        <p:spPr>
          <a:xfrm>
            <a:off x="933890" y="2375500"/>
            <a:ext cx="10511875" cy="3262432"/>
          </a:xfrm>
          <a:prstGeom prst="rect">
            <a:avLst/>
          </a:prstGeom>
          <a:noFill/>
        </p:spPr>
        <p:txBody>
          <a:bodyPr wrap="square" rtlCol="0">
            <a:spAutoFit/>
          </a:bodyPr>
          <a:lstStyle/>
          <a:p>
            <a:r>
              <a:rPr lang="en-GB" sz="1400" b="1"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Key changes</a:t>
            </a:r>
            <a:endParaRPr lang="en-GB" sz="1400" b="1"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The rules concerning emergency protection following a train accident and when other trains are put in danger have been reviewed. Changes have been made to section 45.1 of this module that correspond to similar changes made to module M1 </a:t>
            </a:r>
            <a:r>
              <a:rPr lang="en-GB" sz="1200" i="1"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Dealing with a train accident or train evacuation.</a:t>
            </a: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The actions of a driver on exploding detonators have been changed to include making a REC to tell the signaller and other drivers about a possible hazard. A new rule has been added to state that this also applies if a hand danger signal is seen unexpectedly when not already bringing a train to a stand as a result of</a:t>
            </a: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 </a:t>
            </a: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receiving a REC.</a:t>
            </a:r>
            <a:endPar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Section 45.1 now includes revised versions of the existing instructions in a new sub-section a) ‘When trains in the opposite direction are put in danger' as they are only relevant to that situation. A new sub-section b) ‘When trains in the same direction are put in danger' has been introduced, as the question of a hazard to a train on another running line used in the same direction has not previously been catered for.</a:t>
            </a: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Section 45.1 a) now includes a requirement to use any other means of direct communication available within the driving cab to tell the signaller if unable to make a REC.</a:t>
            </a: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To avoid any ambiguity, it is now stated that in moving forward to the 1  1/4 mile point, a driver must not pass any signal at danger unless already having been authorised to do so.</a:t>
            </a: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Once the driver has stopped at the 1  1/4 mile point, the signaller can allow the train to proceed on its journey normally if the signaller can confirm no train is approaching. Whilst this can be the case under the existing rules, it is not made clear.</a:t>
            </a:r>
          </a:p>
          <a:p>
            <a:endPar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endParaRP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p:txBody>
      </p:sp>
      <p:sp>
        <p:nvSpPr>
          <p:cNvPr id="19" name="Content Placeholder 2">
            <a:extLst>
              <a:ext uri="{FF2B5EF4-FFF2-40B4-BE49-F238E27FC236}">
                <a16:creationId xmlns:a16="http://schemas.microsoft.com/office/drawing/2014/main" id="{695AC0FB-D87E-EC48-62A6-CBAC5AD14D67}"/>
              </a:ext>
            </a:extLst>
          </p:cNvPr>
          <p:cNvSpPr txBox="1">
            <a:spLocks/>
          </p:cNvSpPr>
          <p:nvPr/>
        </p:nvSpPr>
        <p:spPr>
          <a:xfrm>
            <a:off x="933890" y="1334976"/>
            <a:ext cx="10183875" cy="10405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GERT8000-TW1 Issue 22 </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Preparation and movement of trains</a:t>
            </a:r>
            <a:endParaRPr lang="en-GB" dirty="0"/>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7E7B08C1-710B-4447-9F2B-66DED2A680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21" name="Picture 20" descr="A black text on a white background&#10;&#10;Description automatically generated">
            <a:hlinkClick r:id="" action="ppaction://hlinkshowjump?jump=previousslide"/>
            <a:extLst>
              <a:ext uri="{FF2B5EF4-FFF2-40B4-BE49-F238E27FC236}">
                <a16:creationId xmlns:a16="http://schemas.microsoft.com/office/drawing/2014/main" id="{CE27270D-0E07-3923-7CD2-2887FCEAE2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22" name="Picture 21" descr="A black letter with a white background&#10;&#10;Description automatically generated">
            <a:hlinkClick r:id="" action="ppaction://hlinkshowjump?jump=nextslide"/>
            <a:extLst>
              <a:ext uri="{FF2B5EF4-FFF2-40B4-BE49-F238E27FC236}">
                <a16:creationId xmlns:a16="http://schemas.microsoft.com/office/drawing/2014/main" id="{74D0581F-A1BE-0059-ADA7-263B5EB825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3" name="Picture 22" descr="A black letter and x&#10;&#10;Description automatically generated">
            <a:hlinkClick r:id="" action="ppaction://hlinkshowjump?jump=endshow"/>
            <a:extLst>
              <a:ext uri="{FF2B5EF4-FFF2-40B4-BE49-F238E27FC236}">
                <a16:creationId xmlns:a16="http://schemas.microsoft.com/office/drawing/2014/main" id="{86A12D2F-8155-66F3-32AF-13CA0367DB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4" name="Picture 23" descr="A black text on a white background&#10;&#10;AI-generated content may be incorrect.">
            <a:hlinkClick r:id="rId6" action="ppaction://hlinksldjump"/>
            <a:extLst>
              <a:ext uri="{FF2B5EF4-FFF2-40B4-BE49-F238E27FC236}">
                <a16:creationId xmlns:a16="http://schemas.microsoft.com/office/drawing/2014/main" id="{A04292BC-6A1D-E558-C612-E31829A81602}"/>
              </a:ext>
            </a:extLst>
          </p:cNvPr>
          <p:cNvPicPr>
            <a:picLocks noChangeAspect="1"/>
          </p:cNvPicPr>
          <p:nvPr/>
        </p:nvPicPr>
        <p:blipFill>
          <a:blip r:embed="rId7"/>
          <a:stretch>
            <a:fillRect/>
          </a:stretch>
        </p:blipFill>
        <p:spPr>
          <a:xfrm>
            <a:off x="8503480" y="6482280"/>
            <a:ext cx="708116" cy="140655"/>
          </a:xfrm>
          <a:prstGeom prst="rect">
            <a:avLst/>
          </a:prstGeom>
        </p:spPr>
      </p:pic>
      <p:pic>
        <p:nvPicPr>
          <p:cNvPr id="5" name="Picture 4">
            <a:hlinkClick r:id="rId8"/>
            <a:extLst>
              <a:ext uri="{FF2B5EF4-FFF2-40B4-BE49-F238E27FC236}">
                <a16:creationId xmlns:a16="http://schemas.microsoft.com/office/drawing/2014/main" id="{5269270E-5D9F-004F-E2DD-B12F585360AF}"/>
              </a:ext>
            </a:extLst>
          </p:cNvPr>
          <p:cNvPicPr>
            <a:picLocks noChangeAspect="1"/>
          </p:cNvPicPr>
          <p:nvPr/>
        </p:nvPicPr>
        <p:blipFill>
          <a:blip r:embed="rId9"/>
          <a:stretch>
            <a:fillRect/>
          </a:stretch>
        </p:blipFill>
        <p:spPr>
          <a:xfrm>
            <a:off x="4355921" y="1334976"/>
            <a:ext cx="342857" cy="342857"/>
          </a:xfrm>
          <a:prstGeom prst="rect">
            <a:avLst/>
          </a:prstGeom>
        </p:spPr>
      </p:pic>
      <p:sp>
        <p:nvSpPr>
          <p:cNvPr id="6" name="Footer Placeholder 3">
            <a:extLst>
              <a:ext uri="{FF2B5EF4-FFF2-40B4-BE49-F238E27FC236}">
                <a16:creationId xmlns:a16="http://schemas.microsoft.com/office/drawing/2014/main" id="{0C5E82F0-51DA-BBA2-13B0-EDBF87188D3A}"/>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Tree>
    <p:extLst>
      <p:ext uri="{BB962C8B-B14F-4D97-AF65-F5344CB8AC3E}">
        <p14:creationId xmlns:p14="http://schemas.microsoft.com/office/powerpoint/2010/main" val="286282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89C82-85C6-513F-724A-FDA4E232D12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63E894-7DD1-3474-02D3-B15EEFFA53C7}"/>
              </a:ext>
            </a:extLst>
          </p:cNvPr>
          <p:cNvSpPr>
            <a:spLocks noGrp="1"/>
          </p:cNvSpPr>
          <p:nvPr>
            <p:ph type="sldNum" sz="quarter" idx="4"/>
          </p:nvPr>
        </p:nvSpPr>
        <p:spPr/>
        <p:txBody>
          <a:bodyPr/>
          <a:lstStyle/>
          <a:p>
            <a:fld id="{0C335929-780B-A844-A64B-81E9A9ACE156}" type="slidenum">
              <a:rPr lang="en-GB" smtClean="0"/>
              <a:pPr/>
              <a:t>22</a:t>
            </a:fld>
            <a:endParaRPr lang="en-GB"/>
          </a:p>
        </p:txBody>
      </p:sp>
      <p:sp>
        <p:nvSpPr>
          <p:cNvPr id="18" name="TextBox 17">
            <a:extLst>
              <a:ext uri="{FF2B5EF4-FFF2-40B4-BE49-F238E27FC236}">
                <a16:creationId xmlns:a16="http://schemas.microsoft.com/office/drawing/2014/main" id="{1FDDC13A-C97E-A87A-7BB7-150864E69723}"/>
              </a:ext>
            </a:extLst>
          </p:cNvPr>
          <p:cNvSpPr txBox="1"/>
          <p:nvPr/>
        </p:nvSpPr>
        <p:spPr>
          <a:xfrm>
            <a:off x="933890" y="2162876"/>
            <a:ext cx="10511875" cy="1785104"/>
          </a:xfrm>
          <a:prstGeom prst="rect">
            <a:avLst/>
          </a:prstGeom>
          <a:noFill/>
        </p:spPr>
        <p:txBody>
          <a:bodyPr wrap="square" rtlCol="0">
            <a:spAutoFit/>
          </a:bodyPr>
          <a:lstStyle/>
          <a:p>
            <a:r>
              <a:rPr lang="en-GB" sz="1400" b="1"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Key changes</a:t>
            </a:r>
            <a:endParaRPr lang="en-GB" sz="1400" b="1"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Having stopped at this location, the p</a:t>
            </a: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lacing of a track-circuit operating clip is only required if the signaller has not yet been spoken to, or if requested by the signaller.</a:t>
            </a: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Using GSM-R from another driving cab has been added as another means of contacting the signaller from that location.</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Section b) is completely new and requires the driver to stop the train as soon as possible and to contact the signaller as soon as possible. The driver's actions are then similar to those in module M1, and if it is necessary to leave the train before the signaller has been spoken to, the driver must show the hazard warning indication at the rear of the train.</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The requirement to place detonators is retained for a trial period in three situations.</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p:txBody>
      </p:sp>
      <p:sp>
        <p:nvSpPr>
          <p:cNvPr id="19" name="Content Placeholder 2">
            <a:extLst>
              <a:ext uri="{FF2B5EF4-FFF2-40B4-BE49-F238E27FC236}">
                <a16:creationId xmlns:a16="http://schemas.microsoft.com/office/drawing/2014/main" id="{09A09CFF-0899-6819-BC66-23AEBA2848F1}"/>
              </a:ext>
            </a:extLst>
          </p:cNvPr>
          <p:cNvSpPr txBox="1">
            <a:spLocks/>
          </p:cNvSpPr>
          <p:nvPr/>
        </p:nvSpPr>
        <p:spPr>
          <a:xfrm>
            <a:off x="933890" y="1334976"/>
            <a:ext cx="10183875" cy="10405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GERT8000-TW1 Issue 22 continued </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Preparation and movement of trains</a:t>
            </a:r>
            <a:endParaRPr lang="en-GB" dirty="0"/>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0DAB7289-BFE3-F5DB-ADAA-DF3E368921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21" name="Picture 20" descr="A black text on a white background&#10;&#10;Description automatically generated">
            <a:hlinkClick r:id="" action="ppaction://hlinkshowjump?jump=previousslide"/>
            <a:extLst>
              <a:ext uri="{FF2B5EF4-FFF2-40B4-BE49-F238E27FC236}">
                <a16:creationId xmlns:a16="http://schemas.microsoft.com/office/drawing/2014/main" id="{4CD5B299-7B94-0134-335C-8A542A38DF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22" name="Picture 21" descr="A black letter with a white background&#10;&#10;Description automatically generated">
            <a:hlinkClick r:id="" action="ppaction://hlinkshowjump?jump=nextslide"/>
            <a:extLst>
              <a:ext uri="{FF2B5EF4-FFF2-40B4-BE49-F238E27FC236}">
                <a16:creationId xmlns:a16="http://schemas.microsoft.com/office/drawing/2014/main" id="{7627CBDC-1530-15D9-C005-282B8158DA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3" name="Picture 22" descr="A black letter and x&#10;&#10;Description automatically generated">
            <a:hlinkClick r:id="" action="ppaction://hlinkshowjump?jump=endshow"/>
            <a:extLst>
              <a:ext uri="{FF2B5EF4-FFF2-40B4-BE49-F238E27FC236}">
                <a16:creationId xmlns:a16="http://schemas.microsoft.com/office/drawing/2014/main" id="{DF2260DE-6592-E37C-BC3A-81AB1DEAFF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4" name="Picture 23" descr="A black text on a white background&#10;&#10;AI-generated content may be incorrect.">
            <a:hlinkClick r:id="rId6" action="ppaction://hlinksldjump"/>
            <a:extLst>
              <a:ext uri="{FF2B5EF4-FFF2-40B4-BE49-F238E27FC236}">
                <a16:creationId xmlns:a16="http://schemas.microsoft.com/office/drawing/2014/main" id="{73B0A34B-16A5-9E60-EF60-531C2E9A8476}"/>
              </a:ext>
            </a:extLst>
          </p:cNvPr>
          <p:cNvPicPr>
            <a:picLocks noChangeAspect="1"/>
          </p:cNvPicPr>
          <p:nvPr/>
        </p:nvPicPr>
        <p:blipFill>
          <a:blip r:embed="rId7"/>
          <a:stretch>
            <a:fillRect/>
          </a:stretch>
        </p:blipFill>
        <p:spPr>
          <a:xfrm>
            <a:off x="8503480" y="6482280"/>
            <a:ext cx="708116" cy="140655"/>
          </a:xfrm>
          <a:prstGeom prst="rect">
            <a:avLst/>
          </a:prstGeom>
        </p:spPr>
      </p:pic>
      <p:pic>
        <p:nvPicPr>
          <p:cNvPr id="5" name="Picture 4">
            <a:hlinkClick r:id="rId8"/>
            <a:extLst>
              <a:ext uri="{FF2B5EF4-FFF2-40B4-BE49-F238E27FC236}">
                <a16:creationId xmlns:a16="http://schemas.microsoft.com/office/drawing/2014/main" id="{D0C8E003-327B-739D-ABE7-0122A8F4569C}"/>
              </a:ext>
            </a:extLst>
          </p:cNvPr>
          <p:cNvPicPr>
            <a:picLocks noChangeAspect="1"/>
          </p:cNvPicPr>
          <p:nvPr/>
        </p:nvPicPr>
        <p:blipFill>
          <a:blip r:embed="rId9"/>
          <a:stretch>
            <a:fillRect/>
          </a:stretch>
        </p:blipFill>
        <p:spPr>
          <a:xfrm>
            <a:off x="5846970" y="1334976"/>
            <a:ext cx="342857" cy="342857"/>
          </a:xfrm>
          <a:prstGeom prst="rect">
            <a:avLst/>
          </a:prstGeom>
        </p:spPr>
      </p:pic>
      <p:sp>
        <p:nvSpPr>
          <p:cNvPr id="6" name="Footer Placeholder 3">
            <a:extLst>
              <a:ext uri="{FF2B5EF4-FFF2-40B4-BE49-F238E27FC236}">
                <a16:creationId xmlns:a16="http://schemas.microsoft.com/office/drawing/2014/main" id="{4C5BD416-7FD6-2557-CCBB-133E4D3FBBF7}"/>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Tree>
    <p:extLst>
      <p:ext uri="{BB962C8B-B14F-4D97-AF65-F5344CB8AC3E}">
        <p14:creationId xmlns:p14="http://schemas.microsoft.com/office/powerpoint/2010/main" val="4043807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9B264-6328-4B5C-E740-D8DCDB2CD00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2223E8-9BC1-D9D4-985C-D2361BAADF67}"/>
              </a:ext>
            </a:extLst>
          </p:cNvPr>
          <p:cNvSpPr>
            <a:spLocks noGrp="1"/>
          </p:cNvSpPr>
          <p:nvPr>
            <p:ph type="sldNum" sz="quarter" idx="4"/>
          </p:nvPr>
        </p:nvSpPr>
        <p:spPr/>
        <p:txBody>
          <a:bodyPr/>
          <a:lstStyle/>
          <a:p>
            <a:fld id="{0C335929-780B-A844-A64B-81E9A9ACE156}" type="slidenum">
              <a:rPr lang="en-GB" smtClean="0"/>
              <a:pPr/>
              <a:t>23</a:t>
            </a:fld>
            <a:endParaRPr lang="en-GB"/>
          </a:p>
        </p:txBody>
      </p:sp>
      <p:sp>
        <p:nvSpPr>
          <p:cNvPr id="19" name="Content Placeholder 2">
            <a:extLst>
              <a:ext uri="{FF2B5EF4-FFF2-40B4-BE49-F238E27FC236}">
                <a16:creationId xmlns:a16="http://schemas.microsoft.com/office/drawing/2014/main" id="{5C2D2782-2E26-D777-383D-172F25248AEA}"/>
              </a:ext>
            </a:extLst>
          </p:cNvPr>
          <p:cNvSpPr txBox="1">
            <a:spLocks/>
          </p:cNvSpPr>
          <p:nvPr/>
        </p:nvSpPr>
        <p:spPr>
          <a:xfrm>
            <a:off x="933891" y="1660750"/>
            <a:ext cx="10183875" cy="10405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GERT8000-AC Issue 10 </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AC Electrified Lines</a:t>
            </a:r>
            <a:endParaRPr lang="en-GB" dirty="0"/>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D11A1AE0-900F-71FC-DED2-86F0225A0C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21" name="Picture 20" descr="A black text on a white background&#10;&#10;Description automatically generated">
            <a:hlinkClick r:id="" action="ppaction://hlinkshowjump?jump=previousslide"/>
            <a:extLst>
              <a:ext uri="{FF2B5EF4-FFF2-40B4-BE49-F238E27FC236}">
                <a16:creationId xmlns:a16="http://schemas.microsoft.com/office/drawing/2014/main" id="{07C95FC0-2077-E7C6-3220-5E3006E81B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22" name="Picture 21" descr="A black letter with a white background&#10;&#10;Description automatically generated">
            <a:hlinkClick r:id="" action="ppaction://hlinkshowjump?jump=nextslide"/>
            <a:extLst>
              <a:ext uri="{FF2B5EF4-FFF2-40B4-BE49-F238E27FC236}">
                <a16:creationId xmlns:a16="http://schemas.microsoft.com/office/drawing/2014/main" id="{8C9CE50E-02AF-D636-6B7E-9283BA2978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3" name="Picture 22" descr="A black letter and x&#10;&#10;Description automatically generated">
            <a:hlinkClick r:id="" action="ppaction://hlinkshowjump?jump=endshow"/>
            <a:extLst>
              <a:ext uri="{FF2B5EF4-FFF2-40B4-BE49-F238E27FC236}">
                <a16:creationId xmlns:a16="http://schemas.microsoft.com/office/drawing/2014/main" id="{9A8732A4-A073-0F67-4546-6D314BB1E8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4" name="Picture 23" descr="A black text on a white background&#10;&#10;AI-generated content may be incorrect.">
            <a:hlinkClick r:id="rId6" action="ppaction://hlinksldjump"/>
            <a:extLst>
              <a:ext uri="{FF2B5EF4-FFF2-40B4-BE49-F238E27FC236}">
                <a16:creationId xmlns:a16="http://schemas.microsoft.com/office/drawing/2014/main" id="{E2F4639E-8E69-7268-8C46-879250B705E6}"/>
              </a:ext>
            </a:extLst>
          </p:cNvPr>
          <p:cNvPicPr>
            <a:picLocks noChangeAspect="1"/>
          </p:cNvPicPr>
          <p:nvPr/>
        </p:nvPicPr>
        <p:blipFill>
          <a:blip r:embed="rId7"/>
          <a:stretch>
            <a:fillRect/>
          </a:stretch>
        </p:blipFill>
        <p:spPr>
          <a:xfrm>
            <a:off x="8503480" y="6482280"/>
            <a:ext cx="708116" cy="140655"/>
          </a:xfrm>
          <a:prstGeom prst="rect">
            <a:avLst/>
          </a:prstGeom>
        </p:spPr>
      </p:pic>
      <p:pic>
        <p:nvPicPr>
          <p:cNvPr id="5" name="Picture 4">
            <a:hlinkClick r:id="rId8"/>
            <a:extLst>
              <a:ext uri="{FF2B5EF4-FFF2-40B4-BE49-F238E27FC236}">
                <a16:creationId xmlns:a16="http://schemas.microsoft.com/office/drawing/2014/main" id="{A10B0FD9-8F74-2CB5-2B6A-8A6F4E5184A4}"/>
              </a:ext>
            </a:extLst>
          </p:cNvPr>
          <p:cNvPicPr>
            <a:picLocks noChangeAspect="1"/>
          </p:cNvPicPr>
          <p:nvPr/>
        </p:nvPicPr>
        <p:blipFill>
          <a:blip r:embed="rId9"/>
          <a:stretch>
            <a:fillRect/>
          </a:stretch>
        </p:blipFill>
        <p:spPr>
          <a:xfrm>
            <a:off x="4107325" y="1660750"/>
            <a:ext cx="342857" cy="342857"/>
          </a:xfrm>
          <a:prstGeom prst="rect">
            <a:avLst/>
          </a:prstGeom>
        </p:spPr>
      </p:pic>
      <p:sp>
        <p:nvSpPr>
          <p:cNvPr id="6" name="Footer Placeholder 3">
            <a:extLst>
              <a:ext uri="{FF2B5EF4-FFF2-40B4-BE49-F238E27FC236}">
                <a16:creationId xmlns:a16="http://schemas.microsoft.com/office/drawing/2014/main" id="{A19091DC-C144-657A-9179-F24647073747}"/>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
        <p:nvSpPr>
          <p:cNvPr id="2" name="TextBox 1">
            <a:extLst>
              <a:ext uri="{FF2B5EF4-FFF2-40B4-BE49-F238E27FC236}">
                <a16:creationId xmlns:a16="http://schemas.microsoft.com/office/drawing/2014/main" id="{9B385FB1-9F5F-F732-D384-8AEE90FA3070}"/>
              </a:ext>
            </a:extLst>
          </p:cNvPr>
          <p:cNvSpPr txBox="1"/>
          <p:nvPr/>
        </p:nvSpPr>
        <p:spPr>
          <a:xfrm>
            <a:off x="933889" y="2442592"/>
            <a:ext cx="10511875" cy="2154436"/>
          </a:xfrm>
          <a:prstGeom prst="rect">
            <a:avLst/>
          </a:prstGeom>
          <a:noFill/>
        </p:spPr>
        <p:txBody>
          <a:bodyPr wrap="square" rtlCol="0">
            <a:spAutoFit/>
          </a:bodyPr>
          <a:lstStyle/>
          <a:p>
            <a:r>
              <a:rPr lang="en-GB" sz="1400" b="1"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Key changes </a:t>
            </a:r>
            <a:br>
              <a:rPr lang="en-GB" sz="14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The modules and handbooks relating to AC and DC electrified lines have been reviewed to include a number of changes that had been proposed by the industry. </a:t>
            </a:r>
          </a:p>
          <a:p>
            <a:endPar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endParaRPr>
          </a:p>
          <a:p>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The changes include the following:</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D</a:t>
            </a: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escriptions of electrification systems.</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Definitions and terminology.</a:t>
            </a:r>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E</a:t>
            </a: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mergency switch-off arrangements.</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Additional diagrams.</a:t>
            </a: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Actions following an OLE-related incident.</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99049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7DD2D-83F8-B8B9-4CBF-66B0E40B8D9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4132DE-E64E-BC11-1B38-790AD7679035}"/>
              </a:ext>
            </a:extLst>
          </p:cNvPr>
          <p:cNvSpPr>
            <a:spLocks noGrp="1"/>
          </p:cNvSpPr>
          <p:nvPr>
            <p:ph type="sldNum" sz="quarter" idx="4"/>
          </p:nvPr>
        </p:nvSpPr>
        <p:spPr/>
        <p:txBody>
          <a:bodyPr/>
          <a:lstStyle/>
          <a:p>
            <a:fld id="{0C335929-780B-A844-A64B-81E9A9ACE156}" type="slidenum">
              <a:rPr lang="en-GB" smtClean="0"/>
              <a:pPr/>
              <a:t>24</a:t>
            </a:fld>
            <a:endParaRPr lang="en-GB"/>
          </a:p>
        </p:txBody>
      </p:sp>
      <p:sp>
        <p:nvSpPr>
          <p:cNvPr id="19" name="Content Placeholder 2">
            <a:extLst>
              <a:ext uri="{FF2B5EF4-FFF2-40B4-BE49-F238E27FC236}">
                <a16:creationId xmlns:a16="http://schemas.microsoft.com/office/drawing/2014/main" id="{90855FE4-F92A-5C7F-FA23-2E9C64DC9D06}"/>
              </a:ext>
            </a:extLst>
          </p:cNvPr>
          <p:cNvSpPr txBox="1">
            <a:spLocks/>
          </p:cNvSpPr>
          <p:nvPr/>
        </p:nvSpPr>
        <p:spPr>
          <a:xfrm>
            <a:off x="933891" y="1660750"/>
            <a:ext cx="10183875" cy="10405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GERT8000-DC Issue 8 </a:t>
            </a:r>
            <a:br>
              <a:rPr lang="en-GB" dirty="0">
                <a:solidFill>
                  <a:srgbClr val="000032"/>
                </a:solidFill>
                <a:ea typeface="Calibri"/>
                <a:cs typeface="Calibri"/>
              </a:rPr>
            </a:br>
            <a:r>
              <a:rPr lang="en-GB" sz="1800" dirty="0">
                <a:solidFill>
                  <a:srgbClr val="000032"/>
                </a:solidFill>
                <a:latin typeface="Bahnschrift Light" panose="020B0502040204020203" pitchFamily="34" charset="0"/>
                <a:ea typeface="Calibri"/>
                <a:cs typeface="Calibri"/>
              </a:rPr>
              <a:t>D</a:t>
            </a:r>
            <a:r>
              <a:rPr lang="en-GB" sz="1800" dirty="0">
                <a:solidFill>
                  <a:srgbClr val="000032"/>
                </a:solidFill>
                <a:latin typeface="Bahnschrift Light" panose="020B0502040204020203" pitchFamily="34" charset="0"/>
              </a:rPr>
              <a:t>C Electrified Lines</a:t>
            </a:r>
            <a:endParaRPr lang="en-GB" dirty="0"/>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0EB0E3E2-E63E-2756-784E-C03DD7B826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21" name="Picture 20" descr="A black text on a white background&#10;&#10;Description automatically generated">
            <a:hlinkClick r:id="" action="ppaction://hlinkshowjump?jump=previousslide"/>
            <a:extLst>
              <a:ext uri="{FF2B5EF4-FFF2-40B4-BE49-F238E27FC236}">
                <a16:creationId xmlns:a16="http://schemas.microsoft.com/office/drawing/2014/main" id="{32D4104C-D659-F410-031C-605E4D1B02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22" name="Picture 21" descr="A black letter with a white background&#10;&#10;Description automatically generated">
            <a:hlinkClick r:id="" action="ppaction://hlinkshowjump?jump=nextslide"/>
            <a:extLst>
              <a:ext uri="{FF2B5EF4-FFF2-40B4-BE49-F238E27FC236}">
                <a16:creationId xmlns:a16="http://schemas.microsoft.com/office/drawing/2014/main" id="{082196D5-674A-ED8F-9A64-9CC4AAEACF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3" name="Picture 22" descr="A black letter and x&#10;&#10;Description automatically generated">
            <a:hlinkClick r:id="" action="ppaction://hlinkshowjump?jump=endshow"/>
            <a:extLst>
              <a:ext uri="{FF2B5EF4-FFF2-40B4-BE49-F238E27FC236}">
                <a16:creationId xmlns:a16="http://schemas.microsoft.com/office/drawing/2014/main" id="{BDFA4155-6F43-9A05-46DF-235FCE252C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4" name="Picture 23" descr="A black text on a white background&#10;&#10;AI-generated content may be incorrect.">
            <a:hlinkClick r:id="rId6" action="ppaction://hlinksldjump"/>
            <a:extLst>
              <a:ext uri="{FF2B5EF4-FFF2-40B4-BE49-F238E27FC236}">
                <a16:creationId xmlns:a16="http://schemas.microsoft.com/office/drawing/2014/main" id="{D296A27C-2CC0-EA53-8A5F-82233CBF3FF8}"/>
              </a:ext>
            </a:extLst>
          </p:cNvPr>
          <p:cNvPicPr>
            <a:picLocks noChangeAspect="1"/>
          </p:cNvPicPr>
          <p:nvPr/>
        </p:nvPicPr>
        <p:blipFill>
          <a:blip r:embed="rId7"/>
          <a:stretch>
            <a:fillRect/>
          </a:stretch>
        </p:blipFill>
        <p:spPr>
          <a:xfrm>
            <a:off x="8503480" y="6482280"/>
            <a:ext cx="708116" cy="140655"/>
          </a:xfrm>
          <a:prstGeom prst="rect">
            <a:avLst/>
          </a:prstGeom>
        </p:spPr>
      </p:pic>
      <p:pic>
        <p:nvPicPr>
          <p:cNvPr id="5" name="Picture 4">
            <a:hlinkClick r:id="rId8"/>
            <a:extLst>
              <a:ext uri="{FF2B5EF4-FFF2-40B4-BE49-F238E27FC236}">
                <a16:creationId xmlns:a16="http://schemas.microsoft.com/office/drawing/2014/main" id="{743653BF-BF12-B13F-5997-E6148535FDE2}"/>
              </a:ext>
            </a:extLst>
          </p:cNvPr>
          <p:cNvPicPr>
            <a:picLocks noChangeAspect="1"/>
          </p:cNvPicPr>
          <p:nvPr/>
        </p:nvPicPr>
        <p:blipFill>
          <a:blip r:embed="rId9"/>
          <a:stretch>
            <a:fillRect/>
          </a:stretch>
        </p:blipFill>
        <p:spPr>
          <a:xfrm>
            <a:off x="4065991" y="1660750"/>
            <a:ext cx="342857" cy="342857"/>
          </a:xfrm>
          <a:prstGeom prst="rect">
            <a:avLst/>
          </a:prstGeom>
        </p:spPr>
      </p:pic>
      <p:sp>
        <p:nvSpPr>
          <p:cNvPr id="6" name="Footer Placeholder 3">
            <a:extLst>
              <a:ext uri="{FF2B5EF4-FFF2-40B4-BE49-F238E27FC236}">
                <a16:creationId xmlns:a16="http://schemas.microsoft.com/office/drawing/2014/main" id="{D1801D5A-18A6-7708-9843-6354AD853D43}"/>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
        <p:nvSpPr>
          <p:cNvPr id="2" name="TextBox 1">
            <a:extLst>
              <a:ext uri="{FF2B5EF4-FFF2-40B4-BE49-F238E27FC236}">
                <a16:creationId xmlns:a16="http://schemas.microsoft.com/office/drawing/2014/main" id="{B75CCD24-8587-EE2C-417F-A6F9E2021720}"/>
              </a:ext>
            </a:extLst>
          </p:cNvPr>
          <p:cNvSpPr txBox="1"/>
          <p:nvPr/>
        </p:nvSpPr>
        <p:spPr>
          <a:xfrm>
            <a:off x="941603" y="2514778"/>
            <a:ext cx="10511875" cy="1969770"/>
          </a:xfrm>
          <a:prstGeom prst="rect">
            <a:avLst/>
          </a:prstGeom>
          <a:noFill/>
        </p:spPr>
        <p:txBody>
          <a:bodyPr wrap="square" rtlCol="0">
            <a:spAutoFit/>
          </a:bodyPr>
          <a:lstStyle/>
          <a:p>
            <a:r>
              <a:rPr lang="en-GB" sz="1400" b="1"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Key changes </a:t>
            </a:r>
            <a:br>
              <a:rPr lang="en-GB" sz="14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The modules and handbooks relating to AC and DC electrified lines have been reviewed to include a number of changes that had been proposed by the industry. </a:t>
            </a:r>
          </a:p>
          <a:p>
            <a:endPar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endParaRPr>
          </a:p>
          <a:p>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The changes include the following:</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D</a:t>
            </a: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escriptions of electrification systems.</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Definitions and terminology.</a:t>
            </a:r>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E</a:t>
            </a: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mergency switch-off arrangements.</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Additional diagrams.</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4593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67D5-FD62-B255-3E12-12C0901A671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A71480-AD20-EE7C-E110-8F053076FC45}"/>
              </a:ext>
            </a:extLst>
          </p:cNvPr>
          <p:cNvSpPr>
            <a:spLocks noGrp="1"/>
          </p:cNvSpPr>
          <p:nvPr>
            <p:ph type="sldNum" sz="quarter" idx="4"/>
          </p:nvPr>
        </p:nvSpPr>
        <p:spPr/>
        <p:txBody>
          <a:bodyPr/>
          <a:lstStyle/>
          <a:p>
            <a:fld id="{0C335929-780B-A844-A64B-81E9A9ACE156}" type="slidenum">
              <a:rPr lang="en-GB" smtClean="0"/>
              <a:pPr/>
              <a:t>25</a:t>
            </a:fld>
            <a:endParaRPr lang="en-GB"/>
          </a:p>
        </p:txBody>
      </p:sp>
      <p:sp>
        <p:nvSpPr>
          <p:cNvPr id="18" name="TextBox 17">
            <a:extLst>
              <a:ext uri="{FF2B5EF4-FFF2-40B4-BE49-F238E27FC236}">
                <a16:creationId xmlns:a16="http://schemas.microsoft.com/office/drawing/2014/main" id="{D76C2FD5-651A-A9CC-4C16-F7ABEC2A5A08}"/>
              </a:ext>
            </a:extLst>
          </p:cNvPr>
          <p:cNvSpPr txBox="1"/>
          <p:nvPr/>
        </p:nvSpPr>
        <p:spPr>
          <a:xfrm>
            <a:off x="933889" y="2442592"/>
            <a:ext cx="10511875" cy="2154436"/>
          </a:xfrm>
          <a:prstGeom prst="rect">
            <a:avLst/>
          </a:prstGeom>
          <a:noFill/>
        </p:spPr>
        <p:txBody>
          <a:bodyPr wrap="square" rtlCol="0">
            <a:spAutoFit/>
          </a:bodyPr>
          <a:lstStyle/>
          <a:p>
            <a:r>
              <a:rPr lang="en-GB" sz="1400" b="1"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Key changes </a:t>
            </a:r>
            <a:br>
              <a:rPr lang="en-GB" sz="14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The modules and handbooks relating to AC and DC electrified lines have been reviewed to include a number of changes that had been proposed by the industry. </a:t>
            </a:r>
          </a:p>
          <a:p>
            <a:endPar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endParaRPr>
          </a:p>
          <a:p>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The changes include the following:</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D</a:t>
            </a: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escriptions of electrification systems.</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Definitions and terminology.</a:t>
            </a:r>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E</a:t>
            </a: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mergency switch-off arrangements.</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Additional diagrams.</a:t>
            </a:r>
          </a:p>
          <a:p>
            <a:pPr marL="171450" indent="-171450">
              <a:buFont typeface="Arial" panose="020B0604020202020204" pitchFamily="34" charset="0"/>
              <a:buChar char="•"/>
            </a:pP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Actions following an OLE-related incident.</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p:txBody>
      </p:sp>
      <p:sp>
        <p:nvSpPr>
          <p:cNvPr id="19" name="Content Placeholder 2">
            <a:extLst>
              <a:ext uri="{FF2B5EF4-FFF2-40B4-BE49-F238E27FC236}">
                <a16:creationId xmlns:a16="http://schemas.microsoft.com/office/drawing/2014/main" id="{622A11B9-0075-0F4E-CC82-94235B405E8D}"/>
              </a:ext>
            </a:extLst>
          </p:cNvPr>
          <p:cNvSpPr txBox="1">
            <a:spLocks/>
          </p:cNvSpPr>
          <p:nvPr/>
        </p:nvSpPr>
        <p:spPr>
          <a:xfrm>
            <a:off x="933891" y="1660750"/>
            <a:ext cx="10183875" cy="10405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GERT8000-HB16 Issue 7 </a:t>
            </a:r>
            <a:br>
              <a:rPr lang="en-GB" dirty="0">
                <a:solidFill>
                  <a:srgbClr val="000032"/>
                </a:solidFill>
                <a:ea typeface="Calibri"/>
                <a:cs typeface="Calibri"/>
              </a:rPr>
            </a:br>
            <a:r>
              <a:rPr lang="en-GB" sz="1800" dirty="0">
                <a:solidFill>
                  <a:srgbClr val="000032"/>
                </a:solidFill>
                <a:latin typeface="Bahnschrift Light" panose="020B0502040204020203" pitchFamily="34" charset="0"/>
                <a:ea typeface="Calibri"/>
                <a:cs typeface="Calibri"/>
              </a:rPr>
              <a:t>AC</a:t>
            </a:r>
            <a:r>
              <a:rPr lang="en-GB" sz="1800" dirty="0">
                <a:solidFill>
                  <a:srgbClr val="000032"/>
                </a:solidFill>
                <a:latin typeface="Bahnschrift Light" panose="020B0502040204020203" pitchFamily="34" charset="0"/>
              </a:rPr>
              <a:t> Electrified Lines</a:t>
            </a:r>
            <a:endParaRPr lang="en-GB" dirty="0"/>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4CACBC58-51FE-BBC2-A9F5-FA45C659DE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21" name="Picture 20" descr="A black text on a white background&#10;&#10;Description automatically generated">
            <a:hlinkClick r:id="" action="ppaction://hlinkshowjump?jump=previousslide"/>
            <a:extLst>
              <a:ext uri="{FF2B5EF4-FFF2-40B4-BE49-F238E27FC236}">
                <a16:creationId xmlns:a16="http://schemas.microsoft.com/office/drawing/2014/main" id="{B1D0FE3A-9778-849C-E043-638DDFF2E8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22" name="Picture 21" descr="A black letter with a white background&#10;&#10;Description automatically generated">
            <a:hlinkClick r:id="" action="ppaction://hlinkshowjump?jump=nextslide"/>
            <a:extLst>
              <a:ext uri="{FF2B5EF4-FFF2-40B4-BE49-F238E27FC236}">
                <a16:creationId xmlns:a16="http://schemas.microsoft.com/office/drawing/2014/main" id="{0C920937-2DD6-7B85-5FCB-7D467F1E78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3" name="Picture 22" descr="A black letter and x&#10;&#10;Description automatically generated">
            <a:hlinkClick r:id="" action="ppaction://hlinkshowjump?jump=endshow"/>
            <a:extLst>
              <a:ext uri="{FF2B5EF4-FFF2-40B4-BE49-F238E27FC236}">
                <a16:creationId xmlns:a16="http://schemas.microsoft.com/office/drawing/2014/main" id="{9DF319A0-E0D3-832C-B880-82B46E9C40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4" name="Picture 23" descr="A black text on a white background&#10;&#10;AI-generated content may be incorrect.">
            <a:hlinkClick r:id="rId6" action="ppaction://hlinksldjump"/>
            <a:extLst>
              <a:ext uri="{FF2B5EF4-FFF2-40B4-BE49-F238E27FC236}">
                <a16:creationId xmlns:a16="http://schemas.microsoft.com/office/drawing/2014/main" id="{6E7AF4C3-12F6-72DE-35D4-74CDFC6E56B3}"/>
              </a:ext>
            </a:extLst>
          </p:cNvPr>
          <p:cNvPicPr>
            <a:picLocks noChangeAspect="1"/>
          </p:cNvPicPr>
          <p:nvPr/>
        </p:nvPicPr>
        <p:blipFill>
          <a:blip r:embed="rId7"/>
          <a:stretch>
            <a:fillRect/>
          </a:stretch>
        </p:blipFill>
        <p:spPr>
          <a:xfrm>
            <a:off x="8503480" y="6482280"/>
            <a:ext cx="708116" cy="140655"/>
          </a:xfrm>
          <a:prstGeom prst="rect">
            <a:avLst/>
          </a:prstGeom>
        </p:spPr>
      </p:pic>
      <p:pic>
        <p:nvPicPr>
          <p:cNvPr id="5" name="Picture 4">
            <a:hlinkClick r:id="rId8"/>
            <a:extLst>
              <a:ext uri="{FF2B5EF4-FFF2-40B4-BE49-F238E27FC236}">
                <a16:creationId xmlns:a16="http://schemas.microsoft.com/office/drawing/2014/main" id="{7367110C-8508-1025-42F2-11D43D94B24D}"/>
              </a:ext>
            </a:extLst>
          </p:cNvPr>
          <p:cNvPicPr>
            <a:picLocks noChangeAspect="1"/>
          </p:cNvPicPr>
          <p:nvPr/>
        </p:nvPicPr>
        <p:blipFill>
          <a:blip r:embed="rId9"/>
          <a:stretch>
            <a:fillRect/>
          </a:stretch>
        </p:blipFill>
        <p:spPr>
          <a:xfrm>
            <a:off x="4311309" y="1660750"/>
            <a:ext cx="342857" cy="342857"/>
          </a:xfrm>
          <a:prstGeom prst="rect">
            <a:avLst/>
          </a:prstGeom>
        </p:spPr>
      </p:pic>
      <p:sp>
        <p:nvSpPr>
          <p:cNvPr id="6" name="Footer Placeholder 3">
            <a:extLst>
              <a:ext uri="{FF2B5EF4-FFF2-40B4-BE49-F238E27FC236}">
                <a16:creationId xmlns:a16="http://schemas.microsoft.com/office/drawing/2014/main" id="{C26807B4-2FEA-424C-5882-01091A75555C}"/>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Tree>
    <p:extLst>
      <p:ext uri="{BB962C8B-B14F-4D97-AF65-F5344CB8AC3E}">
        <p14:creationId xmlns:p14="http://schemas.microsoft.com/office/powerpoint/2010/main" val="288991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63E1A-A81A-24C6-8C50-2BDCE86F641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4811ED-A6A4-DB93-3F22-9789990636B0}"/>
              </a:ext>
            </a:extLst>
          </p:cNvPr>
          <p:cNvSpPr>
            <a:spLocks noGrp="1"/>
          </p:cNvSpPr>
          <p:nvPr>
            <p:ph type="sldNum" sz="quarter" idx="4"/>
          </p:nvPr>
        </p:nvSpPr>
        <p:spPr/>
        <p:txBody>
          <a:bodyPr/>
          <a:lstStyle/>
          <a:p>
            <a:fld id="{0C335929-780B-A844-A64B-81E9A9ACE156}" type="slidenum">
              <a:rPr lang="en-GB" smtClean="0"/>
              <a:pPr/>
              <a:t>26</a:t>
            </a:fld>
            <a:endParaRPr lang="en-GB"/>
          </a:p>
        </p:txBody>
      </p:sp>
      <p:sp>
        <p:nvSpPr>
          <p:cNvPr id="19" name="Content Placeholder 2">
            <a:extLst>
              <a:ext uri="{FF2B5EF4-FFF2-40B4-BE49-F238E27FC236}">
                <a16:creationId xmlns:a16="http://schemas.microsoft.com/office/drawing/2014/main" id="{BBDB395B-80A8-D939-654E-10CD5B2D5318}"/>
              </a:ext>
            </a:extLst>
          </p:cNvPr>
          <p:cNvSpPr txBox="1">
            <a:spLocks/>
          </p:cNvSpPr>
          <p:nvPr/>
        </p:nvSpPr>
        <p:spPr>
          <a:xfrm>
            <a:off x="933891" y="1660750"/>
            <a:ext cx="10183875" cy="10405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GERT8000-HB17 Issue 6 </a:t>
            </a:r>
            <a:br>
              <a:rPr lang="en-GB" dirty="0">
                <a:solidFill>
                  <a:srgbClr val="000032"/>
                </a:solidFill>
                <a:ea typeface="Calibri"/>
                <a:cs typeface="Calibri"/>
              </a:rPr>
            </a:br>
            <a:r>
              <a:rPr lang="en-GB" sz="1800" dirty="0">
                <a:solidFill>
                  <a:srgbClr val="000032"/>
                </a:solidFill>
                <a:latin typeface="Bahnschrift Light" panose="020B0502040204020203" pitchFamily="34" charset="0"/>
                <a:ea typeface="Calibri"/>
                <a:cs typeface="Calibri"/>
              </a:rPr>
              <a:t>DC</a:t>
            </a:r>
            <a:r>
              <a:rPr lang="en-GB" sz="1800" dirty="0">
                <a:solidFill>
                  <a:srgbClr val="000032"/>
                </a:solidFill>
                <a:latin typeface="Bahnschrift Light" panose="020B0502040204020203" pitchFamily="34" charset="0"/>
              </a:rPr>
              <a:t> Electrified Lines</a:t>
            </a:r>
            <a:endParaRPr lang="en-GB" dirty="0"/>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B11009FF-84CD-55A3-7649-180533F566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21" name="Picture 20" descr="A black text on a white background&#10;&#10;Description automatically generated">
            <a:hlinkClick r:id="" action="ppaction://hlinkshowjump?jump=previousslide"/>
            <a:extLst>
              <a:ext uri="{FF2B5EF4-FFF2-40B4-BE49-F238E27FC236}">
                <a16:creationId xmlns:a16="http://schemas.microsoft.com/office/drawing/2014/main" id="{C87AE043-B096-BEA9-776F-44EC61816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22" name="Picture 21" descr="A black letter with a white background&#10;&#10;Description automatically generated">
            <a:hlinkClick r:id="" action="ppaction://hlinkshowjump?jump=nextslide"/>
            <a:extLst>
              <a:ext uri="{FF2B5EF4-FFF2-40B4-BE49-F238E27FC236}">
                <a16:creationId xmlns:a16="http://schemas.microsoft.com/office/drawing/2014/main" id="{39320C7B-85E5-1362-3567-264A673254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3" name="Picture 22" descr="A black letter and x&#10;&#10;Description automatically generated">
            <a:hlinkClick r:id="" action="ppaction://hlinkshowjump?jump=endshow"/>
            <a:extLst>
              <a:ext uri="{FF2B5EF4-FFF2-40B4-BE49-F238E27FC236}">
                <a16:creationId xmlns:a16="http://schemas.microsoft.com/office/drawing/2014/main" id="{C3261486-DCE6-797A-739B-0815EBBF8B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4" name="Picture 23" descr="A black text on a white background&#10;&#10;AI-generated content may be incorrect.">
            <a:hlinkClick r:id="rId6" action="ppaction://hlinksldjump"/>
            <a:extLst>
              <a:ext uri="{FF2B5EF4-FFF2-40B4-BE49-F238E27FC236}">
                <a16:creationId xmlns:a16="http://schemas.microsoft.com/office/drawing/2014/main" id="{2CFE23CF-B3FB-9022-B21E-AF0C5CAE1766}"/>
              </a:ext>
            </a:extLst>
          </p:cNvPr>
          <p:cNvPicPr>
            <a:picLocks noChangeAspect="1"/>
          </p:cNvPicPr>
          <p:nvPr/>
        </p:nvPicPr>
        <p:blipFill>
          <a:blip r:embed="rId7"/>
          <a:stretch>
            <a:fillRect/>
          </a:stretch>
        </p:blipFill>
        <p:spPr>
          <a:xfrm>
            <a:off x="8503480" y="6482280"/>
            <a:ext cx="708116" cy="140655"/>
          </a:xfrm>
          <a:prstGeom prst="rect">
            <a:avLst/>
          </a:prstGeom>
        </p:spPr>
      </p:pic>
      <p:pic>
        <p:nvPicPr>
          <p:cNvPr id="5" name="Picture 4">
            <a:hlinkClick r:id="rId8"/>
            <a:extLst>
              <a:ext uri="{FF2B5EF4-FFF2-40B4-BE49-F238E27FC236}">
                <a16:creationId xmlns:a16="http://schemas.microsoft.com/office/drawing/2014/main" id="{DD984952-3961-B51E-EA83-2584845CF7BA}"/>
              </a:ext>
            </a:extLst>
          </p:cNvPr>
          <p:cNvPicPr>
            <a:picLocks noChangeAspect="1"/>
          </p:cNvPicPr>
          <p:nvPr/>
        </p:nvPicPr>
        <p:blipFill>
          <a:blip r:embed="rId9"/>
          <a:stretch>
            <a:fillRect/>
          </a:stretch>
        </p:blipFill>
        <p:spPr>
          <a:xfrm>
            <a:off x="4355921" y="1660750"/>
            <a:ext cx="342857" cy="342857"/>
          </a:xfrm>
          <a:prstGeom prst="rect">
            <a:avLst/>
          </a:prstGeom>
        </p:spPr>
      </p:pic>
      <p:sp>
        <p:nvSpPr>
          <p:cNvPr id="6" name="Footer Placeholder 3">
            <a:extLst>
              <a:ext uri="{FF2B5EF4-FFF2-40B4-BE49-F238E27FC236}">
                <a16:creationId xmlns:a16="http://schemas.microsoft.com/office/drawing/2014/main" id="{421D69E2-6533-C67E-2BF4-8414C8ECF37A}"/>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
        <p:nvSpPr>
          <p:cNvPr id="2" name="TextBox 1">
            <a:extLst>
              <a:ext uri="{FF2B5EF4-FFF2-40B4-BE49-F238E27FC236}">
                <a16:creationId xmlns:a16="http://schemas.microsoft.com/office/drawing/2014/main" id="{9A58CCDA-102D-7AAC-2C59-222A48D6A497}"/>
              </a:ext>
            </a:extLst>
          </p:cNvPr>
          <p:cNvSpPr txBox="1"/>
          <p:nvPr/>
        </p:nvSpPr>
        <p:spPr>
          <a:xfrm>
            <a:off x="933889" y="2656098"/>
            <a:ext cx="10511875" cy="1969770"/>
          </a:xfrm>
          <a:prstGeom prst="rect">
            <a:avLst/>
          </a:prstGeom>
          <a:noFill/>
        </p:spPr>
        <p:txBody>
          <a:bodyPr wrap="square" rtlCol="0">
            <a:spAutoFit/>
          </a:bodyPr>
          <a:lstStyle/>
          <a:p>
            <a:r>
              <a:rPr lang="en-GB" sz="1400" b="1"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Key changes </a:t>
            </a:r>
            <a:br>
              <a:rPr lang="en-GB" sz="14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The modules and handbooks relating to AC and DC electrified lines have been reviewed to include a number of changes that had been proposed by the industry. </a:t>
            </a:r>
          </a:p>
          <a:p>
            <a:endPar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endParaRPr>
          </a:p>
          <a:p>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The changes include the following:</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D</a:t>
            </a: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escriptions of electrification systems.</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Definitions and terminology.</a:t>
            </a:r>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E</a:t>
            </a: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mergency switch-off arrangements.</a:t>
            </a:r>
          </a:p>
          <a:p>
            <a:pPr marL="171450" indent="-171450">
              <a:buFont typeface="Arial" panose="020B0604020202020204" pitchFamily="34" charset="0"/>
              <a:buChar char="•"/>
            </a:pP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Additional diagrams.</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00043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BDBCCB-7045-B895-2047-9AB37660BF59}"/>
              </a:ext>
            </a:extLst>
          </p:cNvPr>
          <p:cNvSpPr>
            <a:spLocks noGrp="1"/>
          </p:cNvSpPr>
          <p:nvPr>
            <p:ph type="sldNum" sz="quarter" idx="4"/>
          </p:nvPr>
        </p:nvSpPr>
        <p:spPr/>
        <p:txBody>
          <a:bodyPr/>
          <a:lstStyle/>
          <a:p>
            <a:fld id="{0C335929-780B-A844-A64B-81E9A9ACE156}" type="slidenum">
              <a:rPr lang="en-GB" smtClean="0"/>
              <a:pPr/>
              <a:t>27</a:t>
            </a:fld>
            <a:endParaRPr lang="en-GB"/>
          </a:p>
        </p:txBody>
      </p:sp>
      <p:sp>
        <p:nvSpPr>
          <p:cNvPr id="3" name="Slide Number Placeholder 3">
            <a:extLst>
              <a:ext uri="{FF2B5EF4-FFF2-40B4-BE49-F238E27FC236}">
                <a16:creationId xmlns:a16="http://schemas.microsoft.com/office/drawing/2014/main" id="{6831A209-FFEB-6421-E790-86C8CC451A20}"/>
              </a:ext>
            </a:extLst>
          </p:cNvPr>
          <p:cNvSpPr txBox="1">
            <a:spLocks/>
          </p:cNvSpPr>
          <p:nvPr/>
        </p:nvSpPr>
        <p:spPr>
          <a:xfrm>
            <a:off x="90000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335929-780B-A844-A64B-81E9A9ACE156}" type="slidenum">
              <a:rPr lang="en-GB" smtClean="0"/>
              <a:pPr/>
              <a:t>27</a:t>
            </a:fld>
            <a:endParaRPr lang="en-GB"/>
          </a:p>
        </p:txBody>
      </p:sp>
      <p:sp>
        <p:nvSpPr>
          <p:cNvPr id="9" name="Content Placeholder 2">
            <a:extLst>
              <a:ext uri="{FF2B5EF4-FFF2-40B4-BE49-F238E27FC236}">
                <a16:creationId xmlns:a16="http://schemas.microsoft.com/office/drawing/2014/main" id="{E5ACE3EA-9F24-A61E-AA0E-9B478D307BBB}"/>
              </a:ext>
            </a:extLst>
          </p:cNvPr>
          <p:cNvSpPr txBox="1">
            <a:spLocks/>
          </p:cNvSpPr>
          <p:nvPr/>
        </p:nvSpPr>
        <p:spPr>
          <a:xfrm>
            <a:off x="830237" y="2142138"/>
            <a:ext cx="10143081" cy="7844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effectLst/>
                <a:latin typeface="Bahnschrift" panose="020B0502040204020203" pitchFamily="34" charset="0"/>
                <a:ea typeface="Calibri"/>
                <a:cs typeface="Calibri"/>
              </a:rPr>
              <a:t>GEGN8601 Issue 1 </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General Guidance on the Implementation of NTSNs</a:t>
            </a:r>
            <a:endParaRPr lang="en-GB" dirty="0"/>
          </a:p>
        </p:txBody>
      </p:sp>
      <p:pic>
        <p:nvPicPr>
          <p:cNvPr id="17" name="Picture 16" descr="A black letter on a white background&#10;&#10;Description automatically generated">
            <a:hlinkClick r:id="" action="ppaction://hlinkshowjump?jump=firstslide"/>
            <a:extLst>
              <a:ext uri="{FF2B5EF4-FFF2-40B4-BE49-F238E27FC236}">
                <a16:creationId xmlns:a16="http://schemas.microsoft.com/office/drawing/2014/main" id="{F01D1385-EA78-21CF-570F-9B74CC4BFC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18" name="Picture 17" descr="A black text on a white background&#10;&#10;Description automatically generated">
            <a:hlinkClick r:id="" action="ppaction://hlinkshowjump?jump=previousslide"/>
            <a:extLst>
              <a:ext uri="{FF2B5EF4-FFF2-40B4-BE49-F238E27FC236}">
                <a16:creationId xmlns:a16="http://schemas.microsoft.com/office/drawing/2014/main" id="{D5328E84-E10A-9B0C-56FF-47CAC10B6E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9" name="Picture 18" descr="A black letter with a white background&#10;&#10;Description automatically generated">
            <a:hlinkClick r:id="" action="ppaction://hlinkshowjump?jump=nextslide"/>
            <a:extLst>
              <a:ext uri="{FF2B5EF4-FFF2-40B4-BE49-F238E27FC236}">
                <a16:creationId xmlns:a16="http://schemas.microsoft.com/office/drawing/2014/main" id="{027931E3-5E6E-3895-5651-4A5BAD7080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0" name="Picture 19" descr="A black letter and x&#10;&#10;Description automatically generated">
            <a:hlinkClick r:id="" action="ppaction://hlinkshowjump?jump=endshow"/>
            <a:extLst>
              <a:ext uri="{FF2B5EF4-FFF2-40B4-BE49-F238E27FC236}">
                <a16:creationId xmlns:a16="http://schemas.microsoft.com/office/drawing/2014/main" id="{806B2291-E245-5261-D8A0-A4C457EE33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1" name="Picture 20" descr="A black text on a white background&#10;&#10;AI-generated content may be incorrect.">
            <a:hlinkClick r:id="rId6" action="ppaction://hlinksldjump"/>
            <a:extLst>
              <a:ext uri="{FF2B5EF4-FFF2-40B4-BE49-F238E27FC236}">
                <a16:creationId xmlns:a16="http://schemas.microsoft.com/office/drawing/2014/main" id="{3AD57C1B-9CF3-7A23-81D7-EB7B16C254DE}"/>
              </a:ext>
            </a:extLst>
          </p:cNvPr>
          <p:cNvPicPr>
            <a:picLocks noChangeAspect="1"/>
          </p:cNvPicPr>
          <p:nvPr/>
        </p:nvPicPr>
        <p:blipFill>
          <a:blip r:embed="rId7"/>
          <a:stretch>
            <a:fillRect/>
          </a:stretch>
        </p:blipFill>
        <p:spPr>
          <a:xfrm>
            <a:off x="8503480" y="6482280"/>
            <a:ext cx="708116" cy="140655"/>
          </a:xfrm>
          <a:prstGeom prst="rect">
            <a:avLst/>
          </a:prstGeom>
        </p:spPr>
      </p:pic>
      <p:sp>
        <p:nvSpPr>
          <p:cNvPr id="4" name="TextBox 3">
            <a:extLst>
              <a:ext uri="{FF2B5EF4-FFF2-40B4-BE49-F238E27FC236}">
                <a16:creationId xmlns:a16="http://schemas.microsoft.com/office/drawing/2014/main" id="{8A673A4D-8057-C2C9-9F00-EBC40B2BB469}"/>
              </a:ext>
            </a:extLst>
          </p:cNvPr>
          <p:cNvSpPr txBox="1"/>
          <p:nvPr/>
        </p:nvSpPr>
        <p:spPr>
          <a:xfrm>
            <a:off x="830237" y="2916760"/>
            <a:ext cx="10511875" cy="1815882"/>
          </a:xfrm>
          <a:prstGeom prst="rect">
            <a:avLst/>
          </a:prstGeom>
          <a:noFill/>
        </p:spPr>
        <p:txBody>
          <a:bodyPr wrap="square" lIns="91440" tIns="45720" rIns="91440" bIns="45720" rtlCol="0" anchor="t">
            <a:spAutoFit/>
          </a:bodyPr>
          <a:lstStyle/>
          <a:p>
            <a:r>
              <a:rPr lang="en-GB" sz="1400" b="1" kern="100" dirty="0">
                <a:solidFill>
                  <a:srgbClr val="000032"/>
                </a:solidFill>
                <a:effectLst/>
                <a:latin typeface="Bahnschrift SemiLight"/>
                <a:ea typeface="Aptos" panose="020B0004020202020204" pitchFamily="34" charset="0"/>
                <a:cs typeface="Times New Roman"/>
              </a:rPr>
              <a:t>Overview</a:t>
            </a:r>
            <a:br>
              <a:rPr lang="en-GB" sz="1400" kern="100" dirty="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dirty="0">
                <a:solidFill>
                  <a:srgbClr val="000032"/>
                </a:solidFill>
                <a:effectLst/>
                <a:latin typeface="Bahnschrift SemiLight"/>
                <a:ea typeface="Aptos" panose="020B0004020202020204" pitchFamily="34" charset="0"/>
                <a:cs typeface="Times New Roman"/>
              </a:rPr>
              <a:t>This new guidance note provides general information on topics that are relevant to multiple National technical Specification Notices (NTSNs). It covers the regulatory context, roles and responsibilities, the links between NTSNs and other parts of the framework, implementation and conformity assessment. This new document combines, updates and fills gaps in existing guidance, to put relevant industry-agreed information in a single place.</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r>
              <a:rPr lang="en-GB" sz="1400" b="1"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Benefits</a:t>
            </a:r>
            <a:br>
              <a:rPr lang="en-GB" sz="14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This guidance is estimated to provide the industry with benefits ranging from £80k to £200k over the next five years. </a:t>
            </a:r>
            <a:r>
              <a:rPr lang="en-GB" sz="12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This document should support more efficient delivery of projects through reduced volume of discussions and questions and may also produce potential cost savings for projects through correct application, rather than misinterpretation requiring rework.</a:t>
            </a:r>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71E1699-32C0-5CAD-66C7-4C81FAB6CAD4}"/>
              </a:ext>
            </a:extLst>
          </p:cNvPr>
          <p:cNvSpPr txBox="1"/>
          <p:nvPr/>
        </p:nvSpPr>
        <p:spPr>
          <a:xfrm>
            <a:off x="840746" y="5007934"/>
            <a:ext cx="10511875" cy="461665"/>
          </a:xfrm>
          <a:prstGeom prst="rect">
            <a:avLst/>
          </a:prstGeom>
          <a:noFill/>
        </p:spPr>
        <p:txBody>
          <a:bodyPr wrap="square" rtlCol="0">
            <a:spAutoFit/>
          </a:bodyPr>
          <a:lstStyle/>
          <a:p>
            <a:r>
              <a:rPr lang="en-GB" sz="1400" dirty="0">
                <a:solidFill>
                  <a:srgbClr val="000032"/>
                </a:solidFill>
                <a:latin typeface="Bahnschrift" panose="020B0502040204020203" pitchFamily="34" charset="0"/>
              </a:rPr>
              <a:t>This document is intended to be used by:</a:t>
            </a:r>
          </a:p>
          <a:p>
            <a:r>
              <a:rPr lang="en-GB" sz="10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Railway Undertakings </a:t>
            </a:r>
            <a:r>
              <a:rPr lang="en-GB" sz="10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 Project Entities | Assessment bodies </a:t>
            </a:r>
          </a:p>
        </p:txBody>
      </p:sp>
      <p:sp>
        <p:nvSpPr>
          <p:cNvPr id="6" name="Footer Placeholder 3">
            <a:extLst>
              <a:ext uri="{FF2B5EF4-FFF2-40B4-BE49-F238E27FC236}">
                <a16:creationId xmlns:a16="http://schemas.microsoft.com/office/drawing/2014/main" id="{A97EB3B6-DF46-D4BF-7062-CDC7DBBEEB7C}"/>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pic>
        <p:nvPicPr>
          <p:cNvPr id="10" name="Picture 9">
            <a:extLst>
              <a:ext uri="{FF2B5EF4-FFF2-40B4-BE49-F238E27FC236}">
                <a16:creationId xmlns:a16="http://schemas.microsoft.com/office/drawing/2014/main" id="{9F1E8644-4249-293D-CF44-2F16C3643A2D}"/>
              </a:ext>
            </a:extLst>
          </p:cNvPr>
          <p:cNvPicPr>
            <a:picLocks noChangeAspect="1"/>
          </p:cNvPicPr>
          <p:nvPr/>
        </p:nvPicPr>
        <p:blipFill>
          <a:blip r:embed="rId8"/>
          <a:stretch>
            <a:fillRect/>
          </a:stretch>
        </p:blipFill>
        <p:spPr>
          <a:xfrm>
            <a:off x="2564104" y="5522071"/>
            <a:ext cx="952381" cy="584127"/>
          </a:xfrm>
          <a:prstGeom prst="rect">
            <a:avLst/>
          </a:prstGeom>
        </p:spPr>
      </p:pic>
      <p:pic>
        <p:nvPicPr>
          <p:cNvPr id="11" name="Picture 10">
            <a:extLst>
              <a:ext uri="{FF2B5EF4-FFF2-40B4-BE49-F238E27FC236}">
                <a16:creationId xmlns:a16="http://schemas.microsoft.com/office/drawing/2014/main" id="{C02DC457-4298-4B1E-B4A7-F7B1CD718EC8}"/>
              </a:ext>
            </a:extLst>
          </p:cNvPr>
          <p:cNvPicPr>
            <a:picLocks noChangeAspect="1"/>
          </p:cNvPicPr>
          <p:nvPr/>
        </p:nvPicPr>
        <p:blipFill>
          <a:blip r:embed="rId9"/>
          <a:stretch>
            <a:fillRect/>
          </a:stretch>
        </p:blipFill>
        <p:spPr>
          <a:xfrm>
            <a:off x="1694343" y="5550115"/>
            <a:ext cx="749206" cy="584127"/>
          </a:xfrm>
          <a:prstGeom prst="rect">
            <a:avLst/>
          </a:prstGeom>
        </p:spPr>
      </p:pic>
      <p:pic>
        <p:nvPicPr>
          <p:cNvPr id="12" name="Picture 11" descr="A logo of a train&#10;&#10;AI-generated content may be incorrect.">
            <a:extLst>
              <a:ext uri="{FF2B5EF4-FFF2-40B4-BE49-F238E27FC236}">
                <a16:creationId xmlns:a16="http://schemas.microsoft.com/office/drawing/2014/main" id="{F4C5EFAA-6CEC-B657-F8E4-2DEDD89ABA80}"/>
              </a:ext>
            </a:extLst>
          </p:cNvPr>
          <p:cNvPicPr>
            <a:picLocks noChangeAspect="1"/>
          </p:cNvPicPr>
          <p:nvPr/>
        </p:nvPicPr>
        <p:blipFill>
          <a:blip r:embed="rId10"/>
          <a:stretch>
            <a:fillRect/>
          </a:stretch>
        </p:blipFill>
        <p:spPr>
          <a:xfrm>
            <a:off x="900772" y="5560549"/>
            <a:ext cx="673016" cy="634921"/>
          </a:xfrm>
          <a:prstGeom prst="rect">
            <a:avLst/>
          </a:prstGeom>
        </p:spPr>
      </p:pic>
      <p:pic>
        <p:nvPicPr>
          <p:cNvPr id="7" name="Picture 6">
            <a:hlinkClick r:id="rId11"/>
            <a:extLst>
              <a:ext uri="{FF2B5EF4-FFF2-40B4-BE49-F238E27FC236}">
                <a16:creationId xmlns:a16="http://schemas.microsoft.com/office/drawing/2014/main" id="{D6CA1765-EE13-34D0-3241-DB69DA21CE0D}"/>
              </a:ext>
            </a:extLst>
          </p:cNvPr>
          <p:cNvPicPr>
            <a:picLocks noChangeAspect="1"/>
          </p:cNvPicPr>
          <p:nvPr/>
        </p:nvPicPr>
        <p:blipFill>
          <a:blip r:embed="rId12"/>
          <a:stretch>
            <a:fillRect/>
          </a:stretch>
        </p:blipFill>
        <p:spPr>
          <a:xfrm>
            <a:off x="3345056" y="2120018"/>
            <a:ext cx="342857" cy="342857"/>
          </a:xfrm>
          <a:prstGeom prst="rect">
            <a:avLst/>
          </a:prstGeom>
        </p:spPr>
      </p:pic>
    </p:spTree>
    <p:extLst>
      <p:ext uri="{BB962C8B-B14F-4D97-AF65-F5344CB8AC3E}">
        <p14:creationId xmlns:p14="http://schemas.microsoft.com/office/powerpoint/2010/main" val="2747653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5F6F88C-0A99-167E-2A33-209F6828258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AB95A1-C143-E658-6519-29DB319E743F}"/>
              </a:ext>
            </a:extLst>
          </p:cNvPr>
          <p:cNvSpPr>
            <a:spLocks noGrp="1"/>
          </p:cNvSpPr>
          <p:nvPr>
            <p:ph type="sldNum" sz="quarter" idx="4"/>
          </p:nvPr>
        </p:nvSpPr>
        <p:spPr/>
        <p:txBody>
          <a:bodyPr/>
          <a:lstStyle/>
          <a:p>
            <a:fld id="{0C335929-780B-A844-A64B-81E9A9ACE156}" type="slidenum">
              <a:rPr lang="en-GB" smtClean="0"/>
              <a:pPr/>
              <a:t>28</a:t>
            </a:fld>
            <a:endParaRPr lang="en-GB"/>
          </a:p>
        </p:txBody>
      </p:sp>
      <p:sp>
        <p:nvSpPr>
          <p:cNvPr id="2" name="Title 1">
            <a:extLst>
              <a:ext uri="{FF2B5EF4-FFF2-40B4-BE49-F238E27FC236}">
                <a16:creationId xmlns:a16="http://schemas.microsoft.com/office/drawing/2014/main" id="{4EFB02D2-42A3-5B29-8347-F38785B2E1DD}"/>
              </a:ext>
            </a:extLst>
          </p:cNvPr>
          <p:cNvSpPr txBox="1">
            <a:spLocks/>
          </p:cNvSpPr>
          <p:nvPr/>
        </p:nvSpPr>
        <p:spPr>
          <a:xfrm>
            <a:off x="933892" y="1526088"/>
            <a:ext cx="10634331" cy="883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a:lstStyle>
          <a:p>
            <a:r>
              <a:rPr lang="en-GB" sz="3200" kern="100" dirty="0">
                <a:solidFill>
                  <a:schemeClr val="bg1"/>
                </a:solidFill>
                <a:effectLst/>
                <a:ea typeface="Aptos" panose="020B0004020202020204" pitchFamily="34" charset="0"/>
                <a:cs typeface="Times New Roman" panose="02020603050405020304" pitchFamily="18" charset="0"/>
              </a:rPr>
              <a:t>Draft standards scheduled for publishing </a:t>
            </a:r>
            <a:r>
              <a:rPr lang="en-GB" sz="3200" kern="100" dirty="0">
                <a:solidFill>
                  <a:schemeClr val="bg1"/>
                </a:solidFill>
                <a:ea typeface="Aptos" panose="020B0004020202020204" pitchFamily="34" charset="0"/>
                <a:cs typeface="Times New Roman" panose="02020603050405020304" pitchFamily="18" charset="0"/>
              </a:rPr>
              <a:t>in June 2026</a:t>
            </a:r>
            <a:endParaRPr lang="en-GB" sz="3200" kern="100" dirty="0">
              <a:solidFill>
                <a:schemeClr val="bg1"/>
              </a:solidFill>
              <a:effectLst/>
              <a:ea typeface="Aptos" panose="020B0004020202020204" pitchFamily="34" charset="0"/>
              <a:cs typeface="Times New Roman" panose="02020603050405020304" pitchFamily="18" charset="0"/>
            </a:endParaRPr>
          </a:p>
        </p:txBody>
      </p:sp>
      <p:pic>
        <p:nvPicPr>
          <p:cNvPr id="11" name="Picture 10" descr="A black letter on a white background&#10;&#10;Description automatically generated">
            <a:hlinkClick r:id="" action="ppaction://hlinkshowjump?jump=firstslide"/>
            <a:extLst>
              <a:ext uri="{FF2B5EF4-FFF2-40B4-BE49-F238E27FC236}">
                <a16:creationId xmlns:a16="http://schemas.microsoft.com/office/drawing/2014/main" id="{EE55A70F-6501-A335-5829-BFD65305DD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12" name="Picture 11" descr="A black text on a white background&#10;&#10;Description automatically generated">
            <a:hlinkClick r:id="" action="ppaction://hlinkshowjump?jump=previousslide"/>
            <a:extLst>
              <a:ext uri="{FF2B5EF4-FFF2-40B4-BE49-F238E27FC236}">
                <a16:creationId xmlns:a16="http://schemas.microsoft.com/office/drawing/2014/main" id="{27EBA32C-56E5-5A0D-2EEB-04E6B6BA20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3" name="Picture 12" descr="A black letter with a white background&#10;&#10;Description automatically generated">
            <a:hlinkClick r:id="" action="ppaction://hlinkshowjump?jump=nextslide"/>
            <a:extLst>
              <a:ext uri="{FF2B5EF4-FFF2-40B4-BE49-F238E27FC236}">
                <a16:creationId xmlns:a16="http://schemas.microsoft.com/office/drawing/2014/main" id="{44BC1FFA-2AE7-201B-185F-5961561177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4" name="Picture 13" descr="A black letter and x&#10;&#10;Description automatically generated">
            <a:hlinkClick r:id="" action="ppaction://hlinkshowjump?jump=endshow"/>
            <a:extLst>
              <a:ext uri="{FF2B5EF4-FFF2-40B4-BE49-F238E27FC236}">
                <a16:creationId xmlns:a16="http://schemas.microsoft.com/office/drawing/2014/main" id="{84D1AF1C-F274-3639-0A7D-D7F9FFED16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5" name="Picture 14" descr="A black text on a white background&#10;&#10;AI-generated content may be incorrect.">
            <a:hlinkClick r:id="rId7" action="ppaction://hlinksldjump"/>
            <a:extLst>
              <a:ext uri="{FF2B5EF4-FFF2-40B4-BE49-F238E27FC236}">
                <a16:creationId xmlns:a16="http://schemas.microsoft.com/office/drawing/2014/main" id="{340C4B6B-F6BD-82E4-8D80-7554512DA508}"/>
              </a:ext>
            </a:extLst>
          </p:cNvPr>
          <p:cNvPicPr>
            <a:picLocks noChangeAspect="1"/>
          </p:cNvPicPr>
          <p:nvPr/>
        </p:nvPicPr>
        <p:blipFill>
          <a:blip r:embed="rId8"/>
          <a:stretch>
            <a:fillRect/>
          </a:stretch>
        </p:blipFill>
        <p:spPr>
          <a:xfrm>
            <a:off x="8503480" y="6482280"/>
            <a:ext cx="708116" cy="140655"/>
          </a:xfrm>
          <a:prstGeom prst="rect">
            <a:avLst/>
          </a:prstGeom>
        </p:spPr>
      </p:pic>
      <p:sp>
        <p:nvSpPr>
          <p:cNvPr id="6" name="Footer Placeholder 3">
            <a:extLst>
              <a:ext uri="{FF2B5EF4-FFF2-40B4-BE49-F238E27FC236}">
                <a16:creationId xmlns:a16="http://schemas.microsoft.com/office/drawing/2014/main" id="{2DD8551F-C9D1-A675-4F9E-CFC5D11DC8A1}"/>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
        <p:nvSpPr>
          <p:cNvPr id="3" name="Content Placeholder 2">
            <a:extLst>
              <a:ext uri="{FF2B5EF4-FFF2-40B4-BE49-F238E27FC236}">
                <a16:creationId xmlns:a16="http://schemas.microsoft.com/office/drawing/2014/main" id="{A2927536-220F-3EFC-B8D6-3835DFED1674}"/>
              </a:ext>
            </a:extLst>
          </p:cNvPr>
          <p:cNvSpPr txBox="1">
            <a:spLocks/>
          </p:cNvSpPr>
          <p:nvPr/>
        </p:nvSpPr>
        <p:spPr>
          <a:xfrm>
            <a:off x="1482985" y="3120938"/>
            <a:ext cx="3656730" cy="8832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t>Traffic Operation and Management </a:t>
            </a:r>
            <a:br>
              <a:rPr kumimoji="0" lang="en-GB" sz="18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RIS-3780-TOM Issue 3 </a:t>
            </a:r>
            <a:br>
              <a:rPr kumimoji="0" lang="en-GB" sz="12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Calibri"/>
                <a:cs typeface="Calibri"/>
              </a:rPr>
              <a:t>Operational Requirements for GSM-R Radio </a:t>
            </a:r>
            <a:endPar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mn-ea"/>
              <a:cs typeface="+mn-cs"/>
            </a:endParaRPr>
          </a:p>
        </p:txBody>
      </p:sp>
      <p:pic>
        <p:nvPicPr>
          <p:cNvPr id="5" name="Picture 4" descr="A white line drawing of a person standing next to a train&#10;&#10;Description automatically generated">
            <a:extLst>
              <a:ext uri="{FF2B5EF4-FFF2-40B4-BE49-F238E27FC236}">
                <a16:creationId xmlns:a16="http://schemas.microsoft.com/office/drawing/2014/main" id="{A86C1410-131D-2000-58A2-B4DB84C58928}"/>
              </a:ext>
            </a:extLst>
          </p:cNvPr>
          <p:cNvPicPr>
            <a:picLocks noChangeAspect="1"/>
          </p:cNvPicPr>
          <p:nvPr/>
        </p:nvPicPr>
        <p:blipFill>
          <a:blip r:embed="rId9"/>
          <a:stretch>
            <a:fillRect/>
          </a:stretch>
        </p:blipFill>
        <p:spPr>
          <a:xfrm>
            <a:off x="1065931" y="3325782"/>
            <a:ext cx="415591" cy="415591"/>
          </a:xfrm>
          <a:prstGeom prst="rect">
            <a:avLst/>
          </a:prstGeom>
        </p:spPr>
      </p:pic>
    </p:spTree>
    <p:extLst>
      <p:ext uri="{BB962C8B-B14F-4D97-AF65-F5344CB8AC3E}">
        <p14:creationId xmlns:p14="http://schemas.microsoft.com/office/powerpoint/2010/main" val="945305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8DD24C-1480-0BBB-8295-C3597B971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64CED5-F338-0CD8-9DA8-725AAC8D8D9E}"/>
              </a:ext>
            </a:extLst>
          </p:cNvPr>
          <p:cNvSpPr txBox="1">
            <a:spLocks/>
          </p:cNvSpPr>
          <p:nvPr/>
        </p:nvSpPr>
        <p:spPr>
          <a:xfrm>
            <a:off x="933892" y="1526088"/>
            <a:ext cx="10634331" cy="883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00" cap="none" spc="0" normalizeH="0" baseline="0" noProof="0">
                <a:ln>
                  <a:noFill/>
                </a:ln>
                <a:solidFill>
                  <a:srgbClr val="FFFFFF"/>
                </a:solidFill>
                <a:effectLst/>
                <a:uLnTx/>
                <a:uFillTx/>
                <a:latin typeface="Bahnschrift"/>
                <a:ea typeface="Aptos" panose="020B0004020202020204" pitchFamily="34" charset="0"/>
                <a:cs typeface="Times New Roman"/>
              </a:rPr>
              <a:t>Draft standards scheduled for consultation in March 2026</a:t>
            </a:r>
          </a:p>
        </p:txBody>
      </p:sp>
      <p:pic>
        <p:nvPicPr>
          <p:cNvPr id="11" name="Picture 10" descr="A black letter on a white background&#10;&#10;Description automatically generated">
            <a:hlinkClick r:id="" action="ppaction://hlinkshowjump?jump=firstslide"/>
            <a:extLst>
              <a:ext uri="{FF2B5EF4-FFF2-40B4-BE49-F238E27FC236}">
                <a16:creationId xmlns:a16="http://schemas.microsoft.com/office/drawing/2014/main" id="{C7BED8D6-FC74-A7CA-49EF-0EEF75CD43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12" name="Picture 11" descr="A black text on a white background&#10;&#10;Description automatically generated">
            <a:hlinkClick r:id="" action="ppaction://hlinkshowjump?jump=previousslide"/>
            <a:extLst>
              <a:ext uri="{FF2B5EF4-FFF2-40B4-BE49-F238E27FC236}">
                <a16:creationId xmlns:a16="http://schemas.microsoft.com/office/drawing/2014/main" id="{B354B65F-AE4E-6BA0-22C1-1FC5483D1B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3" name="Picture 12" descr="A black letter with a white background&#10;&#10;Description automatically generated">
            <a:hlinkClick r:id="" action="ppaction://hlinkshowjump?jump=nextslide"/>
            <a:extLst>
              <a:ext uri="{FF2B5EF4-FFF2-40B4-BE49-F238E27FC236}">
                <a16:creationId xmlns:a16="http://schemas.microsoft.com/office/drawing/2014/main" id="{D26D28D7-3337-AE1F-48A6-627B0DDFAA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4" name="Picture 13" descr="A black letter and x&#10;&#10;Description automatically generated">
            <a:hlinkClick r:id="" action="ppaction://hlinkshowjump?jump=endshow"/>
            <a:extLst>
              <a:ext uri="{FF2B5EF4-FFF2-40B4-BE49-F238E27FC236}">
                <a16:creationId xmlns:a16="http://schemas.microsoft.com/office/drawing/2014/main" id="{3E4BB5B4-C282-B668-86EB-6693F38E81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5" name="Picture 14" descr="A black text on a white background&#10;&#10;AI-generated content may be incorrect.">
            <a:hlinkClick r:id="" action="ppaction://noaction"/>
            <a:extLst>
              <a:ext uri="{FF2B5EF4-FFF2-40B4-BE49-F238E27FC236}">
                <a16:creationId xmlns:a16="http://schemas.microsoft.com/office/drawing/2014/main" id="{1441E0FD-FBF8-4C72-AB2F-E3F775DFE25E}"/>
              </a:ext>
            </a:extLst>
          </p:cNvPr>
          <p:cNvPicPr>
            <a:picLocks noChangeAspect="1"/>
          </p:cNvPicPr>
          <p:nvPr/>
        </p:nvPicPr>
        <p:blipFill>
          <a:blip r:embed="rId7"/>
          <a:stretch>
            <a:fillRect/>
          </a:stretch>
        </p:blipFill>
        <p:spPr>
          <a:xfrm>
            <a:off x="8503480" y="6482280"/>
            <a:ext cx="708116" cy="140655"/>
          </a:xfrm>
          <a:prstGeom prst="rect">
            <a:avLst/>
          </a:prstGeom>
        </p:spPr>
      </p:pic>
      <p:pic>
        <p:nvPicPr>
          <p:cNvPr id="16" name="Picture 15" descr="A white line on a pink circle&#10;&#10;Description automatically generated">
            <a:extLst>
              <a:ext uri="{FF2B5EF4-FFF2-40B4-BE49-F238E27FC236}">
                <a16:creationId xmlns:a16="http://schemas.microsoft.com/office/drawing/2014/main" id="{567A2FB6-AFCC-D7B9-B44B-E15C5C6AF93E}"/>
              </a:ext>
            </a:extLst>
          </p:cNvPr>
          <p:cNvPicPr>
            <a:picLocks noChangeAspect="1"/>
          </p:cNvPicPr>
          <p:nvPr/>
        </p:nvPicPr>
        <p:blipFill>
          <a:blip r:embed="rId8"/>
          <a:stretch>
            <a:fillRect/>
          </a:stretch>
        </p:blipFill>
        <p:spPr>
          <a:xfrm>
            <a:off x="1053541" y="4089840"/>
            <a:ext cx="417054" cy="417054"/>
          </a:xfrm>
          <a:prstGeom prst="rect">
            <a:avLst/>
          </a:prstGeom>
        </p:spPr>
      </p:pic>
      <p:pic>
        <p:nvPicPr>
          <p:cNvPr id="17" name="Picture 16" descr="A white line on a pink circle&#10;&#10;Description automatically generated">
            <a:extLst>
              <a:ext uri="{FF2B5EF4-FFF2-40B4-BE49-F238E27FC236}">
                <a16:creationId xmlns:a16="http://schemas.microsoft.com/office/drawing/2014/main" id="{B4EB71DE-5B58-ABAA-5FF5-0E5340B738C3}"/>
              </a:ext>
            </a:extLst>
          </p:cNvPr>
          <p:cNvPicPr>
            <a:picLocks noChangeAspect="1"/>
          </p:cNvPicPr>
          <p:nvPr/>
        </p:nvPicPr>
        <p:blipFill>
          <a:blip r:embed="rId8"/>
          <a:stretch>
            <a:fillRect/>
          </a:stretch>
        </p:blipFill>
        <p:spPr>
          <a:xfrm>
            <a:off x="1053541" y="3056442"/>
            <a:ext cx="417054" cy="417054"/>
          </a:xfrm>
          <a:prstGeom prst="rect">
            <a:avLst/>
          </a:prstGeom>
        </p:spPr>
      </p:pic>
      <p:pic>
        <p:nvPicPr>
          <p:cNvPr id="18" name="Picture 17" descr="A white line on a pink circle&#10;&#10;Description automatically generated">
            <a:extLst>
              <a:ext uri="{FF2B5EF4-FFF2-40B4-BE49-F238E27FC236}">
                <a16:creationId xmlns:a16="http://schemas.microsoft.com/office/drawing/2014/main" id="{6200E8F8-E3BD-5C2F-B195-126E92300576}"/>
              </a:ext>
            </a:extLst>
          </p:cNvPr>
          <p:cNvPicPr>
            <a:picLocks noChangeAspect="1"/>
          </p:cNvPicPr>
          <p:nvPr/>
        </p:nvPicPr>
        <p:blipFill>
          <a:blip r:embed="rId8"/>
          <a:stretch>
            <a:fillRect/>
          </a:stretch>
        </p:blipFill>
        <p:spPr>
          <a:xfrm>
            <a:off x="1053541" y="4994332"/>
            <a:ext cx="417054" cy="417054"/>
          </a:xfrm>
          <a:prstGeom prst="rect">
            <a:avLst/>
          </a:prstGeom>
        </p:spPr>
      </p:pic>
      <p:pic>
        <p:nvPicPr>
          <p:cNvPr id="19" name="Picture 18" descr="A white line on a pink circle&#10;&#10;Description automatically generated">
            <a:extLst>
              <a:ext uri="{FF2B5EF4-FFF2-40B4-BE49-F238E27FC236}">
                <a16:creationId xmlns:a16="http://schemas.microsoft.com/office/drawing/2014/main" id="{0FE94F5D-7D4A-A519-B9D2-9B7F13D05798}"/>
              </a:ext>
            </a:extLst>
          </p:cNvPr>
          <p:cNvPicPr>
            <a:picLocks noChangeAspect="1"/>
          </p:cNvPicPr>
          <p:nvPr/>
        </p:nvPicPr>
        <p:blipFill>
          <a:blip r:embed="rId8"/>
          <a:stretch>
            <a:fillRect/>
          </a:stretch>
        </p:blipFill>
        <p:spPr>
          <a:xfrm>
            <a:off x="5870426" y="4038300"/>
            <a:ext cx="417054" cy="417054"/>
          </a:xfrm>
          <a:prstGeom prst="rect">
            <a:avLst/>
          </a:prstGeom>
        </p:spPr>
      </p:pic>
      <p:pic>
        <p:nvPicPr>
          <p:cNvPr id="20" name="Picture 19" descr="A white line on a pink circle&#10;&#10;Description automatically generated">
            <a:extLst>
              <a:ext uri="{FF2B5EF4-FFF2-40B4-BE49-F238E27FC236}">
                <a16:creationId xmlns:a16="http://schemas.microsoft.com/office/drawing/2014/main" id="{9849B5C1-DC59-F439-D15D-A26F8CF9CBB6}"/>
              </a:ext>
            </a:extLst>
          </p:cNvPr>
          <p:cNvPicPr>
            <a:picLocks noChangeAspect="1"/>
          </p:cNvPicPr>
          <p:nvPr/>
        </p:nvPicPr>
        <p:blipFill>
          <a:blip r:embed="rId8"/>
          <a:stretch>
            <a:fillRect/>
          </a:stretch>
        </p:blipFill>
        <p:spPr>
          <a:xfrm>
            <a:off x="5886468" y="3056442"/>
            <a:ext cx="417054" cy="417054"/>
          </a:xfrm>
          <a:prstGeom prst="rect">
            <a:avLst/>
          </a:prstGeom>
        </p:spPr>
      </p:pic>
      <p:sp>
        <p:nvSpPr>
          <p:cNvPr id="21" name="Content Placeholder 2">
            <a:extLst>
              <a:ext uri="{FF2B5EF4-FFF2-40B4-BE49-F238E27FC236}">
                <a16:creationId xmlns:a16="http://schemas.microsoft.com/office/drawing/2014/main" id="{6D7EC804-94FB-C02E-4006-FB7A4A532570}"/>
              </a:ext>
            </a:extLst>
          </p:cNvPr>
          <p:cNvSpPr txBox="1">
            <a:spLocks/>
          </p:cNvSpPr>
          <p:nvPr/>
        </p:nvSpPr>
        <p:spPr>
          <a:xfrm>
            <a:off x="1559875" y="3889710"/>
            <a:ext cx="3656730" cy="8832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t>Infrastructure</a:t>
            </a:r>
            <a:br>
              <a:rPr kumimoji="0" lang="en-GB" sz="18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RIS-7710-INS Issue 1</a:t>
            </a:r>
            <a:br>
              <a:rPr kumimoji="0" lang="en-GB" sz="12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Calibri"/>
                <a:cs typeface="Calibri"/>
              </a:rPr>
              <a:t>Wayfinding and Tactile Navigation </a:t>
            </a:r>
            <a:endPar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mn-ea"/>
              <a:cs typeface="+mn-cs"/>
            </a:endParaRPr>
          </a:p>
        </p:txBody>
      </p:sp>
      <p:sp>
        <p:nvSpPr>
          <p:cNvPr id="22" name="Content Placeholder 2">
            <a:extLst>
              <a:ext uri="{FF2B5EF4-FFF2-40B4-BE49-F238E27FC236}">
                <a16:creationId xmlns:a16="http://schemas.microsoft.com/office/drawing/2014/main" id="{2AFDF918-ACE4-57A9-E429-45342705C9C5}"/>
              </a:ext>
            </a:extLst>
          </p:cNvPr>
          <p:cNvSpPr txBox="1">
            <a:spLocks/>
          </p:cNvSpPr>
          <p:nvPr/>
        </p:nvSpPr>
        <p:spPr>
          <a:xfrm>
            <a:off x="1515235" y="2879657"/>
            <a:ext cx="3656730" cy="8832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t>Infrastructure</a:t>
            </a:r>
            <a:br>
              <a:rPr kumimoji="0" lang="en-GB" sz="18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RIS-7709-INS Issue 1</a:t>
            </a:r>
            <a:br>
              <a:rPr kumimoji="0" lang="en-GB" sz="12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Calibri"/>
                <a:cs typeface="Calibri"/>
              </a:rPr>
              <a:t>Station Facilities </a:t>
            </a:r>
            <a:endPar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mn-ea"/>
              <a:cs typeface="+mn-cs"/>
            </a:endParaRPr>
          </a:p>
        </p:txBody>
      </p:sp>
      <p:sp>
        <p:nvSpPr>
          <p:cNvPr id="23" name="Content Placeholder 2">
            <a:extLst>
              <a:ext uri="{FF2B5EF4-FFF2-40B4-BE49-F238E27FC236}">
                <a16:creationId xmlns:a16="http://schemas.microsoft.com/office/drawing/2014/main" id="{28509999-D405-E38A-27ED-6473EADA001D}"/>
              </a:ext>
            </a:extLst>
          </p:cNvPr>
          <p:cNvSpPr txBox="1">
            <a:spLocks/>
          </p:cNvSpPr>
          <p:nvPr/>
        </p:nvSpPr>
        <p:spPr>
          <a:xfrm>
            <a:off x="6428373" y="3886568"/>
            <a:ext cx="3656730" cy="8832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Infrastructure</a:t>
            </a:r>
            <a:b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RIS-7702-INS </a:t>
            </a: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Issue</a:t>
            </a: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 2</a:t>
            </a:r>
            <a:br>
              <a:rPr kumimoji="0" lang="en-GB" sz="12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Calibri"/>
                <a:cs typeface="Calibri"/>
              </a:rPr>
              <a:t>Lighting at Stations</a:t>
            </a:r>
            <a:endPar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mn-ea"/>
              <a:cs typeface="+mn-cs"/>
            </a:endParaRPr>
          </a:p>
        </p:txBody>
      </p:sp>
      <p:sp>
        <p:nvSpPr>
          <p:cNvPr id="24" name="Content Placeholder 2">
            <a:extLst>
              <a:ext uri="{FF2B5EF4-FFF2-40B4-BE49-F238E27FC236}">
                <a16:creationId xmlns:a16="http://schemas.microsoft.com/office/drawing/2014/main" id="{15E8A3F0-0BD3-AD8E-6A06-F7EBDE87710A}"/>
              </a:ext>
            </a:extLst>
          </p:cNvPr>
          <p:cNvSpPr txBox="1">
            <a:spLocks/>
          </p:cNvSpPr>
          <p:nvPr/>
        </p:nvSpPr>
        <p:spPr>
          <a:xfrm>
            <a:off x="6412331" y="2873001"/>
            <a:ext cx="4275677" cy="10135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Infrastructure</a:t>
            </a:r>
            <a:b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RIS-7701-INS </a:t>
            </a: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Issue</a:t>
            </a: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 1 (withdrawal)</a:t>
            </a:r>
            <a:br>
              <a:rPr kumimoji="0" lang="en-GB" sz="12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Calibri"/>
                <a:cs typeface="Calibri"/>
              </a:rPr>
              <a:t>Rail Industry Standard for Automatic Ticket Gates at Stations</a:t>
            </a:r>
            <a:endPar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mn-ea"/>
              <a:cs typeface="+mn-cs"/>
            </a:endParaRPr>
          </a:p>
        </p:txBody>
      </p:sp>
      <p:sp>
        <p:nvSpPr>
          <p:cNvPr id="25" name="Content Placeholder 2">
            <a:extLst>
              <a:ext uri="{FF2B5EF4-FFF2-40B4-BE49-F238E27FC236}">
                <a16:creationId xmlns:a16="http://schemas.microsoft.com/office/drawing/2014/main" id="{14D00331-11AD-5543-4D81-FF47691E4CE4}"/>
              </a:ext>
            </a:extLst>
          </p:cNvPr>
          <p:cNvSpPr txBox="1">
            <a:spLocks/>
          </p:cNvSpPr>
          <p:nvPr/>
        </p:nvSpPr>
        <p:spPr>
          <a:xfrm>
            <a:off x="1559875" y="4811613"/>
            <a:ext cx="3656730" cy="8832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Infrastructure</a:t>
            </a:r>
            <a:b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RIS-7700-INS </a:t>
            </a: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Issue</a:t>
            </a: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 4</a:t>
            </a:r>
            <a:br>
              <a:rPr kumimoji="0" lang="en-GB" sz="12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Calibri"/>
                <a:cs typeface="Calibri"/>
              </a:rPr>
              <a:t>Station Infrastructure</a:t>
            </a:r>
            <a:endPar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mn-ea"/>
              <a:cs typeface="+mn-cs"/>
            </a:endParaRPr>
          </a:p>
        </p:txBody>
      </p:sp>
      <p:sp>
        <p:nvSpPr>
          <p:cNvPr id="4" name="Footer Placeholder 3">
            <a:extLst>
              <a:ext uri="{FF2B5EF4-FFF2-40B4-BE49-F238E27FC236}">
                <a16:creationId xmlns:a16="http://schemas.microsoft.com/office/drawing/2014/main" id="{67FCDDB8-1517-FA88-6D16-4A26095A8E1E}"/>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Tree>
    <p:extLst>
      <p:ext uri="{BB962C8B-B14F-4D97-AF65-F5344CB8AC3E}">
        <p14:creationId xmlns:p14="http://schemas.microsoft.com/office/powerpoint/2010/main" val="91629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28D75A-D841-83D2-61F7-73C61D683C54}"/>
              </a:ext>
            </a:extLst>
          </p:cNvPr>
          <p:cNvSpPr>
            <a:spLocks noGrp="1"/>
          </p:cNvSpPr>
          <p:nvPr>
            <p:ph type="sldNum" sz="quarter" idx="4"/>
          </p:nvPr>
        </p:nvSpPr>
        <p:spPr/>
        <p:txBody>
          <a:bodyPr/>
          <a:lstStyle/>
          <a:p>
            <a:fld id="{0C335929-780B-A844-A64B-81E9A9ACE156}" type="slidenum">
              <a:rPr lang="en-GB" smtClean="0"/>
              <a:pPr/>
              <a:t>3</a:t>
            </a:fld>
            <a:endParaRPr lang="en-GB"/>
          </a:p>
        </p:txBody>
      </p:sp>
      <p:sp>
        <p:nvSpPr>
          <p:cNvPr id="4" name="Title 1">
            <a:extLst>
              <a:ext uri="{FF2B5EF4-FFF2-40B4-BE49-F238E27FC236}">
                <a16:creationId xmlns:a16="http://schemas.microsoft.com/office/drawing/2014/main" id="{26E0DD36-DCA5-5DD3-E217-77C5C6E1AC59}"/>
              </a:ext>
            </a:extLst>
          </p:cNvPr>
          <p:cNvSpPr txBox="1">
            <a:spLocks/>
          </p:cNvSpPr>
          <p:nvPr/>
        </p:nvSpPr>
        <p:spPr>
          <a:xfrm>
            <a:off x="933892" y="1637664"/>
            <a:ext cx="10634331" cy="1206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0" kern="1200">
                <a:solidFill>
                  <a:schemeClr val="accent3"/>
                </a:solidFill>
                <a:latin typeface="Bahnschrift" panose="020B0502040204020203" pitchFamily="34" charset="0"/>
                <a:ea typeface="+mj-ea"/>
                <a:cs typeface="+mj-cs"/>
              </a:defRPr>
            </a:lvl1pPr>
          </a:lstStyle>
          <a:p>
            <a:r>
              <a:rPr lang="en-GB" sz="1800" dirty="0">
                <a:solidFill>
                  <a:schemeClr val="accent2"/>
                </a:solidFill>
              </a:rPr>
              <a:t>One new Plant technical note has been published in the March Standards Catalogue</a:t>
            </a:r>
          </a:p>
        </p:txBody>
      </p:sp>
      <p:sp>
        <p:nvSpPr>
          <p:cNvPr id="6" name="Content Placeholder 2">
            <a:extLst>
              <a:ext uri="{FF2B5EF4-FFF2-40B4-BE49-F238E27FC236}">
                <a16:creationId xmlns:a16="http://schemas.microsoft.com/office/drawing/2014/main" id="{C4906725-47BD-4D12-D894-F09448935EA9}"/>
              </a:ext>
            </a:extLst>
          </p:cNvPr>
          <p:cNvSpPr txBox="1">
            <a:spLocks/>
          </p:cNvSpPr>
          <p:nvPr/>
        </p:nvSpPr>
        <p:spPr>
          <a:xfrm>
            <a:off x="933892" y="2606567"/>
            <a:ext cx="8277704" cy="652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32"/>
                </a:solidFill>
                <a:latin typeface="Bahnschrift" panose="020B0502040204020203" pitchFamily="34" charset="0"/>
                <a:ea typeface="Calibri"/>
                <a:cs typeface="Calibri"/>
              </a:rPr>
              <a:t>TN4300 Issue 1 - Key Plant Principles</a:t>
            </a:r>
            <a:endParaRPr lang="en-GB" dirty="0">
              <a:solidFill>
                <a:schemeClr val="accent2"/>
              </a:solidFill>
            </a:endParaRPr>
          </a:p>
        </p:txBody>
      </p:sp>
      <p:pic>
        <p:nvPicPr>
          <p:cNvPr id="8" name="Picture 7" descr="A black letter on a white background&#10;&#10;Description automatically generated">
            <a:hlinkClick r:id="" action="ppaction://hlinkshowjump?jump=firstslide"/>
            <a:extLst>
              <a:ext uri="{FF2B5EF4-FFF2-40B4-BE49-F238E27FC236}">
                <a16:creationId xmlns:a16="http://schemas.microsoft.com/office/drawing/2014/main" id="{B4281E48-1B9F-CDE6-9E15-DD91A160AA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9" name="Picture 8" descr="A black text on a white background&#10;&#10;Description automatically generated">
            <a:hlinkClick r:id="" action="ppaction://hlinkshowjump?jump=previousslide"/>
            <a:extLst>
              <a:ext uri="{FF2B5EF4-FFF2-40B4-BE49-F238E27FC236}">
                <a16:creationId xmlns:a16="http://schemas.microsoft.com/office/drawing/2014/main" id="{E6F39A5E-4DFC-4DA0-894F-7BDF5F2A1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0" name="Picture 9" descr="A black letter with a white background&#10;&#10;Description automatically generated">
            <a:hlinkClick r:id="" action="ppaction://hlinkshowjump?jump=nextslide"/>
            <a:extLst>
              <a:ext uri="{FF2B5EF4-FFF2-40B4-BE49-F238E27FC236}">
                <a16:creationId xmlns:a16="http://schemas.microsoft.com/office/drawing/2014/main" id="{4172F7FE-5497-3F28-7D6C-5930790827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1" name="Picture 10" descr="A black letter and x&#10;&#10;Description automatically generated">
            <a:hlinkClick r:id="" action="ppaction://hlinkshowjump?jump=endshow"/>
            <a:extLst>
              <a:ext uri="{FF2B5EF4-FFF2-40B4-BE49-F238E27FC236}">
                <a16:creationId xmlns:a16="http://schemas.microsoft.com/office/drawing/2014/main" id="{AE70A046-C282-5D98-F499-11F9A5A0A5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4" name="Picture 13" descr="A black text on a white background&#10;&#10;AI-generated content may be incorrect.">
            <a:hlinkClick r:id="rId6" action="ppaction://hlinksldjump"/>
            <a:extLst>
              <a:ext uri="{FF2B5EF4-FFF2-40B4-BE49-F238E27FC236}">
                <a16:creationId xmlns:a16="http://schemas.microsoft.com/office/drawing/2014/main" id="{A0ECA4F2-E1A1-D220-7610-5E0A049E3BD1}"/>
              </a:ext>
            </a:extLst>
          </p:cNvPr>
          <p:cNvPicPr>
            <a:picLocks noChangeAspect="1"/>
          </p:cNvPicPr>
          <p:nvPr/>
        </p:nvPicPr>
        <p:blipFill>
          <a:blip r:embed="rId7"/>
          <a:stretch>
            <a:fillRect/>
          </a:stretch>
        </p:blipFill>
        <p:spPr>
          <a:xfrm>
            <a:off x="8503480" y="6482280"/>
            <a:ext cx="708116" cy="140655"/>
          </a:xfrm>
          <a:prstGeom prst="rect">
            <a:avLst/>
          </a:prstGeom>
        </p:spPr>
      </p:pic>
      <p:sp>
        <p:nvSpPr>
          <p:cNvPr id="13" name="Footer Placeholder 3">
            <a:extLst>
              <a:ext uri="{FF2B5EF4-FFF2-40B4-BE49-F238E27FC236}">
                <a16:creationId xmlns:a16="http://schemas.microsoft.com/office/drawing/2014/main" id="{6388063E-0456-AC73-3DA3-943B95755C4A}"/>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Tree>
    <p:extLst>
      <p:ext uri="{BB962C8B-B14F-4D97-AF65-F5344CB8AC3E}">
        <p14:creationId xmlns:p14="http://schemas.microsoft.com/office/powerpoint/2010/main" val="1549789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F75949-1DB9-FD86-B2BB-4FC0CB45CA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F73A28-F98A-D034-6B17-6EFBDE5AB3C9}"/>
              </a:ext>
            </a:extLst>
          </p:cNvPr>
          <p:cNvSpPr txBox="1">
            <a:spLocks/>
          </p:cNvSpPr>
          <p:nvPr/>
        </p:nvSpPr>
        <p:spPr>
          <a:xfrm>
            <a:off x="933892" y="1526088"/>
            <a:ext cx="10634331" cy="883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00" cap="none" spc="0" normalizeH="0" baseline="0" noProof="0" dirty="0">
                <a:ln>
                  <a:noFill/>
                </a:ln>
                <a:solidFill>
                  <a:srgbClr val="FFFFFF"/>
                </a:solidFill>
                <a:effectLst/>
                <a:uLnTx/>
                <a:uFillTx/>
                <a:latin typeface="Bahnschrift"/>
                <a:ea typeface="Aptos" panose="020B0004020202020204" pitchFamily="34" charset="0"/>
                <a:cs typeface="Times New Roman"/>
              </a:rPr>
              <a:t>Draft standards scheduled for consultation in March 2026 continued</a:t>
            </a:r>
          </a:p>
        </p:txBody>
      </p:sp>
      <p:sp>
        <p:nvSpPr>
          <p:cNvPr id="58" name="Content Placeholder 2">
            <a:extLst>
              <a:ext uri="{FF2B5EF4-FFF2-40B4-BE49-F238E27FC236}">
                <a16:creationId xmlns:a16="http://schemas.microsoft.com/office/drawing/2014/main" id="{F40E925D-9FE0-5B31-0DFC-66976DC9385C}"/>
              </a:ext>
            </a:extLst>
          </p:cNvPr>
          <p:cNvSpPr txBox="1">
            <a:spLocks/>
          </p:cNvSpPr>
          <p:nvPr/>
        </p:nvSpPr>
        <p:spPr>
          <a:xfrm>
            <a:off x="1531133" y="2801239"/>
            <a:ext cx="3656730" cy="8832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t>Rolling Stock</a:t>
            </a:r>
            <a:br>
              <a:rPr kumimoji="0" lang="en-GB" sz="18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t>GOGN3681 Issue 1</a:t>
            </a:r>
            <a:br>
              <a:rPr kumimoji="0" lang="en-GB" sz="12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Calibri"/>
                <a:cs typeface="Calibri"/>
              </a:rPr>
              <a:t>Operation of Vehicles with Traction Batteries</a:t>
            </a:r>
            <a:endPar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mn-ea"/>
              <a:cs typeface="+mn-cs"/>
            </a:endParaRPr>
          </a:p>
        </p:txBody>
      </p:sp>
      <p:pic>
        <p:nvPicPr>
          <p:cNvPr id="11" name="Picture 10" descr="A black letter on a white background&#10;&#10;Description automatically generated">
            <a:hlinkClick r:id="" action="ppaction://hlinkshowjump?jump=firstslide"/>
            <a:extLst>
              <a:ext uri="{FF2B5EF4-FFF2-40B4-BE49-F238E27FC236}">
                <a16:creationId xmlns:a16="http://schemas.microsoft.com/office/drawing/2014/main" id="{6711C632-38EA-D54A-8C7D-A73F127601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12" name="Picture 11" descr="A black text on a white background&#10;&#10;Description automatically generated">
            <a:hlinkClick r:id="" action="ppaction://hlinkshowjump?jump=previousslide"/>
            <a:extLst>
              <a:ext uri="{FF2B5EF4-FFF2-40B4-BE49-F238E27FC236}">
                <a16:creationId xmlns:a16="http://schemas.microsoft.com/office/drawing/2014/main" id="{63544FC4-781B-1687-4CD7-53BD7FBA57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3" name="Picture 12" descr="A black letter with a white background&#10;&#10;Description automatically generated">
            <a:hlinkClick r:id="" action="ppaction://hlinkshowjump?jump=nextslide"/>
            <a:extLst>
              <a:ext uri="{FF2B5EF4-FFF2-40B4-BE49-F238E27FC236}">
                <a16:creationId xmlns:a16="http://schemas.microsoft.com/office/drawing/2014/main" id="{CCBBE02B-271A-C22D-F6BA-1CF887EC45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4" name="Picture 13" descr="A black letter and x&#10;&#10;Description automatically generated">
            <a:hlinkClick r:id="" action="ppaction://hlinkshowjump?jump=endshow"/>
            <a:extLst>
              <a:ext uri="{FF2B5EF4-FFF2-40B4-BE49-F238E27FC236}">
                <a16:creationId xmlns:a16="http://schemas.microsoft.com/office/drawing/2014/main" id="{92063112-75E0-AD3B-9E73-07D31706B8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5" name="Picture 14" descr="A black text on a white background&#10;&#10;AI-generated content may be incorrect.">
            <a:hlinkClick r:id="" action="ppaction://noaction"/>
            <a:extLst>
              <a:ext uri="{FF2B5EF4-FFF2-40B4-BE49-F238E27FC236}">
                <a16:creationId xmlns:a16="http://schemas.microsoft.com/office/drawing/2014/main" id="{6C1FA7FB-DFD6-7711-6E6B-B0CDAD86443F}"/>
              </a:ext>
            </a:extLst>
          </p:cNvPr>
          <p:cNvPicPr>
            <a:picLocks noChangeAspect="1"/>
          </p:cNvPicPr>
          <p:nvPr/>
        </p:nvPicPr>
        <p:blipFill>
          <a:blip r:embed="rId7"/>
          <a:stretch>
            <a:fillRect/>
          </a:stretch>
        </p:blipFill>
        <p:spPr>
          <a:xfrm>
            <a:off x="8503480" y="6482280"/>
            <a:ext cx="708116" cy="140655"/>
          </a:xfrm>
          <a:prstGeom prst="rect">
            <a:avLst/>
          </a:prstGeom>
        </p:spPr>
      </p:pic>
      <p:sp>
        <p:nvSpPr>
          <p:cNvPr id="17" name="Content Placeholder 2">
            <a:extLst>
              <a:ext uri="{FF2B5EF4-FFF2-40B4-BE49-F238E27FC236}">
                <a16:creationId xmlns:a16="http://schemas.microsoft.com/office/drawing/2014/main" id="{73B2BB66-9DFB-5310-2488-D360D48ED64E}"/>
              </a:ext>
            </a:extLst>
          </p:cNvPr>
          <p:cNvSpPr txBox="1">
            <a:spLocks/>
          </p:cNvSpPr>
          <p:nvPr/>
        </p:nvSpPr>
        <p:spPr>
          <a:xfrm>
            <a:off x="6389644" y="2801239"/>
            <a:ext cx="3656730" cy="88324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Rolling Stock</a:t>
            </a:r>
            <a:b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RIS-2781-RST </a:t>
            </a: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Issue</a:t>
            </a: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 1 </a:t>
            </a:r>
            <a:br>
              <a:rPr kumimoji="0" lang="en-GB" sz="12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Calibri"/>
                <a:cs typeface="Calibri"/>
              </a:rPr>
              <a:t>Engineering Design of Vehicles with Traction Batteries and their Dedicated Charging Systems</a:t>
            </a:r>
            <a:endPar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mn-ea"/>
              <a:cs typeface="+mn-cs"/>
            </a:endParaRPr>
          </a:p>
        </p:txBody>
      </p:sp>
      <p:pic>
        <p:nvPicPr>
          <p:cNvPr id="6" name="Picture 5" descr="A green circle with white lines on it&#10;&#10;Description automatically generated">
            <a:extLst>
              <a:ext uri="{FF2B5EF4-FFF2-40B4-BE49-F238E27FC236}">
                <a16:creationId xmlns:a16="http://schemas.microsoft.com/office/drawing/2014/main" id="{BC349AAB-EB8E-DDE2-E7D8-9F24576C0DC8}"/>
              </a:ext>
            </a:extLst>
          </p:cNvPr>
          <p:cNvPicPr>
            <a:picLocks noChangeAspect="1"/>
          </p:cNvPicPr>
          <p:nvPr/>
        </p:nvPicPr>
        <p:blipFill>
          <a:blip r:embed="rId8"/>
          <a:stretch>
            <a:fillRect/>
          </a:stretch>
        </p:blipFill>
        <p:spPr>
          <a:xfrm>
            <a:off x="5752208" y="3034895"/>
            <a:ext cx="414127" cy="414127"/>
          </a:xfrm>
          <a:prstGeom prst="rect">
            <a:avLst/>
          </a:prstGeom>
        </p:spPr>
      </p:pic>
      <p:pic>
        <p:nvPicPr>
          <p:cNvPr id="7" name="Picture 6" descr="A green circle with white lines on it&#10;&#10;Description automatically generated">
            <a:extLst>
              <a:ext uri="{FF2B5EF4-FFF2-40B4-BE49-F238E27FC236}">
                <a16:creationId xmlns:a16="http://schemas.microsoft.com/office/drawing/2014/main" id="{114C0065-FF49-DB34-1D73-AAD2B744FBFC}"/>
              </a:ext>
            </a:extLst>
          </p:cNvPr>
          <p:cNvPicPr>
            <a:picLocks noChangeAspect="1"/>
          </p:cNvPicPr>
          <p:nvPr/>
        </p:nvPicPr>
        <p:blipFill>
          <a:blip r:embed="rId8"/>
          <a:stretch>
            <a:fillRect/>
          </a:stretch>
        </p:blipFill>
        <p:spPr>
          <a:xfrm>
            <a:off x="989377" y="3034895"/>
            <a:ext cx="414127" cy="414127"/>
          </a:xfrm>
          <a:prstGeom prst="rect">
            <a:avLst/>
          </a:prstGeom>
        </p:spPr>
      </p:pic>
      <p:sp>
        <p:nvSpPr>
          <p:cNvPr id="4" name="Footer Placeholder 3">
            <a:extLst>
              <a:ext uri="{FF2B5EF4-FFF2-40B4-BE49-F238E27FC236}">
                <a16:creationId xmlns:a16="http://schemas.microsoft.com/office/drawing/2014/main" id="{B9E65A89-6571-CAD9-0EF6-B977D8F08FC9}"/>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
        <p:nvSpPr>
          <p:cNvPr id="3" name="Content Placeholder 2">
            <a:extLst>
              <a:ext uri="{FF2B5EF4-FFF2-40B4-BE49-F238E27FC236}">
                <a16:creationId xmlns:a16="http://schemas.microsoft.com/office/drawing/2014/main" id="{AD5D09B1-E974-F7B7-5AC0-C41F82D81C3A}"/>
              </a:ext>
            </a:extLst>
          </p:cNvPr>
          <p:cNvSpPr txBox="1">
            <a:spLocks/>
          </p:cNvSpPr>
          <p:nvPr/>
        </p:nvSpPr>
        <p:spPr>
          <a:xfrm>
            <a:off x="1531133" y="3748047"/>
            <a:ext cx="3656730" cy="88324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t>Control, Command and Signalling</a:t>
            </a:r>
            <a:br>
              <a:rPr kumimoji="0" lang="en-GB" sz="18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RIS-8060-CCS Issue 2</a:t>
            </a:r>
            <a:br>
              <a:rPr kumimoji="0" lang="en-GB" sz="12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Calibri"/>
                <a:cs typeface="Calibri"/>
              </a:rPr>
              <a:t>Engineering Requirements for Dispatch of Trains from Platforms</a:t>
            </a:r>
            <a:endPar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mn-ea"/>
              <a:cs typeface="+mn-cs"/>
            </a:endParaRPr>
          </a:p>
        </p:txBody>
      </p:sp>
      <p:pic>
        <p:nvPicPr>
          <p:cNvPr id="5" name="Picture 4" descr="A red circle with white logo&#10;&#10;Description automatically generated">
            <a:extLst>
              <a:ext uri="{FF2B5EF4-FFF2-40B4-BE49-F238E27FC236}">
                <a16:creationId xmlns:a16="http://schemas.microsoft.com/office/drawing/2014/main" id="{4535B74C-E8AD-EA24-433A-F2605CC60D6D}"/>
              </a:ext>
            </a:extLst>
          </p:cNvPr>
          <p:cNvPicPr>
            <a:picLocks noChangeAspect="1"/>
          </p:cNvPicPr>
          <p:nvPr/>
        </p:nvPicPr>
        <p:blipFill>
          <a:blip r:embed="rId9"/>
          <a:stretch>
            <a:fillRect/>
          </a:stretch>
        </p:blipFill>
        <p:spPr>
          <a:xfrm>
            <a:off x="987913" y="3981143"/>
            <a:ext cx="417054" cy="417054"/>
          </a:xfrm>
          <a:prstGeom prst="rect">
            <a:avLst/>
          </a:prstGeom>
        </p:spPr>
      </p:pic>
    </p:spTree>
    <p:extLst>
      <p:ext uri="{BB962C8B-B14F-4D97-AF65-F5344CB8AC3E}">
        <p14:creationId xmlns:p14="http://schemas.microsoft.com/office/powerpoint/2010/main" val="3412448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11860E2-457B-EAB5-37EC-CF0557B8D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ED38B-9144-DD7A-794F-8EEB1A671CB1}"/>
              </a:ext>
            </a:extLst>
          </p:cNvPr>
          <p:cNvSpPr txBox="1">
            <a:spLocks/>
          </p:cNvSpPr>
          <p:nvPr/>
        </p:nvSpPr>
        <p:spPr>
          <a:xfrm>
            <a:off x="933892" y="1526088"/>
            <a:ext cx="10634331" cy="883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00" cap="none" spc="0" normalizeH="0" baseline="0" noProof="0">
                <a:ln>
                  <a:noFill/>
                </a:ln>
                <a:solidFill>
                  <a:srgbClr val="FFFFFF"/>
                </a:solidFill>
                <a:effectLst/>
                <a:uLnTx/>
                <a:uFillTx/>
                <a:latin typeface="Bahnschrift"/>
                <a:ea typeface="Aptos" panose="020B0004020202020204" pitchFamily="34" charset="0"/>
                <a:cs typeface="Times New Roman"/>
              </a:rPr>
              <a:t>Draft standards scheduled for consultation in May 2026</a:t>
            </a:r>
          </a:p>
        </p:txBody>
      </p:sp>
      <p:sp>
        <p:nvSpPr>
          <p:cNvPr id="58" name="Content Placeholder 2">
            <a:extLst>
              <a:ext uri="{FF2B5EF4-FFF2-40B4-BE49-F238E27FC236}">
                <a16:creationId xmlns:a16="http://schemas.microsoft.com/office/drawing/2014/main" id="{D7C1015C-4287-66FA-8530-D240D9741997}"/>
              </a:ext>
            </a:extLst>
          </p:cNvPr>
          <p:cNvSpPr txBox="1">
            <a:spLocks/>
          </p:cNvSpPr>
          <p:nvPr/>
        </p:nvSpPr>
        <p:spPr>
          <a:xfrm>
            <a:off x="1531133" y="2801239"/>
            <a:ext cx="3656730" cy="8832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Rolling Stock</a:t>
            </a:r>
            <a:b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RIS-2731-RST </a:t>
            </a:r>
            <a:r>
              <a:rPr kumimoji="0" lang="en-GB" sz="18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t>Issue</a:t>
            </a:r>
            <a: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 1 </a:t>
            </a:r>
            <a:br>
              <a:rPr kumimoji="0" lang="en-GB" sz="12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Calibri"/>
                <a:cs typeface="Calibri"/>
              </a:rPr>
              <a:t>Braking Systems of Rail Vehicles</a:t>
            </a:r>
            <a:endPar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mn-ea"/>
              <a:cs typeface="+mn-cs"/>
            </a:endParaRPr>
          </a:p>
        </p:txBody>
      </p:sp>
      <p:pic>
        <p:nvPicPr>
          <p:cNvPr id="11" name="Picture 10" descr="A black letter on a white background&#10;&#10;Description automatically generated">
            <a:hlinkClick r:id="" action="ppaction://hlinkshowjump?jump=firstslide"/>
            <a:extLst>
              <a:ext uri="{FF2B5EF4-FFF2-40B4-BE49-F238E27FC236}">
                <a16:creationId xmlns:a16="http://schemas.microsoft.com/office/drawing/2014/main" id="{0BCBF5E7-3820-6F23-ABBC-16FE9D817E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12" name="Picture 11" descr="A black text on a white background&#10;&#10;Description automatically generated">
            <a:hlinkClick r:id="" action="ppaction://hlinkshowjump?jump=previousslide"/>
            <a:extLst>
              <a:ext uri="{FF2B5EF4-FFF2-40B4-BE49-F238E27FC236}">
                <a16:creationId xmlns:a16="http://schemas.microsoft.com/office/drawing/2014/main" id="{8CD6F653-00E5-AA6F-B372-C3F1074873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3" name="Picture 12" descr="A black letter with a white background&#10;&#10;Description automatically generated">
            <a:hlinkClick r:id="" action="ppaction://hlinkshowjump?jump=nextslide"/>
            <a:extLst>
              <a:ext uri="{FF2B5EF4-FFF2-40B4-BE49-F238E27FC236}">
                <a16:creationId xmlns:a16="http://schemas.microsoft.com/office/drawing/2014/main" id="{B11636D0-E1D1-319E-505F-50322426D0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4" name="Picture 13" descr="A black letter and x&#10;&#10;Description automatically generated">
            <a:hlinkClick r:id="" action="ppaction://hlinkshowjump?jump=endshow"/>
            <a:extLst>
              <a:ext uri="{FF2B5EF4-FFF2-40B4-BE49-F238E27FC236}">
                <a16:creationId xmlns:a16="http://schemas.microsoft.com/office/drawing/2014/main" id="{46280BB4-34F8-48CB-A13E-E4C837F425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5" name="Picture 14" descr="A black text on a white background&#10;&#10;AI-generated content may be incorrect.">
            <a:hlinkClick r:id="" action="ppaction://noaction"/>
            <a:extLst>
              <a:ext uri="{FF2B5EF4-FFF2-40B4-BE49-F238E27FC236}">
                <a16:creationId xmlns:a16="http://schemas.microsoft.com/office/drawing/2014/main" id="{7163224F-6BE4-C334-D68B-E6634433D43C}"/>
              </a:ext>
            </a:extLst>
          </p:cNvPr>
          <p:cNvPicPr>
            <a:picLocks noChangeAspect="1"/>
          </p:cNvPicPr>
          <p:nvPr/>
        </p:nvPicPr>
        <p:blipFill>
          <a:blip r:embed="rId7"/>
          <a:stretch>
            <a:fillRect/>
          </a:stretch>
        </p:blipFill>
        <p:spPr>
          <a:xfrm>
            <a:off x="8503480" y="6482280"/>
            <a:ext cx="708116" cy="140655"/>
          </a:xfrm>
          <a:prstGeom prst="rect">
            <a:avLst/>
          </a:prstGeom>
        </p:spPr>
      </p:pic>
      <p:sp>
        <p:nvSpPr>
          <p:cNvPr id="17" name="Content Placeholder 2">
            <a:extLst>
              <a:ext uri="{FF2B5EF4-FFF2-40B4-BE49-F238E27FC236}">
                <a16:creationId xmlns:a16="http://schemas.microsoft.com/office/drawing/2014/main" id="{AADDE4A8-66DE-296C-5B69-F48300C9E6AE}"/>
              </a:ext>
            </a:extLst>
          </p:cNvPr>
          <p:cNvSpPr txBox="1">
            <a:spLocks/>
          </p:cNvSpPr>
          <p:nvPr/>
        </p:nvSpPr>
        <p:spPr>
          <a:xfrm>
            <a:off x="6389644" y="2801239"/>
            <a:ext cx="3656730" cy="88324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Rolling Stock</a:t>
            </a:r>
            <a:b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GMRT2045 </a:t>
            </a: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Issue</a:t>
            </a: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 5</a:t>
            </a:r>
            <a:br>
              <a:rPr kumimoji="0" lang="en-GB" sz="12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Calibri"/>
                <a:cs typeface="Calibri"/>
              </a:rPr>
              <a:t>Compatibility Requirements for Braking Systems of Rail Vehicles</a:t>
            </a:r>
            <a:endPar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mn-ea"/>
              <a:cs typeface="+mn-cs"/>
            </a:endParaRPr>
          </a:p>
        </p:txBody>
      </p:sp>
      <p:pic>
        <p:nvPicPr>
          <p:cNvPr id="6" name="Picture 5" descr="A green circle with white lines on it&#10;&#10;Description automatically generated">
            <a:extLst>
              <a:ext uri="{FF2B5EF4-FFF2-40B4-BE49-F238E27FC236}">
                <a16:creationId xmlns:a16="http://schemas.microsoft.com/office/drawing/2014/main" id="{3ACA3D91-22AA-838C-B8C6-762DD4D09DD7}"/>
              </a:ext>
            </a:extLst>
          </p:cNvPr>
          <p:cNvPicPr>
            <a:picLocks noChangeAspect="1"/>
          </p:cNvPicPr>
          <p:nvPr/>
        </p:nvPicPr>
        <p:blipFill>
          <a:blip r:embed="rId8"/>
          <a:stretch>
            <a:fillRect/>
          </a:stretch>
        </p:blipFill>
        <p:spPr>
          <a:xfrm>
            <a:off x="5888936" y="3034894"/>
            <a:ext cx="414127" cy="414127"/>
          </a:xfrm>
          <a:prstGeom prst="rect">
            <a:avLst/>
          </a:prstGeom>
        </p:spPr>
      </p:pic>
      <p:pic>
        <p:nvPicPr>
          <p:cNvPr id="7" name="Picture 6" descr="A green circle with white lines on it&#10;&#10;Description automatically generated">
            <a:extLst>
              <a:ext uri="{FF2B5EF4-FFF2-40B4-BE49-F238E27FC236}">
                <a16:creationId xmlns:a16="http://schemas.microsoft.com/office/drawing/2014/main" id="{DBFC57FC-E4E7-A3FA-B9A4-7F98435534F5}"/>
              </a:ext>
            </a:extLst>
          </p:cNvPr>
          <p:cNvPicPr>
            <a:picLocks noChangeAspect="1"/>
          </p:cNvPicPr>
          <p:nvPr/>
        </p:nvPicPr>
        <p:blipFill>
          <a:blip r:embed="rId8"/>
          <a:stretch>
            <a:fillRect/>
          </a:stretch>
        </p:blipFill>
        <p:spPr>
          <a:xfrm>
            <a:off x="989377" y="3034895"/>
            <a:ext cx="414127" cy="414127"/>
          </a:xfrm>
          <a:prstGeom prst="rect">
            <a:avLst/>
          </a:prstGeom>
        </p:spPr>
      </p:pic>
      <p:sp>
        <p:nvSpPr>
          <p:cNvPr id="4" name="Footer Placeholder 3">
            <a:extLst>
              <a:ext uri="{FF2B5EF4-FFF2-40B4-BE49-F238E27FC236}">
                <a16:creationId xmlns:a16="http://schemas.microsoft.com/office/drawing/2014/main" id="{E5261944-7BF6-8C51-184A-DE49A9F40E3C}"/>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
        <p:nvSpPr>
          <p:cNvPr id="3" name="Content Placeholder 2">
            <a:extLst>
              <a:ext uri="{FF2B5EF4-FFF2-40B4-BE49-F238E27FC236}">
                <a16:creationId xmlns:a16="http://schemas.microsoft.com/office/drawing/2014/main" id="{9788D4DA-7C64-E23B-361D-2D5552CA654A}"/>
              </a:ext>
            </a:extLst>
          </p:cNvPr>
          <p:cNvSpPr txBox="1">
            <a:spLocks/>
          </p:cNvSpPr>
          <p:nvPr/>
        </p:nvSpPr>
        <p:spPr>
          <a:xfrm>
            <a:off x="1531133" y="3823789"/>
            <a:ext cx="3656730" cy="88324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Rolling Stock</a:t>
            </a:r>
            <a:b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RIS-2713-RST </a:t>
            </a:r>
            <a:r>
              <a:rPr kumimoji="0" lang="en-GB" sz="18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t>Issue</a:t>
            </a:r>
            <a: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 2 </a:t>
            </a:r>
            <a:br>
              <a:rPr kumimoji="0" lang="en-GB" sz="12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Calibri"/>
                <a:cs typeface="Calibri"/>
              </a:rPr>
              <a:t>System Requirements for the Introduction and Operation of Multi-Mode Rolling Stock</a:t>
            </a:r>
            <a:endPar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mn-ea"/>
              <a:cs typeface="+mn-cs"/>
            </a:endParaRPr>
          </a:p>
        </p:txBody>
      </p:sp>
      <p:pic>
        <p:nvPicPr>
          <p:cNvPr id="5" name="Picture 4" descr="A green circle with white lines on it&#10;&#10;Description automatically generated">
            <a:extLst>
              <a:ext uri="{FF2B5EF4-FFF2-40B4-BE49-F238E27FC236}">
                <a16:creationId xmlns:a16="http://schemas.microsoft.com/office/drawing/2014/main" id="{DEC59A32-FD60-0F65-AB8A-C88A7847D024}"/>
              </a:ext>
            </a:extLst>
          </p:cNvPr>
          <p:cNvPicPr>
            <a:picLocks noChangeAspect="1"/>
          </p:cNvPicPr>
          <p:nvPr/>
        </p:nvPicPr>
        <p:blipFill>
          <a:blip r:embed="rId8"/>
          <a:stretch>
            <a:fillRect/>
          </a:stretch>
        </p:blipFill>
        <p:spPr>
          <a:xfrm>
            <a:off x="989377" y="4057445"/>
            <a:ext cx="414127" cy="414127"/>
          </a:xfrm>
          <a:prstGeom prst="rect">
            <a:avLst/>
          </a:prstGeom>
        </p:spPr>
      </p:pic>
    </p:spTree>
    <p:extLst>
      <p:ext uri="{BB962C8B-B14F-4D97-AF65-F5344CB8AC3E}">
        <p14:creationId xmlns:p14="http://schemas.microsoft.com/office/powerpoint/2010/main" val="1328852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7186B2-8D41-D4B3-68FC-295CE63A1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F68F5-F5EF-CAAD-86F2-B5CAEA85BB6A}"/>
              </a:ext>
            </a:extLst>
          </p:cNvPr>
          <p:cNvSpPr txBox="1">
            <a:spLocks/>
          </p:cNvSpPr>
          <p:nvPr/>
        </p:nvSpPr>
        <p:spPr>
          <a:xfrm>
            <a:off x="933892" y="1526088"/>
            <a:ext cx="10634331" cy="883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00" cap="none" spc="0" normalizeH="0" baseline="0" noProof="0">
                <a:ln>
                  <a:noFill/>
                </a:ln>
                <a:solidFill>
                  <a:srgbClr val="FFFFFF"/>
                </a:solidFill>
                <a:effectLst/>
                <a:uLnTx/>
                <a:uFillTx/>
                <a:latin typeface="Bahnschrift"/>
                <a:ea typeface="Aptos" panose="020B0004020202020204" pitchFamily="34" charset="0"/>
                <a:cs typeface="Times New Roman"/>
              </a:rPr>
              <a:t>Draft standards scheduled for consultation in August 2026</a:t>
            </a:r>
          </a:p>
        </p:txBody>
      </p:sp>
      <p:pic>
        <p:nvPicPr>
          <p:cNvPr id="11" name="Picture 10" descr="A black letter on a white background&#10;&#10;Description automatically generated">
            <a:hlinkClick r:id="" action="ppaction://hlinkshowjump?jump=firstslide"/>
            <a:extLst>
              <a:ext uri="{FF2B5EF4-FFF2-40B4-BE49-F238E27FC236}">
                <a16:creationId xmlns:a16="http://schemas.microsoft.com/office/drawing/2014/main" id="{A003009C-360B-4573-37CD-64C0676B20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12" name="Picture 11" descr="A black text on a white background&#10;&#10;Description automatically generated">
            <a:hlinkClick r:id="" action="ppaction://hlinkshowjump?jump=previousslide"/>
            <a:extLst>
              <a:ext uri="{FF2B5EF4-FFF2-40B4-BE49-F238E27FC236}">
                <a16:creationId xmlns:a16="http://schemas.microsoft.com/office/drawing/2014/main" id="{B5375C1C-D0BB-4E29-8A80-CB9B4D6F54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3" name="Picture 12" descr="A black letter with a white background&#10;&#10;Description automatically generated">
            <a:hlinkClick r:id="" action="ppaction://hlinkshowjump?jump=nextslide"/>
            <a:extLst>
              <a:ext uri="{FF2B5EF4-FFF2-40B4-BE49-F238E27FC236}">
                <a16:creationId xmlns:a16="http://schemas.microsoft.com/office/drawing/2014/main" id="{CDE509BC-A964-1C49-8309-30DBEE4E6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4" name="Picture 13" descr="A black letter and x&#10;&#10;Description automatically generated">
            <a:hlinkClick r:id="" action="ppaction://hlinkshowjump?jump=endshow"/>
            <a:extLst>
              <a:ext uri="{FF2B5EF4-FFF2-40B4-BE49-F238E27FC236}">
                <a16:creationId xmlns:a16="http://schemas.microsoft.com/office/drawing/2014/main" id="{EC54CEA9-2EAB-C788-0953-E2DDF9D93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5" name="Picture 14" descr="A black text on a white background&#10;&#10;AI-generated content may be incorrect.">
            <a:hlinkClick r:id="" action="ppaction://noaction"/>
            <a:extLst>
              <a:ext uri="{FF2B5EF4-FFF2-40B4-BE49-F238E27FC236}">
                <a16:creationId xmlns:a16="http://schemas.microsoft.com/office/drawing/2014/main" id="{FB693B92-5168-6585-B66F-98C52201DE9E}"/>
              </a:ext>
            </a:extLst>
          </p:cNvPr>
          <p:cNvPicPr>
            <a:picLocks noChangeAspect="1"/>
          </p:cNvPicPr>
          <p:nvPr/>
        </p:nvPicPr>
        <p:blipFill>
          <a:blip r:embed="rId7"/>
          <a:stretch>
            <a:fillRect/>
          </a:stretch>
        </p:blipFill>
        <p:spPr>
          <a:xfrm>
            <a:off x="8503480" y="6482280"/>
            <a:ext cx="708116" cy="140655"/>
          </a:xfrm>
          <a:prstGeom prst="rect">
            <a:avLst/>
          </a:prstGeom>
        </p:spPr>
      </p:pic>
      <p:sp>
        <p:nvSpPr>
          <p:cNvPr id="8" name="Content Placeholder 2">
            <a:extLst>
              <a:ext uri="{FF2B5EF4-FFF2-40B4-BE49-F238E27FC236}">
                <a16:creationId xmlns:a16="http://schemas.microsoft.com/office/drawing/2014/main" id="{5871F583-E54C-98E7-2F91-1606575F3860}"/>
              </a:ext>
            </a:extLst>
          </p:cNvPr>
          <p:cNvSpPr txBox="1">
            <a:spLocks/>
          </p:cNvSpPr>
          <p:nvPr/>
        </p:nvSpPr>
        <p:spPr>
          <a:xfrm>
            <a:off x="1599717" y="3068483"/>
            <a:ext cx="3656730" cy="8832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Control, Command and Signalling</a:t>
            </a:r>
            <a:b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RIS-0796-CCS </a:t>
            </a: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Issue</a:t>
            </a: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 2</a:t>
            </a:r>
            <a:br>
              <a:rPr kumimoji="0" lang="en-GB" sz="12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Calibri"/>
                <a:cs typeface="Calibri"/>
              </a:rPr>
              <a:t>Train to Infrastructure RFID Compatibility</a:t>
            </a:r>
            <a:endPar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mn-ea"/>
              <a:cs typeface="+mn-cs"/>
            </a:endParaRPr>
          </a:p>
        </p:txBody>
      </p:sp>
      <p:pic>
        <p:nvPicPr>
          <p:cNvPr id="9" name="Picture 8" descr="A red circle with white logo&#10;&#10;Description automatically generated">
            <a:extLst>
              <a:ext uri="{FF2B5EF4-FFF2-40B4-BE49-F238E27FC236}">
                <a16:creationId xmlns:a16="http://schemas.microsoft.com/office/drawing/2014/main" id="{34926A86-5BA7-4EAB-98D9-E87CB84C0906}"/>
              </a:ext>
            </a:extLst>
          </p:cNvPr>
          <p:cNvPicPr>
            <a:picLocks noChangeAspect="1"/>
          </p:cNvPicPr>
          <p:nvPr/>
        </p:nvPicPr>
        <p:blipFill>
          <a:blip r:embed="rId8"/>
          <a:stretch>
            <a:fillRect/>
          </a:stretch>
        </p:blipFill>
        <p:spPr>
          <a:xfrm>
            <a:off x="1184126" y="3225837"/>
            <a:ext cx="417054" cy="417054"/>
          </a:xfrm>
          <a:prstGeom prst="rect">
            <a:avLst/>
          </a:prstGeom>
        </p:spPr>
      </p:pic>
      <p:sp>
        <p:nvSpPr>
          <p:cNvPr id="4" name="Footer Placeholder 3">
            <a:extLst>
              <a:ext uri="{FF2B5EF4-FFF2-40B4-BE49-F238E27FC236}">
                <a16:creationId xmlns:a16="http://schemas.microsoft.com/office/drawing/2014/main" id="{94C30498-311C-55C3-8F50-7D369966B510}"/>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Tree>
    <p:extLst>
      <p:ext uri="{BB962C8B-B14F-4D97-AF65-F5344CB8AC3E}">
        <p14:creationId xmlns:p14="http://schemas.microsoft.com/office/powerpoint/2010/main" val="347398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9F854E-BBF7-0153-FB0F-A33112B35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D8206C-C54B-D8B7-7DA8-A9BA6E454B50}"/>
              </a:ext>
            </a:extLst>
          </p:cNvPr>
          <p:cNvSpPr txBox="1">
            <a:spLocks/>
          </p:cNvSpPr>
          <p:nvPr/>
        </p:nvSpPr>
        <p:spPr>
          <a:xfrm>
            <a:off x="933892" y="1526088"/>
            <a:ext cx="10634331" cy="883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00" cap="none" spc="0" normalizeH="0" baseline="0" noProof="0">
                <a:ln>
                  <a:noFill/>
                </a:ln>
                <a:solidFill>
                  <a:srgbClr val="FFFFFF"/>
                </a:solidFill>
                <a:effectLst/>
                <a:uLnTx/>
                <a:uFillTx/>
                <a:latin typeface="Bahnschrift"/>
                <a:ea typeface="Aptos" panose="020B0004020202020204" pitchFamily="34" charset="0"/>
                <a:cs typeface="Times New Roman"/>
              </a:rPr>
              <a:t>Draft standards scheduled for consultation in September 2026</a:t>
            </a:r>
          </a:p>
        </p:txBody>
      </p:sp>
      <p:pic>
        <p:nvPicPr>
          <p:cNvPr id="11" name="Picture 10" descr="A black letter on a white background&#10;&#10;Description automatically generated">
            <a:hlinkClick r:id="" action="ppaction://hlinkshowjump?jump=firstslide"/>
            <a:extLst>
              <a:ext uri="{FF2B5EF4-FFF2-40B4-BE49-F238E27FC236}">
                <a16:creationId xmlns:a16="http://schemas.microsoft.com/office/drawing/2014/main" id="{BE57A4DA-BF5E-FAC3-369D-13830C859D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12" name="Picture 11" descr="A black text on a white background&#10;&#10;Description automatically generated">
            <a:hlinkClick r:id="" action="ppaction://hlinkshowjump?jump=previousslide"/>
            <a:extLst>
              <a:ext uri="{FF2B5EF4-FFF2-40B4-BE49-F238E27FC236}">
                <a16:creationId xmlns:a16="http://schemas.microsoft.com/office/drawing/2014/main" id="{E9CA9EB8-4B6D-583F-573C-FEB9F9E34A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3" name="Picture 12" descr="A black letter with a white background&#10;&#10;Description automatically generated">
            <a:hlinkClick r:id="" action="ppaction://hlinkshowjump?jump=nextslide"/>
            <a:extLst>
              <a:ext uri="{FF2B5EF4-FFF2-40B4-BE49-F238E27FC236}">
                <a16:creationId xmlns:a16="http://schemas.microsoft.com/office/drawing/2014/main" id="{90C3F653-58C6-5B2B-B711-119EB2E688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4" name="Picture 13" descr="A black letter and x&#10;&#10;Description automatically generated">
            <a:hlinkClick r:id="" action="ppaction://hlinkshowjump?jump=endshow"/>
            <a:extLst>
              <a:ext uri="{FF2B5EF4-FFF2-40B4-BE49-F238E27FC236}">
                <a16:creationId xmlns:a16="http://schemas.microsoft.com/office/drawing/2014/main" id="{ED0F5EE2-63C5-2A86-526B-3CCBDFD9E1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5" name="Picture 14" descr="A black text on a white background&#10;&#10;AI-generated content may be incorrect.">
            <a:hlinkClick r:id="" action="ppaction://noaction"/>
            <a:extLst>
              <a:ext uri="{FF2B5EF4-FFF2-40B4-BE49-F238E27FC236}">
                <a16:creationId xmlns:a16="http://schemas.microsoft.com/office/drawing/2014/main" id="{6C2A4504-3A11-4721-A33E-B45671946E38}"/>
              </a:ext>
            </a:extLst>
          </p:cNvPr>
          <p:cNvPicPr>
            <a:picLocks noChangeAspect="1"/>
          </p:cNvPicPr>
          <p:nvPr/>
        </p:nvPicPr>
        <p:blipFill>
          <a:blip r:embed="rId7"/>
          <a:stretch>
            <a:fillRect/>
          </a:stretch>
        </p:blipFill>
        <p:spPr>
          <a:xfrm>
            <a:off x="8503480" y="6482280"/>
            <a:ext cx="708116" cy="140655"/>
          </a:xfrm>
          <a:prstGeom prst="rect">
            <a:avLst/>
          </a:prstGeom>
        </p:spPr>
      </p:pic>
      <p:sp>
        <p:nvSpPr>
          <p:cNvPr id="8" name="Content Placeholder 2">
            <a:extLst>
              <a:ext uri="{FF2B5EF4-FFF2-40B4-BE49-F238E27FC236}">
                <a16:creationId xmlns:a16="http://schemas.microsoft.com/office/drawing/2014/main" id="{F6101F88-1DEA-6555-CDDE-12D0DD05D4C9}"/>
              </a:ext>
            </a:extLst>
          </p:cNvPr>
          <p:cNvSpPr txBox="1">
            <a:spLocks/>
          </p:cNvSpPr>
          <p:nvPr/>
        </p:nvSpPr>
        <p:spPr>
          <a:xfrm>
            <a:off x="1599717" y="3068483"/>
            <a:ext cx="3656730" cy="8832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t>Control, Command and Signalling</a:t>
            </a:r>
            <a:br>
              <a:rPr kumimoji="0" lang="en-GB" sz="18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t>GKGN0602 </a:t>
            </a: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Issue 2</a:t>
            </a:r>
            <a:br>
              <a:rPr kumimoji="0" lang="en-GB" sz="12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Calibri"/>
                <a:cs typeface="Calibri"/>
              </a:rPr>
              <a:t>Guidance on Train Rooftop Antenna Positioning</a:t>
            </a:r>
            <a:endPar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mn-ea"/>
              <a:cs typeface="+mn-cs"/>
            </a:endParaRPr>
          </a:p>
        </p:txBody>
      </p:sp>
      <p:pic>
        <p:nvPicPr>
          <p:cNvPr id="9" name="Picture 8" descr="A red circle with white logo&#10;&#10;Description automatically generated">
            <a:extLst>
              <a:ext uri="{FF2B5EF4-FFF2-40B4-BE49-F238E27FC236}">
                <a16:creationId xmlns:a16="http://schemas.microsoft.com/office/drawing/2014/main" id="{2CE2F4DC-2A86-692B-1BD0-B089E09379B8}"/>
              </a:ext>
            </a:extLst>
          </p:cNvPr>
          <p:cNvPicPr>
            <a:picLocks noChangeAspect="1"/>
          </p:cNvPicPr>
          <p:nvPr/>
        </p:nvPicPr>
        <p:blipFill>
          <a:blip r:embed="rId8"/>
          <a:stretch>
            <a:fillRect/>
          </a:stretch>
        </p:blipFill>
        <p:spPr>
          <a:xfrm>
            <a:off x="1184126" y="3225837"/>
            <a:ext cx="417054" cy="417054"/>
          </a:xfrm>
          <a:prstGeom prst="rect">
            <a:avLst/>
          </a:prstGeom>
        </p:spPr>
      </p:pic>
      <p:sp>
        <p:nvSpPr>
          <p:cNvPr id="4" name="Content Placeholder 2">
            <a:extLst>
              <a:ext uri="{FF2B5EF4-FFF2-40B4-BE49-F238E27FC236}">
                <a16:creationId xmlns:a16="http://schemas.microsoft.com/office/drawing/2014/main" id="{855448B2-5FBC-5609-0DB9-9B07760F58CB}"/>
              </a:ext>
            </a:extLst>
          </p:cNvPr>
          <p:cNvSpPr txBox="1">
            <a:spLocks/>
          </p:cNvSpPr>
          <p:nvPr/>
        </p:nvSpPr>
        <p:spPr>
          <a:xfrm>
            <a:off x="6378808" y="2987377"/>
            <a:ext cx="3656730" cy="8832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Traffic Operation and Management </a:t>
            </a:r>
            <a:b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RIS-3119-TOM </a:t>
            </a: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Issue</a:t>
            </a: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 4</a:t>
            </a:r>
            <a:br>
              <a:rPr kumimoji="0" lang="en-GB" sz="12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Calibri"/>
                <a:cs typeface="Calibri"/>
              </a:rPr>
              <a:t>Accident and Incident Investigation</a:t>
            </a:r>
            <a:endPar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mn-ea"/>
              <a:cs typeface="+mn-cs"/>
            </a:endParaRPr>
          </a:p>
        </p:txBody>
      </p:sp>
      <p:pic>
        <p:nvPicPr>
          <p:cNvPr id="5" name="Picture 4" descr="A white line drawing of a person standing next to a train&#10;&#10;Description automatically generated">
            <a:extLst>
              <a:ext uri="{FF2B5EF4-FFF2-40B4-BE49-F238E27FC236}">
                <a16:creationId xmlns:a16="http://schemas.microsoft.com/office/drawing/2014/main" id="{DBCAE203-D676-059F-25B5-557160D44183}"/>
              </a:ext>
            </a:extLst>
          </p:cNvPr>
          <p:cNvPicPr>
            <a:picLocks noChangeAspect="1"/>
          </p:cNvPicPr>
          <p:nvPr/>
        </p:nvPicPr>
        <p:blipFill>
          <a:blip r:embed="rId9"/>
          <a:stretch>
            <a:fillRect/>
          </a:stretch>
        </p:blipFill>
        <p:spPr>
          <a:xfrm>
            <a:off x="5961754" y="3192221"/>
            <a:ext cx="415591" cy="415591"/>
          </a:xfrm>
          <a:prstGeom prst="rect">
            <a:avLst/>
          </a:prstGeom>
        </p:spPr>
      </p:pic>
      <p:sp>
        <p:nvSpPr>
          <p:cNvPr id="6" name="Content Placeholder 2">
            <a:extLst>
              <a:ext uri="{FF2B5EF4-FFF2-40B4-BE49-F238E27FC236}">
                <a16:creationId xmlns:a16="http://schemas.microsoft.com/office/drawing/2014/main" id="{0B070F88-F137-3499-8B0C-181E7B191327}"/>
              </a:ext>
            </a:extLst>
          </p:cNvPr>
          <p:cNvSpPr txBox="1">
            <a:spLocks/>
          </p:cNvSpPr>
          <p:nvPr/>
        </p:nvSpPr>
        <p:spPr>
          <a:xfrm>
            <a:off x="1599717" y="4169254"/>
            <a:ext cx="3656730" cy="88324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Traffic Operation and Management </a:t>
            </a:r>
            <a:b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RT3119-B </a:t>
            </a: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Issue</a:t>
            </a: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 10</a:t>
            </a:r>
            <a:br>
              <a:rPr kumimoji="0" lang="en-GB" sz="12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Calibri"/>
                <a:cs typeface="Calibri"/>
              </a:rPr>
              <a:t>Provisional SPAD Data Collection Form (Railway Undertaking)</a:t>
            </a:r>
            <a:endPar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mn-ea"/>
              <a:cs typeface="+mn-cs"/>
            </a:endParaRPr>
          </a:p>
        </p:txBody>
      </p:sp>
      <p:pic>
        <p:nvPicPr>
          <p:cNvPr id="7" name="Picture 6" descr="A white line drawing of a person standing next to a train&#10;&#10;Description automatically generated">
            <a:extLst>
              <a:ext uri="{FF2B5EF4-FFF2-40B4-BE49-F238E27FC236}">
                <a16:creationId xmlns:a16="http://schemas.microsoft.com/office/drawing/2014/main" id="{96120969-5769-05F2-8265-E21D0BE9327E}"/>
              </a:ext>
            </a:extLst>
          </p:cNvPr>
          <p:cNvPicPr>
            <a:picLocks noChangeAspect="1"/>
          </p:cNvPicPr>
          <p:nvPr/>
        </p:nvPicPr>
        <p:blipFill>
          <a:blip r:embed="rId9"/>
          <a:stretch>
            <a:fillRect/>
          </a:stretch>
        </p:blipFill>
        <p:spPr>
          <a:xfrm>
            <a:off x="1182663" y="4374098"/>
            <a:ext cx="415591" cy="415591"/>
          </a:xfrm>
          <a:prstGeom prst="rect">
            <a:avLst/>
          </a:prstGeom>
        </p:spPr>
      </p:pic>
      <p:sp>
        <p:nvSpPr>
          <p:cNvPr id="10" name="Content Placeholder 2">
            <a:extLst>
              <a:ext uri="{FF2B5EF4-FFF2-40B4-BE49-F238E27FC236}">
                <a16:creationId xmlns:a16="http://schemas.microsoft.com/office/drawing/2014/main" id="{78993D90-566A-22AA-BDE7-74BD926C1C69}"/>
              </a:ext>
            </a:extLst>
          </p:cNvPr>
          <p:cNvSpPr txBox="1">
            <a:spLocks/>
          </p:cNvSpPr>
          <p:nvPr/>
        </p:nvSpPr>
        <p:spPr>
          <a:xfrm>
            <a:off x="6378808" y="4075467"/>
            <a:ext cx="3656730" cy="88324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t>Data, Systems and Telematics  </a:t>
            </a:r>
            <a:br>
              <a:rPr kumimoji="0" lang="en-GB" sz="18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RIS-6703-DST </a:t>
            </a: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Issue</a:t>
            </a:r>
            <a:r>
              <a:rPr kumimoji="0" lang="en-GB" sz="1800" b="0" i="0" u="none" strike="noStrike" kern="1200" cap="none" spc="0" normalizeH="0" baseline="0" noProof="0">
                <a:ln>
                  <a:noFill/>
                </a:ln>
                <a:solidFill>
                  <a:srgbClr val="000032"/>
                </a:solidFill>
                <a:effectLst/>
                <a:uLnTx/>
                <a:uFillTx/>
                <a:latin typeface="Bahnschrift" panose="020B0502040204020203" pitchFamily="34" charset="0"/>
                <a:ea typeface="Calibri"/>
                <a:cs typeface="Calibri"/>
              </a:rPr>
              <a:t> 1</a:t>
            </a:r>
            <a:br>
              <a:rPr kumimoji="0" lang="en-GB" sz="1200" b="0" i="0" u="none" strike="noStrike" kern="1200" cap="none" spc="0" normalizeH="0" baseline="0" noProof="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Calibri"/>
                <a:cs typeface="Calibri"/>
              </a:rPr>
              <a:t>Telematics Message E</a:t>
            </a:r>
            <a:r>
              <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Calibri"/>
                <a:cs typeface="Calibri"/>
              </a:rPr>
              <a:t>xchanges</a:t>
            </a:r>
            <a:r>
              <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Calibri"/>
                <a:cs typeface="Calibri"/>
              </a:rPr>
              <a:t> between Railway U</a:t>
            </a:r>
            <a:r>
              <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Calibri"/>
                <a:cs typeface="Calibri"/>
              </a:rPr>
              <a:t>ndertakings</a:t>
            </a:r>
            <a:r>
              <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Calibri"/>
                <a:cs typeface="Calibri"/>
              </a:rPr>
              <a:t> and Infrastructure M</a:t>
            </a:r>
            <a:r>
              <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Calibri"/>
                <a:cs typeface="Calibri"/>
              </a:rPr>
              <a:t>anagers</a:t>
            </a:r>
            <a:endParaRPr kumimoji="0" lang="en-GB" sz="1200" b="0" i="0" u="none" strike="noStrike" kern="1200" cap="none" spc="0" normalizeH="0" baseline="0" noProof="0">
              <a:ln>
                <a:noFill/>
              </a:ln>
              <a:solidFill>
                <a:srgbClr val="1F1F4E"/>
              </a:solidFill>
              <a:effectLst/>
              <a:uLnTx/>
              <a:uFillTx/>
              <a:latin typeface="Bahnschrift Light" panose="020B0502040204020203" pitchFamily="34" charset="0"/>
              <a:ea typeface="+mn-ea"/>
              <a:cs typeface="+mn-cs"/>
            </a:endParaRPr>
          </a:p>
        </p:txBody>
      </p:sp>
      <p:pic>
        <p:nvPicPr>
          <p:cNvPr id="17" name="Picture 16" descr="A green circle with white lines and dots on it&#10;&#10;Description automatically generated">
            <a:extLst>
              <a:ext uri="{FF2B5EF4-FFF2-40B4-BE49-F238E27FC236}">
                <a16:creationId xmlns:a16="http://schemas.microsoft.com/office/drawing/2014/main" id="{3B688883-403A-5E2C-BFBD-CEAD8B5D268B}"/>
              </a:ext>
            </a:extLst>
          </p:cNvPr>
          <p:cNvPicPr>
            <a:picLocks noChangeAspect="1"/>
          </p:cNvPicPr>
          <p:nvPr/>
        </p:nvPicPr>
        <p:blipFill>
          <a:blip r:embed="rId10"/>
          <a:stretch>
            <a:fillRect/>
          </a:stretch>
        </p:blipFill>
        <p:spPr>
          <a:xfrm>
            <a:off x="5969338" y="4268161"/>
            <a:ext cx="418517" cy="418517"/>
          </a:xfrm>
          <a:prstGeom prst="rect">
            <a:avLst/>
          </a:prstGeom>
        </p:spPr>
      </p:pic>
      <p:sp>
        <p:nvSpPr>
          <p:cNvPr id="16" name="Footer Placeholder 3">
            <a:extLst>
              <a:ext uri="{FF2B5EF4-FFF2-40B4-BE49-F238E27FC236}">
                <a16:creationId xmlns:a16="http://schemas.microsoft.com/office/drawing/2014/main" id="{8629494E-4FB9-3984-6DCD-B39E9CDF8CB9}"/>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Tree>
    <p:extLst>
      <p:ext uri="{BB962C8B-B14F-4D97-AF65-F5344CB8AC3E}">
        <p14:creationId xmlns:p14="http://schemas.microsoft.com/office/powerpoint/2010/main" val="3014279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F0CACC4-8E07-667D-B281-CBCDCF9CBD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F699A8-2E60-3A49-62CC-C45CD5D358AA}"/>
              </a:ext>
            </a:extLst>
          </p:cNvPr>
          <p:cNvSpPr txBox="1">
            <a:spLocks/>
          </p:cNvSpPr>
          <p:nvPr/>
        </p:nvSpPr>
        <p:spPr>
          <a:xfrm>
            <a:off x="933892" y="1526088"/>
            <a:ext cx="10634331" cy="883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00" cap="none" spc="0" normalizeH="0" baseline="0" noProof="0" dirty="0">
                <a:ln>
                  <a:noFill/>
                </a:ln>
                <a:solidFill>
                  <a:srgbClr val="FFFFFF"/>
                </a:solidFill>
                <a:effectLst/>
                <a:uLnTx/>
                <a:uFillTx/>
                <a:latin typeface="Bahnschrift"/>
                <a:ea typeface="Aptos" panose="020B0004020202020204" pitchFamily="34" charset="0"/>
                <a:cs typeface="Times New Roman"/>
              </a:rPr>
              <a:t>Draft standards scheduled for consultation in January 2027</a:t>
            </a:r>
          </a:p>
        </p:txBody>
      </p:sp>
      <p:pic>
        <p:nvPicPr>
          <p:cNvPr id="11" name="Picture 10" descr="A black letter on a white background&#10;&#10;Description automatically generated">
            <a:hlinkClick r:id="" action="ppaction://hlinkshowjump?jump=firstslide"/>
            <a:extLst>
              <a:ext uri="{FF2B5EF4-FFF2-40B4-BE49-F238E27FC236}">
                <a16:creationId xmlns:a16="http://schemas.microsoft.com/office/drawing/2014/main" id="{DB029475-84A9-0F30-8016-DC54C0090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12" name="Picture 11" descr="A black text on a white background&#10;&#10;Description automatically generated">
            <a:hlinkClick r:id="" action="ppaction://hlinkshowjump?jump=previousslide"/>
            <a:extLst>
              <a:ext uri="{FF2B5EF4-FFF2-40B4-BE49-F238E27FC236}">
                <a16:creationId xmlns:a16="http://schemas.microsoft.com/office/drawing/2014/main" id="{F56F282A-22C2-BF15-CF46-08D35FF111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3" name="Picture 12" descr="A black letter with a white background&#10;&#10;Description automatically generated">
            <a:hlinkClick r:id="" action="ppaction://hlinkshowjump?jump=nextslide"/>
            <a:extLst>
              <a:ext uri="{FF2B5EF4-FFF2-40B4-BE49-F238E27FC236}">
                <a16:creationId xmlns:a16="http://schemas.microsoft.com/office/drawing/2014/main" id="{AE1AEDCA-F9E2-7258-CBCC-E4C6BC471B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4" name="Picture 13" descr="A black letter and x&#10;&#10;Description automatically generated">
            <a:hlinkClick r:id="" action="ppaction://hlinkshowjump?jump=endshow"/>
            <a:extLst>
              <a:ext uri="{FF2B5EF4-FFF2-40B4-BE49-F238E27FC236}">
                <a16:creationId xmlns:a16="http://schemas.microsoft.com/office/drawing/2014/main" id="{2AAC90F7-CBFF-CD95-2E46-77AFFB585A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5" name="Picture 14" descr="A black text on a white background&#10;&#10;AI-generated content may be incorrect.">
            <a:hlinkClick r:id="" action="ppaction://noaction"/>
            <a:extLst>
              <a:ext uri="{FF2B5EF4-FFF2-40B4-BE49-F238E27FC236}">
                <a16:creationId xmlns:a16="http://schemas.microsoft.com/office/drawing/2014/main" id="{F4D3C36C-6776-0A05-164B-922A193B0DF2}"/>
              </a:ext>
            </a:extLst>
          </p:cNvPr>
          <p:cNvPicPr>
            <a:picLocks noChangeAspect="1"/>
          </p:cNvPicPr>
          <p:nvPr/>
        </p:nvPicPr>
        <p:blipFill>
          <a:blip r:embed="rId7"/>
          <a:stretch>
            <a:fillRect/>
          </a:stretch>
        </p:blipFill>
        <p:spPr>
          <a:xfrm>
            <a:off x="8503480" y="6482280"/>
            <a:ext cx="708116" cy="140655"/>
          </a:xfrm>
          <a:prstGeom prst="rect">
            <a:avLst/>
          </a:prstGeom>
        </p:spPr>
      </p:pic>
      <p:pic>
        <p:nvPicPr>
          <p:cNvPr id="16" name="Picture 15" descr="A white line on a pink circle&#10;&#10;Description automatically generated">
            <a:extLst>
              <a:ext uri="{FF2B5EF4-FFF2-40B4-BE49-F238E27FC236}">
                <a16:creationId xmlns:a16="http://schemas.microsoft.com/office/drawing/2014/main" id="{988E77C1-3B57-821C-AF88-03E0727AD2B8}"/>
              </a:ext>
            </a:extLst>
          </p:cNvPr>
          <p:cNvPicPr>
            <a:picLocks noChangeAspect="1"/>
          </p:cNvPicPr>
          <p:nvPr/>
        </p:nvPicPr>
        <p:blipFill>
          <a:blip r:embed="rId8"/>
          <a:stretch>
            <a:fillRect/>
          </a:stretch>
        </p:blipFill>
        <p:spPr>
          <a:xfrm>
            <a:off x="1053541" y="3056442"/>
            <a:ext cx="417054" cy="417054"/>
          </a:xfrm>
          <a:prstGeom prst="rect">
            <a:avLst/>
          </a:prstGeom>
        </p:spPr>
      </p:pic>
      <p:sp>
        <p:nvSpPr>
          <p:cNvPr id="18" name="Content Placeholder 2">
            <a:extLst>
              <a:ext uri="{FF2B5EF4-FFF2-40B4-BE49-F238E27FC236}">
                <a16:creationId xmlns:a16="http://schemas.microsoft.com/office/drawing/2014/main" id="{A8BC0C30-0EE1-DC9E-B328-800D75C50D1C}"/>
              </a:ext>
            </a:extLst>
          </p:cNvPr>
          <p:cNvSpPr txBox="1">
            <a:spLocks/>
          </p:cNvSpPr>
          <p:nvPr/>
        </p:nvSpPr>
        <p:spPr>
          <a:xfrm>
            <a:off x="1515235" y="2879657"/>
            <a:ext cx="3656730" cy="88324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t>Infrastructure</a:t>
            </a:r>
            <a:br>
              <a:rPr kumimoji="0" lang="en-GB" sz="18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GIGN5633 Issue 2 </a:t>
            </a:r>
            <a:br>
              <a:rPr kumimoji="0" lang="en-GB" sz="12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Calibri"/>
                <a:cs typeface="Calibri"/>
              </a:rPr>
              <a:t>Recommendations for the Risk Assessment of Buffer Stops and End Impact Walls</a:t>
            </a:r>
            <a:endPar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mn-ea"/>
              <a:cs typeface="+mn-cs"/>
            </a:endParaRPr>
          </a:p>
        </p:txBody>
      </p:sp>
      <p:sp>
        <p:nvSpPr>
          <p:cNvPr id="4" name="Footer Placeholder 3">
            <a:extLst>
              <a:ext uri="{FF2B5EF4-FFF2-40B4-BE49-F238E27FC236}">
                <a16:creationId xmlns:a16="http://schemas.microsoft.com/office/drawing/2014/main" id="{EDEBEFFF-5681-8A8F-DE04-839232362A03}"/>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Tree>
    <p:extLst>
      <p:ext uri="{BB962C8B-B14F-4D97-AF65-F5344CB8AC3E}">
        <p14:creationId xmlns:p14="http://schemas.microsoft.com/office/powerpoint/2010/main" val="1357995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6B6CD6A-9E77-AEC9-E960-816EB413022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E5E4E0-4A43-CED4-BF5F-315437325A6E}"/>
              </a:ext>
            </a:extLst>
          </p:cNvPr>
          <p:cNvSpPr>
            <a:spLocks noGrp="1"/>
          </p:cNvSpPr>
          <p:nvPr>
            <p:ph type="sldNum" sz="quarter" idx="4"/>
          </p:nvPr>
        </p:nvSpPr>
        <p:spPr/>
        <p:txBody>
          <a:bodyPr/>
          <a:lstStyle/>
          <a:p>
            <a:fld id="{0C335929-780B-A844-A64B-81E9A9ACE156}" type="slidenum">
              <a:rPr lang="en-GB" smtClean="0"/>
              <a:pPr/>
              <a:t>35</a:t>
            </a:fld>
            <a:endParaRPr lang="en-GB"/>
          </a:p>
        </p:txBody>
      </p:sp>
      <p:sp>
        <p:nvSpPr>
          <p:cNvPr id="2" name="Title 1">
            <a:extLst>
              <a:ext uri="{FF2B5EF4-FFF2-40B4-BE49-F238E27FC236}">
                <a16:creationId xmlns:a16="http://schemas.microsoft.com/office/drawing/2014/main" id="{A23BE1D1-035C-7E43-3E51-D57EFB1C096A}"/>
              </a:ext>
            </a:extLst>
          </p:cNvPr>
          <p:cNvSpPr txBox="1">
            <a:spLocks/>
          </p:cNvSpPr>
          <p:nvPr/>
        </p:nvSpPr>
        <p:spPr>
          <a:xfrm>
            <a:off x="933892" y="1526088"/>
            <a:ext cx="10634331" cy="883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a:lstStyle>
          <a:p>
            <a:r>
              <a:rPr lang="en-GB" sz="3200" kern="100" dirty="0">
                <a:solidFill>
                  <a:schemeClr val="bg1"/>
                </a:solidFill>
                <a:effectLst/>
                <a:ea typeface="Aptos" panose="020B0004020202020204" pitchFamily="34" charset="0"/>
                <a:cs typeface="Times New Roman" panose="02020603050405020304" pitchFamily="18" charset="0"/>
              </a:rPr>
              <a:t>Draft standards scheduled for consultation </a:t>
            </a:r>
            <a:r>
              <a:rPr lang="en-GB" sz="3200" kern="100" dirty="0">
                <a:solidFill>
                  <a:schemeClr val="bg1"/>
                </a:solidFill>
                <a:ea typeface="Aptos" panose="020B0004020202020204" pitchFamily="34" charset="0"/>
                <a:cs typeface="Times New Roman" panose="02020603050405020304" pitchFamily="18" charset="0"/>
              </a:rPr>
              <a:t>in May 2027</a:t>
            </a:r>
            <a:endParaRPr lang="en-GB" sz="3200" kern="100" dirty="0">
              <a:solidFill>
                <a:schemeClr val="bg1"/>
              </a:solidFill>
              <a:effectLst/>
              <a:ea typeface="Aptos" panose="020B0004020202020204" pitchFamily="34" charset="0"/>
              <a:cs typeface="Times New Roman" panose="02020603050405020304" pitchFamily="18" charset="0"/>
            </a:endParaRPr>
          </a:p>
        </p:txBody>
      </p:sp>
      <p:pic>
        <p:nvPicPr>
          <p:cNvPr id="11" name="Picture 10" descr="A black letter on a white background&#10;&#10;Description automatically generated">
            <a:hlinkClick r:id="" action="ppaction://hlinkshowjump?jump=firstslide"/>
            <a:extLst>
              <a:ext uri="{FF2B5EF4-FFF2-40B4-BE49-F238E27FC236}">
                <a16:creationId xmlns:a16="http://schemas.microsoft.com/office/drawing/2014/main" id="{70018EDE-98DD-A188-6F72-45240D0201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12" name="Picture 11" descr="A black text on a white background&#10;&#10;Description automatically generated">
            <a:hlinkClick r:id="" action="ppaction://hlinkshowjump?jump=previousslide"/>
            <a:extLst>
              <a:ext uri="{FF2B5EF4-FFF2-40B4-BE49-F238E27FC236}">
                <a16:creationId xmlns:a16="http://schemas.microsoft.com/office/drawing/2014/main" id="{AB5013C7-4D74-BC90-6812-D9DED23D6A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3" name="Picture 12" descr="A black letter with a white background&#10;&#10;Description automatically generated">
            <a:hlinkClick r:id="" action="ppaction://hlinkshowjump?jump=nextslide"/>
            <a:extLst>
              <a:ext uri="{FF2B5EF4-FFF2-40B4-BE49-F238E27FC236}">
                <a16:creationId xmlns:a16="http://schemas.microsoft.com/office/drawing/2014/main" id="{C47C4D06-C19A-5889-048B-7C54451DA5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4" name="Picture 13" descr="A black letter and x&#10;&#10;Description automatically generated">
            <a:hlinkClick r:id="" action="ppaction://hlinkshowjump?jump=endshow"/>
            <a:extLst>
              <a:ext uri="{FF2B5EF4-FFF2-40B4-BE49-F238E27FC236}">
                <a16:creationId xmlns:a16="http://schemas.microsoft.com/office/drawing/2014/main" id="{5D550DB4-52E6-93C5-695D-B1DC6C9AFB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5" name="Picture 14" descr="A black text on a white background&#10;&#10;AI-generated content may be incorrect.">
            <a:hlinkClick r:id="rId7" action="ppaction://hlinksldjump"/>
            <a:extLst>
              <a:ext uri="{FF2B5EF4-FFF2-40B4-BE49-F238E27FC236}">
                <a16:creationId xmlns:a16="http://schemas.microsoft.com/office/drawing/2014/main" id="{2701125F-4E77-019B-45E3-541D570D434F}"/>
              </a:ext>
            </a:extLst>
          </p:cNvPr>
          <p:cNvPicPr>
            <a:picLocks noChangeAspect="1"/>
          </p:cNvPicPr>
          <p:nvPr/>
        </p:nvPicPr>
        <p:blipFill>
          <a:blip r:embed="rId8"/>
          <a:stretch>
            <a:fillRect/>
          </a:stretch>
        </p:blipFill>
        <p:spPr>
          <a:xfrm>
            <a:off x="8503480" y="6482280"/>
            <a:ext cx="708116" cy="140655"/>
          </a:xfrm>
          <a:prstGeom prst="rect">
            <a:avLst/>
          </a:prstGeom>
        </p:spPr>
      </p:pic>
      <p:sp>
        <p:nvSpPr>
          <p:cNvPr id="6" name="Footer Placeholder 3">
            <a:extLst>
              <a:ext uri="{FF2B5EF4-FFF2-40B4-BE49-F238E27FC236}">
                <a16:creationId xmlns:a16="http://schemas.microsoft.com/office/drawing/2014/main" id="{9A288740-76B2-357C-6BBC-5CEB928B67F9}"/>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
        <p:nvSpPr>
          <p:cNvPr id="44" name="Content Placeholder 2">
            <a:extLst>
              <a:ext uri="{FF2B5EF4-FFF2-40B4-BE49-F238E27FC236}">
                <a16:creationId xmlns:a16="http://schemas.microsoft.com/office/drawing/2014/main" id="{EB7B500C-F216-0459-B3A5-63D5D21D09C4}"/>
              </a:ext>
            </a:extLst>
          </p:cNvPr>
          <p:cNvSpPr txBox="1">
            <a:spLocks/>
          </p:cNvSpPr>
          <p:nvPr/>
        </p:nvSpPr>
        <p:spPr>
          <a:xfrm>
            <a:off x="1599717" y="3068483"/>
            <a:ext cx="3656730" cy="8832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t>Control, Command and Signalling</a:t>
            </a:r>
            <a:br>
              <a:rPr kumimoji="0" lang="en-GB" sz="18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lang="en-GB" sz="1800" dirty="0">
                <a:solidFill>
                  <a:srgbClr val="1F1F4E"/>
                </a:solidFill>
                <a:latin typeface="Bahnschrift" panose="020B0502040204020203" pitchFamily="34" charset="0"/>
                <a:ea typeface="Calibri"/>
                <a:cs typeface="Calibri"/>
              </a:rPr>
              <a:t>RIS-0799-CCS</a:t>
            </a:r>
            <a:r>
              <a:rPr kumimoji="0" lang="en-GB" sz="18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t> </a:t>
            </a:r>
            <a:r>
              <a:rPr kumimoji="0" lang="en-GB" sz="1800" b="0" i="0" u="none" strike="noStrike" kern="1200" cap="none" spc="0" normalizeH="0" baseline="0" noProof="0" dirty="0">
                <a:ln>
                  <a:noFill/>
                </a:ln>
                <a:solidFill>
                  <a:srgbClr val="000032"/>
                </a:solidFill>
                <a:effectLst/>
                <a:uLnTx/>
                <a:uFillTx/>
                <a:latin typeface="Bahnschrift" panose="020B0502040204020203" pitchFamily="34" charset="0"/>
                <a:ea typeface="Calibri"/>
                <a:cs typeface="Calibri"/>
              </a:rPr>
              <a:t>Issue 2</a:t>
            </a:r>
            <a:br>
              <a:rPr kumimoji="0" lang="en-GB" sz="1200" b="0" i="0" u="none" strike="noStrike" kern="1200" cap="none" spc="0" normalizeH="0" baseline="0" noProof="0" dirty="0">
                <a:ln>
                  <a:noFill/>
                </a:ln>
                <a:solidFill>
                  <a:srgbClr val="1F1F4E"/>
                </a:solidFill>
                <a:effectLst/>
                <a:uLnTx/>
                <a:uFillTx/>
                <a:latin typeface="Bahnschrift" panose="020B0502040204020203" pitchFamily="34" charset="0"/>
                <a:ea typeface="Calibri"/>
                <a:cs typeface="Calibri"/>
              </a:rPr>
            </a:br>
            <a:r>
              <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Calibri"/>
                <a:cs typeface="Calibri"/>
              </a:rPr>
              <a:t>ERTMS/ETCS Onboard Subsystem Requirements</a:t>
            </a:r>
            <a:endParaRPr kumimoji="0" lang="en-GB" sz="1200" b="0" i="0" u="none" strike="noStrike" kern="1200" cap="none" spc="0" normalizeH="0" baseline="0" noProof="0" dirty="0">
              <a:ln>
                <a:noFill/>
              </a:ln>
              <a:solidFill>
                <a:srgbClr val="1F1F4E"/>
              </a:solidFill>
              <a:effectLst/>
              <a:uLnTx/>
              <a:uFillTx/>
              <a:latin typeface="Bahnschrift Light" panose="020B0502040204020203" pitchFamily="34" charset="0"/>
              <a:ea typeface="+mn-ea"/>
              <a:cs typeface="+mn-cs"/>
            </a:endParaRPr>
          </a:p>
        </p:txBody>
      </p:sp>
      <p:pic>
        <p:nvPicPr>
          <p:cNvPr id="45" name="Picture 44" descr="A red circle with white logo&#10;&#10;Description automatically generated">
            <a:extLst>
              <a:ext uri="{FF2B5EF4-FFF2-40B4-BE49-F238E27FC236}">
                <a16:creationId xmlns:a16="http://schemas.microsoft.com/office/drawing/2014/main" id="{FAF0A37F-C4A6-769F-6FA8-71D320E443FC}"/>
              </a:ext>
            </a:extLst>
          </p:cNvPr>
          <p:cNvPicPr>
            <a:picLocks noChangeAspect="1"/>
          </p:cNvPicPr>
          <p:nvPr/>
        </p:nvPicPr>
        <p:blipFill>
          <a:blip r:embed="rId9"/>
          <a:stretch>
            <a:fillRect/>
          </a:stretch>
        </p:blipFill>
        <p:spPr>
          <a:xfrm>
            <a:off x="1184126" y="3225837"/>
            <a:ext cx="417054" cy="417054"/>
          </a:xfrm>
          <a:prstGeom prst="rect">
            <a:avLst/>
          </a:prstGeom>
        </p:spPr>
      </p:pic>
    </p:spTree>
    <p:extLst>
      <p:ext uri="{BB962C8B-B14F-4D97-AF65-F5344CB8AC3E}">
        <p14:creationId xmlns:p14="http://schemas.microsoft.com/office/powerpoint/2010/main" val="1024667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33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5FBEF-DC79-9EF9-85AB-0462E6BF89BB}"/>
              </a:ext>
            </a:extLst>
          </p:cNvPr>
          <p:cNvSpPr>
            <a:spLocks noGrp="1"/>
          </p:cNvSpPr>
          <p:nvPr>
            <p:ph type="sldNum" sz="quarter" idx="4"/>
          </p:nvPr>
        </p:nvSpPr>
        <p:spPr/>
        <p:txBody>
          <a:bodyPr/>
          <a:lstStyle/>
          <a:p>
            <a:fld id="{0C335929-780B-A844-A64B-81E9A9ACE156}" type="slidenum">
              <a:rPr lang="en-GB" smtClean="0"/>
              <a:pPr/>
              <a:t>4</a:t>
            </a:fld>
            <a:endParaRPr lang="en-GB"/>
          </a:p>
        </p:txBody>
      </p:sp>
      <p:pic>
        <p:nvPicPr>
          <p:cNvPr id="8" name="Picture 7" descr="A black letter on a white background&#10;&#10;Description automatically generated">
            <a:hlinkClick r:id="" action="ppaction://hlinkshowjump?jump=firstslide"/>
            <a:extLst>
              <a:ext uri="{FF2B5EF4-FFF2-40B4-BE49-F238E27FC236}">
                <a16:creationId xmlns:a16="http://schemas.microsoft.com/office/drawing/2014/main" id="{195B0AB2-CE8F-1B7F-2C66-06E6B0566B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9" name="Picture 8" descr="A black text on a white background&#10;&#10;Description automatically generated">
            <a:hlinkClick r:id="" action="ppaction://hlinkshowjump?jump=previousslide"/>
            <a:extLst>
              <a:ext uri="{FF2B5EF4-FFF2-40B4-BE49-F238E27FC236}">
                <a16:creationId xmlns:a16="http://schemas.microsoft.com/office/drawing/2014/main" id="{0643BD0C-A4F4-CBC0-01C5-D4CF9BA08D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0" name="Picture 9" descr="A black letter with a white background&#10;&#10;Description automatically generated">
            <a:hlinkClick r:id="" action="ppaction://hlinkshowjump?jump=nextslide"/>
            <a:extLst>
              <a:ext uri="{FF2B5EF4-FFF2-40B4-BE49-F238E27FC236}">
                <a16:creationId xmlns:a16="http://schemas.microsoft.com/office/drawing/2014/main" id="{421515D0-51A8-ADE1-878B-FF2C946D86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1" name="Picture 10" descr="A black letter and x&#10;&#10;Description automatically generated">
            <a:hlinkClick r:id="" action="ppaction://hlinkshowjump?jump=endshow"/>
            <a:extLst>
              <a:ext uri="{FF2B5EF4-FFF2-40B4-BE49-F238E27FC236}">
                <a16:creationId xmlns:a16="http://schemas.microsoft.com/office/drawing/2014/main" id="{1F964BE7-5A33-56CE-DEA0-877C6BC31B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2" name="Picture 11" descr="A black text on a white background&#10;&#10;AI-generated content may be incorrect.">
            <a:hlinkClick r:id="rId6" action="ppaction://hlinksldjump"/>
            <a:extLst>
              <a:ext uri="{FF2B5EF4-FFF2-40B4-BE49-F238E27FC236}">
                <a16:creationId xmlns:a16="http://schemas.microsoft.com/office/drawing/2014/main" id="{51CF8668-DABC-8BAC-16E3-68B3EB3E5D3D}"/>
              </a:ext>
            </a:extLst>
          </p:cNvPr>
          <p:cNvPicPr>
            <a:picLocks noChangeAspect="1"/>
          </p:cNvPicPr>
          <p:nvPr/>
        </p:nvPicPr>
        <p:blipFill>
          <a:blip r:embed="rId7"/>
          <a:stretch>
            <a:fillRect/>
          </a:stretch>
        </p:blipFill>
        <p:spPr>
          <a:xfrm>
            <a:off x="8503480" y="6482280"/>
            <a:ext cx="708116" cy="140655"/>
          </a:xfrm>
          <a:prstGeom prst="rect">
            <a:avLst/>
          </a:prstGeom>
        </p:spPr>
      </p:pic>
      <p:sp>
        <p:nvSpPr>
          <p:cNvPr id="13" name="TextBox 12">
            <a:extLst>
              <a:ext uri="{FF2B5EF4-FFF2-40B4-BE49-F238E27FC236}">
                <a16:creationId xmlns:a16="http://schemas.microsoft.com/office/drawing/2014/main" id="{B222D169-0ABA-5FF6-B6D7-4398AA1174CA}"/>
              </a:ext>
            </a:extLst>
          </p:cNvPr>
          <p:cNvSpPr txBox="1"/>
          <p:nvPr/>
        </p:nvSpPr>
        <p:spPr>
          <a:xfrm>
            <a:off x="933890" y="4871100"/>
            <a:ext cx="10511875" cy="461665"/>
          </a:xfrm>
          <a:prstGeom prst="rect">
            <a:avLst/>
          </a:prstGeom>
          <a:noFill/>
        </p:spPr>
        <p:txBody>
          <a:bodyPr wrap="square" rtlCol="0">
            <a:spAutoFit/>
          </a:bodyPr>
          <a:lstStyle/>
          <a:p>
            <a:r>
              <a:rPr lang="en-GB" sz="1400" dirty="0">
                <a:solidFill>
                  <a:schemeClr val="accent2"/>
                </a:solidFill>
                <a:latin typeface="Bahnschrift" panose="020B0502040204020203" pitchFamily="34" charset="0"/>
              </a:rPr>
              <a:t>This document is intended to be used by:</a:t>
            </a:r>
          </a:p>
          <a:p>
            <a:r>
              <a:rPr lang="en-GB" sz="10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Suppliers</a:t>
            </a:r>
            <a:endParaRPr lang="en-GB" sz="10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BEDA2915-C8CD-D67D-6F72-52185066ABFB}"/>
              </a:ext>
            </a:extLst>
          </p:cNvPr>
          <p:cNvSpPr txBox="1"/>
          <p:nvPr/>
        </p:nvSpPr>
        <p:spPr>
          <a:xfrm>
            <a:off x="933890" y="2747392"/>
            <a:ext cx="10511875" cy="1631216"/>
          </a:xfrm>
          <a:prstGeom prst="rect">
            <a:avLst/>
          </a:prstGeom>
          <a:noFill/>
        </p:spPr>
        <p:txBody>
          <a:bodyPr wrap="square" lIns="91440" tIns="45720" rIns="91440" bIns="45720" rtlCol="0" anchor="t">
            <a:spAutoFit/>
          </a:bodyPr>
          <a:lstStyle/>
          <a:p>
            <a:r>
              <a:rPr lang="en-GB" sz="1400" b="1" kern="100">
                <a:solidFill>
                  <a:srgbClr val="000032"/>
                </a:solidFill>
                <a:effectLst/>
                <a:latin typeface="Bahnschrift SemiLight"/>
                <a:ea typeface="Aptos" panose="020B0004020202020204" pitchFamily="34" charset="0"/>
                <a:cs typeface="Times New Roman"/>
              </a:rPr>
              <a:t>Overview</a:t>
            </a:r>
            <a:br>
              <a:rPr lang="en-GB" sz="1400" kern="10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a:solidFill>
                  <a:srgbClr val="000032"/>
                </a:solidFill>
                <a:effectLst/>
                <a:latin typeface="Bahnschrift SemiLight"/>
                <a:ea typeface="Aptos" panose="020B0004020202020204" pitchFamily="34" charset="0"/>
                <a:cs typeface="Times New Roman"/>
              </a:rPr>
              <a:t>This technical note relates to RIS-1530-PLT </a:t>
            </a:r>
            <a:r>
              <a:rPr lang="en-GB" sz="1200" kern="100">
                <a:solidFill>
                  <a:srgbClr val="000032"/>
                </a:solidFill>
                <a:latin typeface="Bahnschrift SemiLight"/>
                <a:ea typeface="Aptos" panose="020B0004020202020204" pitchFamily="34" charset="0"/>
                <a:cs typeface="Times New Roman"/>
              </a:rPr>
              <a:t>Issue</a:t>
            </a:r>
            <a:r>
              <a:rPr lang="en-GB" sz="1200" kern="100">
                <a:solidFill>
                  <a:srgbClr val="000032"/>
                </a:solidFill>
                <a:effectLst/>
                <a:latin typeface="Bahnschrift SemiLight"/>
                <a:ea typeface="Aptos" panose="020B0004020202020204" pitchFamily="34" charset="0"/>
                <a:cs typeface="Times New Roman"/>
              </a:rPr>
              <a:t> 7.2 </a:t>
            </a:r>
            <a:r>
              <a:rPr lang="en-GB" sz="1200" i="1" kern="100">
                <a:solidFill>
                  <a:srgbClr val="000032"/>
                </a:solidFill>
                <a:effectLst/>
                <a:latin typeface="Bahnschrift SemiLight"/>
                <a:ea typeface="Aptos" panose="020B0004020202020204" pitchFamily="34" charset="0"/>
                <a:cs typeface="Times New Roman"/>
              </a:rPr>
              <a:t>On-Track Plant, Trolleys and Associated Equipment </a:t>
            </a:r>
            <a:r>
              <a:rPr lang="en-GB" sz="1200" kern="100">
                <a:solidFill>
                  <a:srgbClr val="000032"/>
                </a:solidFill>
                <a:effectLst/>
                <a:latin typeface="Bahnschrift SemiLight"/>
                <a:ea typeface="Aptos" panose="020B0004020202020204" pitchFamily="34" charset="0"/>
                <a:cs typeface="Times New Roman"/>
              </a:rPr>
              <a:t>and RIS-1710-PLT </a:t>
            </a:r>
            <a:r>
              <a:rPr lang="en-GB" sz="1200" kern="100">
                <a:solidFill>
                  <a:srgbClr val="000032"/>
                </a:solidFill>
                <a:latin typeface="Bahnschrift SemiLight"/>
                <a:ea typeface="Aptos" panose="020B0004020202020204" pitchFamily="34" charset="0"/>
                <a:cs typeface="Times New Roman"/>
              </a:rPr>
              <a:t>Issue</a:t>
            </a:r>
            <a:r>
              <a:rPr lang="en-GB" sz="1200" kern="100">
                <a:solidFill>
                  <a:srgbClr val="000032"/>
                </a:solidFill>
                <a:effectLst/>
                <a:latin typeface="Bahnschrift SemiLight"/>
                <a:ea typeface="Aptos" panose="020B0004020202020204" pitchFamily="34" charset="0"/>
                <a:cs typeface="Times New Roman"/>
              </a:rPr>
              <a:t> 2.1 </a:t>
            </a:r>
            <a:r>
              <a:rPr lang="en-GB" sz="1200" i="1" kern="100">
                <a:solidFill>
                  <a:srgbClr val="000032"/>
                </a:solidFill>
                <a:effectLst/>
                <a:latin typeface="Bahnschrift SemiLight"/>
                <a:ea typeface="Aptos" panose="020B0004020202020204" pitchFamily="34" charset="0"/>
                <a:cs typeface="Times New Roman"/>
              </a:rPr>
              <a:t>Engineering Certification of </a:t>
            </a:r>
            <a:r>
              <a:rPr lang="en-GB" sz="1200" i="1" kern="100" err="1">
                <a:solidFill>
                  <a:srgbClr val="000032"/>
                </a:solidFill>
                <a:effectLst/>
                <a:latin typeface="Bahnschrift SemiLight"/>
                <a:ea typeface="Aptos" panose="020B0004020202020204" pitchFamily="34" charset="0"/>
                <a:cs typeface="Times New Roman"/>
              </a:rPr>
              <a:t>Railborne</a:t>
            </a:r>
            <a:r>
              <a:rPr lang="en-GB" sz="1200" i="1" kern="100">
                <a:solidFill>
                  <a:srgbClr val="000032"/>
                </a:solidFill>
                <a:effectLst/>
                <a:latin typeface="Bahnschrift SemiLight"/>
                <a:ea typeface="Aptos" panose="020B0004020202020204" pitchFamily="34" charset="0"/>
                <a:cs typeface="Times New Roman"/>
              </a:rPr>
              <a:t> Plant and the Assessment of Non-</a:t>
            </a:r>
            <a:r>
              <a:rPr lang="en-GB" sz="1200" i="1" kern="100" err="1">
                <a:solidFill>
                  <a:srgbClr val="000032"/>
                </a:solidFill>
                <a:effectLst/>
                <a:latin typeface="Bahnschrift SemiLight"/>
                <a:ea typeface="Aptos" panose="020B0004020202020204" pitchFamily="34" charset="0"/>
                <a:cs typeface="Times New Roman"/>
              </a:rPr>
              <a:t>Railborne</a:t>
            </a:r>
            <a:r>
              <a:rPr lang="en-GB" sz="1200" i="1" kern="100">
                <a:solidFill>
                  <a:srgbClr val="000032"/>
                </a:solidFill>
                <a:effectLst/>
                <a:latin typeface="Bahnschrift SemiLight"/>
                <a:ea typeface="Aptos" panose="020B0004020202020204" pitchFamily="34" charset="0"/>
                <a:cs typeface="Times New Roman"/>
              </a:rPr>
              <a:t> Plant. </a:t>
            </a:r>
            <a:r>
              <a:rPr lang="en-GB" sz="1200" kern="100">
                <a:solidFill>
                  <a:srgbClr val="000032"/>
                </a:solidFill>
                <a:effectLst/>
                <a:latin typeface="Bahnschrift SemiLight"/>
                <a:ea typeface="Aptos" panose="020B0004020202020204" pitchFamily="34" charset="0"/>
                <a:cs typeface="Times New Roman"/>
              </a:rPr>
              <a:t>This technical note is also intended to complement published documents: </a:t>
            </a:r>
            <a:r>
              <a:rPr lang="en-GB" sz="1200" i="1" kern="100">
                <a:solidFill>
                  <a:srgbClr val="000032"/>
                </a:solidFill>
                <a:effectLst/>
                <a:latin typeface="Bahnschrift SemiLight"/>
                <a:ea typeface="Aptos" panose="020B0004020202020204" pitchFamily="34" charset="0"/>
                <a:cs typeface="Times New Roman"/>
              </a:rPr>
              <a:t>Key Train Requirements </a:t>
            </a:r>
            <a:r>
              <a:rPr lang="en-GB" sz="1200" kern="100">
                <a:solidFill>
                  <a:srgbClr val="000032"/>
                </a:solidFill>
                <a:effectLst/>
                <a:latin typeface="Bahnschrift SemiLight"/>
                <a:ea typeface="Aptos" panose="020B0004020202020204" pitchFamily="34" charset="0"/>
                <a:cs typeface="Times New Roman"/>
              </a:rPr>
              <a:t>and </a:t>
            </a:r>
            <a:r>
              <a:rPr lang="en-GB" sz="1200" i="1" kern="100">
                <a:solidFill>
                  <a:srgbClr val="000032"/>
                </a:solidFill>
                <a:effectLst/>
                <a:latin typeface="Bahnschrift SemiLight"/>
                <a:ea typeface="Aptos" panose="020B0004020202020204" pitchFamily="34" charset="0"/>
                <a:cs typeface="Times New Roman"/>
              </a:rPr>
              <a:t>Key Wagon Maintenance Principles</a:t>
            </a:r>
            <a:r>
              <a:rPr lang="en-GB" sz="1200" kern="100">
                <a:solidFill>
                  <a:srgbClr val="000032"/>
                </a:solidFill>
                <a:effectLst/>
                <a:latin typeface="Bahnschrift SemiLight"/>
                <a:ea typeface="Aptos" panose="020B0004020202020204" pitchFamily="34" charset="0"/>
                <a:cs typeface="Times New Roman"/>
              </a:rPr>
              <a:t>.</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r>
              <a:rPr lang="en-GB" sz="1400" b="1" kern="100">
                <a:solidFill>
                  <a:srgbClr val="000032"/>
                </a:solidFill>
                <a:effectLst/>
                <a:latin typeface="Bahnschrift SemiLight"/>
                <a:ea typeface="Aptos" panose="020B0004020202020204" pitchFamily="34" charset="0"/>
                <a:cs typeface="Times New Roman"/>
              </a:rPr>
              <a:t>Benefits</a:t>
            </a:r>
            <a:br>
              <a:rPr lang="en-GB" sz="1400" kern="10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a:solidFill>
                  <a:srgbClr val="000032"/>
                </a:solidFill>
                <a:effectLst/>
                <a:latin typeface="Bahnschrift SemiLight"/>
                <a:ea typeface="Aptos" panose="020B0004020202020204" pitchFamily="34" charset="0"/>
                <a:cs typeface="Times New Roman"/>
              </a:rPr>
              <a:t>This provides industry with a single document providing general information about using </a:t>
            </a:r>
            <a:r>
              <a:rPr lang="en-GB" sz="1200" kern="100" err="1">
                <a:solidFill>
                  <a:srgbClr val="000032"/>
                </a:solidFill>
                <a:effectLst/>
                <a:latin typeface="Bahnschrift SemiLight"/>
                <a:ea typeface="Aptos" panose="020B0004020202020204" pitchFamily="34" charset="0"/>
                <a:cs typeface="Times New Roman"/>
              </a:rPr>
              <a:t>railborne</a:t>
            </a:r>
            <a:r>
              <a:rPr lang="en-GB" sz="1200" kern="100">
                <a:solidFill>
                  <a:srgbClr val="000032"/>
                </a:solidFill>
                <a:effectLst/>
                <a:latin typeface="Bahnschrift SemiLight"/>
                <a:ea typeface="Aptos" panose="020B0004020202020204" pitchFamily="34" charset="0"/>
                <a:cs typeface="Times New Roman"/>
              </a:rPr>
              <a:t> plant and other plant. It provides links to the many other sources of useful information and guidance.</a:t>
            </a:r>
          </a:p>
        </p:txBody>
      </p:sp>
      <p:sp>
        <p:nvSpPr>
          <p:cNvPr id="22" name="Content Placeholder 2">
            <a:extLst>
              <a:ext uri="{FF2B5EF4-FFF2-40B4-BE49-F238E27FC236}">
                <a16:creationId xmlns:a16="http://schemas.microsoft.com/office/drawing/2014/main" id="{D1DC6A0B-AA0C-80BE-102C-26D454508359}"/>
              </a:ext>
            </a:extLst>
          </p:cNvPr>
          <p:cNvSpPr txBox="1">
            <a:spLocks/>
          </p:cNvSpPr>
          <p:nvPr/>
        </p:nvSpPr>
        <p:spPr>
          <a:xfrm>
            <a:off x="933891" y="1660750"/>
            <a:ext cx="10183875" cy="104052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effectLst/>
                <a:latin typeface="Bahnschrift" panose="020B0502040204020203" pitchFamily="34" charset="0"/>
                <a:ea typeface="Calibri"/>
                <a:cs typeface="Calibri"/>
              </a:rPr>
              <a:t>TN4300 Issue 1</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Key Plant Principles</a:t>
            </a:r>
            <a:br>
              <a:rPr lang="en-GB" sz="1800" dirty="0">
                <a:solidFill>
                  <a:srgbClr val="000032"/>
                </a:solidFill>
                <a:latin typeface="Bahnschrift Light" panose="020B0502040204020203" pitchFamily="34" charset="0"/>
              </a:rPr>
            </a:br>
            <a:endParaRPr lang="en-GB" dirty="0"/>
          </a:p>
        </p:txBody>
      </p:sp>
      <p:pic>
        <p:nvPicPr>
          <p:cNvPr id="4" name="Picture 3">
            <a:hlinkClick r:id="rId8"/>
            <a:extLst>
              <a:ext uri="{FF2B5EF4-FFF2-40B4-BE49-F238E27FC236}">
                <a16:creationId xmlns:a16="http://schemas.microsoft.com/office/drawing/2014/main" id="{3F3606B7-B331-6121-0A1D-8407E0906078}"/>
              </a:ext>
            </a:extLst>
          </p:cNvPr>
          <p:cNvPicPr>
            <a:picLocks noChangeAspect="1"/>
          </p:cNvPicPr>
          <p:nvPr/>
        </p:nvPicPr>
        <p:blipFill>
          <a:blip r:embed="rId9"/>
          <a:stretch>
            <a:fillRect/>
          </a:stretch>
        </p:blipFill>
        <p:spPr>
          <a:xfrm>
            <a:off x="3165104" y="1660750"/>
            <a:ext cx="342857" cy="342857"/>
          </a:xfrm>
          <a:prstGeom prst="rect">
            <a:avLst/>
          </a:prstGeom>
        </p:spPr>
      </p:pic>
      <p:sp>
        <p:nvSpPr>
          <p:cNvPr id="6" name="Footer Placeholder 3">
            <a:extLst>
              <a:ext uri="{FF2B5EF4-FFF2-40B4-BE49-F238E27FC236}">
                <a16:creationId xmlns:a16="http://schemas.microsoft.com/office/drawing/2014/main" id="{77C0264A-D271-85C0-653C-F90D670BE901}"/>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pic>
        <p:nvPicPr>
          <p:cNvPr id="26" name="Picture 25">
            <a:extLst>
              <a:ext uri="{FF2B5EF4-FFF2-40B4-BE49-F238E27FC236}">
                <a16:creationId xmlns:a16="http://schemas.microsoft.com/office/drawing/2014/main" id="{0A90C85D-13C6-367F-B9C8-DBAFBBBA3440}"/>
              </a:ext>
            </a:extLst>
          </p:cNvPr>
          <p:cNvPicPr>
            <a:picLocks noChangeAspect="1"/>
          </p:cNvPicPr>
          <p:nvPr/>
        </p:nvPicPr>
        <p:blipFill>
          <a:blip r:embed="rId10"/>
          <a:stretch>
            <a:fillRect/>
          </a:stretch>
        </p:blipFill>
        <p:spPr>
          <a:xfrm>
            <a:off x="933890" y="5423212"/>
            <a:ext cx="571429" cy="571429"/>
          </a:xfrm>
          <a:prstGeom prst="rect">
            <a:avLst/>
          </a:prstGeom>
        </p:spPr>
      </p:pic>
    </p:spTree>
    <p:extLst>
      <p:ext uri="{BB962C8B-B14F-4D97-AF65-F5344CB8AC3E}">
        <p14:creationId xmlns:p14="http://schemas.microsoft.com/office/powerpoint/2010/main" val="111161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EA4BC8-4DB8-B36A-4B0A-5B706FA69996}"/>
              </a:ext>
            </a:extLst>
          </p:cNvPr>
          <p:cNvSpPr>
            <a:spLocks noGrp="1"/>
          </p:cNvSpPr>
          <p:nvPr>
            <p:ph type="sldNum" sz="quarter" idx="4"/>
          </p:nvPr>
        </p:nvSpPr>
        <p:spPr/>
        <p:txBody>
          <a:bodyPr/>
          <a:lstStyle/>
          <a:p>
            <a:fld id="{0C335929-780B-A844-A64B-81E9A9ACE156}" type="slidenum">
              <a:rPr lang="en-GB" smtClean="0"/>
              <a:pPr/>
              <a:t>5</a:t>
            </a:fld>
            <a:endParaRPr lang="en-GB"/>
          </a:p>
        </p:txBody>
      </p:sp>
      <p:sp>
        <p:nvSpPr>
          <p:cNvPr id="5" name="Title 1">
            <a:extLst>
              <a:ext uri="{FF2B5EF4-FFF2-40B4-BE49-F238E27FC236}">
                <a16:creationId xmlns:a16="http://schemas.microsoft.com/office/drawing/2014/main" id="{40F5EE55-AFE5-8438-7F21-09C0EFABC5A4}"/>
              </a:ext>
            </a:extLst>
          </p:cNvPr>
          <p:cNvSpPr>
            <a:spLocks noGrp="1"/>
          </p:cNvSpPr>
          <p:nvPr>
            <p:ph type="title" idx="4294967295"/>
          </p:nvPr>
        </p:nvSpPr>
        <p:spPr>
          <a:xfrm>
            <a:off x="933892" y="1652212"/>
            <a:ext cx="10634331" cy="1206602"/>
          </a:xfrm>
        </p:spPr>
        <p:txBody>
          <a:bodyPr>
            <a:normAutofit/>
          </a:bodyPr>
          <a:lstStyle/>
          <a:p>
            <a:r>
              <a:rPr lang="en-GB" sz="1800" dirty="0">
                <a:solidFill>
                  <a:schemeClr val="accent5"/>
                </a:solidFill>
              </a:rPr>
              <a:t>One new Rolling Stock standard has been published in the March Standards Catalogue </a:t>
            </a:r>
          </a:p>
        </p:txBody>
      </p:sp>
      <p:sp>
        <p:nvSpPr>
          <p:cNvPr id="6" name="Slide Number Placeholder 3">
            <a:extLst>
              <a:ext uri="{FF2B5EF4-FFF2-40B4-BE49-F238E27FC236}">
                <a16:creationId xmlns:a16="http://schemas.microsoft.com/office/drawing/2014/main" id="{2CC580B4-5F43-566F-8C75-0F4047E8E494}"/>
              </a:ext>
            </a:extLst>
          </p:cNvPr>
          <p:cNvSpPr txBox="1">
            <a:spLocks/>
          </p:cNvSpPr>
          <p:nvPr/>
        </p:nvSpPr>
        <p:spPr>
          <a:xfrm>
            <a:off x="90000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335929-780B-A844-A64B-81E9A9ACE156}" type="slidenum">
              <a:rPr lang="en-GB" smtClean="0"/>
              <a:pPr/>
              <a:t>5</a:t>
            </a:fld>
            <a:endParaRPr lang="en-GB"/>
          </a:p>
        </p:txBody>
      </p:sp>
      <p:sp>
        <p:nvSpPr>
          <p:cNvPr id="8" name="Title 1">
            <a:extLst>
              <a:ext uri="{FF2B5EF4-FFF2-40B4-BE49-F238E27FC236}">
                <a16:creationId xmlns:a16="http://schemas.microsoft.com/office/drawing/2014/main" id="{A0E33A43-488F-BE90-D919-F3522A108167}"/>
              </a:ext>
            </a:extLst>
          </p:cNvPr>
          <p:cNvSpPr txBox="1">
            <a:spLocks/>
          </p:cNvSpPr>
          <p:nvPr/>
        </p:nvSpPr>
        <p:spPr>
          <a:xfrm>
            <a:off x="933891" y="2853171"/>
            <a:ext cx="10634331" cy="1206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0" kern="1200">
                <a:solidFill>
                  <a:schemeClr val="accent3"/>
                </a:solidFill>
                <a:latin typeface="Bahnschrift" panose="020B0502040204020203" pitchFamily="34" charset="0"/>
                <a:ea typeface="+mj-ea"/>
                <a:cs typeface="+mj-cs"/>
              </a:defRPr>
            </a:lvl1pPr>
          </a:lstStyle>
          <a:p>
            <a:r>
              <a:rPr lang="en-GB" sz="1800" dirty="0">
                <a:solidFill>
                  <a:schemeClr val="accent5"/>
                </a:solidFill>
              </a:rPr>
              <a:t>Two Rolling Stock standards have been updated in the March Standards Catalogue</a:t>
            </a:r>
          </a:p>
        </p:txBody>
      </p:sp>
      <p:sp>
        <p:nvSpPr>
          <p:cNvPr id="9" name="Content Placeholder 2">
            <a:extLst>
              <a:ext uri="{FF2B5EF4-FFF2-40B4-BE49-F238E27FC236}">
                <a16:creationId xmlns:a16="http://schemas.microsoft.com/office/drawing/2014/main" id="{14A65D21-D2F0-EE31-22F9-440619230408}"/>
              </a:ext>
            </a:extLst>
          </p:cNvPr>
          <p:cNvSpPr txBox="1">
            <a:spLocks/>
          </p:cNvSpPr>
          <p:nvPr/>
        </p:nvSpPr>
        <p:spPr>
          <a:xfrm>
            <a:off x="933892" y="4374277"/>
            <a:ext cx="9513614" cy="9424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32"/>
                </a:solidFill>
                <a:effectLst/>
                <a:latin typeface="Bahnschrift" panose="020B0502040204020203" pitchFamily="34" charset="0"/>
                <a:ea typeface="Calibri"/>
                <a:cs typeface="Calibri"/>
              </a:rPr>
              <a:t>RIS-2747-RST Issue 2 -  Functioning and Control of Exterior Doors on Passenger Vehicles</a:t>
            </a:r>
            <a:endParaRPr lang="en-GB" dirty="0">
              <a:solidFill>
                <a:schemeClr val="accent2"/>
              </a:solidFill>
            </a:endParaRPr>
          </a:p>
        </p:txBody>
      </p:sp>
      <p:sp>
        <p:nvSpPr>
          <p:cNvPr id="15" name="Content Placeholder 2">
            <a:extLst>
              <a:ext uri="{FF2B5EF4-FFF2-40B4-BE49-F238E27FC236}">
                <a16:creationId xmlns:a16="http://schemas.microsoft.com/office/drawing/2014/main" id="{84FCD96E-09BA-FBBE-B0D9-B5C7A698CF69}"/>
              </a:ext>
            </a:extLst>
          </p:cNvPr>
          <p:cNvSpPr>
            <a:spLocks noGrp="1"/>
          </p:cNvSpPr>
          <p:nvPr>
            <p:ph idx="4294967295"/>
          </p:nvPr>
        </p:nvSpPr>
        <p:spPr>
          <a:xfrm>
            <a:off x="933888" y="2494141"/>
            <a:ext cx="10243189" cy="730764"/>
          </a:xfrm>
        </p:spPr>
        <p:txBody>
          <a:bodyPr>
            <a:normAutofit lnSpcReduction="10000"/>
          </a:bodyPr>
          <a:lstStyle/>
          <a:p>
            <a:r>
              <a:rPr lang="en-GB" sz="2400" dirty="0">
                <a:solidFill>
                  <a:srgbClr val="000032"/>
                </a:solidFill>
                <a:effectLst/>
                <a:latin typeface="Bahnschrift" panose="020B0502040204020203" pitchFamily="34" charset="0"/>
                <a:ea typeface="Calibri"/>
                <a:cs typeface="Calibri"/>
              </a:rPr>
              <a:t>RIS-2716-RST Issue 1 - Rolling Stock Subsystem and Interfaces to DC Conductor Rail Energy Subsystem</a:t>
            </a:r>
            <a:endParaRPr lang="en-GB" dirty="0">
              <a:solidFill>
                <a:schemeClr val="accent2"/>
              </a:solidFill>
            </a:endParaRPr>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65AC11B9-555F-CDAA-3B2C-C4B9F800BB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7" name="Picture 6" descr="A black text on a white background&#10;&#10;Description automatically generated">
            <a:hlinkClick r:id="" action="ppaction://hlinkshowjump?jump=previousslide"/>
            <a:extLst>
              <a:ext uri="{FF2B5EF4-FFF2-40B4-BE49-F238E27FC236}">
                <a16:creationId xmlns:a16="http://schemas.microsoft.com/office/drawing/2014/main" id="{27557A74-2954-B7EB-A194-5DAC5B9BA0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6" name="Picture 15" descr="A black letter with a white background&#10;&#10;Description automatically generated">
            <a:hlinkClick r:id="" action="ppaction://hlinkshowjump?jump=nextslide"/>
            <a:extLst>
              <a:ext uri="{FF2B5EF4-FFF2-40B4-BE49-F238E27FC236}">
                <a16:creationId xmlns:a16="http://schemas.microsoft.com/office/drawing/2014/main" id="{5E5C8054-C33E-DC2D-3706-D450567C0D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7" name="Picture 16" descr="A black letter and x&#10;&#10;Description automatically generated">
            <a:hlinkClick r:id="" action="ppaction://hlinkshowjump?jump=endshow"/>
            <a:extLst>
              <a:ext uri="{FF2B5EF4-FFF2-40B4-BE49-F238E27FC236}">
                <a16:creationId xmlns:a16="http://schemas.microsoft.com/office/drawing/2014/main" id="{265534BB-6465-8138-67DD-BF98F23B42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8" name="Picture 17" descr="A black text on a white background&#10;&#10;AI-generated content may be incorrect.">
            <a:hlinkClick r:id="rId6" action="ppaction://hlinksldjump"/>
            <a:extLst>
              <a:ext uri="{FF2B5EF4-FFF2-40B4-BE49-F238E27FC236}">
                <a16:creationId xmlns:a16="http://schemas.microsoft.com/office/drawing/2014/main" id="{B9C13626-0370-9D9C-FFD4-2E9F517DAE87}"/>
              </a:ext>
            </a:extLst>
          </p:cNvPr>
          <p:cNvPicPr>
            <a:picLocks noChangeAspect="1"/>
          </p:cNvPicPr>
          <p:nvPr/>
        </p:nvPicPr>
        <p:blipFill>
          <a:blip r:embed="rId7"/>
          <a:stretch>
            <a:fillRect/>
          </a:stretch>
        </p:blipFill>
        <p:spPr>
          <a:xfrm>
            <a:off x="8503480" y="6482280"/>
            <a:ext cx="708116" cy="140655"/>
          </a:xfrm>
          <a:prstGeom prst="rect">
            <a:avLst/>
          </a:prstGeom>
        </p:spPr>
      </p:pic>
      <p:sp>
        <p:nvSpPr>
          <p:cNvPr id="10" name="Footer Placeholder 3">
            <a:extLst>
              <a:ext uri="{FF2B5EF4-FFF2-40B4-BE49-F238E27FC236}">
                <a16:creationId xmlns:a16="http://schemas.microsoft.com/office/drawing/2014/main" id="{5DA2F4E2-7FEB-C12F-E4E5-E9E324E699B1}"/>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
        <p:nvSpPr>
          <p:cNvPr id="13" name="Content Placeholder 2">
            <a:extLst>
              <a:ext uri="{FF2B5EF4-FFF2-40B4-BE49-F238E27FC236}">
                <a16:creationId xmlns:a16="http://schemas.microsoft.com/office/drawing/2014/main" id="{A4416456-61C0-3D39-C7AB-6CE666C17797}"/>
              </a:ext>
            </a:extLst>
          </p:cNvPr>
          <p:cNvSpPr txBox="1">
            <a:spLocks/>
          </p:cNvSpPr>
          <p:nvPr/>
        </p:nvSpPr>
        <p:spPr>
          <a:xfrm>
            <a:off x="933888" y="3633866"/>
            <a:ext cx="9513618" cy="8791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32"/>
                </a:solidFill>
                <a:effectLst/>
                <a:latin typeface="Bahnschrift" panose="020B0502040204020203" pitchFamily="34" charset="0"/>
                <a:ea typeface="Calibri"/>
                <a:cs typeface="Calibri"/>
              </a:rPr>
              <a:t>GMRT2113 Issue 2 - Rolling Stock Subsystem and Interfaces to DC Conductor Rail Energy Subsystem</a:t>
            </a:r>
            <a:endParaRPr lang="en-GB" dirty="0">
              <a:solidFill>
                <a:schemeClr val="accent2"/>
              </a:solidFill>
            </a:endParaRPr>
          </a:p>
        </p:txBody>
      </p:sp>
    </p:spTree>
    <p:extLst>
      <p:ext uri="{BB962C8B-B14F-4D97-AF65-F5344CB8AC3E}">
        <p14:creationId xmlns:p14="http://schemas.microsoft.com/office/powerpoint/2010/main" val="186522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8710F-FCE7-1165-49D5-E96CBAC9418A}"/>
              </a:ext>
            </a:extLst>
          </p:cNvPr>
          <p:cNvSpPr>
            <a:spLocks noGrp="1"/>
          </p:cNvSpPr>
          <p:nvPr>
            <p:ph type="sldNum" sz="quarter" idx="4"/>
          </p:nvPr>
        </p:nvSpPr>
        <p:spPr/>
        <p:txBody>
          <a:bodyPr/>
          <a:lstStyle/>
          <a:p>
            <a:fld id="{0C335929-780B-A844-A64B-81E9A9ACE156}" type="slidenum">
              <a:rPr lang="en-GB" smtClean="0"/>
              <a:pPr/>
              <a:t>6</a:t>
            </a:fld>
            <a:endParaRPr lang="en-GB"/>
          </a:p>
        </p:txBody>
      </p:sp>
      <p:sp>
        <p:nvSpPr>
          <p:cNvPr id="5" name="Slide Number Placeholder 3">
            <a:extLst>
              <a:ext uri="{FF2B5EF4-FFF2-40B4-BE49-F238E27FC236}">
                <a16:creationId xmlns:a16="http://schemas.microsoft.com/office/drawing/2014/main" id="{96875458-F598-9EA6-7053-F15A6ADF9C92}"/>
              </a:ext>
            </a:extLst>
          </p:cNvPr>
          <p:cNvSpPr txBox="1">
            <a:spLocks/>
          </p:cNvSpPr>
          <p:nvPr/>
        </p:nvSpPr>
        <p:spPr>
          <a:xfrm>
            <a:off x="90000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335929-780B-A844-A64B-81E9A9ACE156}" type="slidenum">
              <a:rPr lang="en-GB" smtClean="0"/>
              <a:pPr/>
              <a:t>6</a:t>
            </a:fld>
            <a:endParaRPr lang="en-GB"/>
          </a:p>
        </p:txBody>
      </p:sp>
      <p:sp>
        <p:nvSpPr>
          <p:cNvPr id="12" name="TextBox 11">
            <a:extLst>
              <a:ext uri="{FF2B5EF4-FFF2-40B4-BE49-F238E27FC236}">
                <a16:creationId xmlns:a16="http://schemas.microsoft.com/office/drawing/2014/main" id="{F7456C1F-3959-D91C-5242-634AF6908ACC}"/>
              </a:ext>
            </a:extLst>
          </p:cNvPr>
          <p:cNvSpPr txBox="1"/>
          <p:nvPr/>
        </p:nvSpPr>
        <p:spPr>
          <a:xfrm>
            <a:off x="933890" y="4850552"/>
            <a:ext cx="10511875" cy="461665"/>
          </a:xfrm>
          <a:prstGeom prst="rect">
            <a:avLst/>
          </a:prstGeom>
          <a:noFill/>
        </p:spPr>
        <p:txBody>
          <a:bodyPr wrap="square" rtlCol="0">
            <a:spAutoFit/>
          </a:bodyPr>
          <a:lstStyle/>
          <a:p>
            <a:r>
              <a:rPr lang="en-GB" sz="1400" dirty="0">
                <a:solidFill>
                  <a:schemeClr val="accent5"/>
                </a:solidFill>
                <a:latin typeface="Bahnschrift" panose="020B0502040204020203" pitchFamily="34" charset="0"/>
              </a:rPr>
              <a:t>This document is intended to be used by:</a:t>
            </a:r>
          </a:p>
          <a:p>
            <a:r>
              <a:rPr lang="en-GB" sz="10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Railway Undertakings</a:t>
            </a:r>
            <a:r>
              <a:rPr lang="en-GB" sz="10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  |  Assessment bodies  |  Suppliers</a:t>
            </a:r>
          </a:p>
        </p:txBody>
      </p:sp>
      <p:sp>
        <p:nvSpPr>
          <p:cNvPr id="21" name="TextBox 20">
            <a:extLst>
              <a:ext uri="{FF2B5EF4-FFF2-40B4-BE49-F238E27FC236}">
                <a16:creationId xmlns:a16="http://schemas.microsoft.com/office/drawing/2014/main" id="{12C15908-10E6-211D-6742-ECEF7938ACF0}"/>
              </a:ext>
            </a:extLst>
          </p:cNvPr>
          <p:cNvSpPr txBox="1"/>
          <p:nvPr/>
        </p:nvSpPr>
        <p:spPr>
          <a:xfrm>
            <a:off x="933889" y="2642292"/>
            <a:ext cx="10511875" cy="2000548"/>
          </a:xfrm>
          <a:prstGeom prst="rect">
            <a:avLst/>
          </a:prstGeom>
          <a:noFill/>
        </p:spPr>
        <p:txBody>
          <a:bodyPr wrap="square" lIns="91440" tIns="45720" rIns="91440" bIns="45720" rtlCol="0" anchor="t">
            <a:spAutoFit/>
          </a:bodyPr>
          <a:lstStyle/>
          <a:p>
            <a:r>
              <a:rPr lang="en-GB" sz="1400" b="1" kern="100">
                <a:solidFill>
                  <a:srgbClr val="000032"/>
                </a:solidFill>
                <a:effectLst/>
                <a:latin typeface="Bahnschrift SemiLight"/>
                <a:ea typeface="Aptos" panose="020B0004020202020204" pitchFamily="34" charset="0"/>
                <a:cs typeface="Times New Roman"/>
              </a:rPr>
              <a:t>Overview</a:t>
            </a:r>
            <a:br>
              <a:rPr lang="en-GB" sz="1400" kern="10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a:solidFill>
                  <a:srgbClr val="000032"/>
                </a:solidFill>
                <a:effectLst/>
                <a:latin typeface="Bahnschrift SemiLight"/>
                <a:ea typeface="Aptos" panose="020B0004020202020204" pitchFamily="34" charset="0"/>
                <a:cs typeface="Times New Roman"/>
              </a:rPr>
              <a:t>GMRT2113 Issue 1 </a:t>
            </a:r>
            <a:r>
              <a:rPr lang="en-GB" sz="1200" i="1" kern="100">
                <a:solidFill>
                  <a:srgbClr val="000032"/>
                </a:solidFill>
                <a:effectLst/>
                <a:latin typeface="Bahnschrift SemiLight"/>
                <a:ea typeface="Aptos" panose="020B0004020202020204" pitchFamily="34" charset="0"/>
                <a:cs typeface="Times New Roman"/>
              </a:rPr>
              <a:t>Rolling Stock Subsystem and Interfaces to DC Energy Subsystem</a:t>
            </a:r>
            <a:r>
              <a:rPr lang="en-GB" sz="1200" kern="100">
                <a:solidFill>
                  <a:srgbClr val="000032"/>
                </a:solidFill>
                <a:effectLst/>
                <a:latin typeface="Bahnschrift SemiLight"/>
                <a:ea typeface="Aptos" panose="020B0004020202020204" pitchFamily="34" charset="0"/>
                <a:cs typeface="Times New Roman"/>
              </a:rPr>
              <a:t> contained requirements that do not meet the criteria to be classified as National Technical Rules (NTRs). Requirements in GMRT2113 Issue 1 that were valid and useful but cannot be NTRs have been retained in </a:t>
            </a:r>
          </a:p>
          <a:p>
            <a:r>
              <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RIS-2716-RST Issue 1.</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r>
              <a:rPr lang="en-GB" sz="1400" b="1" kern="100">
                <a:solidFill>
                  <a:srgbClr val="000032"/>
                </a:solidFill>
                <a:effectLst/>
                <a:latin typeface="Bahnschrift SemiLight"/>
                <a:ea typeface="Aptos" panose="020B0004020202020204" pitchFamily="34" charset="0"/>
                <a:cs typeface="Times New Roman"/>
              </a:rPr>
              <a:t>Benefits</a:t>
            </a:r>
            <a:br>
              <a:rPr lang="en-GB" sz="1400" kern="10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a:solidFill>
                  <a:srgbClr val="000032"/>
                </a:solidFill>
                <a:effectLst/>
                <a:latin typeface="Bahnschrift SemiLight"/>
                <a:ea typeface="Aptos" panose="020B0004020202020204" pitchFamily="34" charset="0"/>
                <a:cs typeface="Times New Roman"/>
              </a:rPr>
              <a:t>The requirements in this standard provide greater flexibility in their application by removing prescriptive elements for </a:t>
            </a:r>
            <a:r>
              <a:rPr lang="en-GB" sz="1200" kern="100">
                <a:solidFill>
                  <a:srgbClr val="000032"/>
                </a:solidFill>
                <a:latin typeface="Bahnschrift SemiLight"/>
                <a:ea typeface="Aptos" panose="020B0004020202020204" pitchFamily="34" charset="0"/>
                <a:cs typeface="Times New Roman"/>
              </a:rPr>
              <a:t>DC</a:t>
            </a:r>
            <a:r>
              <a:rPr lang="en-GB" sz="1200" kern="100">
                <a:solidFill>
                  <a:srgbClr val="000032"/>
                </a:solidFill>
                <a:effectLst/>
                <a:latin typeface="Bahnschrift SemiLight"/>
                <a:ea typeface="Aptos" panose="020B0004020202020204" pitchFamily="34" charset="0"/>
                <a:cs typeface="Times New Roman"/>
              </a:rPr>
              <a:t> rolling stock subsystems that lacked consistent national relevance. The publication of this document (along with GMRT2113 Issue 2, GLRT1212 Issue 2 </a:t>
            </a:r>
            <a:r>
              <a:rPr lang="en-GB" sz="1200" i="1" kern="100">
                <a:solidFill>
                  <a:srgbClr val="000032"/>
                </a:solidFill>
                <a:effectLst/>
                <a:latin typeface="Bahnschrift SemiLight"/>
                <a:ea typeface="Aptos" panose="020B0004020202020204" pitchFamily="34" charset="0"/>
                <a:cs typeface="Times New Roman"/>
              </a:rPr>
              <a:t>DC Energy Subsystem and Interfaces to Rolling Stock Subsystem</a:t>
            </a:r>
            <a:r>
              <a:rPr lang="en-GB" sz="1200" kern="100">
                <a:solidFill>
                  <a:srgbClr val="000032"/>
                </a:solidFill>
                <a:effectLst/>
                <a:latin typeface="Bahnschrift SemiLight"/>
                <a:ea typeface="Aptos" panose="020B0004020202020204" pitchFamily="34" charset="0"/>
                <a:cs typeface="Times New Roman"/>
              </a:rPr>
              <a:t> and RIS-1852-ENE Issue 1 </a:t>
            </a:r>
            <a:r>
              <a:rPr lang="en-GB" sz="1200" i="1" kern="100">
                <a:solidFill>
                  <a:srgbClr val="000032"/>
                </a:solidFill>
                <a:effectLst/>
                <a:latin typeface="Bahnschrift SemiLight"/>
                <a:ea typeface="Aptos" panose="020B0004020202020204" pitchFamily="34" charset="0"/>
                <a:cs typeface="Times New Roman"/>
              </a:rPr>
              <a:t>DC Energy Subsystem and Interfaces to Rolling Stock Subsystem</a:t>
            </a:r>
            <a:r>
              <a:rPr lang="en-GB" sz="1200" kern="100">
                <a:solidFill>
                  <a:srgbClr val="000032"/>
                </a:solidFill>
                <a:effectLst/>
                <a:latin typeface="Bahnschrift SemiLight"/>
                <a:ea typeface="Aptos" panose="020B0004020202020204" pitchFamily="34" charset="0"/>
                <a:cs typeface="Times New Roman"/>
              </a:rPr>
              <a:t>) provides an estimated overall benefit to industry in excess of £330,000 over five years.</a:t>
            </a:r>
          </a:p>
        </p:txBody>
      </p:sp>
      <p:sp>
        <p:nvSpPr>
          <p:cNvPr id="22" name="Content Placeholder 2">
            <a:extLst>
              <a:ext uri="{FF2B5EF4-FFF2-40B4-BE49-F238E27FC236}">
                <a16:creationId xmlns:a16="http://schemas.microsoft.com/office/drawing/2014/main" id="{784EB486-7C6B-E3BB-DCB1-82B869987429}"/>
              </a:ext>
            </a:extLst>
          </p:cNvPr>
          <p:cNvSpPr txBox="1">
            <a:spLocks/>
          </p:cNvSpPr>
          <p:nvPr/>
        </p:nvSpPr>
        <p:spPr>
          <a:xfrm>
            <a:off x="933891" y="1660750"/>
            <a:ext cx="10183875" cy="10405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RIS-2716-RST Issue 1</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Rolling Stock Subsystem and Interfaces to DC Conductor Rail Energy Subsystem</a:t>
            </a:r>
            <a:endParaRPr lang="en-GB" dirty="0"/>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BDC19198-E0BE-CC22-0EEF-CF39E63319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6" name="Picture 5" descr="A black text on a white background&#10;&#10;Description automatically generated">
            <a:hlinkClick r:id="" action="ppaction://hlinkshowjump?jump=previousslide"/>
            <a:extLst>
              <a:ext uri="{FF2B5EF4-FFF2-40B4-BE49-F238E27FC236}">
                <a16:creationId xmlns:a16="http://schemas.microsoft.com/office/drawing/2014/main" id="{61348AFA-BC76-70A8-487C-CA131EBBCE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20" name="Picture 19" descr="A black letter with a white background&#10;&#10;Description automatically generated">
            <a:hlinkClick r:id="" action="ppaction://hlinkshowjump?jump=nextslide"/>
            <a:extLst>
              <a:ext uri="{FF2B5EF4-FFF2-40B4-BE49-F238E27FC236}">
                <a16:creationId xmlns:a16="http://schemas.microsoft.com/office/drawing/2014/main" id="{AD53B5FB-3932-1246-7AE0-1C45621A8E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4" name="Picture 23" descr="A black letter and x&#10;&#10;Description automatically generated">
            <a:hlinkClick r:id="" action="ppaction://hlinkshowjump?jump=endshow"/>
            <a:extLst>
              <a:ext uri="{FF2B5EF4-FFF2-40B4-BE49-F238E27FC236}">
                <a16:creationId xmlns:a16="http://schemas.microsoft.com/office/drawing/2014/main" id="{555FC1FB-EDDF-A295-CC7D-62D07B5994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5" name="Picture 24" descr="A black text on a white background&#10;&#10;AI-generated content may be incorrect.">
            <a:hlinkClick r:id="rId6" action="ppaction://hlinksldjump"/>
            <a:extLst>
              <a:ext uri="{FF2B5EF4-FFF2-40B4-BE49-F238E27FC236}">
                <a16:creationId xmlns:a16="http://schemas.microsoft.com/office/drawing/2014/main" id="{D08F8D91-7C39-6724-9443-5938E09A0820}"/>
              </a:ext>
            </a:extLst>
          </p:cNvPr>
          <p:cNvPicPr>
            <a:picLocks noChangeAspect="1"/>
          </p:cNvPicPr>
          <p:nvPr/>
        </p:nvPicPr>
        <p:blipFill>
          <a:blip r:embed="rId7"/>
          <a:stretch>
            <a:fillRect/>
          </a:stretch>
        </p:blipFill>
        <p:spPr>
          <a:xfrm>
            <a:off x="8503480" y="6482280"/>
            <a:ext cx="708116" cy="140655"/>
          </a:xfrm>
          <a:prstGeom prst="rect">
            <a:avLst/>
          </a:prstGeom>
        </p:spPr>
      </p:pic>
      <p:pic>
        <p:nvPicPr>
          <p:cNvPr id="7" name="Picture 6">
            <a:hlinkClick r:id="rId8"/>
            <a:extLst>
              <a:ext uri="{FF2B5EF4-FFF2-40B4-BE49-F238E27FC236}">
                <a16:creationId xmlns:a16="http://schemas.microsoft.com/office/drawing/2014/main" id="{9932D6BC-4D04-BC52-EB82-C01703D8AE66}"/>
              </a:ext>
            </a:extLst>
          </p:cNvPr>
          <p:cNvPicPr>
            <a:picLocks noChangeAspect="1"/>
          </p:cNvPicPr>
          <p:nvPr/>
        </p:nvPicPr>
        <p:blipFill>
          <a:blip r:embed="rId9"/>
          <a:stretch>
            <a:fillRect/>
          </a:stretch>
        </p:blipFill>
        <p:spPr>
          <a:xfrm>
            <a:off x="3979520" y="1660750"/>
            <a:ext cx="342857" cy="342857"/>
          </a:xfrm>
          <a:prstGeom prst="rect">
            <a:avLst/>
          </a:prstGeom>
        </p:spPr>
      </p:pic>
      <p:sp>
        <p:nvSpPr>
          <p:cNvPr id="8" name="Footer Placeholder 3">
            <a:extLst>
              <a:ext uri="{FF2B5EF4-FFF2-40B4-BE49-F238E27FC236}">
                <a16:creationId xmlns:a16="http://schemas.microsoft.com/office/drawing/2014/main" id="{930AB034-EE91-17BD-D116-06F7EB80AE10}"/>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pic>
        <p:nvPicPr>
          <p:cNvPr id="11" name="Picture 10">
            <a:extLst>
              <a:ext uri="{FF2B5EF4-FFF2-40B4-BE49-F238E27FC236}">
                <a16:creationId xmlns:a16="http://schemas.microsoft.com/office/drawing/2014/main" id="{60056B5A-0D78-63EB-CADF-66F4FF5AF44D}"/>
              </a:ext>
            </a:extLst>
          </p:cNvPr>
          <p:cNvPicPr>
            <a:picLocks noChangeAspect="1"/>
          </p:cNvPicPr>
          <p:nvPr/>
        </p:nvPicPr>
        <p:blipFill>
          <a:blip r:embed="rId10"/>
          <a:stretch>
            <a:fillRect/>
          </a:stretch>
        </p:blipFill>
        <p:spPr>
          <a:xfrm>
            <a:off x="1824784" y="5407379"/>
            <a:ext cx="952381" cy="584127"/>
          </a:xfrm>
          <a:prstGeom prst="rect">
            <a:avLst/>
          </a:prstGeom>
        </p:spPr>
      </p:pic>
      <p:pic>
        <p:nvPicPr>
          <p:cNvPr id="26" name="Picture 25" descr="A logo of a train&#10;&#10;AI-generated content may be incorrect.">
            <a:extLst>
              <a:ext uri="{FF2B5EF4-FFF2-40B4-BE49-F238E27FC236}">
                <a16:creationId xmlns:a16="http://schemas.microsoft.com/office/drawing/2014/main" id="{4E52CE57-7A66-E2DD-848E-001921F92272}"/>
              </a:ext>
            </a:extLst>
          </p:cNvPr>
          <p:cNvPicPr>
            <a:picLocks noChangeAspect="1"/>
          </p:cNvPicPr>
          <p:nvPr/>
        </p:nvPicPr>
        <p:blipFill>
          <a:blip r:embed="rId11"/>
          <a:stretch>
            <a:fillRect/>
          </a:stretch>
        </p:blipFill>
        <p:spPr>
          <a:xfrm>
            <a:off x="1025216" y="5393070"/>
            <a:ext cx="673016" cy="634921"/>
          </a:xfrm>
          <a:prstGeom prst="rect">
            <a:avLst/>
          </a:prstGeom>
        </p:spPr>
      </p:pic>
      <p:pic>
        <p:nvPicPr>
          <p:cNvPr id="27" name="Picture 26">
            <a:extLst>
              <a:ext uri="{FF2B5EF4-FFF2-40B4-BE49-F238E27FC236}">
                <a16:creationId xmlns:a16="http://schemas.microsoft.com/office/drawing/2014/main" id="{03454DCA-5F88-3CEF-3E4A-E1AC37928F34}"/>
              </a:ext>
            </a:extLst>
          </p:cNvPr>
          <p:cNvPicPr>
            <a:picLocks noChangeAspect="1"/>
          </p:cNvPicPr>
          <p:nvPr/>
        </p:nvPicPr>
        <p:blipFill>
          <a:blip r:embed="rId12"/>
          <a:stretch>
            <a:fillRect/>
          </a:stretch>
        </p:blipFill>
        <p:spPr>
          <a:xfrm>
            <a:off x="2877492" y="5432476"/>
            <a:ext cx="571429" cy="571429"/>
          </a:xfrm>
          <a:prstGeom prst="rect">
            <a:avLst/>
          </a:prstGeom>
        </p:spPr>
      </p:pic>
    </p:spTree>
    <p:extLst>
      <p:ext uri="{BB962C8B-B14F-4D97-AF65-F5344CB8AC3E}">
        <p14:creationId xmlns:p14="http://schemas.microsoft.com/office/powerpoint/2010/main" val="267495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09401-7A50-865D-1DED-298A13D9BF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BEFC11-AB85-7288-D873-2A16F11CA41C}"/>
              </a:ext>
            </a:extLst>
          </p:cNvPr>
          <p:cNvSpPr>
            <a:spLocks noGrp="1"/>
          </p:cNvSpPr>
          <p:nvPr>
            <p:ph type="sldNum" sz="quarter" idx="4"/>
          </p:nvPr>
        </p:nvSpPr>
        <p:spPr/>
        <p:txBody>
          <a:bodyPr/>
          <a:lstStyle/>
          <a:p>
            <a:fld id="{0C335929-780B-A844-A64B-81E9A9ACE156}" type="slidenum">
              <a:rPr lang="en-GB" smtClean="0"/>
              <a:pPr/>
              <a:t>7</a:t>
            </a:fld>
            <a:endParaRPr lang="en-GB"/>
          </a:p>
        </p:txBody>
      </p:sp>
      <p:sp>
        <p:nvSpPr>
          <p:cNvPr id="5" name="Slide Number Placeholder 3">
            <a:extLst>
              <a:ext uri="{FF2B5EF4-FFF2-40B4-BE49-F238E27FC236}">
                <a16:creationId xmlns:a16="http://schemas.microsoft.com/office/drawing/2014/main" id="{D39AEB9F-A7A3-F327-42C7-2C03D170B894}"/>
              </a:ext>
            </a:extLst>
          </p:cNvPr>
          <p:cNvSpPr txBox="1">
            <a:spLocks/>
          </p:cNvSpPr>
          <p:nvPr/>
        </p:nvSpPr>
        <p:spPr>
          <a:xfrm>
            <a:off x="90000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335929-780B-A844-A64B-81E9A9ACE156}" type="slidenum">
              <a:rPr lang="en-GB" smtClean="0"/>
              <a:pPr/>
              <a:t>7</a:t>
            </a:fld>
            <a:endParaRPr lang="en-GB"/>
          </a:p>
        </p:txBody>
      </p:sp>
      <p:sp>
        <p:nvSpPr>
          <p:cNvPr id="12" name="TextBox 11">
            <a:extLst>
              <a:ext uri="{FF2B5EF4-FFF2-40B4-BE49-F238E27FC236}">
                <a16:creationId xmlns:a16="http://schemas.microsoft.com/office/drawing/2014/main" id="{97662CA5-A628-871D-BCC3-8433C08B6659}"/>
              </a:ext>
            </a:extLst>
          </p:cNvPr>
          <p:cNvSpPr txBox="1"/>
          <p:nvPr/>
        </p:nvSpPr>
        <p:spPr>
          <a:xfrm>
            <a:off x="933890" y="4850552"/>
            <a:ext cx="10511875" cy="461665"/>
          </a:xfrm>
          <a:prstGeom prst="rect">
            <a:avLst/>
          </a:prstGeom>
          <a:noFill/>
        </p:spPr>
        <p:txBody>
          <a:bodyPr wrap="square" rtlCol="0">
            <a:spAutoFit/>
          </a:bodyPr>
          <a:lstStyle/>
          <a:p>
            <a:r>
              <a:rPr lang="en-GB" sz="1400" dirty="0">
                <a:solidFill>
                  <a:schemeClr val="accent5"/>
                </a:solidFill>
                <a:latin typeface="Bahnschrift" panose="020B0502040204020203" pitchFamily="34" charset="0"/>
              </a:rPr>
              <a:t>This document is intended to be used by:</a:t>
            </a:r>
          </a:p>
          <a:p>
            <a:r>
              <a:rPr lang="en-GB" sz="10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Railway Undertakings  |  Assessment bodies  |  Suppliers</a:t>
            </a:r>
          </a:p>
        </p:txBody>
      </p:sp>
      <p:sp>
        <p:nvSpPr>
          <p:cNvPr id="21" name="TextBox 20">
            <a:extLst>
              <a:ext uri="{FF2B5EF4-FFF2-40B4-BE49-F238E27FC236}">
                <a16:creationId xmlns:a16="http://schemas.microsoft.com/office/drawing/2014/main" id="{05F8F7F3-5BE1-0DA9-6EBC-C84C6C83C503}"/>
              </a:ext>
            </a:extLst>
          </p:cNvPr>
          <p:cNvSpPr txBox="1"/>
          <p:nvPr/>
        </p:nvSpPr>
        <p:spPr>
          <a:xfrm>
            <a:off x="933890" y="2366918"/>
            <a:ext cx="10511875" cy="2369880"/>
          </a:xfrm>
          <a:prstGeom prst="rect">
            <a:avLst/>
          </a:prstGeom>
          <a:noFill/>
        </p:spPr>
        <p:txBody>
          <a:bodyPr wrap="square" lIns="91440" tIns="45720" rIns="91440" bIns="45720" rtlCol="0" anchor="t">
            <a:spAutoFit/>
          </a:bodyPr>
          <a:lstStyle/>
          <a:p>
            <a:r>
              <a:rPr lang="en-GB" sz="1400" b="1" kern="100">
                <a:solidFill>
                  <a:srgbClr val="000032"/>
                </a:solidFill>
                <a:effectLst/>
                <a:latin typeface="Bahnschrift SemiLight"/>
                <a:ea typeface="Aptos" panose="020B0004020202020204" pitchFamily="34" charset="0"/>
                <a:cs typeface="Times New Roman"/>
              </a:rPr>
              <a:t>Overview</a:t>
            </a:r>
            <a:br>
              <a:rPr lang="en-GB" sz="1400" kern="10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a:solidFill>
                  <a:srgbClr val="000032"/>
                </a:solidFill>
                <a:effectLst/>
                <a:latin typeface="Bahnschrift SemiLight"/>
                <a:ea typeface="Aptos" panose="020B0004020202020204" pitchFamily="34" charset="0"/>
                <a:cs typeface="Times New Roman"/>
              </a:rPr>
              <a:t>The content of GMRT2113 </a:t>
            </a:r>
            <a:r>
              <a:rPr lang="en-GB" sz="1200" kern="100">
                <a:solidFill>
                  <a:srgbClr val="000032"/>
                </a:solidFill>
                <a:latin typeface="Bahnschrift SemiLight"/>
                <a:ea typeface="Aptos" panose="020B0004020202020204" pitchFamily="34" charset="0"/>
                <a:cs typeface="Times New Roman"/>
              </a:rPr>
              <a:t>has been revised </a:t>
            </a:r>
            <a:r>
              <a:rPr lang="en-GB" sz="1200" kern="100">
                <a:solidFill>
                  <a:srgbClr val="000032"/>
                </a:solidFill>
                <a:effectLst/>
                <a:latin typeface="Bahnschrift SemiLight"/>
                <a:ea typeface="Aptos" panose="020B0004020202020204" pitchFamily="34" charset="0"/>
                <a:cs typeface="Times New Roman"/>
              </a:rPr>
              <a:t>to take account of insights that have arisen from research and requests from industry. GMRT2113 Issue 1 contained some requirements that did not meet the criteria to be classified as NTRs but were useful; these have been transferred to RIS-2716-RST Issue 1 </a:t>
            </a:r>
            <a:r>
              <a:rPr lang="en-GB" sz="1200" i="1" kern="100">
                <a:solidFill>
                  <a:srgbClr val="000032"/>
                </a:solidFill>
                <a:effectLst/>
                <a:latin typeface="Bahnschrift SemiLight"/>
                <a:ea typeface="Aptos" panose="020B0004020202020204" pitchFamily="34" charset="0"/>
                <a:cs typeface="Times New Roman"/>
              </a:rPr>
              <a:t>Rolling Stock Subsystem and Interfaces to DC Conductor Rail Energy Subsystem</a:t>
            </a:r>
            <a:r>
              <a:rPr lang="en-GB" sz="1200" kern="100">
                <a:solidFill>
                  <a:srgbClr val="000032"/>
                </a:solidFill>
                <a:effectLst/>
                <a:latin typeface="Bahnschrift SemiLight"/>
                <a:ea typeface="Aptos" panose="020B0004020202020204" pitchFamily="34" charset="0"/>
                <a:cs typeface="Times New Roman"/>
              </a:rPr>
              <a:t>. Guidance that remains useful in the associated Guidance Note GMGN2613 Issue 2 </a:t>
            </a:r>
            <a:r>
              <a:rPr lang="en-GB" sz="1200" i="1" kern="100">
                <a:solidFill>
                  <a:srgbClr val="000032"/>
                </a:solidFill>
                <a:effectLst/>
                <a:latin typeface="Bahnschrift SemiLight"/>
                <a:ea typeface="Aptos" panose="020B0004020202020204" pitchFamily="34" charset="0"/>
                <a:cs typeface="Times New Roman"/>
              </a:rPr>
              <a:t>Guidance on Rolling Stock Subsystem and Interfaces to DC Energy Subsystem</a:t>
            </a:r>
            <a:r>
              <a:rPr lang="en-GB" sz="1200" kern="100">
                <a:solidFill>
                  <a:srgbClr val="000032"/>
                </a:solidFill>
                <a:effectLst/>
                <a:latin typeface="Bahnschrift SemiLight"/>
                <a:ea typeface="Aptos" panose="020B0004020202020204" pitchFamily="34" charset="0"/>
                <a:cs typeface="Times New Roman"/>
              </a:rPr>
              <a:t> has also been updated with additional good practice and included in GMRT2113 Issue 2 and RIS-2716-RST Issue 1, where appropriate.</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r>
              <a:rPr lang="en-GB" sz="1400" b="1" kern="100">
                <a:solidFill>
                  <a:srgbClr val="000032"/>
                </a:solidFill>
                <a:effectLst/>
                <a:latin typeface="Bahnschrift SemiLight"/>
                <a:ea typeface="Aptos" panose="020B0004020202020204" pitchFamily="34" charset="0"/>
                <a:cs typeface="Times New Roman"/>
              </a:rPr>
              <a:t>Benefits</a:t>
            </a:r>
            <a:br>
              <a:rPr lang="en-GB" sz="1400" kern="10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a:solidFill>
                  <a:srgbClr val="000032"/>
                </a:solidFill>
                <a:effectLst/>
                <a:latin typeface="Bahnschrift SemiLight"/>
                <a:ea typeface="Aptos" panose="020B0004020202020204" pitchFamily="34" charset="0"/>
                <a:cs typeface="Times New Roman"/>
              </a:rPr>
              <a:t>Key benefits of these changes include a removal of requirements regarding aspects which did not have a reliable value on a national basis. The publication of this document (along with GLRT1212 Issue 2 </a:t>
            </a:r>
            <a:r>
              <a:rPr lang="en-GB" sz="1200" i="1" kern="100">
                <a:solidFill>
                  <a:srgbClr val="000032"/>
                </a:solidFill>
                <a:effectLst/>
                <a:latin typeface="Bahnschrift SemiLight"/>
                <a:ea typeface="Aptos" panose="020B0004020202020204" pitchFamily="34" charset="0"/>
                <a:cs typeface="Times New Roman"/>
              </a:rPr>
              <a:t>DC Energy Subsystem and Interfaces to Rolling Stock Subsystem</a:t>
            </a:r>
            <a:r>
              <a:rPr lang="en-GB" sz="1200" kern="100">
                <a:solidFill>
                  <a:srgbClr val="000032"/>
                </a:solidFill>
                <a:effectLst/>
                <a:latin typeface="Bahnschrift SemiLight"/>
                <a:ea typeface="Aptos" panose="020B0004020202020204" pitchFamily="34" charset="0"/>
                <a:cs typeface="Times New Roman"/>
              </a:rPr>
              <a:t>, RIS-2716-RST Issue 1 and RIS-1852-ENE Issue 1 </a:t>
            </a:r>
            <a:r>
              <a:rPr lang="en-GB" sz="1200" i="1" kern="100">
                <a:solidFill>
                  <a:srgbClr val="000032"/>
                </a:solidFill>
                <a:effectLst/>
                <a:latin typeface="Bahnschrift SemiLight"/>
                <a:ea typeface="Aptos" panose="020B0004020202020204" pitchFamily="34" charset="0"/>
                <a:cs typeface="Times New Roman"/>
              </a:rPr>
              <a:t>DC Energy Subsystem and Interfaces to Rolling Stock Subsystem</a:t>
            </a:r>
            <a:r>
              <a:rPr lang="en-GB" sz="1200" kern="100">
                <a:solidFill>
                  <a:srgbClr val="000032"/>
                </a:solidFill>
                <a:effectLst/>
                <a:latin typeface="Bahnschrift SemiLight"/>
                <a:ea typeface="Aptos" panose="020B0004020202020204" pitchFamily="34" charset="0"/>
                <a:cs typeface="Times New Roman"/>
              </a:rPr>
              <a:t>) provides an estimated overall benefit to industry in excess of £330,000 over five years. </a:t>
            </a:r>
          </a:p>
        </p:txBody>
      </p:sp>
      <p:sp>
        <p:nvSpPr>
          <p:cNvPr id="22" name="Content Placeholder 2">
            <a:extLst>
              <a:ext uri="{FF2B5EF4-FFF2-40B4-BE49-F238E27FC236}">
                <a16:creationId xmlns:a16="http://schemas.microsoft.com/office/drawing/2014/main" id="{FCD32A55-ED41-E481-E9A0-D5D0C1493EC2}"/>
              </a:ext>
            </a:extLst>
          </p:cNvPr>
          <p:cNvSpPr txBox="1">
            <a:spLocks/>
          </p:cNvSpPr>
          <p:nvPr/>
        </p:nvSpPr>
        <p:spPr>
          <a:xfrm>
            <a:off x="933891" y="1660750"/>
            <a:ext cx="10183875" cy="10405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GMRT2113 Issue 2</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Rolling Stock Subsystem and Interfaces to DC Conductor Rail Energy Subsystem</a:t>
            </a:r>
            <a:endParaRPr lang="en-GB" dirty="0"/>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B077E8E8-DDD9-0338-3C15-2ABC221F75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6" name="Picture 5" descr="A black text on a white background&#10;&#10;Description automatically generated">
            <a:hlinkClick r:id="" action="ppaction://hlinkshowjump?jump=previousslide"/>
            <a:extLst>
              <a:ext uri="{FF2B5EF4-FFF2-40B4-BE49-F238E27FC236}">
                <a16:creationId xmlns:a16="http://schemas.microsoft.com/office/drawing/2014/main" id="{27F6D83B-79AB-303B-0B33-5425C6A5D1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20" name="Picture 19" descr="A black letter with a white background&#10;&#10;Description automatically generated">
            <a:hlinkClick r:id="" action="ppaction://hlinkshowjump?jump=nextslide"/>
            <a:extLst>
              <a:ext uri="{FF2B5EF4-FFF2-40B4-BE49-F238E27FC236}">
                <a16:creationId xmlns:a16="http://schemas.microsoft.com/office/drawing/2014/main" id="{CF0676AA-8085-365B-874D-B4D9A01BD2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4" name="Picture 23" descr="A black letter and x&#10;&#10;Description automatically generated">
            <a:hlinkClick r:id="" action="ppaction://hlinkshowjump?jump=endshow"/>
            <a:extLst>
              <a:ext uri="{FF2B5EF4-FFF2-40B4-BE49-F238E27FC236}">
                <a16:creationId xmlns:a16="http://schemas.microsoft.com/office/drawing/2014/main" id="{351D16CD-06A2-653A-6ED1-59FD1ACEB2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5" name="Picture 24" descr="A black text on a white background&#10;&#10;AI-generated content may be incorrect.">
            <a:hlinkClick r:id="rId6" action="ppaction://hlinksldjump"/>
            <a:extLst>
              <a:ext uri="{FF2B5EF4-FFF2-40B4-BE49-F238E27FC236}">
                <a16:creationId xmlns:a16="http://schemas.microsoft.com/office/drawing/2014/main" id="{4E6D0813-29CF-018F-356C-BCE7510E1472}"/>
              </a:ext>
            </a:extLst>
          </p:cNvPr>
          <p:cNvPicPr>
            <a:picLocks noChangeAspect="1"/>
          </p:cNvPicPr>
          <p:nvPr/>
        </p:nvPicPr>
        <p:blipFill>
          <a:blip r:embed="rId7"/>
          <a:stretch>
            <a:fillRect/>
          </a:stretch>
        </p:blipFill>
        <p:spPr>
          <a:xfrm>
            <a:off x="8503480" y="6482280"/>
            <a:ext cx="708116" cy="140655"/>
          </a:xfrm>
          <a:prstGeom prst="rect">
            <a:avLst/>
          </a:prstGeom>
        </p:spPr>
      </p:pic>
      <p:pic>
        <p:nvPicPr>
          <p:cNvPr id="7" name="Picture 6">
            <a:hlinkClick r:id="rId8"/>
            <a:extLst>
              <a:ext uri="{FF2B5EF4-FFF2-40B4-BE49-F238E27FC236}">
                <a16:creationId xmlns:a16="http://schemas.microsoft.com/office/drawing/2014/main" id="{1711A252-21E5-8DEE-056E-DECF1D358EC7}"/>
              </a:ext>
            </a:extLst>
          </p:cNvPr>
          <p:cNvPicPr>
            <a:picLocks noChangeAspect="1"/>
          </p:cNvPicPr>
          <p:nvPr/>
        </p:nvPicPr>
        <p:blipFill>
          <a:blip r:embed="rId9"/>
          <a:stretch>
            <a:fillRect/>
          </a:stretch>
        </p:blipFill>
        <p:spPr>
          <a:xfrm>
            <a:off x="3508307" y="1635404"/>
            <a:ext cx="342857" cy="342857"/>
          </a:xfrm>
          <a:prstGeom prst="rect">
            <a:avLst/>
          </a:prstGeom>
        </p:spPr>
      </p:pic>
      <p:sp>
        <p:nvSpPr>
          <p:cNvPr id="8" name="Footer Placeholder 3">
            <a:extLst>
              <a:ext uri="{FF2B5EF4-FFF2-40B4-BE49-F238E27FC236}">
                <a16:creationId xmlns:a16="http://schemas.microsoft.com/office/drawing/2014/main" id="{236B3229-C227-8250-F240-47FFF0FB6B04}"/>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pic>
        <p:nvPicPr>
          <p:cNvPr id="9" name="Picture 8">
            <a:extLst>
              <a:ext uri="{FF2B5EF4-FFF2-40B4-BE49-F238E27FC236}">
                <a16:creationId xmlns:a16="http://schemas.microsoft.com/office/drawing/2014/main" id="{01728201-9E3F-C2F7-BC44-8C6D1DD64D78}"/>
              </a:ext>
            </a:extLst>
          </p:cNvPr>
          <p:cNvPicPr>
            <a:picLocks noChangeAspect="1"/>
          </p:cNvPicPr>
          <p:nvPr/>
        </p:nvPicPr>
        <p:blipFill>
          <a:blip r:embed="rId10"/>
          <a:stretch>
            <a:fillRect/>
          </a:stretch>
        </p:blipFill>
        <p:spPr>
          <a:xfrm>
            <a:off x="1824784" y="5407379"/>
            <a:ext cx="952381" cy="584127"/>
          </a:xfrm>
          <a:prstGeom prst="rect">
            <a:avLst/>
          </a:prstGeom>
        </p:spPr>
      </p:pic>
      <p:pic>
        <p:nvPicPr>
          <p:cNvPr id="10" name="Picture 9" descr="A logo of a train&#10;&#10;AI-generated content may be incorrect.">
            <a:extLst>
              <a:ext uri="{FF2B5EF4-FFF2-40B4-BE49-F238E27FC236}">
                <a16:creationId xmlns:a16="http://schemas.microsoft.com/office/drawing/2014/main" id="{971FA1F3-32EE-F127-0CC3-90BCABA9E9D4}"/>
              </a:ext>
            </a:extLst>
          </p:cNvPr>
          <p:cNvPicPr>
            <a:picLocks noChangeAspect="1"/>
          </p:cNvPicPr>
          <p:nvPr/>
        </p:nvPicPr>
        <p:blipFill>
          <a:blip r:embed="rId11"/>
          <a:stretch>
            <a:fillRect/>
          </a:stretch>
        </p:blipFill>
        <p:spPr>
          <a:xfrm>
            <a:off x="1025216" y="5393070"/>
            <a:ext cx="673016" cy="634921"/>
          </a:xfrm>
          <a:prstGeom prst="rect">
            <a:avLst/>
          </a:prstGeom>
        </p:spPr>
      </p:pic>
      <p:pic>
        <p:nvPicPr>
          <p:cNvPr id="11" name="Picture 10">
            <a:extLst>
              <a:ext uri="{FF2B5EF4-FFF2-40B4-BE49-F238E27FC236}">
                <a16:creationId xmlns:a16="http://schemas.microsoft.com/office/drawing/2014/main" id="{59EB9BEA-B60F-FB64-28F8-B776EDFE2497}"/>
              </a:ext>
            </a:extLst>
          </p:cNvPr>
          <p:cNvPicPr>
            <a:picLocks noChangeAspect="1"/>
          </p:cNvPicPr>
          <p:nvPr/>
        </p:nvPicPr>
        <p:blipFill>
          <a:blip r:embed="rId12"/>
          <a:stretch>
            <a:fillRect/>
          </a:stretch>
        </p:blipFill>
        <p:spPr>
          <a:xfrm>
            <a:off x="2877492" y="5432476"/>
            <a:ext cx="571429" cy="571429"/>
          </a:xfrm>
          <a:prstGeom prst="rect">
            <a:avLst/>
          </a:prstGeom>
        </p:spPr>
      </p:pic>
    </p:spTree>
    <p:extLst>
      <p:ext uri="{BB962C8B-B14F-4D97-AF65-F5344CB8AC3E}">
        <p14:creationId xmlns:p14="http://schemas.microsoft.com/office/powerpoint/2010/main" val="132287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D13F4-1CF5-3D1B-4666-264592E52E8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9A126E-A144-A2B2-2D67-0DCA38565801}"/>
              </a:ext>
            </a:extLst>
          </p:cNvPr>
          <p:cNvSpPr>
            <a:spLocks noGrp="1"/>
          </p:cNvSpPr>
          <p:nvPr>
            <p:ph type="sldNum" sz="quarter" idx="4"/>
          </p:nvPr>
        </p:nvSpPr>
        <p:spPr/>
        <p:txBody>
          <a:bodyPr/>
          <a:lstStyle/>
          <a:p>
            <a:fld id="{0C335929-780B-A844-A64B-81E9A9ACE156}" type="slidenum">
              <a:rPr lang="en-GB" smtClean="0"/>
              <a:pPr/>
              <a:t>8</a:t>
            </a:fld>
            <a:endParaRPr lang="en-GB"/>
          </a:p>
        </p:txBody>
      </p:sp>
      <p:sp>
        <p:nvSpPr>
          <p:cNvPr id="5" name="Slide Number Placeholder 3">
            <a:extLst>
              <a:ext uri="{FF2B5EF4-FFF2-40B4-BE49-F238E27FC236}">
                <a16:creationId xmlns:a16="http://schemas.microsoft.com/office/drawing/2014/main" id="{DF654964-790D-73DB-BEC2-1E4A20F09103}"/>
              </a:ext>
            </a:extLst>
          </p:cNvPr>
          <p:cNvSpPr txBox="1">
            <a:spLocks/>
          </p:cNvSpPr>
          <p:nvPr/>
        </p:nvSpPr>
        <p:spPr>
          <a:xfrm>
            <a:off x="90000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335929-780B-A844-A64B-81E9A9ACE156}" type="slidenum">
              <a:rPr lang="en-GB" smtClean="0"/>
              <a:pPr/>
              <a:t>8</a:t>
            </a:fld>
            <a:endParaRPr lang="en-GB"/>
          </a:p>
        </p:txBody>
      </p:sp>
      <p:sp>
        <p:nvSpPr>
          <p:cNvPr id="12" name="TextBox 11">
            <a:extLst>
              <a:ext uri="{FF2B5EF4-FFF2-40B4-BE49-F238E27FC236}">
                <a16:creationId xmlns:a16="http://schemas.microsoft.com/office/drawing/2014/main" id="{07CD7BA6-1221-293A-B118-418CDB3FA249}"/>
              </a:ext>
            </a:extLst>
          </p:cNvPr>
          <p:cNvSpPr txBox="1"/>
          <p:nvPr/>
        </p:nvSpPr>
        <p:spPr>
          <a:xfrm>
            <a:off x="933890" y="4850552"/>
            <a:ext cx="10511875" cy="461665"/>
          </a:xfrm>
          <a:prstGeom prst="rect">
            <a:avLst/>
          </a:prstGeom>
          <a:noFill/>
        </p:spPr>
        <p:txBody>
          <a:bodyPr wrap="square" rtlCol="0">
            <a:spAutoFit/>
          </a:bodyPr>
          <a:lstStyle/>
          <a:p>
            <a:r>
              <a:rPr lang="en-GB" sz="1400" dirty="0">
                <a:solidFill>
                  <a:schemeClr val="accent5"/>
                </a:solidFill>
                <a:latin typeface="Bahnschrift" panose="020B0502040204020203" pitchFamily="34" charset="0"/>
              </a:rPr>
              <a:t>This document is intended to be used by:</a:t>
            </a:r>
          </a:p>
          <a:p>
            <a:r>
              <a:rPr lang="en-GB" sz="1000" kern="100" dirty="0">
                <a:solidFill>
                  <a:srgbClr val="000032"/>
                </a:solidFill>
                <a:latin typeface="Bahnschrift SemiLight" panose="020B0502040204020203" pitchFamily="34" charset="0"/>
                <a:ea typeface="Aptos" panose="020B0004020202020204" pitchFamily="34" charset="0"/>
                <a:cs typeface="Times New Roman" panose="02020603050405020304" pitchFamily="18" charset="0"/>
              </a:rPr>
              <a:t>Suppliers</a:t>
            </a:r>
            <a:r>
              <a:rPr lang="en-GB" sz="10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rPr>
              <a:t> |  Railway Undertakings | Infrastructure Managers</a:t>
            </a:r>
          </a:p>
        </p:txBody>
      </p:sp>
      <p:pic>
        <p:nvPicPr>
          <p:cNvPr id="13" name="Picture 12">
            <a:extLst>
              <a:ext uri="{FF2B5EF4-FFF2-40B4-BE49-F238E27FC236}">
                <a16:creationId xmlns:a16="http://schemas.microsoft.com/office/drawing/2014/main" id="{1BFB445F-911F-B68A-0716-E93156DE040B}"/>
              </a:ext>
            </a:extLst>
          </p:cNvPr>
          <p:cNvPicPr>
            <a:picLocks noChangeAspect="1"/>
          </p:cNvPicPr>
          <p:nvPr/>
        </p:nvPicPr>
        <p:blipFill>
          <a:blip r:embed="rId2"/>
          <a:stretch>
            <a:fillRect/>
          </a:stretch>
        </p:blipFill>
        <p:spPr>
          <a:xfrm>
            <a:off x="1000473" y="5464542"/>
            <a:ext cx="568515" cy="568515"/>
          </a:xfrm>
          <a:prstGeom prst="rect">
            <a:avLst/>
          </a:prstGeom>
        </p:spPr>
      </p:pic>
      <p:pic>
        <p:nvPicPr>
          <p:cNvPr id="14" name="Picture 13">
            <a:extLst>
              <a:ext uri="{FF2B5EF4-FFF2-40B4-BE49-F238E27FC236}">
                <a16:creationId xmlns:a16="http://schemas.microsoft.com/office/drawing/2014/main" id="{00BC4F71-385C-6FEA-3C46-F9EFB9056624}"/>
              </a:ext>
            </a:extLst>
          </p:cNvPr>
          <p:cNvPicPr>
            <a:picLocks noChangeAspect="1"/>
          </p:cNvPicPr>
          <p:nvPr/>
        </p:nvPicPr>
        <p:blipFill>
          <a:blip r:embed="rId3"/>
          <a:stretch>
            <a:fillRect/>
          </a:stretch>
        </p:blipFill>
        <p:spPr>
          <a:xfrm>
            <a:off x="2631707" y="5454390"/>
            <a:ext cx="954293" cy="578667"/>
          </a:xfrm>
          <a:prstGeom prst="rect">
            <a:avLst/>
          </a:prstGeom>
        </p:spPr>
      </p:pic>
      <p:sp>
        <p:nvSpPr>
          <p:cNvPr id="21" name="TextBox 20">
            <a:extLst>
              <a:ext uri="{FF2B5EF4-FFF2-40B4-BE49-F238E27FC236}">
                <a16:creationId xmlns:a16="http://schemas.microsoft.com/office/drawing/2014/main" id="{92E6E256-0623-FE38-4683-909B9AE77F05}"/>
              </a:ext>
            </a:extLst>
          </p:cNvPr>
          <p:cNvSpPr txBox="1"/>
          <p:nvPr/>
        </p:nvSpPr>
        <p:spPr>
          <a:xfrm>
            <a:off x="933890" y="2701274"/>
            <a:ext cx="10511875" cy="1631216"/>
          </a:xfrm>
          <a:prstGeom prst="rect">
            <a:avLst/>
          </a:prstGeom>
          <a:noFill/>
        </p:spPr>
        <p:txBody>
          <a:bodyPr wrap="square" lIns="91440" tIns="45720" rIns="91440" bIns="45720" rtlCol="0" anchor="t">
            <a:spAutoFit/>
          </a:bodyPr>
          <a:lstStyle/>
          <a:p>
            <a:r>
              <a:rPr lang="en-GB" sz="1400" b="1" kern="100">
                <a:solidFill>
                  <a:srgbClr val="000032"/>
                </a:solidFill>
                <a:effectLst/>
                <a:latin typeface="Bahnschrift SemiLight"/>
                <a:ea typeface="Aptos" panose="020B0004020202020204" pitchFamily="34" charset="0"/>
                <a:cs typeface="Times New Roman"/>
              </a:rPr>
              <a:t>Overview</a:t>
            </a:r>
            <a:br>
              <a:rPr lang="en-GB" sz="1400" kern="10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a:solidFill>
                  <a:srgbClr val="000032"/>
                </a:solidFill>
                <a:effectLst/>
                <a:latin typeface="Bahnschrift SemiLight"/>
                <a:ea typeface="Aptos" panose="020B0004020202020204" pitchFamily="34" charset="0"/>
                <a:cs typeface="Times New Roman"/>
              </a:rPr>
              <a:t>The revised standard includes new technologies, such as light curtains and sensitive edge, and has been structurally aligned with                                 BS EN 14752:2019+A1:2021 </a:t>
            </a:r>
            <a:r>
              <a:rPr lang="en-GB" sz="1200" i="1" kern="100">
                <a:solidFill>
                  <a:srgbClr val="000032"/>
                </a:solidFill>
                <a:effectLst/>
                <a:latin typeface="Bahnschrift SemiLight"/>
                <a:ea typeface="Aptos" panose="020B0004020202020204" pitchFamily="34" charset="0"/>
                <a:cs typeface="Times New Roman"/>
              </a:rPr>
              <a:t>Railway applications</a:t>
            </a:r>
            <a:r>
              <a:rPr lang="en-GB" sz="1200" i="1" kern="100">
                <a:solidFill>
                  <a:srgbClr val="000032"/>
                </a:solidFill>
                <a:latin typeface="Bahnschrift SemiLight"/>
                <a:ea typeface="Aptos" panose="020B0004020202020204" pitchFamily="34" charset="0"/>
                <a:cs typeface="Times New Roman"/>
              </a:rPr>
              <a:t> –</a:t>
            </a:r>
            <a:r>
              <a:rPr lang="en-GB" sz="1200" i="1" kern="100">
                <a:solidFill>
                  <a:srgbClr val="000032"/>
                </a:solidFill>
                <a:effectLst/>
                <a:latin typeface="Bahnschrift SemiLight"/>
                <a:ea typeface="Aptos" panose="020B0004020202020204" pitchFamily="34" charset="0"/>
                <a:cs typeface="Times New Roman"/>
              </a:rPr>
              <a:t> Bodyside entrance systems for rolling stock</a:t>
            </a:r>
            <a:r>
              <a:rPr lang="en-GB" sz="1200" kern="100">
                <a:solidFill>
                  <a:srgbClr val="000032"/>
                </a:solidFill>
                <a:effectLst/>
                <a:latin typeface="Bahnschrift SemiLight"/>
                <a:ea typeface="Aptos" panose="020B0004020202020204" pitchFamily="34" charset="0"/>
                <a:cs typeface="Times New Roman"/>
              </a:rPr>
              <a:t>. Additionally, the relevant content from GOOTS303 Issue 1 </a:t>
            </a:r>
            <a:r>
              <a:rPr lang="en-GB" sz="1200" i="1" kern="100">
                <a:solidFill>
                  <a:srgbClr val="000032"/>
                </a:solidFill>
                <a:effectLst/>
                <a:latin typeface="Bahnschrift SemiLight"/>
                <a:ea typeface="Aptos" panose="020B0004020202020204" pitchFamily="34" charset="0"/>
                <a:cs typeface="Times New Roman"/>
              </a:rPr>
              <a:t>Secondary Door Locking – Operational Requirements </a:t>
            </a:r>
            <a:r>
              <a:rPr lang="en-GB" sz="1200" kern="100">
                <a:solidFill>
                  <a:srgbClr val="000032"/>
                </a:solidFill>
                <a:effectLst/>
                <a:latin typeface="Bahnschrift SemiLight"/>
                <a:ea typeface="Aptos" panose="020B0004020202020204" pitchFamily="34" charset="0"/>
                <a:cs typeface="Times New Roman"/>
              </a:rPr>
              <a:t>has been incorporated as Appendix J.</a:t>
            </a:r>
          </a:p>
          <a:p>
            <a:endParaRPr lang="en-GB" sz="1200" kern="100" dirty="0">
              <a:solidFill>
                <a:srgbClr val="000032"/>
              </a:solidFill>
              <a:effectLst/>
              <a:latin typeface="Bahnschrift SemiLight" panose="020B0502040204020203" pitchFamily="34" charset="0"/>
              <a:ea typeface="Aptos" panose="020B0004020202020204" pitchFamily="34" charset="0"/>
              <a:cs typeface="Times New Roman" panose="02020603050405020304" pitchFamily="18" charset="0"/>
            </a:endParaRPr>
          </a:p>
          <a:p>
            <a:r>
              <a:rPr lang="en-GB" sz="1400" b="1" kern="100">
                <a:solidFill>
                  <a:srgbClr val="000032"/>
                </a:solidFill>
                <a:effectLst/>
                <a:latin typeface="Bahnschrift SemiLight"/>
                <a:ea typeface="Aptos" panose="020B0004020202020204" pitchFamily="34" charset="0"/>
                <a:cs typeface="Times New Roman"/>
              </a:rPr>
              <a:t>Benefits</a:t>
            </a:r>
            <a:br>
              <a:rPr lang="en-GB" sz="1400" kern="100">
                <a:effectLst/>
                <a:latin typeface="Bahnschrift SemiLight" panose="020B0502040204020203" pitchFamily="34" charset="0"/>
                <a:ea typeface="Aptos" panose="020B0004020202020204" pitchFamily="34" charset="0"/>
                <a:cs typeface="Times New Roman" panose="02020603050405020304" pitchFamily="18" charset="0"/>
              </a:rPr>
            </a:br>
            <a:r>
              <a:rPr lang="en-GB" sz="1200" kern="100">
                <a:solidFill>
                  <a:srgbClr val="000032"/>
                </a:solidFill>
                <a:effectLst/>
                <a:latin typeface="Bahnschrift SemiLight"/>
                <a:ea typeface="Aptos" panose="020B0004020202020204" pitchFamily="34" charset="0"/>
                <a:cs typeface="Times New Roman"/>
              </a:rPr>
              <a:t>The standard promotes good practice, enhancing safety by reducing passenger entrapment risks, and the improvement of operational performance through the use of technologies such as assisted braking and door opening systems.</a:t>
            </a:r>
          </a:p>
        </p:txBody>
      </p:sp>
      <p:sp>
        <p:nvSpPr>
          <p:cNvPr id="22" name="Content Placeholder 2">
            <a:extLst>
              <a:ext uri="{FF2B5EF4-FFF2-40B4-BE49-F238E27FC236}">
                <a16:creationId xmlns:a16="http://schemas.microsoft.com/office/drawing/2014/main" id="{09B34661-AD33-325C-918E-289C816B3C89}"/>
              </a:ext>
            </a:extLst>
          </p:cNvPr>
          <p:cNvSpPr txBox="1">
            <a:spLocks/>
          </p:cNvSpPr>
          <p:nvPr/>
        </p:nvSpPr>
        <p:spPr>
          <a:xfrm>
            <a:off x="933891" y="1660750"/>
            <a:ext cx="10183875" cy="10405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2"/>
                </a:solidFill>
                <a:latin typeface="Bahnschrift" panose="020B0502040204020203" pitchFamily="34" charset="0"/>
                <a:ea typeface="Calibri"/>
                <a:cs typeface="Calibri"/>
              </a:rPr>
              <a:t>RIS-2747-RST Issue 2</a:t>
            </a:r>
            <a:br>
              <a:rPr lang="en-GB" dirty="0">
                <a:solidFill>
                  <a:srgbClr val="000032"/>
                </a:solidFill>
                <a:ea typeface="Calibri"/>
                <a:cs typeface="Calibri"/>
              </a:rPr>
            </a:br>
            <a:r>
              <a:rPr lang="en-GB" sz="1800" dirty="0">
                <a:solidFill>
                  <a:srgbClr val="000032"/>
                </a:solidFill>
                <a:latin typeface="Bahnschrift Light" panose="020B0502040204020203" pitchFamily="34" charset="0"/>
              </a:rPr>
              <a:t>Functioning and Control of Exterior Doors on Passenger Vehicles</a:t>
            </a:r>
            <a:endParaRPr lang="en-GB" dirty="0"/>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59E278B6-5A58-C62C-30E3-32C5C661C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6" name="Picture 5" descr="A black text on a white background&#10;&#10;Description automatically generated">
            <a:hlinkClick r:id="" action="ppaction://hlinkshowjump?jump=previousslide"/>
            <a:extLst>
              <a:ext uri="{FF2B5EF4-FFF2-40B4-BE49-F238E27FC236}">
                <a16:creationId xmlns:a16="http://schemas.microsoft.com/office/drawing/2014/main" id="{BBE67A6B-3934-1D34-C87D-5DE131A7E0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20" name="Picture 19" descr="A black letter with a white background&#10;&#10;Description automatically generated">
            <a:hlinkClick r:id="" action="ppaction://hlinkshowjump?jump=nextslide"/>
            <a:extLst>
              <a:ext uri="{FF2B5EF4-FFF2-40B4-BE49-F238E27FC236}">
                <a16:creationId xmlns:a16="http://schemas.microsoft.com/office/drawing/2014/main" id="{5A4046FB-7CB9-DBF9-B962-094C6DD3B0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24" name="Picture 23" descr="A black letter and x&#10;&#10;Description automatically generated">
            <a:hlinkClick r:id="" action="ppaction://hlinkshowjump?jump=endshow"/>
            <a:extLst>
              <a:ext uri="{FF2B5EF4-FFF2-40B4-BE49-F238E27FC236}">
                <a16:creationId xmlns:a16="http://schemas.microsoft.com/office/drawing/2014/main" id="{759AD673-15F8-7314-46BF-C70E7E035BA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25" name="Picture 24" descr="A black text on a white background&#10;&#10;AI-generated content may be incorrect.">
            <a:hlinkClick r:id="rId8" action="ppaction://hlinksldjump"/>
            <a:extLst>
              <a:ext uri="{FF2B5EF4-FFF2-40B4-BE49-F238E27FC236}">
                <a16:creationId xmlns:a16="http://schemas.microsoft.com/office/drawing/2014/main" id="{F55A4D04-7BD1-2F06-C485-692AB1979B20}"/>
              </a:ext>
            </a:extLst>
          </p:cNvPr>
          <p:cNvPicPr>
            <a:picLocks noChangeAspect="1"/>
          </p:cNvPicPr>
          <p:nvPr/>
        </p:nvPicPr>
        <p:blipFill>
          <a:blip r:embed="rId9"/>
          <a:stretch>
            <a:fillRect/>
          </a:stretch>
        </p:blipFill>
        <p:spPr>
          <a:xfrm>
            <a:off x="8503480" y="6482280"/>
            <a:ext cx="708116" cy="140655"/>
          </a:xfrm>
          <a:prstGeom prst="rect">
            <a:avLst/>
          </a:prstGeom>
        </p:spPr>
      </p:pic>
      <p:pic>
        <p:nvPicPr>
          <p:cNvPr id="7" name="Picture 6">
            <a:hlinkClick r:id="rId10"/>
            <a:extLst>
              <a:ext uri="{FF2B5EF4-FFF2-40B4-BE49-F238E27FC236}">
                <a16:creationId xmlns:a16="http://schemas.microsoft.com/office/drawing/2014/main" id="{698806CF-56FF-7CD0-D432-C2F32C988807}"/>
              </a:ext>
            </a:extLst>
          </p:cNvPr>
          <p:cNvPicPr>
            <a:picLocks noChangeAspect="1"/>
          </p:cNvPicPr>
          <p:nvPr/>
        </p:nvPicPr>
        <p:blipFill>
          <a:blip r:embed="rId11"/>
          <a:stretch>
            <a:fillRect/>
          </a:stretch>
        </p:blipFill>
        <p:spPr>
          <a:xfrm>
            <a:off x="4065991" y="1614632"/>
            <a:ext cx="342857" cy="342857"/>
          </a:xfrm>
          <a:prstGeom prst="rect">
            <a:avLst/>
          </a:prstGeom>
        </p:spPr>
      </p:pic>
      <p:sp>
        <p:nvSpPr>
          <p:cNvPr id="8" name="Footer Placeholder 3">
            <a:extLst>
              <a:ext uri="{FF2B5EF4-FFF2-40B4-BE49-F238E27FC236}">
                <a16:creationId xmlns:a16="http://schemas.microsoft.com/office/drawing/2014/main" id="{FCD9E995-81BB-1D81-2A7E-973186620982}"/>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pic>
        <p:nvPicPr>
          <p:cNvPr id="9" name="Picture 8" descr="A logo of a train&#10;&#10;AI-generated content may be incorrect.">
            <a:extLst>
              <a:ext uri="{FF2B5EF4-FFF2-40B4-BE49-F238E27FC236}">
                <a16:creationId xmlns:a16="http://schemas.microsoft.com/office/drawing/2014/main" id="{3AB48289-A40F-0200-0BF0-58899391CBF9}"/>
              </a:ext>
            </a:extLst>
          </p:cNvPr>
          <p:cNvPicPr>
            <a:picLocks noChangeAspect="1"/>
          </p:cNvPicPr>
          <p:nvPr/>
        </p:nvPicPr>
        <p:blipFill>
          <a:blip r:embed="rId12"/>
          <a:stretch>
            <a:fillRect/>
          </a:stretch>
        </p:blipFill>
        <p:spPr>
          <a:xfrm>
            <a:off x="1796934" y="5431338"/>
            <a:ext cx="673016" cy="634921"/>
          </a:xfrm>
          <a:prstGeom prst="rect">
            <a:avLst/>
          </a:prstGeom>
        </p:spPr>
      </p:pic>
    </p:spTree>
    <p:extLst>
      <p:ext uri="{BB962C8B-B14F-4D97-AF65-F5344CB8AC3E}">
        <p14:creationId xmlns:p14="http://schemas.microsoft.com/office/powerpoint/2010/main" val="4236251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ADBE34-28C5-56C0-543E-98F1969690B6}"/>
              </a:ext>
            </a:extLst>
          </p:cNvPr>
          <p:cNvSpPr>
            <a:spLocks noGrp="1"/>
          </p:cNvSpPr>
          <p:nvPr>
            <p:ph type="sldNum" sz="quarter" idx="4"/>
          </p:nvPr>
        </p:nvSpPr>
        <p:spPr/>
        <p:txBody>
          <a:bodyPr/>
          <a:lstStyle/>
          <a:p>
            <a:fld id="{0C335929-780B-A844-A64B-81E9A9ACE156}" type="slidenum">
              <a:rPr lang="en-GB" smtClean="0"/>
              <a:pPr/>
              <a:t>9</a:t>
            </a:fld>
            <a:endParaRPr lang="en-GB"/>
          </a:p>
        </p:txBody>
      </p:sp>
      <p:sp>
        <p:nvSpPr>
          <p:cNvPr id="5" name="Title 1">
            <a:extLst>
              <a:ext uri="{FF2B5EF4-FFF2-40B4-BE49-F238E27FC236}">
                <a16:creationId xmlns:a16="http://schemas.microsoft.com/office/drawing/2014/main" id="{7200F9E8-F9C7-1212-7CC7-6F82F74D7FDA}"/>
              </a:ext>
            </a:extLst>
          </p:cNvPr>
          <p:cNvSpPr>
            <a:spLocks noGrp="1"/>
          </p:cNvSpPr>
          <p:nvPr>
            <p:ph type="title" idx="4294967295"/>
          </p:nvPr>
        </p:nvSpPr>
        <p:spPr>
          <a:xfrm>
            <a:off x="933893" y="1652212"/>
            <a:ext cx="10324216" cy="1206602"/>
          </a:xfrm>
        </p:spPr>
        <p:txBody>
          <a:bodyPr>
            <a:normAutofit/>
          </a:bodyPr>
          <a:lstStyle/>
          <a:p>
            <a:r>
              <a:rPr lang="en-GB" sz="1800" dirty="0">
                <a:solidFill>
                  <a:srgbClr val="851022"/>
                </a:solidFill>
              </a:rPr>
              <a:t>One Control, Command and Signalling standard has been updated in the </a:t>
            </a:r>
            <a:br>
              <a:rPr lang="en-GB" sz="1800" dirty="0">
                <a:solidFill>
                  <a:srgbClr val="851022"/>
                </a:solidFill>
              </a:rPr>
            </a:br>
            <a:r>
              <a:rPr lang="en-GB" sz="1800" dirty="0">
                <a:solidFill>
                  <a:srgbClr val="851022"/>
                </a:solidFill>
              </a:rPr>
              <a:t>March Standards Catalogue</a:t>
            </a:r>
          </a:p>
        </p:txBody>
      </p:sp>
      <p:sp>
        <p:nvSpPr>
          <p:cNvPr id="6" name="Content Placeholder 2">
            <a:extLst>
              <a:ext uri="{FF2B5EF4-FFF2-40B4-BE49-F238E27FC236}">
                <a16:creationId xmlns:a16="http://schemas.microsoft.com/office/drawing/2014/main" id="{E8F39DE9-0210-6399-6C0B-5344BC0AC41C}"/>
              </a:ext>
            </a:extLst>
          </p:cNvPr>
          <p:cNvSpPr>
            <a:spLocks noGrp="1"/>
          </p:cNvSpPr>
          <p:nvPr>
            <p:ph idx="4294967295"/>
          </p:nvPr>
        </p:nvSpPr>
        <p:spPr>
          <a:xfrm>
            <a:off x="933890" y="2630983"/>
            <a:ext cx="8998049" cy="698776"/>
          </a:xfrm>
        </p:spPr>
        <p:txBody>
          <a:bodyPr>
            <a:normAutofit lnSpcReduction="10000"/>
          </a:bodyPr>
          <a:lstStyle/>
          <a:p>
            <a:r>
              <a:rPr lang="en-GB" sz="2400" dirty="0">
                <a:solidFill>
                  <a:srgbClr val="000032"/>
                </a:solidFill>
                <a:effectLst/>
                <a:latin typeface="Bahnschrift" panose="020B0502040204020203" pitchFamily="34" charset="0"/>
                <a:ea typeface="Calibri"/>
                <a:cs typeface="Calibri"/>
              </a:rPr>
              <a:t>GEGN8611 Issue 2 - Guidance on the Application of the Control, Command and Signalling NTSN</a:t>
            </a:r>
            <a:endParaRPr lang="en-GB" dirty="0">
              <a:solidFill>
                <a:schemeClr val="accent2"/>
              </a:solidFill>
            </a:endParaRPr>
          </a:p>
        </p:txBody>
      </p:sp>
      <p:sp>
        <p:nvSpPr>
          <p:cNvPr id="8" name="Content Placeholder 2">
            <a:extLst>
              <a:ext uri="{FF2B5EF4-FFF2-40B4-BE49-F238E27FC236}">
                <a16:creationId xmlns:a16="http://schemas.microsoft.com/office/drawing/2014/main" id="{EA47A4DB-EFBE-CFC4-4E93-EC7D857B847C}"/>
              </a:ext>
            </a:extLst>
          </p:cNvPr>
          <p:cNvSpPr txBox="1">
            <a:spLocks/>
          </p:cNvSpPr>
          <p:nvPr/>
        </p:nvSpPr>
        <p:spPr>
          <a:xfrm>
            <a:off x="933890" y="4378162"/>
            <a:ext cx="8813225" cy="8975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32"/>
                </a:solidFill>
                <a:latin typeface="Bahnschrift" panose="020B0502040204020203" pitchFamily="34" charset="0"/>
                <a:ea typeface="Calibri"/>
                <a:cs typeface="Calibri"/>
              </a:rPr>
              <a:t>GERT8402 Issue 4 - ERTMS/ETCS DMI National Requirements</a:t>
            </a:r>
            <a:endParaRPr lang="en-GB" dirty="0">
              <a:solidFill>
                <a:schemeClr val="accent2"/>
              </a:solidFill>
            </a:endParaRPr>
          </a:p>
        </p:txBody>
      </p:sp>
      <p:pic>
        <p:nvPicPr>
          <p:cNvPr id="3" name="Picture 2" descr="A black letter on a white background&#10;&#10;Description automatically generated">
            <a:hlinkClick r:id="" action="ppaction://hlinkshowjump?jump=firstslide"/>
            <a:extLst>
              <a:ext uri="{FF2B5EF4-FFF2-40B4-BE49-F238E27FC236}">
                <a16:creationId xmlns:a16="http://schemas.microsoft.com/office/drawing/2014/main" id="{77C0D30A-72DB-8286-39FB-DE4E0CA06D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341" y="6482280"/>
            <a:ext cx="499336" cy="139238"/>
          </a:xfrm>
          <a:prstGeom prst="rect">
            <a:avLst/>
          </a:prstGeom>
        </p:spPr>
      </p:pic>
      <p:pic>
        <p:nvPicPr>
          <p:cNvPr id="14" name="Picture 13" descr="A black text on a white background&#10;&#10;Description automatically generated">
            <a:hlinkClick r:id="" action="ppaction://hlinkshowjump?jump=previousslide"/>
            <a:extLst>
              <a:ext uri="{FF2B5EF4-FFF2-40B4-BE49-F238E27FC236}">
                <a16:creationId xmlns:a16="http://schemas.microsoft.com/office/drawing/2014/main" id="{BA18EA51-FE1B-3413-750B-B339FA05F0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227" y="6482280"/>
            <a:ext cx="1027479" cy="139238"/>
          </a:xfrm>
          <a:prstGeom prst="rect">
            <a:avLst/>
          </a:prstGeom>
        </p:spPr>
      </p:pic>
      <p:pic>
        <p:nvPicPr>
          <p:cNvPr id="15" name="Picture 14" descr="A black letter with a white background&#10;&#10;Description automatically generated">
            <a:hlinkClick r:id="" action="ppaction://hlinkshowjump?jump=nextslide"/>
            <a:extLst>
              <a:ext uri="{FF2B5EF4-FFF2-40B4-BE49-F238E27FC236}">
                <a16:creationId xmlns:a16="http://schemas.microsoft.com/office/drawing/2014/main" id="{CA1F9E19-08CB-6804-1F48-C890099FDE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0706" y="6482280"/>
            <a:ext cx="782612" cy="139238"/>
          </a:xfrm>
          <a:prstGeom prst="rect">
            <a:avLst/>
          </a:prstGeom>
        </p:spPr>
      </p:pic>
      <p:pic>
        <p:nvPicPr>
          <p:cNvPr id="16" name="Picture 15" descr="A black letter and x&#10;&#10;Description automatically generated">
            <a:hlinkClick r:id="" action="ppaction://hlinkshowjump?jump=endshow"/>
            <a:extLst>
              <a:ext uri="{FF2B5EF4-FFF2-40B4-BE49-F238E27FC236}">
                <a16:creationId xmlns:a16="http://schemas.microsoft.com/office/drawing/2014/main" id="{DF5D675C-2FB1-5791-12C9-087C498F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3318" y="6482280"/>
            <a:ext cx="379303" cy="139238"/>
          </a:xfrm>
          <a:prstGeom prst="rect">
            <a:avLst/>
          </a:prstGeom>
        </p:spPr>
      </p:pic>
      <p:pic>
        <p:nvPicPr>
          <p:cNvPr id="17" name="Picture 16" descr="A black text on a white background&#10;&#10;AI-generated content may be incorrect.">
            <a:hlinkClick r:id="rId6" action="ppaction://hlinksldjump"/>
            <a:extLst>
              <a:ext uri="{FF2B5EF4-FFF2-40B4-BE49-F238E27FC236}">
                <a16:creationId xmlns:a16="http://schemas.microsoft.com/office/drawing/2014/main" id="{6D1AA530-0072-36FA-5247-523F201A1146}"/>
              </a:ext>
            </a:extLst>
          </p:cNvPr>
          <p:cNvPicPr>
            <a:picLocks noChangeAspect="1"/>
          </p:cNvPicPr>
          <p:nvPr/>
        </p:nvPicPr>
        <p:blipFill>
          <a:blip r:embed="rId7"/>
          <a:stretch>
            <a:fillRect/>
          </a:stretch>
        </p:blipFill>
        <p:spPr>
          <a:xfrm>
            <a:off x="8503480" y="6482280"/>
            <a:ext cx="708116" cy="140655"/>
          </a:xfrm>
          <a:prstGeom prst="rect">
            <a:avLst/>
          </a:prstGeom>
        </p:spPr>
      </p:pic>
      <p:sp>
        <p:nvSpPr>
          <p:cNvPr id="9" name="Title 1">
            <a:extLst>
              <a:ext uri="{FF2B5EF4-FFF2-40B4-BE49-F238E27FC236}">
                <a16:creationId xmlns:a16="http://schemas.microsoft.com/office/drawing/2014/main" id="{0A4096B2-C24C-27E6-2D2A-E037DDA4A6B2}"/>
              </a:ext>
            </a:extLst>
          </p:cNvPr>
          <p:cNvSpPr txBox="1">
            <a:spLocks/>
          </p:cNvSpPr>
          <p:nvPr/>
        </p:nvSpPr>
        <p:spPr>
          <a:xfrm>
            <a:off x="933893" y="3329759"/>
            <a:ext cx="10324216" cy="1206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a:lstStyle>
          <a:p>
            <a:r>
              <a:rPr lang="en-GB" sz="1800" dirty="0">
                <a:solidFill>
                  <a:srgbClr val="851022"/>
                </a:solidFill>
              </a:rPr>
              <a:t>One Control, Command and Signalling guidance note has been updated in the </a:t>
            </a:r>
            <a:br>
              <a:rPr lang="en-GB" sz="1800" dirty="0">
                <a:solidFill>
                  <a:srgbClr val="851022"/>
                </a:solidFill>
              </a:rPr>
            </a:br>
            <a:r>
              <a:rPr lang="en-GB" sz="1800" dirty="0">
                <a:solidFill>
                  <a:srgbClr val="851022"/>
                </a:solidFill>
              </a:rPr>
              <a:t>March Standards Catalogue</a:t>
            </a:r>
          </a:p>
        </p:txBody>
      </p:sp>
      <p:sp>
        <p:nvSpPr>
          <p:cNvPr id="10" name="Footer Placeholder 3">
            <a:extLst>
              <a:ext uri="{FF2B5EF4-FFF2-40B4-BE49-F238E27FC236}">
                <a16:creationId xmlns:a16="http://schemas.microsoft.com/office/drawing/2014/main" id="{95BD6E7B-09D4-9C8D-49E3-0CECEE348C5F}"/>
              </a:ext>
            </a:extLst>
          </p:cNvPr>
          <p:cNvSpPr txBox="1">
            <a:spLocks/>
          </p:cNvSpPr>
          <p:nvPr/>
        </p:nvSpPr>
        <p:spPr>
          <a:xfrm>
            <a:off x="412550" y="637736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Brutal Type" panose="02000603020000020004" pitchFamily="2" charset="77"/>
              </a:rPr>
              <a:t>Changes to standards March 2026</a:t>
            </a:r>
            <a:endParaRPr lang="en-GB" dirty="0">
              <a:latin typeface="Brutal Type" panose="02000603020000020004" pitchFamily="2" charset="77"/>
            </a:endParaRPr>
          </a:p>
        </p:txBody>
      </p:sp>
    </p:spTree>
    <p:extLst>
      <p:ext uri="{BB962C8B-B14F-4D97-AF65-F5344CB8AC3E}">
        <p14:creationId xmlns:p14="http://schemas.microsoft.com/office/powerpoint/2010/main" val="20528390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4f0aacdf-5702-49b9-b524-bb2c5ba3362e"/>
</p:tagLst>
</file>

<file path=ppt/theme/theme1.xml><?xml version="1.0" encoding="utf-8"?>
<a:theme xmlns:a="http://schemas.openxmlformats.org/drawingml/2006/main" name="Cover">
  <a:themeElements>
    <a:clrScheme name="RSSB colours">
      <a:dk1>
        <a:srgbClr val="4F12E0"/>
      </a:dk1>
      <a:lt1>
        <a:srgbClr val="FFFFFF"/>
      </a:lt1>
      <a:dk2>
        <a:srgbClr val="1F1F4E"/>
      </a:dk2>
      <a:lt2>
        <a:srgbClr val="A5A5A5"/>
      </a:lt2>
      <a:accent1>
        <a:srgbClr val="5218DE"/>
      </a:accent1>
      <a:accent2>
        <a:srgbClr val="11B6C0"/>
      </a:accent2>
      <a:accent3>
        <a:srgbClr val="B82552"/>
      </a:accent3>
      <a:accent4>
        <a:srgbClr val="E6CE41"/>
      </a:accent4>
      <a:accent5>
        <a:srgbClr val="19854B"/>
      </a:accent5>
      <a:accent6>
        <a:srgbClr val="E46341"/>
      </a:accent6>
      <a:hlink>
        <a:srgbClr val="13B5C0"/>
      </a:hlink>
      <a:folHlink>
        <a:srgbClr val="5218D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SB master template AH" id="{EFE350B3-8EE5-40C3-B07D-F31607C7C259}" vid="{94687DBA-2ACE-4B5D-9B53-81FEC5273B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31BA71C05D99449D01563567B1F2C2" ma:contentTypeVersion="15" ma:contentTypeDescription="Create a new document." ma:contentTypeScope="" ma:versionID="61d1b8cf59900666e383555fdb951290">
  <xsd:schema xmlns:xsd="http://www.w3.org/2001/XMLSchema" xmlns:xs="http://www.w3.org/2001/XMLSchema" xmlns:p="http://schemas.microsoft.com/office/2006/metadata/properties" xmlns:ns2="d1c562db-e93c-4d45-a7c1-9e4a2fbd2fc0" xmlns:ns3="8089b08c-abae-4574-a6ff-2d07be0713db" targetNamespace="http://schemas.microsoft.com/office/2006/metadata/properties" ma:root="true" ma:fieldsID="6594d50efb3f6b16abcbb172c318b1df" ns2:_="" ns3:_="">
    <xsd:import namespace="d1c562db-e93c-4d45-a7c1-9e4a2fbd2fc0"/>
    <xsd:import namespace="8089b08c-abae-4574-a6ff-2d07be0713d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c562db-e93c-4d45-a7c1-9e4a2fbd2f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6541f7f-1005-4369-9bab-4b4ace30016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9b08c-abae-4574-a6ff-2d07be0713d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44a9667-8eed-45d4-9b23-f18e111ee661}" ma:internalName="TaxCatchAll" ma:showField="CatchAllData" ma:web="8089b08c-abae-4574-a6ff-2d07be0713d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c562db-e93c-4d45-a7c1-9e4a2fbd2fc0">
      <Terms xmlns="http://schemas.microsoft.com/office/infopath/2007/PartnerControls"/>
    </lcf76f155ced4ddcb4097134ff3c332f>
    <TaxCatchAll xmlns="8089b08c-abae-4574-a6ff-2d07be0713db" xsi:nil="true"/>
  </documentManagement>
</p:properties>
</file>

<file path=customXml/itemProps1.xml><?xml version="1.0" encoding="utf-8"?>
<ds:datastoreItem xmlns:ds="http://schemas.openxmlformats.org/officeDocument/2006/customXml" ds:itemID="{E2B9EEEC-82BE-41DA-9CAF-16B66BF97043}">
  <ds:schemaRefs>
    <ds:schemaRef ds:uri="http://schemas.microsoft.com/sharepoint/v3/contenttype/forms"/>
  </ds:schemaRefs>
</ds:datastoreItem>
</file>

<file path=customXml/itemProps2.xml><?xml version="1.0" encoding="utf-8"?>
<ds:datastoreItem xmlns:ds="http://schemas.openxmlformats.org/officeDocument/2006/customXml" ds:itemID="{6974F6DC-73F3-46F2-9D8D-004A2FA755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c562db-e93c-4d45-a7c1-9e4a2fbd2fc0"/>
    <ds:schemaRef ds:uri="8089b08c-abae-4574-a6ff-2d07be0713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B6248A-287F-40D7-9161-DF4B1081634E}">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8089b08c-abae-4574-a6ff-2d07be0713db"/>
    <ds:schemaRef ds:uri="d1c562db-e93c-4d45-a7c1-9e4a2fbd2fc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Cover</Template>
  <TotalTime>4574</TotalTime>
  <Words>4111</Words>
  <Application>Microsoft Office PowerPoint</Application>
  <PresentationFormat>Widescreen</PresentationFormat>
  <Paragraphs>269</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Aptos</vt:lpstr>
      <vt:lpstr>Arial</vt:lpstr>
      <vt:lpstr>Bahnschrift</vt:lpstr>
      <vt:lpstr>Bahnschrift Light</vt:lpstr>
      <vt:lpstr>Bahnschrift SemiLight</vt:lpstr>
      <vt:lpstr>Brutal Type</vt:lpstr>
      <vt:lpstr>Calibri</vt:lpstr>
      <vt:lpstr>Cover</vt:lpstr>
      <vt:lpstr>Changes to standards March 2026 Interactive briefing slide deck</vt:lpstr>
      <vt:lpstr>Changes in the March 2026 standards update</vt:lpstr>
      <vt:lpstr>PowerPoint Presentation</vt:lpstr>
      <vt:lpstr>PowerPoint Presentation</vt:lpstr>
      <vt:lpstr>One new Rolling Stock standard has been published in the March Standards Catalogue </vt:lpstr>
      <vt:lpstr>PowerPoint Presentation</vt:lpstr>
      <vt:lpstr>PowerPoint Presentation</vt:lpstr>
      <vt:lpstr>PowerPoint Presentation</vt:lpstr>
      <vt:lpstr>One Control, Command and Signalling standard has been updated in the  March Standards Catalogue</vt:lpstr>
      <vt:lpstr>PowerPoint Presentation</vt:lpstr>
      <vt:lpstr>PowerPoint Presentation</vt:lpstr>
      <vt:lpstr>PowerPoint Presentation</vt:lpstr>
      <vt:lpstr>PowerPoint Presentation</vt:lpstr>
      <vt:lpstr>PowerPoint Presentation</vt:lpstr>
      <vt:lpstr>PowerPoint Presentation</vt:lpstr>
      <vt:lpstr>One Traffic Operation and Management guidance note has been updated in the  March Standards Catalogue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Tarr</dc:creator>
  <cp:lastModifiedBy>Jenny Martin</cp:lastModifiedBy>
  <cp:revision>30</cp:revision>
  <dcterms:created xsi:type="dcterms:W3CDTF">2023-04-28T14:54:15Z</dcterms:created>
  <dcterms:modified xsi:type="dcterms:W3CDTF">2026-03-07T09:28:33Z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0x0101005E31BA71C05D99449D01563567B1F2C2</vt:lpwstr>
  </property>
  <property fmtid="{D5CDD505-2E9C-101B-9397-08002B2CF9AE}" pid="3" name="MediaServiceImageTags">
    <vt:lpwstr/>
  </property>
</Properties>
</file>