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95" r:id="rId5"/>
  </p:sldMasterIdLst>
  <p:notesMasterIdLst>
    <p:notesMasterId r:id="rId29"/>
  </p:notesMasterIdLst>
  <p:sldIdLst>
    <p:sldId id="265" r:id="rId6"/>
    <p:sldId id="822" r:id="rId7"/>
    <p:sldId id="1053" r:id="rId8"/>
    <p:sldId id="1013" r:id="rId9"/>
    <p:sldId id="1026" r:id="rId10"/>
    <p:sldId id="1051" r:id="rId11"/>
    <p:sldId id="1063" r:id="rId12"/>
    <p:sldId id="1049" r:id="rId13"/>
    <p:sldId id="1064" r:id="rId14"/>
    <p:sldId id="774" r:id="rId15"/>
    <p:sldId id="1052" r:id="rId16"/>
    <p:sldId id="1029" r:id="rId17"/>
    <p:sldId id="884" r:id="rId18"/>
    <p:sldId id="1048" r:id="rId19"/>
    <p:sldId id="1054" r:id="rId20"/>
    <p:sldId id="1050" r:id="rId21"/>
    <p:sldId id="1055" r:id="rId22"/>
    <p:sldId id="1056" r:id="rId23"/>
    <p:sldId id="1057" r:id="rId24"/>
    <p:sldId id="1058" r:id="rId25"/>
    <p:sldId id="1059" r:id="rId26"/>
    <p:sldId id="1061" r:id="rId27"/>
    <p:sldId id="1062"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userDrawn="1">
          <p15:clr>
            <a:srgbClr val="A4A3A4"/>
          </p15:clr>
        </p15:guide>
        <p15:guide id="3" orient="horz" pos="3203"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7678117-36DF-5969-9039-97E806191961}" name="Anna Plodowski" initials="AP" userId="S::Anna.Plodowski@RSSB.CO.UK::6ed79830-603a-4aef-9826-a126fde59419" providerId="AD"/>
  <p188:author id="{DB37C021-CBA8-39E6-56DF-C94510434A4C}" name="Wayne Murphy" initials="WM" userId="S::Wayne.Murphy@RSSB.CO.UK::45211b58-5c40-4621-afe1-584f547e3c19" providerId="AD"/>
  <p188:author id="{7B25D4B0-AD0C-5BDE-0DC5-83188F01D97F}" name="Maryann Cox" initials="MC" userId="S::Maryann.Cox@RSSB.CO.UK::cc0568d0-faa5-4300-b4d0-bb0b5ddb804c" providerId="AD"/>
  <p188:author id="{A9AD35CF-59FA-68D4-7117-6551B9593557}" name="Maryann Cox" initials="MC" userId="S::maryann.cox@rssb.co.uk::cc0568d0-faa5-4300-b4d0-bb0b5ddb804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Wayne Murphy" initials="WM" lastIdx="2" clrIdx="0">
    <p:extLst>
      <p:ext uri="{19B8F6BF-5375-455C-9EA6-DF929625EA0E}">
        <p15:presenceInfo xmlns:p15="http://schemas.microsoft.com/office/powerpoint/2012/main" userId="S::Wayne.Murphy@RSSB.CO.UK::45211b58-5c40-4621-afe1-584f547e3c1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864B"/>
    <a:srgbClr val="851023"/>
    <a:srgbClr val="DEC94F"/>
    <a:srgbClr val="20204F"/>
    <a:srgbClr val="E56542"/>
    <a:srgbClr val="4F13E0"/>
    <a:srgbClr val="10B6BD"/>
    <a:srgbClr val="851024"/>
    <a:srgbClr val="CD6241"/>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EC5BCC-DE8E-4728-9CD5-01EBFEEAE243}" v="40" dt="2024-02-29T11:41:21.809"/>
    <p1510:client id="{A423D9F6-EAC8-47C5-854A-D1DED20F9072}" v="3" dt="2024-02-28T16:06:38.5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586" y="62"/>
      </p:cViewPr>
      <p:guideLst>
        <p:guide pos="3840"/>
        <p:guide orient="horz" pos="320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microsoft.com/office/2018/10/relationships/authors" Targe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commentAuthors" Target="commentAuthors.xml"/><Relationship Id="rId35"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431769-03CB-4D5E-B296-6FE510D2821E}" type="datetimeFigureOut">
              <a:rPr lang="en-GB" smtClean="0"/>
              <a:t>01/03/2024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1D6BB7-506D-45A6-8446-F683DEB7DF1F}" type="slidenum">
              <a:rPr lang="en-GB" smtClean="0"/>
              <a:t>‹#›</a:t>
            </a:fld>
            <a:endParaRPr lang="en-GB"/>
          </a:p>
        </p:txBody>
      </p:sp>
    </p:spTree>
    <p:extLst>
      <p:ext uri="{BB962C8B-B14F-4D97-AF65-F5344CB8AC3E}">
        <p14:creationId xmlns:p14="http://schemas.microsoft.com/office/powerpoint/2010/main" val="30861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1" u="none" strike="noStrike" kern="1200" cap="none" spc="0" normalizeH="0" baseline="0" noProof="0">
              <a:ln>
                <a:noFill/>
              </a:ln>
              <a:solidFill>
                <a:schemeClr val="tx1"/>
              </a:solidFill>
              <a:effectLst/>
              <a:uLnTx/>
              <a:uFillTx/>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AB0473-D7DB-4938-AA81-4FE26BD6BEE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534458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AB0473-D7DB-4938-AA81-4FE26BD6BEE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199534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AB0473-D7DB-4938-AA81-4FE26BD6BEE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563308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AB0473-D7DB-4938-AA81-4FE26BD6BEE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527518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1" u="none" strike="noStrike" kern="1200" cap="none" spc="0" normalizeH="0" baseline="0" noProof="0">
              <a:ln>
                <a:noFill/>
              </a:ln>
              <a:solidFill>
                <a:schemeClr val="tx1"/>
              </a:solidFill>
              <a:effectLst/>
              <a:uLnTx/>
              <a:uFillTx/>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AB0473-D7DB-4938-AA81-4FE26BD6BEE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949434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1" u="none" strike="noStrike" kern="1200" cap="none" spc="0" normalizeH="0" baseline="0" noProof="0">
              <a:ln>
                <a:noFill/>
              </a:ln>
              <a:solidFill>
                <a:schemeClr val="tx1"/>
              </a:solidFill>
              <a:effectLst/>
              <a:uLnTx/>
              <a:uFillTx/>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AB0473-D7DB-4938-AA81-4FE26BD6BEE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873608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1" u="none" strike="noStrike" kern="1200" cap="none" spc="0" normalizeH="0" baseline="0" noProof="0">
              <a:ln>
                <a:noFill/>
              </a:ln>
              <a:solidFill>
                <a:schemeClr val="tx1"/>
              </a:solidFill>
              <a:effectLst/>
              <a:uLnTx/>
              <a:uFillTx/>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AB0473-D7DB-4938-AA81-4FE26BD6BEE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901614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1" u="none" strike="noStrike" kern="1200" cap="none" spc="0" normalizeH="0" baseline="0" noProof="0">
              <a:ln>
                <a:noFill/>
              </a:ln>
              <a:solidFill>
                <a:schemeClr val="tx1"/>
              </a:solidFill>
              <a:effectLst/>
              <a:uLnTx/>
              <a:uFillTx/>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AB0473-D7DB-4938-AA81-4FE26BD6BEE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740828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1" u="none" strike="noStrike" kern="1200" cap="none" spc="0" normalizeH="0" baseline="0" noProof="0">
              <a:ln>
                <a:noFill/>
              </a:ln>
              <a:solidFill>
                <a:schemeClr val="tx1"/>
              </a:solidFill>
              <a:effectLst/>
              <a:uLnTx/>
              <a:uFillTx/>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AB0473-D7DB-4938-AA81-4FE26BD6BEE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252174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1" u="none" strike="noStrike" kern="1200" cap="none" spc="0" normalizeH="0" baseline="0" noProof="0" dirty="0">
              <a:ln>
                <a:noFill/>
              </a:ln>
              <a:solidFill>
                <a:schemeClr val="tx1"/>
              </a:solidFill>
              <a:effectLst/>
              <a:uLnTx/>
              <a:uFillTx/>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AB0473-D7DB-4938-AA81-4FE26BD6BEE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732129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1" u="none" strike="noStrike" kern="1200" cap="none" spc="0" normalizeH="0" baseline="0" noProof="0" dirty="0">
              <a:ln>
                <a:noFill/>
              </a:ln>
              <a:solidFill>
                <a:schemeClr val="tx1"/>
              </a:solidFill>
              <a:effectLst/>
              <a:uLnTx/>
              <a:uFillTx/>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AB0473-D7DB-4938-AA81-4FE26BD6BEE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281989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AB0473-D7DB-4938-AA81-4FE26BD6BEE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485880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1" u="none" strike="noStrike" kern="1200" cap="none" spc="0" normalizeH="0" baseline="0" noProof="0" dirty="0">
              <a:ln>
                <a:noFill/>
              </a:ln>
              <a:solidFill>
                <a:schemeClr val="tx1"/>
              </a:solidFill>
              <a:effectLst/>
              <a:uLnTx/>
              <a:uFillTx/>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AB0473-D7DB-4938-AA81-4FE26BD6BEE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021460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1" u="none" strike="noStrike" kern="1200" cap="none" spc="0" normalizeH="0" baseline="0" noProof="0" dirty="0">
              <a:ln>
                <a:noFill/>
              </a:ln>
              <a:solidFill>
                <a:schemeClr val="tx1"/>
              </a:solidFill>
              <a:effectLst/>
              <a:uLnTx/>
              <a:uFillTx/>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AB0473-D7DB-4938-AA81-4FE26BD6BEE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58009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1" u="none" strike="noStrike" kern="1200" cap="none" spc="0" normalizeH="0" baseline="0" noProof="0" dirty="0">
              <a:ln>
                <a:noFill/>
              </a:ln>
              <a:solidFill>
                <a:schemeClr val="tx1"/>
              </a:solidFill>
              <a:effectLst/>
              <a:uLnTx/>
              <a:uFillTx/>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AB0473-D7DB-4938-AA81-4FE26BD6BEE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72630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AB0473-D7DB-4938-AA81-4FE26BD6BEE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713501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AB0473-D7DB-4938-AA81-4FE26BD6BEE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8369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AB0473-D7DB-4938-AA81-4FE26BD6BEE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150222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AB0473-D7DB-4938-AA81-4FE26BD6BEE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743121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AB0473-D7DB-4938-AA81-4FE26BD6BEE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70709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AB0473-D7DB-4938-AA81-4FE26BD6BEE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367693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AB0473-D7DB-4938-AA81-4FE26BD6BEE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17325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690640A-D1FC-4667-BDA8-0D1A20E57578}" type="datetimeFigureOut">
              <a:rPr lang="en-GB" smtClean="0">
                <a:solidFill>
                  <a:prstClr val="black">
                    <a:tint val="75000"/>
                  </a:prstClr>
                </a:solidFill>
              </a:rPr>
              <a:pPr/>
              <a:t>01/03/2024</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27FB0E0-EA9E-4B8C-8D57-A8999865864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364867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90640A-D1FC-4667-BDA8-0D1A20E57578}" type="datetimeFigureOut">
              <a:rPr lang="en-GB" smtClean="0">
                <a:solidFill>
                  <a:prstClr val="black">
                    <a:tint val="75000"/>
                  </a:prstClr>
                </a:solidFill>
              </a:rPr>
              <a:pPr/>
              <a:t>01/03/2024</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27FB0E0-EA9E-4B8C-8D57-A8999865864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125097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90640A-D1FC-4667-BDA8-0D1A20E57578}" type="datetimeFigureOut">
              <a:rPr lang="en-GB" smtClean="0">
                <a:solidFill>
                  <a:prstClr val="black">
                    <a:tint val="75000"/>
                  </a:prstClr>
                </a:solidFill>
              </a:rPr>
              <a:pPr/>
              <a:t>01/03/2024</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27FB0E0-EA9E-4B8C-8D57-A8999865864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9551230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ver 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1EC4C-94DC-579B-3BAF-FB86FAACD163}"/>
              </a:ext>
            </a:extLst>
          </p:cNvPr>
          <p:cNvSpPr>
            <a:spLocks noGrp="1"/>
          </p:cNvSpPr>
          <p:nvPr>
            <p:ph type="title"/>
          </p:nvPr>
        </p:nvSpPr>
        <p:spPr>
          <a:xfrm>
            <a:off x="838200" y="1689832"/>
            <a:ext cx="5914292" cy="1325563"/>
          </a:xfrm>
        </p:spPr>
        <p:txBody>
          <a:bodyPr/>
          <a:lstStyle>
            <a:lvl1pPr>
              <a:defRPr>
                <a:solidFill>
                  <a:schemeClr val="bg1"/>
                </a:solidFill>
              </a:defRPr>
            </a:lvl1pPr>
          </a:lstStyle>
          <a:p>
            <a:r>
              <a:rPr lang="en-US"/>
              <a:t>Click to edit Master title style</a:t>
            </a:r>
            <a:endParaRPr lang="en-GB"/>
          </a:p>
        </p:txBody>
      </p:sp>
      <p:sp>
        <p:nvSpPr>
          <p:cNvPr id="3" name="Slide Number Placeholder 2">
            <a:extLst>
              <a:ext uri="{FF2B5EF4-FFF2-40B4-BE49-F238E27FC236}">
                <a16:creationId xmlns:a16="http://schemas.microsoft.com/office/drawing/2014/main" id="{697FC847-80C2-20D0-541F-11F82D29DCD3}"/>
              </a:ext>
            </a:extLst>
          </p:cNvPr>
          <p:cNvSpPr>
            <a:spLocks noGrp="1"/>
          </p:cNvSpPr>
          <p:nvPr>
            <p:ph type="sldNum" sz="quarter" idx="10"/>
          </p:nvPr>
        </p:nvSpPr>
        <p:spPr>
          <a:xfrm>
            <a:off x="9000000" y="6356350"/>
            <a:ext cx="2743200" cy="365125"/>
          </a:xfrm>
        </p:spPr>
        <p:txBody>
          <a:bodyPr/>
          <a:lstStyle>
            <a:lvl1pPr>
              <a:defRPr>
                <a:solidFill>
                  <a:schemeClr val="bg1"/>
                </a:solidFill>
              </a:defRPr>
            </a:lvl1pPr>
          </a:lstStyle>
          <a:p>
            <a:fld id="{17B3F2CA-B8B7-1648-A0C4-6D39A5ED6BC8}" type="slidenum">
              <a:rPr lang="en-GB" smtClean="0"/>
              <a:pPr/>
              <a:t>‹#›</a:t>
            </a:fld>
            <a:endParaRPr lang="en-GB"/>
          </a:p>
        </p:txBody>
      </p:sp>
      <p:sp>
        <p:nvSpPr>
          <p:cNvPr id="4" name="Footer Placeholder 3">
            <a:extLst>
              <a:ext uri="{FF2B5EF4-FFF2-40B4-BE49-F238E27FC236}">
                <a16:creationId xmlns:a16="http://schemas.microsoft.com/office/drawing/2014/main" id="{AB7C8928-B71B-934D-BFBD-A943FC175957}"/>
              </a:ext>
            </a:extLst>
          </p:cNvPr>
          <p:cNvSpPr>
            <a:spLocks noGrp="1"/>
          </p:cNvSpPr>
          <p:nvPr>
            <p:ph type="ftr" sz="quarter" idx="11"/>
          </p:nvPr>
        </p:nvSpPr>
        <p:spPr>
          <a:xfrm>
            <a:off x="360000" y="6356350"/>
            <a:ext cx="4114800" cy="365125"/>
          </a:xfrm>
        </p:spPr>
        <p:txBody>
          <a:bodyPr/>
          <a:lstStyle>
            <a:lvl1pPr>
              <a:defRPr>
                <a:solidFill>
                  <a:schemeClr val="bg1"/>
                </a:solidFill>
              </a:defRPr>
            </a:lvl1pPr>
          </a:lstStyle>
          <a:p>
            <a:endParaRPr lang="en-GB"/>
          </a:p>
        </p:txBody>
      </p:sp>
      <p:sp>
        <p:nvSpPr>
          <p:cNvPr id="5" name="Text Placeholder 9">
            <a:extLst>
              <a:ext uri="{FF2B5EF4-FFF2-40B4-BE49-F238E27FC236}">
                <a16:creationId xmlns:a16="http://schemas.microsoft.com/office/drawing/2014/main" id="{5DC1CAA3-C48B-A9F3-72FC-3B5A3C9634BF}"/>
              </a:ext>
            </a:extLst>
          </p:cNvPr>
          <p:cNvSpPr>
            <a:spLocks noGrp="1"/>
          </p:cNvSpPr>
          <p:nvPr>
            <p:ph idx="1"/>
          </p:nvPr>
        </p:nvSpPr>
        <p:spPr>
          <a:xfrm>
            <a:off x="838200" y="3150332"/>
            <a:ext cx="5914292" cy="2465021"/>
          </a:xfrm>
          <a:prstGeom prst="rect">
            <a:avLst/>
          </a:prstGeom>
        </p:spPr>
        <p:txBody>
          <a:bodyPr vert="horz" lIns="91440" tIns="45720" rIns="91440" bIns="45720" rtlCol="0">
            <a:normAutofit/>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5601677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ver 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1EC4C-94DC-579B-3BAF-FB86FAACD163}"/>
              </a:ext>
            </a:extLst>
          </p:cNvPr>
          <p:cNvSpPr>
            <a:spLocks noGrp="1"/>
          </p:cNvSpPr>
          <p:nvPr>
            <p:ph type="title"/>
          </p:nvPr>
        </p:nvSpPr>
        <p:spPr>
          <a:xfrm>
            <a:off x="838200" y="1689832"/>
            <a:ext cx="5914292" cy="1325563"/>
          </a:xfrm>
        </p:spPr>
        <p:txBody>
          <a:bodyPr/>
          <a:lstStyle>
            <a:lvl1pPr>
              <a:defRPr>
                <a:solidFill>
                  <a:schemeClr val="bg1"/>
                </a:solidFill>
              </a:defRPr>
            </a:lvl1pPr>
          </a:lstStyle>
          <a:p>
            <a:r>
              <a:rPr lang="en-US"/>
              <a:t>Click to edit Master title style</a:t>
            </a:r>
            <a:endParaRPr lang="en-GB"/>
          </a:p>
        </p:txBody>
      </p:sp>
      <p:sp>
        <p:nvSpPr>
          <p:cNvPr id="3" name="Slide Number Placeholder 2">
            <a:extLst>
              <a:ext uri="{FF2B5EF4-FFF2-40B4-BE49-F238E27FC236}">
                <a16:creationId xmlns:a16="http://schemas.microsoft.com/office/drawing/2014/main" id="{697FC847-80C2-20D0-541F-11F82D29DCD3}"/>
              </a:ext>
            </a:extLst>
          </p:cNvPr>
          <p:cNvSpPr>
            <a:spLocks noGrp="1"/>
          </p:cNvSpPr>
          <p:nvPr>
            <p:ph type="sldNum" sz="quarter" idx="10"/>
          </p:nvPr>
        </p:nvSpPr>
        <p:spPr>
          <a:xfrm>
            <a:off x="9000000" y="6356350"/>
            <a:ext cx="2743200" cy="365125"/>
          </a:xfrm>
        </p:spPr>
        <p:txBody>
          <a:bodyPr/>
          <a:lstStyle>
            <a:lvl1pPr>
              <a:defRPr>
                <a:solidFill>
                  <a:schemeClr val="bg1"/>
                </a:solidFill>
              </a:defRPr>
            </a:lvl1pPr>
          </a:lstStyle>
          <a:p>
            <a:fld id="{17B3F2CA-B8B7-1648-A0C4-6D39A5ED6BC8}" type="slidenum">
              <a:rPr lang="en-GB" smtClean="0"/>
              <a:pPr/>
              <a:t>‹#›</a:t>
            </a:fld>
            <a:endParaRPr lang="en-GB"/>
          </a:p>
        </p:txBody>
      </p:sp>
      <p:sp>
        <p:nvSpPr>
          <p:cNvPr id="4" name="Footer Placeholder 3">
            <a:extLst>
              <a:ext uri="{FF2B5EF4-FFF2-40B4-BE49-F238E27FC236}">
                <a16:creationId xmlns:a16="http://schemas.microsoft.com/office/drawing/2014/main" id="{AB7C8928-B71B-934D-BFBD-A943FC175957}"/>
              </a:ext>
            </a:extLst>
          </p:cNvPr>
          <p:cNvSpPr>
            <a:spLocks noGrp="1"/>
          </p:cNvSpPr>
          <p:nvPr>
            <p:ph type="ftr" sz="quarter" idx="11"/>
          </p:nvPr>
        </p:nvSpPr>
        <p:spPr>
          <a:xfrm>
            <a:off x="360000" y="6356350"/>
            <a:ext cx="4114800" cy="365125"/>
          </a:xfrm>
        </p:spPr>
        <p:txBody>
          <a:bodyPr/>
          <a:lstStyle>
            <a:lvl1pPr>
              <a:defRPr>
                <a:solidFill>
                  <a:schemeClr val="bg1"/>
                </a:solidFill>
              </a:defRPr>
            </a:lvl1pPr>
          </a:lstStyle>
          <a:p>
            <a:endParaRPr lang="en-GB"/>
          </a:p>
        </p:txBody>
      </p:sp>
      <p:sp>
        <p:nvSpPr>
          <p:cNvPr id="5" name="Text Placeholder 9">
            <a:extLst>
              <a:ext uri="{FF2B5EF4-FFF2-40B4-BE49-F238E27FC236}">
                <a16:creationId xmlns:a16="http://schemas.microsoft.com/office/drawing/2014/main" id="{5DC1CAA3-C48B-A9F3-72FC-3B5A3C9634BF}"/>
              </a:ext>
            </a:extLst>
          </p:cNvPr>
          <p:cNvSpPr>
            <a:spLocks noGrp="1"/>
          </p:cNvSpPr>
          <p:nvPr>
            <p:ph idx="1"/>
          </p:nvPr>
        </p:nvSpPr>
        <p:spPr>
          <a:xfrm>
            <a:off x="838200" y="3150332"/>
            <a:ext cx="5914292" cy="2465021"/>
          </a:xfrm>
          <a:prstGeom prst="rect">
            <a:avLst/>
          </a:prstGeom>
        </p:spPr>
        <p:txBody>
          <a:bodyPr vert="horz" lIns="91440" tIns="45720" rIns="91440" bIns="45720" rtlCol="0">
            <a:normAutofit/>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958038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ver 3">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1EC4C-94DC-579B-3BAF-FB86FAACD163}"/>
              </a:ext>
            </a:extLst>
          </p:cNvPr>
          <p:cNvSpPr>
            <a:spLocks noGrp="1"/>
          </p:cNvSpPr>
          <p:nvPr>
            <p:ph type="title"/>
          </p:nvPr>
        </p:nvSpPr>
        <p:spPr>
          <a:xfrm>
            <a:off x="6717323" y="1689832"/>
            <a:ext cx="4947138" cy="1325563"/>
          </a:xfrm>
        </p:spPr>
        <p:txBody>
          <a:bodyPr/>
          <a:lstStyle>
            <a:lvl1pPr>
              <a:defRPr>
                <a:solidFill>
                  <a:schemeClr val="bg1"/>
                </a:solidFill>
              </a:defRPr>
            </a:lvl1pPr>
          </a:lstStyle>
          <a:p>
            <a:r>
              <a:rPr lang="en-US"/>
              <a:t>Click to edit Master title style</a:t>
            </a:r>
            <a:endParaRPr lang="en-GB"/>
          </a:p>
        </p:txBody>
      </p:sp>
      <p:sp>
        <p:nvSpPr>
          <p:cNvPr id="3" name="Slide Number Placeholder 2">
            <a:extLst>
              <a:ext uri="{FF2B5EF4-FFF2-40B4-BE49-F238E27FC236}">
                <a16:creationId xmlns:a16="http://schemas.microsoft.com/office/drawing/2014/main" id="{697FC847-80C2-20D0-541F-11F82D29DCD3}"/>
              </a:ext>
            </a:extLst>
          </p:cNvPr>
          <p:cNvSpPr>
            <a:spLocks noGrp="1"/>
          </p:cNvSpPr>
          <p:nvPr>
            <p:ph type="sldNum" sz="quarter" idx="10"/>
          </p:nvPr>
        </p:nvSpPr>
        <p:spPr>
          <a:xfrm>
            <a:off x="9000000" y="6356350"/>
            <a:ext cx="2743200" cy="365125"/>
          </a:xfrm>
        </p:spPr>
        <p:txBody>
          <a:bodyPr/>
          <a:lstStyle>
            <a:lvl1pPr>
              <a:defRPr>
                <a:solidFill>
                  <a:schemeClr val="bg1"/>
                </a:solidFill>
              </a:defRPr>
            </a:lvl1pPr>
          </a:lstStyle>
          <a:p>
            <a:fld id="{17B3F2CA-B8B7-1648-A0C4-6D39A5ED6BC8}" type="slidenum">
              <a:rPr lang="en-GB" smtClean="0"/>
              <a:pPr/>
              <a:t>‹#›</a:t>
            </a:fld>
            <a:endParaRPr lang="en-GB"/>
          </a:p>
        </p:txBody>
      </p:sp>
      <p:sp>
        <p:nvSpPr>
          <p:cNvPr id="4" name="Footer Placeholder 3">
            <a:extLst>
              <a:ext uri="{FF2B5EF4-FFF2-40B4-BE49-F238E27FC236}">
                <a16:creationId xmlns:a16="http://schemas.microsoft.com/office/drawing/2014/main" id="{AB7C8928-B71B-934D-BFBD-A943FC175957}"/>
              </a:ext>
            </a:extLst>
          </p:cNvPr>
          <p:cNvSpPr>
            <a:spLocks noGrp="1"/>
          </p:cNvSpPr>
          <p:nvPr>
            <p:ph type="ftr" sz="quarter" idx="11"/>
          </p:nvPr>
        </p:nvSpPr>
        <p:spPr>
          <a:xfrm>
            <a:off x="360000" y="6356350"/>
            <a:ext cx="4114800" cy="365125"/>
          </a:xfrm>
        </p:spPr>
        <p:txBody>
          <a:bodyPr/>
          <a:lstStyle>
            <a:lvl1pPr>
              <a:defRPr>
                <a:solidFill>
                  <a:schemeClr val="bg1"/>
                </a:solidFill>
              </a:defRPr>
            </a:lvl1pPr>
          </a:lstStyle>
          <a:p>
            <a:endParaRPr lang="en-GB"/>
          </a:p>
        </p:txBody>
      </p:sp>
      <p:sp>
        <p:nvSpPr>
          <p:cNvPr id="5" name="Text Placeholder 9">
            <a:extLst>
              <a:ext uri="{FF2B5EF4-FFF2-40B4-BE49-F238E27FC236}">
                <a16:creationId xmlns:a16="http://schemas.microsoft.com/office/drawing/2014/main" id="{5DC1CAA3-C48B-A9F3-72FC-3B5A3C9634BF}"/>
              </a:ext>
            </a:extLst>
          </p:cNvPr>
          <p:cNvSpPr>
            <a:spLocks noGrp="1"/>
          </p:cNvSpPr>
          <p:nvPr>
            <p:ph idx="1"/>
          </p:nvPr>
        </p:nvSpPr>
        <p:spPr>
          <a:xfrm>
            <a:off x="6717323" y="3150332"/>
            <a:ext cx="4947138" cy="2465021"/>
          </a:xfrm>
          <a:prstGeom prst="rect">
            <a:avLst/>
          </a:prstGeom>
        </p:spPr>
        <p:txBody>
          <a:bodyPr vert="horz" lIns="91440" tIns="45720" rIns="91440" bIns="45720" rtlCol="0">
            <a:normAutofit/>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1390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90640A-D1FC-4667-BDA8-0D1A20E57578}" type="datetimeFigureOut">
              <a:rPr lang="en-GB" smtClean="0">
                <a:solidFill>
                  <a:prstClr val="black">
                    <a:tint val="75000"/>
                  </a:prstClr>
                </a:solidFill>
              </a:rPr>
              <a:pPr/>
              <a:t>01/03/2024</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27FB0E0-EA9E-4B8C-8D57-A8999865864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342358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90640A-D1FC-4667-BDA8-0D1A20E57578}" type="datetimeFigureOut">
              <a:rPr lang="en-GB" smtClean="0">
                <a:solidFill>
                  <a:prstClr val="black">
                    <a:tint val="75000"/>
                  </a:prstClr>
                </a:solidFill>
              </a:rPr>
              <a:pPr/>
              <a:t>01/03/2024</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27FB0E0-EA9E-4B8C-8D57-A8999865864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323781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690640A-D1FC-4667-BDA8-0D1A20E57578}" type="datetimeFigureOut">
              <a:rPr lang="en-GB" smtClean="0">
                <a:solidFill>
                  <a:prstClr val="black">
                    <a:tint val="75000"/>
                  </a:prstClr>
                </a:solidFill>
              </a:rPr>
              <a:pPr/>
              <a:t>01/03/2024</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827FB0E0-EA9E-4B8C-8D57-A8999865864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328200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690640A-D1FC-4667-BDA8-0D1A20E57578}" type="datetimeFigureOut">
              <a:rPr lang="en-GB" smtClean="0">
                <a:solidFill>
                  <a:prstClr val="black">
                    <a:tint val="75000"/>
                  </a:prstClr>
                </a:solidFill>
              </a:rPr>
              <a:pPr/>
              <a:t>01/03/2024</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827FB0E0-EA9E-4B8C-8D57-A8999865864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285852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690640A-D1FC-4667-BDA8-0D1A20E57578}" type="datetimeFigureOut">
              <a:rPr lang="en-GB" smtClean="0">
                <a:solidFill>
                  <a:prstClr val="black">
                    <a:tint val="75000"/>
                  </a:prstClr>
                </a:solidFill>
              </a:rPr>
              <a:pPr/>
              <a:t>01/03/2024</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827FB0E0-EA9E-4B8C-8D57-A8999865864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767028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5005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690640A-D1FC-4667-BDA8-0D1A20E57578}" type="datetimeFigureOut">
              <a:rPr lang="en-GB" smtClean="0">
                <a:solidFill>
                  <a:prstClr val="black">
                    <a:tint val="75000"/>
                  </a:prstClr>
                </a:solidFill>
              </a:rPr>
              <a:pPr/>
              <a:t>01/03/2024</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827FB0E0-EA9E-4B8C-8D57-A8999865864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932882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690640A-D1FC-4667-BDA8-0D1A20E57578}" type="datetimeFigureOut">
              <a:rPr lang="en-GB" smtClean="0">
                <a:solidFill>
                  <a:prstClr val="black">
                    <a:tint val="75000"/>
                  </a:prstClr>
                </a:solidFill>
              </a:rPr>
              <a:pPr/>
              <a:t>01/03/2024</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827FB0E0-EA9E-4B8C-8D57-A8999865864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604298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90640A-D1FC-4667-BDA8-0D1A20E57578}" type="datetimeFigureOut">
              <a:rPr lang="en-GB" smtClean="0">
                <a:solidFill>
                  <a:prstClr val="black">
                    <a:tint val="75000"/>
                  </a:prstClr>
                </a:solidFill>
              </a:rPr>
              <a:pPr/>
              <a:t>01/03/2024</a:t>
            </a:fld>
            <a:endParaRPr lang="en-GB">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7FB0E0-EA9E-4B8C-8D57-A8999865864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1182715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C37220-2DD3-1D1C-1540-FC8F42DC43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6" name="Slide Number Placeholder 5">
            <a:extLst>
              <a:ext uri="{FF2B5EF4-FFF2-40B4-BE49-F238E27FC236}">
                <a16:creationId xmlns:a16="http://schemas.microsoft.com/office/drawing/2014/main" id="{A6292A2B-7DDC-6FB8-A932-A9DF4D4E2FC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B3F2CA-B8B7-1648-A0C4-6D39A5ED6BC8}" type="slidenum">
              <a:rPr lang="en-GB" smtClean="0"/>
              <a:t>‹#›</a:t>
            </a:fld>
            <a:endParaRPr lang="en-GB"/>
          </a:p>
        </p:txBody>
      </p:sp>
      <p:sp>
        <p:nvSpPr>
          <p:cNvPr id="9" name="Footer Placeholder 8">
            <a:extLst>
              <a:ext uri="{FF2B5EF4-FFF2-40B4-BE49-F238E27FC236}">
                <a16:creationId xmlns:a16="http://schemas.microsoft.com/office/drawing/2014/main" id="{E4E3D11E-5D0C-86BD-64ED-21BEF5A37FC2}"/>
              </a:ext>
            </a:extLst>
          </p:cNvPr>
          <p:cNvSpPr>
            <a:spLocks noGrp="1"/>
          </p:cNvSpPr>
          <p:nvPr>
            <p:ph type="ftr" sz="quarter" idx="3"/>
          </p:nvPr>
        </p:nvSpPr>
        <p:spPr>
          <a:xfrm>
            <a:off x="838200" y="6356350"/>
            <a:ext cx="411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10" name="Text Placeholder 9">
            <a:extLst>
              <a:ext uri="{FF2B5EF4-FFF2-40B4-BE49-F238E27FC236}">
                <a16:creationId xmlns:a16="http://schemas.microsoft.com/office/drawing/2014/main" id="{DE4D061F-1791-7EF7-FFA8-8772C0B419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525286830"/>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Lst>
  <p:hf hdr="0" dt="0"/>
  <p:txStyles>
    <p:titleStyle>
      <a:lvl1pPr algn="l" defTabSz="914400" rtl="0" eaLnBrk="1" latinLnBrk="0" hangingPunct="1">
        <a:lnSpc>
          <a:spcPct val="90000"/>
        </a:lnSpc>
        <a:spcBef>
          <a:spcPct val="0"/>
        </a:spcBef>
        <a:buNone/>
        <a:defRPr sz="4400" b="0" kern="1200">
          <a:solidFill>
            <a:schemeClr val="tx1"/>
          </a:solidFill>
          <a:latin typeface="Bahnschrift" panose="020B0502040204020203" pitchFamily="34" charset="0"/>
          <a:ea typeface="+mj-ea"/>
          <a:cs typeface="+mj-cs"/>
        </a:defRPr>
      </a:lvl1pPr>
    </p:titleStyle>
    <p:bodyStyle>
      <a:lvl1pPr marL="0" indent="0" algn="l" defTabSz="914400" rtl="0" eaLnBrk="1" latinLnBrk="0" hangingPunct="1">
        <a:lnSpc>
          <a:spcPct val="90000"/>
        </a:lnSpc>
        <a:spcBef>
          <a:spcPts val="1000"/>
        </a:spcBef>
        <a:buFontTx/>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4.png"/><Relationship Id="rId1" Type="http://schemas.openxmlformats.org/officeDocument/2006/relationships/slideLayout" Target="../slideLayouts/slideLayout14.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7.png"/><Relationship Id="rId3" Type="http://schemas.openxmlformats.org/officeDocument/2006/relationships/image" Target="../media/image18.png"/><Relationship Id="rId7" Type="http://schemas.openxmlformats.org/officeDocument/2006/relationships/hyperlink" Target="https://www.rssb.co.uk/standards-catalogue/CatalogueItem/cop0021-iss-6" TargetMode="External"/><Relationship Id="rId12" Type="http://schemas.openxmlformats.org/officeDocument/2006/relationships/hyperlink" Target="https://www.rssb.co.uk/standards-catalogue/CatalogueItem/cop0037-iss-4"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6.png"/><Relationship Id="rId11" Type="http://schemas.openxmlformats.org/officeDocument/2006/relationships/hyperlink" Target="https://www.rssb.co.uk/standards-catalogue/CatalogueItem/cop0-iss-6" TargetMode="External"/><Relationship Id="rId5" Type="http://schemas.openxmlformats.org/officeDocument/2006/relationships/image" Target="../media/image5.png"/><Relationship Id="rId10" Type="http://schemas.openxmlformats.org/officeDocument/2006/relationships/hyperlink" Target="https://www.rssb.co.uk/standards-catalogue/CatalogueItem/cop0032-iss-5" TargetMode="External"/><Relationship Id="rId4" Type="http://schemas.openxmlformats.org/officeDocument/2006/relationships/slide" Target="slide2.xml"/><Relationship Id="rId9" Type="http://schemas.openxmlformats.org/officeDocument/2006/relationships/hyperlink" Target="https://www.rssb.co.uk/standards-catalogue/CatalogueItem/cop0031-iss-2"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www.rssb.co.uk/standards-catalogue/CatalogueItem/cop0043-iss-3" TargetMode="External"/><Relationship Id="rId13" Type="http://schemas.openxmlformats.org/officeDocument/2006/relationships/image" Target="../media/image18.png"/><Relationship Id="rId3" Type="http://schemas.openxmlformats.org/officeDocument/2006/relationships/slide" Target="slide2.xml"/><Relationship Id="rId7" Type="http://schemas.openxmlformats.org/officeDocument/2006/relationships/image" Target="../media/image4.png"/><Relationship Id="rId12"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hyperlink" Target="https://www.rssb.co.uk/standards-catalogue/CatalogueItem/cop0041-iss-2" TargetMode="External"/><Relationship Id="rId11" Type="http://schemas.openxmlformats.org/officeDocument/2006/relationships/hyperlink" Target="https://www.rssb.co.uk/standards-catalogue/CatalogueItem/poster-p12-iss-1" TargetMode="External"/><Relationship Id="rId5" Type="http://schemas.openxmlformats.org/officeDocument/2006/relationships/image" Target="../media/image6.png"/><Relationship Id="rId10" Type="http://schemas.openxmlformats.org/officeDocument/2006/relationships/hyperlink" Target="https://www.rssb.co.uk/standards-catalogue/CatalogueItem/cop0039-iss-2" TargetMode="External"/><Relationship Id="rId4" Type="http://schemas.openxmlformats.org/officeDocument/2006/relationships/image" Target="../media/image5.png"/><Relationship Id="rId9" Type="http://schemas.openxmlformats.org/officeDocument/2006/relationships/hyperlink" Target="https://www.rssb.co.uk/standards-catalogue/CatalogueItem/cop0044-iss-2" TargetMode="External"/><Relationship Id="rId14" Type="http://schemas.openxmlformats.org/officeDocument/2006/relationships/hyperlink" Target="https://catalogues.rssb.co.uk/rgs/oodocs/COP0005%20Iss%206.pdf"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www.rssb.co.uk/-/media/Project/RSSB/RssbWebsite/Documents/Registered/Deviations/2023/12/14/09/50/22-101-DEV-Revised-13-12-2023.pdf" TargetMode="External"/><Relationship Id="rId3" Type="http://schemas.openxmlformats.org/officeDocument/2006/relationships/slide" Target="slide2.xml"/><Relationship Id="rId7" Type="http://schemas.openxmlformats.org/officeDocument/2006/relationships/hyperlink" Target="https://www.rssb.co.uk/-/media/Project/RSSB/RssbWebsite/Documents/Registered/Deviations/2023/07/27/12/49/23-023-DEV.pdf"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7.png"/><Relationship Id="rId5" Type="http://schemas.openxmlformats.org/officeDocument/2006/relationships/hyperlink" Target="https://www.rssb.co.uk/-/media/Project/RSSB/RssbWebsite/Documents/Registered/Deviations/2024/01/02/09/00/23-034-DEV.pdf" TargetMode="External"/><Relationship Id="rId10" Type="http://schemas.openxmlformats.org/officeDocument/2006/relationships/hyperlink" Target="https://www.rssb.co.uk/-/media/Project/RSSB/RssbWebsite/Documents/Registered/Deviations/2024/01/02/09/00/23-033-DEV.pdf" TargetMode="External"/><Relationship Id="rId4" Type="http://schemas.openxmlformats.org/officeDocument/2006/relationships/image" Target="../media/image5.png"/><Relationship Id="rId9" Type="http://schemas.openxmlformats.org/officeDocument/2006/relationships/image" Target="../media/image6.png"/></Relationships>
</file>

<file path=ppt/slides/_rels/slide13.xml.rels><?xml version="1.0" encoding="UTF-8" standalone="yes"?>
<Relationships xmlns="http://schemas.openxmlformats.org/package/2006/relationships"><Relationship Id="rId8" Type="http://schemas.openxmlformats.org/officeDocument/2006/relationships/hyperlink" Target="https://www.rssb.co.uk/-/media/Project/RSSB/RssbWebsite/Documents/Registered/Deviations/2024/01/31/10/55/23-014-DEV-Revised-30-01-2024.pdf" TargetMode="External"/><Relationship Id="rId3" Type="http://schemas.openxmlformats.org/officeDocument/2006/relationships/slide" Target="slide2.xml"/><Relationship Id="rId7" Type="http://schemas.openxmlformats.org/officeDocument/2006/relationships/image" Target="../media/image6.png"/><Relationship Id="rId12"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hyperlink" Target="https://www.rssb.co.uk/-/media/Project/RSSB/RssbWebsite/Documents/Registered/Deviations/2024/02/07/13/27/23-005-DEV-Revised-05-02-2024.pdf" TargetMode="External"/><Relationship Id="rId5" Type="http://schemas.openxmlformats.org/officeDocument/2006/relationships/hyperlink" Target="https://www.rssb.co.uk/-/media/Project/RSSB/RssbWebsite/Documents/Registered/Deviations/2023/08/08/08/41/23-021-DEV.pdf" TargetMode="External"/><Relationship Id="rId10" Type="http://schemas.openxmlformats.org/officeDocument/2006/relationships/hyperlink" Target="https://www.rssb.co.uk/-/media/Project/RSSB/RssbWebsite/Documents/Registered/Deviations/2024/01/31/10/55/23-017-DEV-Revised-30-01-2024.pdf" TargetMode="External"/><Relationship Id="rId4" Type="http://schemas.openxmlformats.org/officeDocument/2006/relationships/image" Target="../media/image5.png"/><Relationship Id="rId9" Type="http://schemas.openxmlformats.org/officeDocument/2006/relationships/hyperlink" Target="https://www.rssb.co.uk/-/media/Project/RSSB/RssbWebsite/Documents/Registered/Deviations/2024/01/05/08/32/23-043-DEV.pdf" TargetMode="External"/></Relationships>
</file>

<file path=ppt/slides/_rels/slide1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13.png"/><Relationship Id="rId7" Type="http://schemas.openxmlformats.org/officeDocument/2006/relationships/image" Target="../media/image9.jpg"/><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slide" Target="slide2.xml"/></Relationships>
</file>

<file path=ppt/slides/_rels/slide1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2.xml"/><Relationship Id="rId7"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slide" Target="slide2.xml"/><Relationship Id="rId7"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slide" Target="slide2.xml"/><Relationship Id="rId7"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slide" Target="slide2.xml"/><Relationship Id="rId7"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 Target="slide2.xml"/><Relationship Id="rId7" Type="http://schemas.openxmlformats.org/officeDocument/2006/relationships/image" Target="../media/image10.png"/><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slide" Target="slide16.xml"/><Relationship Id="rId4" Type="http://schemas.openxmlformats.org/officeDocument/2006/relationships/slide" Target="slide14.xml"/></Relationships>
</file>

<file path=ppt/slides/_rels/slide20.xml.rels><?xml version="1.0" encoding="UTF-8" standalone="yes"?>
<Relationships xmlns="http://schemas.openxmlformats.org/package/2006/relationships"><Relationship Id="rId3" Type="http://schemas.openxmlformats.org/officeDocument/2006/relationships/slide" Target="slide2.xml"/><Relationship Id="rId7" Type="http://schemas.openxmlformats.org/officeDocument/2006/relationships/image" Target="../media/image10.png"/><Relationship Id="rId2" Type="http://schemas.openxmlformats.org/officeDocument/2006/relationships/notesSlide" Target="../notesSlides/notesSlide19.xm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slide" Target="slide2.xml"/><Relationship Id="rId7" Type="http://schemas.openxmlformats.org/officeDocument/2006/relationships/image" Target="../media/image10.png"/><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 Target="slide2.xml"/><Relationship Id="rId7" Type="http://schemas.openxmlformats.org/officeDocument/2006/relationships/image" Target="../media/image12.png"/><Relationship Id="rId2" Type="http://schemas.openxmlformats.org/officeDocument/2006/relationships/notesSlide" Target="../notesSlides/notesSlide21.xm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13.png"/><Relationship Id="rId4" Type="http://schemas.openxmlformats.org/officeDocument/2006/relationships/image" Target="../media/image5.png"/><Relationship Id="rId9" Type="http://schemas.openxmlformats.org/officeDocument/2006/relationships/image" Target="../media/image9.jpg"/></Relationships>
</file>

<file path=ppt/slides/_rels/slide2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2.xml"/><Relationship Id="rId7" Type="http://schemas.openxmlformats.org/officeDocument/2006/relationships/image" Target="../media/image12.png"/><Relationship Id="rId2" Type="http://schemas.openxmlformats.org/officeDocument/2006/relationships/notesSlide" Target="../notesSlides/notesSlide22.xml"/><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slide" Target="slide4.xml"/><Relationship Id="rId18" Type="http://schemas.openxmlformats.org/officeDocument/2006/relationships/image" Target="../media/image15.png"/><Relationship Id="rId3" Type="http://schemas.openxmlformats.org/officeDocument/2006/relationships/slide" Target="slide5.xml"/><Relationship Id="rId7" Type="http://schemas.openxmlformats.org/officeDocument/2006/relationships/image" Target="../media/image11.png"/><Relationship Id="rId12" Type="http://schemas.openxmlformats.org/officeDocument/2006/relationships/image" Target="../media/image5.png"/><Relationship Id="rId17" Type="http://schemas.openxmlformats.org/officeDocument/2006/relationships/slide" Target="slide7.xml"/><Relationship Id="rId2" Type="http://schemas.openxmlformats.org/officeDocument/2006/relationships/notesSlide" Target="../notesSlides/notesSlide2.xml"/><Relationship Id="rId16" Type="http://schemas.openxmlformats.org/officeDocument/2006/relationships/slide" Target="slide6.xml"/><Relationship Id="rId1" Type="http://schemas.openxmlformats.org/officeDocument/2006/relationships/slideLayout" Target="../slideLayouts/slideLayout7.xml"/><Relationship Id="rId6" Type="http://schemas.openxmlformats.org/officeDocument/2006/relationships/image" Target="../media/image10.png"/><Relationship Id="rId11" Type="http://schemas.openxmlformats.org/officeDocument/2006/relationships/slide" Target="slide2.xml"/><Relationship Id="rId5" Type="http://schemas.openxmlformats.org/officeDocument/2006/relationships/image" Target="../media/image9.jpg"/><Relationship Id="rId15" Type="http://schemas.openxmlformats.org/officeDocument/2006/relationships/slide" Target="slide10.xml"/><Relationship Id="rId10" Type="http://schemas.openxmlformats.org/officeDocument/2006/relationships/image" Target="../media/image14.png"/><Relationship Id="rId19" Type="http://schemas.openxmlformats.org/officeDocument/2006/relationships/slide" Target="slide8.xml"/><Relationship Id="rId4" Type="http://schemas.openxmlformats.org/officeDocument/2006/relationships/image" Target="../media/image8.png"/><Relationship Id="rId9" Type="http://schemas.openxmlformats.org/officeDocument/2006/relationships/image" Target="../media/image13.png"/><Relationship Id="rId14" Type="http://schemas.openxmlformats.org/officeDocument/2006/relationships/image" Target="../media/image6.png"/></Relationships>
</file>

<file path=ppt/slides/_rels/slide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3.png"/><Relationship Id="rId7" Type="http://schemas.openxmlformats.org/officeDocument/2006/relationships/hyperlink" Target="https://www.rssb.co.uk/standards/using-standards/rssb-technical-notes/tn2310-iss-1-compliance-with-noise-and-vibration-legislation"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slide" Target="slide2.xml"/><Relationship Id="rId9" Type="http://schemas.openxmlformats.org/officeDocument/2006/relationships/hyperlink" Target="https://www.rssb.co.uk/standards-catalogue/CatalogueItem/ris-2712-rst-iss-1-2" TargetMode="External"/></Relationships>
</file>

<file path=ppt/slides/_rels/slide5.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1.png"/><Relationship Id="rId7" Type="http://schemas.openxmlformats.org/officeDocument/2006/relationships/hyperlink" Target="https://www.rssb.co.uk/standards-catalogue/CatalogueItem/ris-1530-plt-iss-7-1"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4.png"/><Relationship Id="rId7" Type="http://schemas.openxmlformats.org/officeDocument/2006/relationships/hyperlink" Target="https://www.rssb.co.uk/standards-catalogue/CatalogueItem/glgn1620-iss-1-1"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8" Type="http://schemas.openxmlformats.org/officeDocument/2006/relationships/hyperlink" Target="https://www.rssb.co.uk/standards-catalogue/CatalogueItem/gkrt0028-iss-3-2" TargetMode="External"/><Relationship Id="rId3" Type="http://schemas.openxmlformats.org/officeDocument/2006/relationships/slide" Target="slide5.xml"/><Relationship Id="rId7"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slide" Target="slide2.xml"/><Relationship Id="rId4" Type="http://schemas.openxmlformats.org/officeDocument/2006/relationships/image" Target="../media/image8.png"/><Relationship Id="rId9" Type="http://schemas.openxmlformats.org/officeDocument/2006/relationships/image" Target="../media/image4.png"/></Relationships>
</file>

<file path=ppt/slides/_rels/slide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15.png"/><Relationship Id="rId7" Type="http://schemas.openxmlformats.org/officeDocument/2006/relationships/image" Target="../media/image16.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slide" Target="slide8.xml"/></Relationships>
</file>

<file path=ppt/slides/_rels/slide9.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15.png"/><Relationship Id="rId7" Type="http://schemas.openxmlformats.org/officeDocument/2006/relationships/image" Target="../media/image16.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slide" Target="slide8.xml"/><Relationship Id="rId9" Type="http://schemas.openxmlformats.org/officeDocument/2006/relationships/image" Target="../media/image17.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931EA42-44B4-4698-AA6E-0AD5FE99DAC1}"/>
              </a:ext>
            </a:extLst>
          </p:cNvPr>
          <p:cNvSpPr>
            <a:spLocks noGrp="1"/>
          </p:cNvSpPr>
          <p:nvPr>
            <p:ph type="title"/>
          </p:nvPr>
        </p:nvSpPr>
        <p:spPr>
          <a:xfrm>
            <a:off x="6717323" y="1689832"/>
            <a:ext cx="5025878" cy="1325563"/>
          </a:xfrm>
        </p:spPr>
        <p:txBody>
          <a:bodyPr>
            <a:noAutofit/>
          </a:bodyPr>
          <a:lstStyle/>
          <a:p>
            <a:r>
              <a:rPr lang="en-GB" sz="2600" dirty="0">
                <a:latin typeface="Bahnschrift"/>
              </a:rPr>
              <a:t>Changes to Standards – </a:t>
            </a:r>
            <a:br>
              <a:rPr lang="en-GB" sz="2600" dirty="0"/>
            </a:br>
            <a:r>
              <a:rPr lang="en-GB" sz="2600" dirty="0">
                <a:latin typeface="Bahnschrift"/>
              </a:rPr>
              <a:t>March 2024 Interactive Briefing Slide Deck</a:t>
            </a:r>
            <a:br>
              <a:rPr lang="en-GB" sz="2600" dirty="0"/>
            </a:br>
            <a:br>
              <a:rPr lang="en-GB" sz="2600" dirty="0"/>
            </a:br>
            <a:r>
              <a:rPr lang="en-GB" sz="2000" dirty="0">
                <a:solidFill>
                  <a:srgbClr val="C00000"/>
                </a:solidFill>
                <a:latin typeface="Bahnschrift"/>
              </a:rPr>
              <a:t>Please view in slideshow mode for the links to work. </a:t>
            </a:r>
            <a:endParaRPr lang="en-GB" sz="2000" dirty="0">
              <a:solidFill>
                <a:srgbClr val="C00000"/>
              </a:solidFill>
            </a:endParaRPr>
          </a:p>
        </p:txBody>
      </p:sp>
      <p:sp>
        <p:nvSpPr>
          <p:cNvPr id="5" name="Content Placeholder 4">
            <a:extLst>
              <a:ext uri="{FF2B5EF4-FFF2-40B4-BE49-F238E27FC236}">
                <a16:creationId xmlns:a16="http://schemas.microsoft.com/office/drawing/2014/main" id="{F2899E64-C78E-4A07-BFF2-82F152B34DC4}"/>
              </a:ext>
            </a:extLst>
          </p:cNvPr>
          <p:cNvSpPr>
            <a:spLocks noGrp="1"/>
          </p:cNvSpPr>
          <p:nvPr>
            <p:ph idx="1"/>
          </p:nvPr>
        </p:nvSpPr>
        <p:spPr>
          <a:xfrm>
            <a:off x="6717323" y="3448225"/>
            <a:ext cx="4717125" cy="1878240"/>
          </a:xfrm>
        </p:spPr>
        <p:txBody>
          <a:bodyPr>
            <a:noAutofit/>
          </a:bodyPr>
          <a:lstStyle/>
          <a:p>
            <a:pPr>
              <a:lnSpc>
                <a:spcPct val="100000"/>
              </a:lnSpc>
              <a:spcBef>
                <a:spcPts val="600"/>
              </a:spcBef>
              <a:spcAft>
                <a:spcPts val="600"/>
              </a:spcAft>
            </a:pPr>
            <a:r>
              <a:rPr lang="en-GB" sz="1800" dirty="0"/>
              <a:t>The presentation is interactive. You decide how to navigate through it, but you can always return to the main menu by clicking on the home icon or use the red forward and back buttons.</a:t>
            </a:r>
          </a:p>
          <a:p>
            <a:pPr>
              <a:lnSpc>
                <a:spcPct val="100000"/>
              </a:lnSpc>
              <a:spcBef>
                <a:spcPts val="600"/>
              </a:spcBef>
              <a:spcAft>
                <a:spcPts val="600"/>
              </a:spcAft>
            </a:pPr>
            <a:r>
              <a:rPr lang="en-GB" sz="1800" dirty="0"/>
              <a:t>Some slides contain links to additional online content. These are indicated with an icon.</a:t>
            </a:r>
          </a:p>
          <a:p>
            <a:pPr>
              <a:lnSpc>
                <a:spcPct val="100000"/>
              </a:lnSpc>
              <a:spcBef>
                <a:spcPts val="600"/>
              </a:spcBef>
              <a:spcAft>
                <a:spcPts val="600"/>
              </a:spcAft>
            </a:pPr>
            <a:r>
              <a:rPr lang="en-GB" sz="1800" dirty="0"/>
              <a:t>You can close the presentation at anytime by clicking on the exit icon.</a:t>
            </a:r>
          </a:p>
        </p:txBody>
      </p:sp>
      <p:pic>
        <p:nvPicPr>
          <p:cNvPr id="7" name="Picture 6">
            <a:extLst>
              <a:ext uri="{FF2B5EF4-FFF2-40B4-BE49-F238E27FC236}">
                <a16:creationId xmlns:a16="http://schemas.microsoft.com/office/drawing/2014/main" id="{9D061E04-36C9-4AAF-BBDF-D9D5FDE84CE3}"/>
              </a:ext>
            </a:extLst>
          </p:cNvPr>
          <p:cNvPicPr>
            <a:picLocks noChangeAspect="1"/>
          </p:cNvPicPr>
          <p:nvPr/>
        </p:nvPicPr>
        <p:blipFill>
          <a:blip r:embed="rId2"/>
          <a:stretch>
            <a:fillRect/>
          </a:stretch>
        </p:blipFill>
        <p:spPr>
          <a:xfrm>
            <a:off x="11434448" y="4742345"/>
            <a:ext cx="612000" cy="612000"/>
          </a:xfrm>
          <a:prstGeom prst="rect">
            <a:avLst/>
          </a:prstGeom>
        </p:spPr>
      </p:pic>
      <p:pic>
        <p:nvPicPr>
          <p:cNvPr id="8" name="Picture 7">
            <a:hlinkClick r:id="rId3" action="ppaction://hlinksldjump"/>
            <a:extLst>
              <a:ext uri="{FF2B5EF4-FFF2-40B4-BE49-F238E27FC236}">
                <a16:creationId xmlns:a16="http://schemas.microsoft.com/office/drawing/2014/main" id="{B384F224-8740-4A7C-828E-E08204A5D603}"/>
              </a:ext>
            </a:extLst>
          </p:cNvPr>
          <p:cNvPicPr>
            <a:picLocks noChangeAspect="1"/>
          </p:cNvPicPr>
          <p:nvPr/>
        </p:nvPicPr>
        <p:blipFill>
          <a:blip r:embed="rId4"/>
          <a:stretch>
            <a:fillRect/>
          </a:stretch>
        </p:blipFill>
        <p:spPr>
          <a:xfrm>
            <a:off x="11434448" y="3804433"/>
            <a:ext cx="612000" cy="612000"/>
          </a:xfrm>
          <a:prstGeom prst="rect">
            <a:avLst/>
          </a:prstGeom>
        </p:spPr>
      </p:pic>
      <p:grpSp>
        <p:nvGrpSpPr>
          <p:cNvPr id="10" name="Group 9">
            <a:extLst>
              <a:ext uri="{FF2B5EF4-FFF2-40B4-BE49-F238E27FC236}">
                <a16:creationId xmlns:a16="http://schemas.microsoft.com/office/drawing/2014/main" id="{6DEF5109-2C8F-4539-8B1F-C07DD96BA81C}"/>
              </a:ext>
            </a:extLst>
          </p:cNvPr>
          <p:cNvGrpSpPr/>
          <p:nvPr/>
        </p:nvGrpSpPr>
        <p:grpSpPr>
          <a:xfrm>
            <a:off x="11434448" y="5429335"/>
            <a:ext cx="612000" cy="588233"/>
            <a:chOff x="11434448" y="5080893"/>
            <a:chExt cx="612000" cy="588233"/>
          </a:xfrm>
        </p:grpSpPr>
        <p:sp>
          <p:nvSpPr>
            <p:cNvPr id="2" name="Oval 1">
              <a:extLst>
                <a:ext uri="{FF2B5EF4-FFF2-40B4-BE49-F238E27FC236}">
                  <a16:creationId xmlns:a16="http://schemas.microsoft.com/office/drawing/2014/main" id="{2153456D-25C8-4F41-90C1-E95850869A3F}"/>
                </a:ext>
              </a:extLst>
            </p:cNvPr>
            <p:cNvSpPr/>
            <p:nvPr/>
          </p:nvSpPr>
          <p:spPr>
            <a:xfrm>
              <a:off x="11452448" y="5080893"/>
              <a:ext cx="576000" cy="57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a:hlinkClick r:id="" action="ppaction://hlinkshowjump?jump=endshow"/>
              <a:extLst>
                <a:ext uri="{FF2B5EF4-FFF2-40B4-BE49-F238E27FC236}">
                  <a16:creationId xmlns:a16="http://schemas.microsoft.com/office/drawing/2014/main" id="{BD37FF8D-9702-4A2D-8C3D-C8713C419127}"/>
                </a:ext>
              </a:extLst>
            </p:cNvPr>
            <p:cNvPicPr preferRelativeResize="0">
              <a:picLocks noChangeAspect="1"/>
            </p:cNvPicPr>
            <p:nvPr/>
          </p:nvPicPr>
          <p:blipFill>
            <a:blip r:embed="rId5"/>
            <a:stretch>
              <a:fillRect/>
            </a:stretch>
          </p:blipFill>
          <p:spPr>
            <a:xfrm>
              <a:off x="11434448" y="5080893"/>
              <a:ext cx="612000" cy="588233"/>
            </a:xfrm>
            <a:prstGeom prst="rect">
              <a:avLst/>
            </a:prstGeom>
          </p:spPr>
        </p:pic>
      </p:grpSp>
      <p:pic>
        <p:nvPicPr>
          <p:cNvPr id="17" name="Picture 16">
            <a:hlinkClick r:id="" action="ppaction://hlinkshowjump?jump=nextslide"/>
            <a:extLst>
              <a:ext uri="{FF2B5EF4-FFF2-40B4-BE49-F238E27FC236}">
                <a16:creationId xmlns:a16="http://schemas.microsoft.com/office/drawing/2014/main" id="{2CAEB200-7945-48A9-D6A7-D95631DFA64D}"/>
              </a:ext>
            </a:extLst>
          </p:cNvPr>
          <p:cNvPicPr>
            <a:picLocks noChangeAspect="1"/>
          </p:cNvPicPr>
          <p:nvPr/>
        </p:nvPicPr>
        <p:blipFill>
          <a:blip r:embed="rId6"/>
          <a:stretch>
            <a:fillRect/>
          </a:stretch>
        </p:blipFill>
        <p:spPr>
          <a:xfrm>
            <a:off x="11436795" y="6248347"/>
            <a:ext cx="609653" cy="609653"/>
          </a:xfrm>
          <a:prstGeom prst="rect">
            <a:avLst/>
          </a:prstGeom>
        </p:spPr>
      </p:pic>
      <p:pic>
        <p:nvPicPr>
          <p:cNvPr id="19" name="Picture 18">
            <a:extLst>
              <a:ext uri="{FF2B5EF4-FFF2-40B4-BE49-F238E27FC236}">
                <a16:creationId xmlns:a16="http://schemas.microsoft.com/office/drawing/2014/main" id="{34A7222A-5098-74BD-5A26-1A9D8DE96DA0}"/>
              </a:ext>
            </a:extLst>
          </p:cNvPr>
          <p:cNvPicPr>
            <a:picLocks noChangeAspect="1"/>
          </p:cNvPicPr>
          <p:nvPr/>
        </p:nvPicPr>
        <p:blipFill>
          <a:blip r:embed="rId6">
            <a:alphaModFix amt="20000"/>
          </a:blip>
          <a:stretch>
            <a:fillRect/>
          </a:stretch>
        </p:blipFill>
        <p:spPr>
          <a:xfrm flipH="1">
            <a:off x="10700195" y="6248347"/>
            <a:ext cx="609653" cy="609653"/>
          </a:xfrm>
          <a:prstGeom prst="rect">
            <a:avLst/>
          </a:prstGeom>
        </p:spPr>
      </p:pic>
    </p:spTree>
    <p:extLst>
      <p:ext uri="{BB962C8B-B14F-4D97-AF65-F5344CB8AC3E}">
        <p14:creationId xmlns:p14="http://schemas.microsoft.com/office/powerpoint/2010/main" val="409249967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38D0AA5-BA57-005A-0BC3-F45C7E30156C}"/>
              </a:ext>
            </a:extLst>
          </p:cNvPr>
          <p:cNvPicPr>
            <a:picLocks noChangeAspect="1"/>
          </p:cNvPicPr>
          <p:nvPr/>
        </p:nvPicPr>
        <p:blipFill>
          <a:blip r:embed="rId3"/>
          <a:stretch>
            <a:fillRect/>
          </a:stretch>
        </p:blipFill>
        <p:spPr>
          <a:xfrm>
            <a:off x="197698" y="798667"/>
            <a:ext cx="724067" cy="720000"/>
          </a:xfrm>
          <a:prstGeom prst="rect">
            <a:avLst/>
          </a:prstGeom>
        </p:spPr>
      </p:pic>
      <p:sp>
        <p:nvSpPr>
          <p:cNvPr id="96" name="Rectangle: Rounded Corners 95">
            <a:hlinkClick r:id="" action="ppaction://noaction" highlightClick="1"/>
            <a:extLst>
              <a:ext uri="{FF2B5EF4-FFF2-40B4-BE49-F238E27FC236}">
                <a16:creationId xmlns:a16="http://schemas.microsoft.com/office/drawing/2014/main" id="{CD7569DD-3719-4B53-91BD-09854E05A764}"/>
              </a:ext>
            </a:extLst>
          </p:cNvPr>
          <p:cNvSpPr/>
          <p:nvPr/>
        </p:nvSpPr>
        <p:spPr>
          <a:xfrm>
            <a:off x="1060620" y="2520619"/>
            <a:ext cx="9925989" cy="720000"/>
          </a:xfrm>
          <a:prstGeom prst="roundRect">
            <a:avLst>
              <a:gd name="adj" fmla="val 30718"/>
            </a:avLst>
          </a:prstGeom>
          <a:solidFill>
            <a:schemeClr val="bg1"/>
          </a:solidFill>
          <a:ln w="38100">
            <a:solidFill>
              <a:srgbClr val="CD62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616075" indent="-1616075">
              <a:defRPr/>
            </a:pPr>
            <a:r>
              <a:rPr lang="en-GB" b="0" i="0" dirty="0">
                <a:solidFill>
                  <a:schemeClr val="tx1"/>
                </a:solidFill>
                <a:effectLst/>
                <a:latin typeface="Calibri" panose="020F0502020204030204" pitchFamily="34" charset="0"/>
              </a:rPr>
              <a:t>COP0021 Issue 6 – Code of Practice for Safe use of Quick Hitches</a:t>
            </a:r>
          </a:p>
        </p:txBody>
      </p:sp>
      <p:sp>
        <p:nvSpPr>
          <p:cNvPr id="18" name="Rectangle: Rounded Corners 17">
            <a:extLst>
              <a:ext uri="{FF2B5EF4-FFF2-40B4-BE49-F238E27FC236}">
                <a16:creationId xmlns:a16="http://schemas.microsoft.com/office/drawing/2014/main" id="{F25F071E-2C67-4693-826A-4752657AA326}"/>
              </a:ext>
            </a:extLst>
          </p:cNvPr>
          <p:cNvSpPr/>
          <p:nvPr/>
        </p:nvSpPr>
        <p:spPr>
          <a:xfrm>
            <a:off x="1073188" y="798667"/>
            <a:ext cx="10065867" cy="720000"/>
          </a:xfrm>
          <a:prstGeom prst="roundRect">
            <a:avLst>
              <a:gd name="adj" fmla="val 30718"/>
            </a:avLst>
          </a:prstGeom>
          <a:solidFill>
            <a:srgbClr val="CD624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tab pos="1976438" algn="l"/>
              </a:tabLst>
              <a:defRPr/>
            </a:pPr>
            <a:r>
              <a:rPr lang="en-GB" spc="-50" dirty="0">
                <a:solidFill>
                  <a:schemeClr val="bg1"/>
                </a:solidFill>
                <a:latin typeface="Calibri" panose="020F0502020204030204"/>
              </a:rPr>
              <a:t>Nine </a:t>
            </a:r>
            <a:r>
              <a:rPr kumimoji="0" lang="en-GB" sz="1800" b="0" i="0" u="none" strike="noStrike" kern="1200" cap="none" spc="-50" normalizeH="0" baseline="0" noProof="0" dirty="0">
                <a:ln>
                  <a:noFill/>
                </a:ln>
                <a:solidFill>
                  <a:schemeClr val="bg1"/>
                </a:solidFill>
                <a:effectLst/>
                <a:uLnTx/>
                <a:uFillTx/>
                <a:latin typeface="Calibri" panose="020F0502020204030204"/>
                <a:ea typeface="+mn-ea"/>
                <a:cs typeface="+mn-cs"/>
              </a:rPr>
              <a:t>Non–RSSB standards and </a:t>
            </a:r>
            <a:r>
              <a:rPr lang="en-GB" spc="-50" dirty="0">
                <a:solidFill>
                  <a:schemeClr val="bg1"/>
                </a:solidFill>
                <a:latin typeface="Calibri" panose="020F0502020204030204"/>
              </a:rPr>
              <a:t>one</a:t>
            </a:r>
            <a:r>
              <a:rPr kumimoji="0" lang="en-GB" sz="1800" b="0" i="0" u="none" strike="noStrike" kern="1200" cap="none" spc="-50" normalizeH="0" baseline="0" noProof="0" dirty="0">
                <a:ln>
                  <a:noFill/>
                </a:ln>
                <a:solidFill>
                  <a:schemeClr val="bg1"/>
                </a:solidFill>
                <a:effectLst/>
                <a:uLnTx/>
                <a:uFillTx/>
                <a:latin typeface="Calibri" panose="020F0502020204030204"/>
                <a:ea typeface="+mn-ea"/>
                <a:cs typeface="+mn-cs"/>
              </a:rPr>
              <a:t> posters have been published on the RSSB website</a:t>
            </a:r>
          </a:p>
        </p:txBody>
      </p:sp>
      <p:sp>
        <p:nvSpPr>
          <p:cNvPr id="19" name="Title 1">
            <a:extLst>
              <a:ext uri="{FF2B5EF4-FFF2-40B4-BE49-F238E27FC236}">
                <a16:creationId xmlns:a16="http://schemas.microsoft.com/office/drawing/2014/main" id="{4B503AFA-FD29-48AD-B982-2EB8B766ECBC}"/>
              </a:ext>
            </a:extLst>
          </p:cNvPr>
          <p:cNvSpPr txBox="1">
            <a:spLocks/>
          </p:cNvSpPr>
          <p:nvPr/>
        </p:nvSpPr>
        <p:spPr>
          <a:xfrm>
            <a:off x="2171812" y="5864225"/>
            <a:ext cx="7386554" cy="390215"/>
          </a:xfrm>
          <a:prstGeom prst="rect">
            <a:avLst/>
          </a:prstGeom>
        </p:spPr>
        <p:txBody>
          <a:bodyPr vert="horz" lIns="0" tIns="0" rIns="0" bIns="0" rtlCol="0" anchor="ctr" anchorCtr="0">
            <a:noAutofit/>
          </a:bodyPr>
          <a:lstStyle>
            <a:lvl1pPr algn="l" defTabSz="914400" rtl="0" eaLnBrk="1" latinLnBrk="0" hangingPunct="1">
              <a:lnSpc>
                <a:spcPct val="100000"/>
              </a:lnSpc>
              <a:spcBef>
                <a:spcPct val="0"/>
              </a:spcBef>
              <a:buNone/>
              <a:defRPr sz="4500" kern="1200">
                <a:solidFill>
                  <a:schemeClr val="bg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2000" b="1" i="0" u="none" strike="noStrike" kern="1200" cap="none" spc="-50" normalizeH="0" baseline="0" noProof="0" dirty="0">
                <a:ln>
                  <a:noFill/>
                </a:ln>
                <a:solidFill>
                  <a:srgbClr val="C00000"/>
                </a:solidFill>
                <a:effectLst/>
                <a:uLnTx/>
                <a:uFillTx/>
                <a:latin typeface="Calibri"/>
                <a:ea typeface="+mj-ea"/>
                <a:cs typeface="+mj-cs"/>
              </a:rPr>
              <a:t>Click on the title to access the standard on the RSSB website</a:t>
            </a:r>
            <a:endParaRPr kumimoji="0" lang="en-GB" sz="2000" b="1" i="1" u="none" strike="noStrike" kern="1200" cap="none" spc="0" normalizeH="0" baseline="0" noProof="0" dirty="0">
              <a:ln>
                <a:noFill/>
              </a:ln>
              <a:solidFill>
                <a:srgbClr val="C00000"/>
              </a:solidFill>
              <a:effectLst/>
              <a:uLnTx/>
              <a:uFillTx/>
              <a:latin typeface="Calibri"/>
              <a:ea typeface="+mj-ea"/>
              <a:cs typeface="+mj-cs"/>
            </a:endParaRPr>
          </a:p>
        </p:txBody>
      </p:sp>
      <p:pic>
        <p:nvPicPr>
          <p:cNvPr id="20" name="Picture 19">
            <a:hlinkClick r:id="rId4" action="ppaction://hlinksldjump"/>
            <a:extLst>
              <a:ext uri="{FF2B5EF4-FFF2-40B4-BE49-F238E27FC236}">
                <a16:creationId xmlns:a16="http://schemas.microsoft.com/office/drawing/2014/main" id="{E9248DA4-BE2F-413C-A699-A7A5259B8B7C}"/>
              </a:ext>
            </a:extLst>
          </p:cNvPr>
          <p:cNvPicPr>
            <a:picLocks noChangeAspect="1"/>
          </p:cNvPicPr>
          <p:nvPr/>
        </p:nvPicPr>
        <p:blipFill>
          <a:blip r:embed="rId5"/>
          <a:stretch>
            <a:fillRect/>
          </a:stretch>
        </p:blipFill>
        <p:spPr>
          <a:xfrm>
            <a:off x="11290478" y="157163"/>
            <a:ext cx="755970" cy="755970"/>
          </a:xfrm>
          <a:prstGeom prst="rect">
            <a:avLst/>
          </a:prstGeom>
        </p:spPr>
      </p:pic>
      <p:sp>
        <p:nvSpPr>
          <p:cNvPr id="31" name="Title 1">
            <a:extLst>
              <a:ext uri="{FF2B5EF4-FFF2-40B4-BE49-F238E27FC236}">
                <a16:creationId xmlns:a16="http://schemas.microsoft.com/office/drawing/2014/main" id="{681A6B2B-7EB0-4330-AC04-B14040390B06}"/>
              </a:ext>
            </a:extLst>
          </p:cNvPr>
          <p:cNvSpPr txBox="1">
            <a:spLocks/>
          </p:cNvSpPr>
          <p:nvPr/>
        </p:nvSpPr>
        <p:spPr>
          <a:xfrm>
            <a:off x="2402723" y="1425"/>
            <a:ext cx="7386554" cy="604210"/>
          </a:xfrm>
          <a:prstGeom prst="rect">
            <a:avLst/>
          </a:prstGeom>
        </p:spPr>
        <p:txBody>
          <a:bodyPr vert="horz" lIns="0" tIns="0" rIns="0" bIns="0" rtlCol="0" anchor="ctr" anchorCtr="0">
            <a:noAutofit/>
          </a:bodyPr>
          <a:lstStyle>
            <a:lvl1pPr algn="l" defTabSz="914400" rtl="0" eaLnBrk="1" latinLnBrk="0" hangingPunct="1">
              <a:lnSpc>
                <a:spcPct val="100000"/>
              </a:lnSpc>
              <a:spcBef>
                <a:spcPct val="0"/>
              </a:spcBef>
              <a:buNone/>
              <a:defRPr sz="4500" kern="1200">
                <a:solidFill>
                  <a:schemeClr val="bg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2400" b="0" i="0" u="none" strike="noStrike" kern="1200" cap="none" spc="-50" normalizeH="0" baseline="0" noProof="0">
                <a:ln>
                  <a:noFill/>
                </a:ln>
                <a:solidFill>
                  <a:prstClr val="black"/>
                </a:solidFill>
                <a:effectLst/>
                <a:uLnTx/>
                <a:uFillTx/>
                <a:latin typeface="Calibri"/>
                <a:ea typeface="+mj-ea"/>
                <a:cs typeface="+mj-cs"/>
              </a:rPr>
              <a:t>Changes to Standards – March 2024</a:t>
            </a:r>
            <a:endParaRPr kumimoji="0" lang="en-GB" sz="2400" b="0" i="1" u="none" strike="noStrike" kern="1200" cap="none" spc="0" normalizeH="0" baseline="0" noProof="0">
              <a:ln>
                <a:noFill/>
              </a:ln>
              <a:solidFill>
                <a:prstClr val="black"/>
              </a:solidFill>
              <a:effectLst/>
              <a:uLnTx/>
              <a:uFillTx/>
              <a:latin typeface="Calibri"/>
              <a:ea typeface="+mj-ea"/>
              <a:cs typeface="+mj-cs"/>
            </a:endParaRPr>
          </a:p>
        </p:txBody>
      </p:sp>
      <p:pic>
        <p:nvPicPr>
          <p:cNvPr id="11" name="Picture 10">
            <a:hlinkClick r:id="" action="ppaction://hlinkshowjump?jump=endshow"/>
            <a:extLst>
              <a:ext uri="{FF2B5EF4-FFF2-40B4-BE49-F238E27FC236}">
                <a16:creationId xmlns:a16="http://schemas.microsoft.com/office/drawing/2014/main" id="{4B14CEBE-8E1F-4E4E-99B3-DFA0F07303FE}"/>
              </a:ext>
            </a:extLst>
          </p:cNvPr>
          <p:cNvPicPr>
            <a:picLocks noChangeAspect="1"/>
          </p:cNvPicPr>
          <p:nvPr/>
        </p:nvPicPr>
        <p:blipFill>
          <a:blip r:embed="rId6"/>
          <a:stretch>
            <a:fillRect/>
          </a:stretch>
        </p:blipFill>
        <p:spPr>
          <a:xfrm>
            <a:off x="89371" y="6016808"/>
            <a:ext cx="720000" cy="692039"/>
          </a:xfrm>
          <a:prstGeom prst="rect">
            <a:avLst/>
          </a:prstGeom>
        </p:spPr>
      </p:pic>
      <p:sp>
        <p:nvSpPr>
          <p:cNvPr id="12" name="Rectangle: Rounded Corners 11">
            <a:hlinkClick r:id="" action="ppaction://noaction" highlightClick="1"/>
            <a:extLst>
              <a:ext uri="{FF2B5EF4-FFF2-40B4-BE49-F238E27FC236}">
                <a16:creationId xmlns:a16="http://schemas.microsoft.com/office/drawing/2014/main" id="{E5835C14-0833-4DB7-B29B-931E7BA4EE79}"/>
              </a:ext>
            </a:extLst>
          </p:cNvPr>
          <p:cNvSpPr/>
          <p:nvPr/>
        </p:nvSpPr>
        <p:spPr>
          <a:xfrm>
            <a:off x="1073188" y="4169727"/>
            <a:ext cx="9925988" cy="720000"/>
          </a:xfrm>
          <a:prstGeom prst="roundRect">
            <a:avLst>
              <a:gd name="adj" fmla="val 30718"/>
            </a:avLst>
          </a:prstGeom>
          <a:solidFill>
            <a:schemeClr val="bg1"/>
          </a:solidFill>
          <a:ln w="38100">
            <a:solidFill>
              <a:srgbClr val="CD62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b="0" i="0" u="none" strike="noStrike" kern="1200" cap="none" normalizeH="0" noProof="0" dirty="0">
                <a:ln>
                  <a:noFill/>
                </a:ln>
                <a:solidFill>
                  <a:schemeClr val="tx1"/>
                </a:solidFill>
                <a:effectLst/>
                <a:uLnTx/>
                <a:uFillTx/>
                <a:latin typeface="Calibri" panose="020F0502020204030204"/>
                <a:ea typeface="+mn-ea"/>
                <a:cs typeface="+mn-cs"/>
              </a:rPr>
              <a:t>COP0032* Issue 5 – Code of Practice for Plant Any Line Open (ALO) Working</a:t>
            </a:r>
            <a:br>
              <a:rPr kumimoji="0" lang="en-GB" b="0" i="0" u="none" strike="noStrike" kern="1200" cap="none" normalizeH="0" noProof="0" dirty="0">
                <a:ln>
                  <a:noFill/>
                </a:ln>
                <a:solidFill>
                  <a:schemeClr val="tx1"/>
                </a:solidFill>
                <a:effectLst/>
                <a:uLnTx/>
                <a:uFillTx/>
                <a:latin typeface="Calibri" panose="020F0502020204030204"/>
                <a:ea typeface="+mn-ea"/>
                <a:cs typeface="+mn-cs"/>
              </a:rPr>
            </a:br>
            <a:r>
              <a:rPr kumimoji="0" lang="en-GB" b="0" i="0" u="none" strike="noStrike" kern="1200" cap="none" normalizeH="0" noProof="0" dirty="0">
                <a:ln>
                  <a:noFill/>
                </a:ln>
                <a:solidFill>
                  <a:schemeClr val="tx1"/>
                </a:solidFill>
                <a:effectLst/>
                <a:uLnTx/>
                <a:uFillTx/>
                <a:latin typeface="Calibri" panose="020F0502020204030204"/>
                <a:ea typeface="+mn-ea"/>
                <a:cs typeface="+mn-cs"/>
              </a:rPr>
              <a:t>* This standard has been published with a briefing note.</a:t>
            </a:r>
          </a:p>
        </p:txBody>
      </p:sp>
      <p:sp>
        <p:nvSpPr>
          <p:cNvPr id="2" name="Rectangle: Rounded Corners 1">
            <a:hlinkClick r:id="" action="ppaction://noaction" highlightClick="1"/>
            <a:extLst>
              <a:ext uri="{FF2B5EF4-FFF2-40B4-BE49-F238E27FC236}">
                <a16:creationId xmlns:a16="http://schemas.microsoft.com/office/drawing/2014/main" id="{A477BA64-297C-7789-669B-FBBA3CD12336}"/>
              </a:ext>
            </a:extLst>
          </p:cNvPr>
          <p:cNvSpPr/>
          <p:nvPr/>
        </p:nvSpPr>
        <p:spPr>
          <a:xfrm>
            <a:off x="1073188" y="3346819"/>
            <a:ext cx="9925989" cy="720000"/>
          </a:xfrm>
          <a:prstGeom prst="roundRect">
            <a:avLst>
              <a:gd name="adj" fmla="val 30718"/>
            </a:avLst>
          </a:prstGeom>
          <a:solidFill>
            <a:schemeClr val="bg1"/>
          </a:solidFill>
          <a:ln w="38100">
            <a:solidFill>
              <a:srgbClr val="CD62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0" i="0" dirty="0">
                <a:solidFill>
                  <a:schemeClr val="tx1"/>
                </a:solidFill>
                <a:effectLst/>
                <a:latin typeface="Calibri" panose="020F0502020204030204" pitchFamily="34" charset="0"/>
              </a:rPr>
              <a:t>COP0031 Issue 2 – Code of Practice for Safe Use of Remote Controls</a:t>
            </a:r>
          </a:p>
        </p:txBody>
      </p:sp>
      <p:pic>
        <p:nvPicPr>
          <p:cNvPr id="14" name="Picture 13">
            <a:hlinkClick r:id="rId7"/>
            <a:extLst>
              <a:ext uri="{FF2B5EF4-FFF2-40B4-BE49-F238E27FC236}">
                <a16:creationId xmlns:a16="http://schemas.microsoft.com/office/drawing/2014/main" id="{4702E7CA-9B89-4E0C-8B4C-CDF03E3019B4}"/>
              </a:ext>
            </a:extLst>
          </p:cNvPr>
          <p:cNvPicPr>
            <a:picLocks noChangeAspect="1"/>
          </p:cNvPicPr>
          <p:nvPr/>
        </p:nvPicPr>
        <p:blipFill>
          <a:blip r:embed="rId8"/>
          <a:stretch>
            <a:fillRect/>
          </a:stretch>
        </p:blipFill>
        <p:spPr>
          <a:xfrm>
            <a:off x="10476115" y="2511343"/>
            <a:ext cx="755970" cy="755970"/>
          </a:xfrm>
          <a:prstGeom prst="rect">
            <a:avLst/>
          </a:prstGeom>
        </p:spPr>
      </p:pic>
      <p:sp>
        <p:nvSpPr>
          <p:cNvPr id="3" name="Rectangle: Rounded Corners 2">
            <a:hlinkClick r:id="" action="ppaction://noaction" highlightClick="1"/>
            <a:extLst>
              <a:ext uri="{FF2B5EF4-FFF2-40B4-BE49-F238E27FC236}">
                <a16:creationId xmlns:a16="http://schemas.microsoft.com/office/drawing/2014/main" id="{484FED05-3F24-BF8F-B407-53DC05EF3E98}"/>
              </a:ext>
            </a:extLst>
          </p:cNvPr>
          <p:cNvSpPr/>
          <p:nvPr/>
        </p:nvSpPr>
        <p:spPr>
          <a:xfrm>
            <a:off x="1073188" y="1679506"/>
            <a:ext cx="9925989" cy="720000"/>
          </a:xfrm>
          <a:prstGeom prst="roundRect">
            <a:avLst>
              <a:gd name="adj" fmla="val 30718"/>
            </a:avLst>
          </a:prstGeom>
          <a:solidFill>
            <a:schemeClr val="bg1"/>
          </a:solidFill>
          <a:ln w="38100">
            <a:solidFill>
              <a:srgbClr val="CD62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GB" b="0" i="0" dirty="0">
                <a:solidFill>
                  <a:schemeClr val="tx1"/>
                </a:solidFill>
                <a:effectLst/>
                <a:latin typeface="Calibri" panose="020F0502020204030204" pitchFamily="34" charset="0"/>
              </a:rPr>
              <a:t>COP0 Issue 6 – Code of Practice for M&amp;EE Documents</a:t>
            </a:r>
          </a:p>
        </p:txBody>
      </p:sp>
      <p:pic>
        <p:nvPicPr>
          <p:cNvPr id="4" name="Picture 3">
            <a:hlinkClick r:id="rId9"/>
            <a:extLst>
              <a:ext uri="{FF2B5EF4-FFF2-40B4-BE49-F238E27FC236}">
                <a16:creationId xmlns:a16="http://schemas.microsoft.com/office/drawing/2014/main" id="{9D8687EC-9CFE-F1B9-BDCB-BE46658AB97A}"/>
              </a:ext>
            </a:extLst>
          </p:cNvPr>
          <p:cNvPicPr>
            <a:picLocks noChangeAspect="1"/>
          </p:cNvPicPr>
          <p:nvPr/>
        </p:nvPicPr>
        <p:blipFill>
          <a:blip r:embed="rId8"/>
          <a:stretch>
            <a:fillRect/>
          </a:stretch>
        </p:blipFill>
        <p:spPr>
          <a:xfrm>
            <a:off x="10476115" y="3351972"/>
            <a:ext cx="755970" cy="755970"/>
          </a:xfrm>
          <a:prstGeom prst="rect">
            <a:avLst/>
          </a:prstGeom>
        </p:spPr>
      </p:pic>
      <p:pic>
        <p:nvPicPr>
          <p:cNvPr id="5" name="Picture 4">
            <a:hlinkClick r:id="rId10"/>
            <a:extLst>
              <a:ext uri="{FF2B5EF4-FFF2-40B4-BE49-F238E27FC236}">
                <a16:creationId xmlns:a16="http://schemas.microsoft.com/office/drawing/2014/main" id="{5A34216A-AADA-A719-E677-71B4F0291ED3}"/>
              </a:ext>
            </a:extLst>
          </p:cNvPr>
          <p:cNvPicPr>
            <a:picLocks noChangeAspect="1"/>
          </p:cNvPicPr>
          <p:nvPr/>
        </p:nvPicPr>
        <p:blipFill>
          <a:blip r:embed="rId8"/>
          <a:stretch>
            <a:fillRect/>
          </a:stretch>
        </p:blipFill>
        <p:spPr>
          <a:xfrm>
            <a:off x="10476115" y="4192601"/>
            <a:ext cx="755970" cy="755970"/>
          </a:xfrm>
          <a:prstGeom prst="rect">
            <a:avLst/>
          </a:prstGeom>
        </p:spPr>
      </p:pic>
      <p:pic>
        <p:nvPicPr>
          <p:cNvPr id="24" name="Picture 23">
            <a:hlinkClick r:id="rId11"/>
            <a:extLst>
              <a:ext uri="{FF2B5EF4-FFF2-40B4-BE49-F238E27FC236}">
                <a16:creationId xmlns:a16="http://schemas.microsoft.com/office/drawing/2014/main" id="{E4553271-2344-4312-85F6-BF958EB44518}"/>
              </a:ext>
            </a:extLst>
          </p:cNvPr>
          <p:cNvPicPr>
            <a:picLocks noChangeAspect="1"/>
          </p:cNvPicPr>
          <p:nvPr/>
        </p:nvPicPr>
        <p:blipFill>
          <a:blip r:embed="rId8"/>
          <a:stretch>
            <a:fillRect/>
          </a:stretch>
        </p:blipFill>
        <p:spPr>
          <a:xfrm>
            <a:off x="10476115" y="1670714"/>
            <a:ext cx="755970" cy="755970"/>
          </a:xfrm>
          <a:prstGeom prst="rect">
            <a:avLst/>
          </a:prstGeom>
        </p:spPr>
      </p:pic>
      <p:sp>
        <p:nvSpPr>
          <p:cNvPr id="17" name="Rectangle: Rounded Corners 16">
            <a:hlinkClick r:id="" action="ppaction://noaction" highlightClick="1"/>
            <a:extLst>
              <a:ext uri="{FF2B5EF4-FFF2-40B4-BE49-F238E27FC236}">
                <a16:creationId xmlns:a16="http://schemas.microsoft.com/office/drawing/2014/main" id="{B52E55ED-B350-E8AC-FFC3-C47052159A53}"/>
              </a:ext>
            </a:extLst>
          </p:cNvPr>
          <p:cNvSpPr/>
          <p:nvPr/>
        </p:nvSpPr>
        <p:spPr>
          <a:xfrm>
            <a:off x="1073188" y="5051616"/>
            <a:ext cx="9925988" cy="720000"/>
          </a:xfrm>
          <a:prstGeom prst="roundRect">
            <a:avLst>
              <a:gd name="adj" fmla="val 30718"/>
            </a:avLst>
          </a:prstGeom>
          <a:solidFill>
            <a:schemeClr val="bg1"/>
          </a:solidFill>
          <a:ln w="38100">
            <a:solidFill>
              <a:srgbClr val="CD62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b="0" i="0" u="none" strike="noStrike" kern="1200" cap="none" spc="-50" normalizeH="0" baseline="0" noProof="0" dirty="0">
                <a:ln>
                  <a:noFill/>
                </a:ln>
                <a:solidFill>
                  <a:schemeClr val="tx1"/>
                </a:solidFill>
                <a:effectLst/>
                <a:uLnTx/>
                <a:uFillTx/>
                <a:latin typeface="Calibri" panose="020F0502020204030204"/>
                <a:ea typeface="+mn-ea"/>
                <a:cs typeface="+mn-cs"/>
              </a:rPr>
              <a:t>COP0037 Issue 4 – Code of Practice for Haulage Capabilities of On Track Machines</a:t>
            </a:r>
          </a:p>
        </p:txBody>
      </p:sp>
      <p:pic>
        <p:nvPicPr>
          <p:cNvPr id="21" name="Picture 20">
            <a:hlinkClick r:id="rId12"/>
            <a:extLst>
              <a:ext uri="{FF2B5EF4-FFF2-40B4-BE49-F238E27FC236}">
                <a16:creationId xmlns:a16="http://schemas.microsoft.com/office/drawing/2014/main" id="{55A16C23-4E3E-4886-5E64-B581CBAA54EA}"/>
              </a:ext>
            </a:extLst>
          </p:cNvPr>
          <p:cNvPicPr>
            <a:picLocks noChangeAspect="1"/>
          </p:cNvPicPr>
          <p:nvPr/>
        </p:nvPicPr>
        <p:blipFill>
          <a:blip r:embed="rId8"/>
          <a:stretch>
            <a:fillRect/>
          </a:stretch>
        </p:blipFill>
        <p:spPr>
          <a:xfrm>
            <a:off x="10476115" y="5033230"/>
            <a:ext cx="755970" cy="755970"/>
          </a:xfrm>
          <a:prstGeom prst="rect">
            <a:avLst/>
          </a:prstGeom>
        </p:spPr>
      </p:pic>
      <p:pic>
        <p:nvPicPr>
          <p:cNvPr id="25" name="Picture 24">
            <a:hlinkClick r:id="" action="ppaction://hlinkshowjump?jump=nextslide"/>
            <a:extLst>
              <a:ext uri="{FF2B5EF4-FFF2-40B4-BE49-F238E27FC236}">
                <a16:creationId xmlns:a16="http://schemas.microsoft.com/office/drawing/2014/main" id="{F2B8164E-D172-80FE-D48C-BAB26D3125C0}"/>
              </a:ext>
            </a:extLst>
          </p:cNvPr>
          <p:cNvPicPr>
            <a:picLocks noChangeAspect="1"/>
          </p:cNvPicPr>
          <p:nvPr/>
        </p:nvPicPr>
        <p:blipFill>
          <a:blip r:embed="rId13">
            <a:alphaModFix/>
          </a:blip>
          <a:stretch>
            <a:fillRect/>
          </a:stretch>
        </p:blipFill>
        <p:spPr>
          <a:xfrm>
            <a:off x="11290478" y="6016808"/>
            <a:ext cx="756000" cy="756000"/>
          </a:xfrm>
          <a:prstGeom prst="rect">
            <a:avLst/>
          </a:prstGeom>
        </p:spPr>
      </p:pic>
      <p:pic>
        <p:nvPicPr>
          <p:cNvPr id="26" name="Picture 25">
            <a:extLst>
              <a:ext uri="{FF2B5EF4-FFF2-40B4-BE49-F238E27FC236}">
                <a16:creationId xmlns:a16="http://schemas.microsoft.com/office/drawing/2014/main" id="{D93A11A2-1FB0-0C41-77C4-ECA5C28CF9AE}"/>
              </a:ext>
            </a:extLst>
          </p:cNvPr>
          <p:cNvPicPr>
            <a:picLocks noChangeAspect="1"/>
          </p:cNvPicPr>
          <p:nvPr/>
        </p:nvPicPr>
        <p:blipFill>
          <a:blip r:embed="rId13">
            <a:alphaModFix amt="20000"/>
          </a:blip>
          <a:stretch>
            <a:fillRect/>
          </a:stretch>
        </p:blipFill>
        <p:spPr>
          <a:xfrm flipH="1">
            <a:off x="10372933" y="6016808"/>
            <a:ext cx="756000" cy="756000"/>
          </a:xfrm>
          <a:prstGeom prst="rect">
            <a:avLst/>
          </a:prstGeom>
        </p:spPr>
      </p:pic>
    </p:spTree>
    <p:extLst>
      <p:ext uri="{BB962C8B-B14F-4D97-AF65-F5344CB8AC3E}">
        <p14:creationId xmlns:p14="http://schemas.microsoft.com/office/powerpoint/2010/main" val="2970162977"/>
      </p:ext>
    </p:extLst>
  </p:cSld>
  <p:clrMapOvr>
    <a:masterClrMapping/>
  </p:clrMapOvr>
  <mc:AlternateContent xmlns:mc="http://schemas.openxmlformats.org/markup-compatibility/2006" xmlns:p14="http://schemas.microsoft.com/office/powerpoint/2010/main">
    <mc:Choice Requires="p14">
      <p:transition spd="slow" p14:dur="1500" advClick="0">
        <p:fade/>
      </p:transition>
    </mc:Choice>
    <mc:Fallback xmlns="">
      <p:transition spd="slow" advClick="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Rectangle: Rounded Corners 95">
            <a:hlinkClick r:id="" action="ppaction://noaction" highlightClick="1"/>
            <a:extLst>
              <a:ext uri="{FF2B5EF4-FFF2-40B4-BE49-F238E27FC236}">
                <a16:creationId xmlns:a16="http://schemas.microsoft.com/office/drawing/2014/main" id="{CD7569DD-3719-4B53-91BD-09854E05A764}"/>
              </a:ext>
            </a:extLst>
          </p:cNvPr>
          <p:cNvSpPr/>
          <p:nvPr/>
        </p:nvSpPr>
        <p:spPr>
          <a:xfrm>
            <a:off x="1060620" y="2522497"/>
            <a:ext cx="10065867" cy="720000"/>
          </a:xfrm>
          <a:prstGeom prst="roundRect">
            <a:avLst>
              <a:gd name="adj" fmla="val 30718"/>
            </a:avLst>
          </a:prstGeom>
          <a:solidFill>
            <a:schemeClr val="bg1"/>
          </a:solidFill>
          <a:ln w="38100">
            <a:solidFill>
              <a:srgbClr val="CD62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616075" indent="-1616075">
              <a:defRPr/>
            </a:pPr>
            <a:r>
              <a:rPr lang="en-GB" b="0" i="0" dirty="0">
                <a:solidFill>
                  <a:schemeClr val="tx1"/>
                </a:solidFill>
                <a:effectLst/>
                <a:latin typeface="Calibri" panose="020F0502020204030204" pitchFamily="34" charset="0"/>
              </a:rPr>
              <a:t>COP0041 Issue 2 – Code of Practice for OTM Ready to Run Card</a:t>
            </a:r>
          </a:p>
        </p:txBody>
      </p:sp>
      <p:sp>
        <p:nvSpPr>
          <p:cNvPr id="19" name="Title 1">
            <a:extLst>
              <a:ext uri="{FF2B5EF4-FFF2-40B4-BE49-F238E27FC236}">
                <a16:creationId xmlns:a16="http://schemas.microsoft.com/office/drawing/2014/main" id="{4B503AFA-FD29-48AD-B982-2EB8B766ECBC}"/>
              </a:ext>
            </a:extLst>
          </p:cNvPr>
          <p:cNvSpPr txBox="1">
            <a:spLocks/>
          </p:cNvSpPr>
          <p:nvPr/>
        </p:nvSpPr>
        <p:spPr>
          <a:xfrm>
            <a:off x="2171812" y="6167719"/>
            <a:ext cx="7386554" cy="390215"/>
          </a:xfrm>
          <a:prstGeom prst="rect">
            <a:avLst/>
          </a:prstGeom>
        </p:spPr>
        <p:txBody>
          <a:bodyPr vert="horz" lIns="0" tIns="0" rIns="0" bIns="0" rtlCol="0" anchor="ctr" anchorCtr="0">
            <a:noAutofit/>
          </a:bodyPr>
          <a:lstStyle>
            <a:lvl1pPr algn="l" defTabSz="914400" rtl="0" eaLnBrk="1" latinLnBrk="0" hangingPunct="1">
              <a:lnSpc>
                <a:spcPct val="100000"/>
              </a:lnSpc>
              <a:spcBef>
                <a:spcPct val="0"/>
              </a:spcBef>
              <a:buNone/>
              <a:defRPr sz="4500" kern="1200">
                <a:solidFill>
                  <a:schemeClr val="bg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2000" b="1" i="0" u="none" strike="noStrike" kern="1200" cap="none" spc="-50" normalizeH="0" baseline="0" noProof="0">
                <a:ln>
                  <a:noFill/>
                </a:ln>
                <a:solidFill>
                  <a:srgbClr val="C00000"/>
                </a:solidFill>
                <a:effectLst/>
                <a:uLnTx/>
                <a:uFillTx/>
                <a:latin typeface="Calibri"/>
                <a:ea typeface="+mj-ea"/>
                <a:cs typeface="+mj-cs"/>
              </a:rPr>
              <a:t>Click on the title to access the standard on the RSSB website</a:t>
            </a:r>
            <a:endParaRPr kumimoji="0" lang="en-GB" sz="2000" b="1" i="1" u="none" strike="noStrike" kern="1200" cap="none" spc="0" normalizeH="0" baseline="0" noProof="0">
              <a:ln>
                <a:noFill/>
              </a:ln>
              <a:solidFill>
                <a:srgbClr val="C00000"/>
              </a:solidFill>
              <a:effectLst/>
              <a:uLnTx/>
              <a:uFillTx/>
              <a:latin typeface="Calibri"/>
              <a:ea typeface="+mj-ea"/>
              <a:cs typeface="+mj-cs"/>
            </a:endParaRPr>
          </a:p>
        </p:txBody>
      </p:sp>
      <p:pic>
        <p:nvPicPr>
          <p:cNvPr id="20" name="Picture 19">
            <a:hlinkClick r:id="rId3" action="ppaction://hlinksldjump"/>
            <a:extLst>
              <a:ext uri="{FF2B5EF4-FFF2-40B4-BE49-F238E27FC236}">
                <a16:creationId xmlns:a16="http://schemas.microsoft.com/office/drawing/2014/main" id="{E9248DA4-BE2F-413C-A699-A7A5259B8B7C}"/>
              </a:ext>
            </a:extLst>
          </p:cNvPr>
          <p:cNvPicPr>
            <a:picLocks noChangeAspect="1"/>
          </p:cNvPicPr>
          <p:nvPr/>
        </p:nvPicPr>
        <p:blipFill>
          <a:blip r:embed="rId4"/>
          <a:stretch>
            <a:fillRect/>
          </a:stretch>
        </p:blipFill>
        <p:spPr>
          <a:xfrm>
            <a:off x="11290478" y="157163"/>
            <a:ext cx="755970" cy="755970"/>
          </a:xfrm>
          <a:prstGeom prst="rect">
            <a:avLst/>
          </a:prstGeom>
        </p:spPr>
      </p:pic>
      <p:sp>
        <p:nvSpPr>
          <p:cNvPr id="31" name="Title 1">
            <a:extLst>
              <a:ext uri="{FF2B5EF4-FFF2-40B4-BE49-F238E27FC236}">
                <a16:creationId xmlns:a16="http://schemas.microsoft.com/office/drawing/2014/main" id="{681A6B2B-7EB0-4330-AC04-B14040390B06}"/>
              </a:ext>
            </a:extLst>
          </p:cNvPr>
          <p:cNvSpPr txBox="1">
            <a:spLocks/>
          </p:cNvSpPr>
          <p:nvPr/>
        </p:nvSpPr>
        <p:spPr>
          <a:xfrm>
            <a:off x="2402723" y="1425"/>
            <a:ext cx="7386554" cy="604210"/>
          </a:xfrm>
          <a:prstGeom prst="rect">
            <a:avLst/>
          </a:prstGeom>
        </p:spPr>
        <p:txBody>
          <a:bodyPr vert="horz" lIns="0" tIns="0" rIns="0" bIns="0" rtlCol="0" anchor="ctr" anchorCtr="0">
            <a:noAutofit/>
          </a:bodyPr>
          <a:lstStyle>
            <a:lvl1pPr algn="l" defTabSz="914400" rtl="0" eaLnBrk="1" latinLnBrk="0" hangingPunct="1">
              <a:lnSpc>
                <a:spcPct val="100000"/>
              </a:lnSpc>
              <a:spcBef>
                <a:spcPct val="0"/>
              </a:spcBef>
              <a:buNone/>
              <a:defRPr sz="4500" kern="1200">
                <a:solidFill>
                  <a:schemeClr val="bg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2400" b="0" i="0" u="none" strike="noStrike" kern="1200" cap="none" spc="-50" normalizeH="0" baseline="0" noProof="0">
                <a:ln>
                  <a:noFill/>
                </a:ln>
                <a:solidFill>
                  <a:prstClr val="black"/>
                </a:solidFill>
                <a:effectLst/>
                <a:uLnTx/>
                <a:uFillTx/>
                <a:latin typeface="Calibri"/>
                <a:ea typeface="+mj-ea"/>
                <a:cs typeface="+mj-cs"/>
              </a:rPr>
              <a:t>Changes to Standards – March 2024</a:t>
            </a:r>
            <a:endParaRPr kumimoji="0" lang="en-GB" sz="2400" b="0" i="1" u="none" strike="noStrike" kern="1200" cap="none" spc="0" normalizeH="0" baseline="0" noProof="0">
              <a:ln>
                <a:noFill/>
              </a:ln>
              <a:solidFill>
                <a:prstClr val="black"/>
              </a:solidFill>
              <a:effectLst/>
              <a:uLnTx/>
              <a:uFillTx/>
              <a:latin typeface="Calibri"/>
              <a:ea typeface="+mj-ea"/>
              <a:cs typeface="+mj-cs"/>
            </a:endParaRPr>
          </a:p>
        </p:txBody>
      </p:sp>
      <p:pic>
        <p:nvPicPr>
          <p:cNvPr id="11" name="Picture 10">
            <a:hlinkClick r:id="" action="ppaction://hlinkshowjump?jump=endshow"/>
            <a:extLst>
              <a:ext uri="{FF2B5EF4-FFF2-40B4-BE49-F238E27FC236}">
                <a16:creationId xmlns:a16="http://schemas.microsoft.com/office/drawing/2014/main" id="{4B14CEBE-8E1F-4E4E-99B3-DFA0F07303FE}"/>
              </a:ext>
            </a:extLst>
          </p:cNvPr>
          <p:cNvPicPr>
            <a:picLocks noChangeAspect="1"/>
          </p:cNvPicPr>
          <p:nvPr/>
        </p:nvPicPr>
        <p:blipFill>
          <a:blip r:embed="rId5"/>
          <a:stretch>
            <a:fillRect/>
          </a:stretch>
        </p:blipFill>
        <p:spPr>
          <a:xfrm>
            <a:off x="89371" y="6016808"/>
            <a:ext cx="720000" cy="692039"/>
          </a:xfrm>
          <a:prstGeom prst="rect">
            <a:avLst/>
          </a:prstGeom>
        </p:spPr>
      </p:pic>
      <p:sp>
        <p:nvSpPr>
          <p:cNvPr id="12" name="Rectangle: Rounded Corners 11">
            <a:hlinkClick r:id="" action="ppaction://noaction" highlightClick="1"/>
            <a:extLst>
              <a:ext uri="{FF2B5EF4-FFF2-40B4-BE49-F238E27FC236}">
                <a16:creationId xmlns:a16="http://schemas.microsoft.com/office/drawing/2014/main" id="{E5835C14-0833-4DB7-B29B-931E7BA4EE79}"/>
              </a:ext>
            </a:extLst>
          </p:cNvPr>
          <p:cNvSpPr/>
          <p:nvPr/>
        </p:nvSpPr>
        <p:spPr>
          <a:xfrm>
            <a:off x="1073188" y="4208479"/>
            <a:ext cx="10065866" cy="720000"/>
          </a:xfrm>
          <a:prstGeom prst="roundRect">
            <a:avLst>
              <a:gd name="adj" fmla="val 30718"/>
            </a:avLst>
          </a:prstGeom>
          <a:solidFill>
            <a:schemeClr val="bg1"/>
          </a:solidFill>
          <a:ln w="38100">
            <a:solidFill>
              <a:srgbClr val="CD62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b="0" i="0" u="none" strike="noStrike" kern="1200" cap="none" spc="-50" normalizeH="0" baseline="0" noProof="0" dirty="0">
                <a:ln>
                  <a:noFill/>
                </a:ln>
                <a:solidFill>
                  <a:schemeClr val="tx1"/>
                </a:solidFill>
                <a:effectLst/>
                <a:uLnTx/>
                <a:uFillTx/>
                <a:latin typeface="Calibri" panose="020F0502020204030204"/>
                <a:ea typeface="+mn-ea"/>
                <a:cs typeface="+mn-cs"/>
              </a:rPr>
              <a:t>COP0044 Issue 2 – Code of Practice for Re-railing Kirow Cranes using Outriggers</a:t>
            </a:r>
          </a:p>
        </p:txBody>
      </p:sp>
      <p:sp>
        <p:nvSpPr>
          <p:cNvPr id="2" name="Rectangle: Rounded Corners 1">
            <a:hlinkClick r:id="" action="ppaction://noaction" highlightClick="1"/>
            <a:extLst>
              <a:ext uri="{FF2B5EF4-FFF2-40B4-BE49-F238E27FC236}">
                <a16:creationId xmlns:a16="http://schemas.microsoft.com/office/drawing/2014/main" id="{A477BA64-297C-7789-669B-FBBA3CD12336}"/>
              </a:ext>
            </a:extLst>
          </p:cNvPr>
          <p:cNvSpPr/>
          <p:nvPr/>
        </p:nvSpPr>
        <p:spPr>
          <a:xfrm>
            <a:off x="1073188" y="3365488"/>
            <a:ext cx="10065867" cy="720000"/>
          </a:xfrm>
          <a:prstGeom prst="roundRect">
            <a:avLst>
              <a:gd name="adj" fmla="val 30718"/>
            </a:avLst>
          </a:prstGeom>
          <a:solidFill>
            <a:schemeClr val="bg1"/>
          </a:solidFill>
          <a:ln w="38100">
            <a:solidFill>
              <a:srgbClr val="CD62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0" i="0" dirty="0">
                <a:solidFill>
                  <a:schemeClr val="tx1"/>
                </a:solidFill>
                <a:effectLst/>
                <a:latin typeface="Calibri" panose="020F0502020204030204" pitchFamily="34" charset="0"/>
              </a:rPr>
              <a:t>COP0043 Issue 3 – Code of Practice for Hydraulic Hose In-use Repair</a:t>
            </a:r>
          </a:p>
        </p:txBody>
      </p:sp>
      <p:pic>
        <p:nvPicPr>
          <p:cNvPr id="14" name="Picture 13">
            <a:hlinkClick r:id="rId6"/>
            <a:extLst>
              <a:ext uri="{FF2B5EF4-FFF2-40B4-BE49-F238E27FC236}">
                <a16:creationId xmlns:a16="http://schemas.microsoft.com/office/drawing/2014/main" id="{4702E7CA-9B89-4E0C-8B4C-CDF03E3019B4}"/>
              </a:ext>
            </a:extLst>
          </p:cNvPr>
          <p:cNvPicPr>
            <a:picLocks noChangeAspect="1"/>
          </p:cNvPicPr>
          <p:nvPr/>
        </p:nvPicPr>
        <p:blipFill>
          <a:blip r:embed="rId7"/>
          <a:stretch>
            <a:fillRect/>
          </a:stretch>
        </p:blipFill>
        <p:spPr>
          <a:xfrm>
            <a:off x="10493699" y="2506947"/>
            <a:ext cx="755970" cy="755970"/>
          </a:xfrm>
          <a:prstGeom prst="rect">
            <a:avLst/>
          </a:prstGeom>
        </p:spPr>
      </p:pic>
      <p:sp>
        <p:nvSpPr>
          <p:cNvPr id="3" name="Rectangle: Rounded Corners 2">
            <a:hlinkClick r:id="" action="ppaction://noaction" highlightClick="1"/>
            <a:extLst>
              <a:ext uri="{FF2B5EF4-FFF2-40B4-BE49-F238E27FC236}">
                <a16:creationId xmlns:a16="http://schemas.microsoft.com/office/drawing/2014/main" id="{484FED05-3F24-BF8F-B407-53DC05EF3E98}"/>
              </a:ext>
            </a:extLst>
          </p:cNvPr>
          <p:cNvSpPr/>
          <p:nvPr/>
        </p:nvSpPr>
        <p:spPr>
          <a:xfrm>
            <a:off x="1073188" y="1679506"/>
            <a:ext cx="10065867" cy="720000"/>
          </a:xfrm>
          <a:prstGeom prst="roundRect">
            <a:avLst>
              <a:gd name="adj" fmla="val 30718"/>
            </a:avLst>
          </a:prstGeom>
          <a:solidFill>
            <a:schemeClr val="bg1"/>
          </a:solidFill>
          <a:ln w="38100">
            <a:solidFill>
              <a:srgbClr val="CD62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GB" b="0" i="0" dirty="0">
                <a:solidFill>
                  <a:schemeClr val="tx1"/>
                </a:solidFill>
                <a:effectLst/>
                <a:latin typeface="Calibri" panose="020F0502020204030204" pitchFamily="34" charset="0"/>
              </a:rPr>
              <a:t>COP0039 Issue 2 – Code of Practice for Action following Hydraulic Pump and/or Motor Failure</a:t>
            </a:r>
          </a:p>
        </p:txBody>
      </p:sp>
      <p:pic>
        <p:nvPicPr>
          <p:cNvPr id="4" name="Picture 3">
            <a:hlinkClick r:id="rId8"/>
            <a:extLst>
              <a:ext uri="{FF2B5EF4-FFF2-40B4-BE49-F238E27FC236}">
                <a16:creationId xmlns:a16="http://schemas.microsoft.com/office/drawing/2014/main" id="{9D8687EC-9CFE-F1B9-BDCB-BE46658AB97A}"/>
              </a:ext>
            </a:extLst>
          </p:cNvPr>
          <p:cNvPicPr>
            <a:picLocks noChangeAspect="1"/>
          </p:cNvPicPr>
          <p:nvPr/>
        </p:nvPicPr>
        <p:blipFill>
          <a:blip r:embed="rId7"/>
          <a:stretch>
            <a:fillRect/>
          </a:stretch>
        </p:blipFill>
        <p:spPr>
          <a:xfrm>
            <a:off x="10493699" y="3351972"/>
            <a:ext cx="755970" cy="755970"/>
          </a:xfrm>
          <a:prstGeom prst="rect">
            <a:avLst/>
          </a:prstGeom>
        </p:spPr>
      </p:pic>
      <p:pic>
        <p:nvPicPr>
          <p:cNvPr id="5" name="Picture 4">
            <a:hlinkClick r:id="rId9"/>
            <a:extLst>
              <a:ext uri="{FF2B5EF4-FFF2-40B4-BE49-F238E27FC236}">
                <a16:creationId xmlns:a16="http://schemas.microsoft.com/office/drawing/2014/main" id="{5A34216A-AADA-A719-E677-71B4F0291ED3}"/>
              </a:ext>
            </a:extLst>
          </p:cNvPr>
          <p:cNvPicPr>
            <a:picLocks noChangeAspect="1"/>
          </p:cNvPicPr>
          <p:nvPr/>
        </p:nvPicPr>
        <p:blipFill>
          <a:blip r:embed="rId7"/>
          <a:stretch>
            <a:fillRect/>
          </a:stretch>
        </p:blipFill>
        <p:spPr>
          <a:xfrm>
            <a:off x="10493699" y="4196997"/>
            <a:ext cx="755970" cy="755970"/>
          </a:xfrm>
          <a:prstGeom prst="rect">
            <a:avLst/>
          </a:prstGeom>
        </p:spPr>
      </p:pic>
      <p:pic>
        <p:nvPicPr>
          <p:cNvPr id="24" name="Picture 23">
            <a:hlinkClick r:id="rId10"/>
            <a:extLst>
              <a:ext uri="{FF2B5EF4-FFF2-40B4-BE49-F238E27FC236}">
                <a16:creationId xmlns:a16="http://schemas.microsoft.com/office/drawing/2014/main" id="{E4553271-2344-4312-85F6-BF958EB44518}"/>
              </a:ext>
            </a:extLst>
          </p:cNvPr>
          <p:cNvPicPr>
            <a:picLocks noChangeAspect="1"/>
          </p:cNvPicPr>
          <p:nvPr/>
        </p:nvPicPr>
        <p:blipFill>
          <a:blip r:embed="rId7"/>
          <a:stretch>
            <a:fillRect/>
          </a:stretch>
        </p:blipFill>
        <p:spPr>
          <a:xfrm>
            <a:off x="10493699" y="1661922"/>
            <a:ext cx="755970" cy="755970"/>
          </a:xfrm>
          <a:prstGeom prst="rect">
            <a:avLst/>
          </a:prstGeom>
        </p:spPr>
      </p:pic>
      <p:sp>
        <p:nvSpPr>
          <p:cNvPr id="17" name="Rectangle: Rounded Corners 16">
            <a:hlinkClick r:id="" action="ppaction://noaction" highlightClick="1"/>
            <a:extLst>
              <a:ext uri="{FF2B5EF4-FFF2-40B4-BE49-F238E27FC236}">
                <a16:creationId xmlns:a16="http://schemas.microsoft.com/office/drawing/2014/main" id="{B52E55ED-B350-E8AC-FFC3-C47052159A53}"/>
              </a:ext>
            </a:extLst>
          </p:cNvPr>
          <p:cNvSpPr/>
          <p:nvPr/>
        </p:nvSpPr>
        <p:spPr>
          <a:xfrm>
            <a:off x="1073188" y="5051470"/>
            <a:ext cx="10065866" cy="720000"/>
          </a:xfrm>
          <a:prstGeom prst="roundRect">
            <a:avLst>
              <a:gd name="adj" fmla="val 30718"/>
            </a:avLst>
          </a:prstGeom>
          <a:solidFill>
            <a:srgbClr val="CD6241"/>
          </a:solidFill>
          <a:ln w="38100">
            <a:solidFill>
              <a:srgbClr val="CD62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b="0" i="0" u="none" strike="noStrike" kern="1200" cap="none" spc="-50" normalizeH="0" baseline="0" noProof="0" dirty="0">
                <a:ln>
                  <a:noFill/>
                </a:ln>
                <a:solidFill>
                  <a:schemeClr val="bg1"/>
                </a:solidFill>
                <a:effectLst/>
                <a:uLnTx/>
                <a:uFillTx/>
                <a:latin typeface="Calibri" panose="020F0502020204030204"/>
                <a:ea typeface="+mn-ea"/>
                <a:cs typeface="+mn-cs"/>
              </a:rPr>
              <a:t>Poster P12 Issue 1 – Trolleys used in line blockage</a:t>
            </a:r>
          </a:p>
        </p:txBody>
      </p:sp>
      <p:pic>
        <p:nvPicPr>
          <p:cNvPr id="21" name="Picture 20">
            <a:hlinkClick r:id="rId11"/>
            <a:extLst>
              <a:ext uri="{FF2B5EF4-FFF2-40B4-BE49-F238E27FC236}">
                <a16:creationId xmlns:a16="http://schemas.microsoft.com/office/drawing/2014/main" id="{55A16C23-4E3E-4886-5E64-B581CBAA54EA}"/>
              </a:ext>
            </a:extLst>
          </p:cNvPr>
          <p:cNvPicPr>
            <a:picLocks noChangeAspect="1"/>
          </p:cNvPicPr>
          <p:nvPr/>
        </p:nvPicPr>
        <p:blipFill>
          <a:blip r:embed="rId7"/>
          <a:stretch>
            <a:fillRect/>
          </a:stretch>
        </p:blipFill>
        <p:spPr>
          <a:xfrm>
            <a:off x="10493699" y="5042022"/>
            <a:ext cx="755970" cy="755970"/>
          </a:xfrm>
          <a:prstGeom prst="rect">
            <a:avLst/>
          </a:prstGeom>
        </p:spPr>
      </p:pic>
      <p:pic>
        <p:nvPicPr>
          <p:cNvPr id="22" name="Picture 21">
            <a:hlinkClick r:id="" action="ppaction://hlinkshowjump?jump=previousslide"/>
            <a:extLst>
              <a:ext uri="{FF2B5EF4-FFF2-40B4-BE49-F238E27FC236}">
                <a16:creationId xmlns:a16="http://schemas.microsoft.com/office/drawing/2014/main" id="{F3230552-F744-D9B7-C380-EF5116252034}"/>
              </a:ext>
            </a:extLst>
          </p:cNvPr>
          <p:cNvPicPr>
            <a:picLocks noChangeAspect="1"/>
          </p:cNvPicPr>
          <p:nvPr/>
        </p:nvPicPr>
        <p:blipFill>
          <a:blip r:embed="rId12"/>
          <a:stretch>
            <a:fillRect/>
          </a:stretch>
        </p:blipFill>
        <p:spPr>
          <a:xfrm flipH="1">
            <a:off x="10372933" y="6016808"/>
            <a:ext cx="756000" cy="756000"/>
          </a:xfrm>
          <a:prstGeom prst="rect">
            <a:avLst/>
          </a:prstGeom>
        </p:spPr>
      </p:pic>
      <p:pic>
        <p:nvPicPr>
          <p:cNvPr id="23" name="Picture 22">
            <a:extLst>
              <a:ext uri="{FF2B5EF4-FFF2-40B4-BE49-F238E27FC236}">
                <a16:creationId xmlns:a16="http://schemas.microsoft.com/office/drawing/2014/main" id="{B0A7BF24-9C17-0D47-F1A9-CC89726BEADD}"/>
              </a:ext>
            </a:extLst>
          </p:cNvPr>
          <p:cNvPicPr>
            <a:picLocks noChangeAspect="1"/>
          </p:cNvPicPr>
          <p:nvPr/>
        </p:nvPicPr>
        <p:blipFill>
          <a:blip r:embed="rId12">
            <a:alphaModFix amt="20000"/>
          </a:blip>
          <a:stretch>
            <a:fillRect/>
          </a:stretch>
        </p:blipFill>
        <p:spPr>
          <a:xfrm>
            <a:off x="11290478" y="6016808"/>
            <a:ext cx="756000" cy="756000"/>
          </a:xfrm>
          <a:prstGeom prst="rect">
            <a:avLst/>
          </a:prstGeom>
        </p:spPr>
      </p:pic>
      <p:pic>
        <p:nvPicPr>
          <p:cNvPr id="6" name="Picture 5">
            <a:extLst>
              <a:ext uri="{FF2B5EF4-FFF2-40B4-BE49-F238E27FC236}">
                <a16:creationId xmlns:a16="http://schemas.microsoft.com/office/drawing/2014/main" id="{260B5B71-776A-2324-E35E-0A83F069B06B}"/>
              </a:ext>
            </a:extLst>
          </p:cNvPr>
          <p:cNvPicPr>
            <a:picLocks noChangeAspect="1"/>
          </p:cNvPicPr>
          <p:nvPr/>
        </p:nvPicPr>
        <p:blipFill>
          <a:blip r:embed="rId13"/>
          <a:stretch>
            <a:fillRect/>
          </a:stretch>
        </p:blipFill>
        <p:spPr>
          <a:xfrm>
            <a:off x="197698" y="798667"/>
            <a:ext cx="724067" cy="720000"/>
          </a:xfrm>
          <a:prstGeom prst="rect">
            <a:avLst/>
          </a:prstGeom>
        </p:spPr>
      </p:pic>
      <p:sp>
        <p:nvSpPr>
          <p:cNvPr id="7" name="Rectangle: Rounded Corners 6">
            <a:hlinkClick r:id="rId14" highlightClick="1"/>
            <a:extLst>
              <a:ext uri="{FF2B5EF4-FFF2-40B4-BE49-F238E27FC236}">
                <a16:creationId xmlns:a16="http://schemas.microsoft.com/office/drawing/2014/main" id="{FF2840CA-D8CE-EEE0-3601-B513D0945EE6}"/>
              </a:ext>
            </a:extLst>
          </p:cNvPr>
          <p:cNvSpPr/>
          <p:nvPr/>
        </p:nvSpPr>
        <p:spPr>
          <a:xfrm>
            <a:off x="1073188" y="798667"/>
            <a:ext cx="10065867" cy="720000"/>
          </a:xfrm>
          <a:prstGeom prst="roundRect">
            <a:avLst>
              <a:gd name="adj" fmla="val 30718"/>
            </a:avLst>
          </a:prstGeom>
          <a:solidFill>
            <a:srgbClr val="CD624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tab pos="1976438" algn="l"/>
              </a:tabLst>
              <a:defRPr/>
            </a:pPr>
            <a:r>
              <a:rPr lang="en-GB" spc="-50" dirty="0">
                <a:solidFill>
                  <a:schemeClr val="bg1"/>
                </a:solidFill>
                <a:latin typeface="Calibri" panose="020F0502020204030204"/>
              </a:rPr>
              <a:t>Nine </a:t>
            </a:r>
            <a:r>
              <a:rPr kumimoji="0" lang="en-GB" sz="1800" b="0" i="0" u="none" strike="noStrike" kern="1200" cap="none" spc="-50" normalizeH="0" baseline="0" noProof="0" dirty="0">
                <a:ln>
                  <a:noFill/>
                </a:ln>
                <a:solidFill>
                  <a:schemeClr val="bg1"/>
                </a:solidFill>
                <a:effectLst/>
                <a:uLnTx/>
                <a:uFillTx/>
                <a:latin typeface="Calibri" panose="020F0502020204030204"/>
                <a:ea typeface="+mn-ea"/>
                <a:cs typeface="+mn-cs"/>
              </a:rPr>
              <a:t>Non-RSSB standards and </a:t>
            </a:r>
            <a:r>
              <a:rPr lang="en-GB" spc="-50" dirty="0">
                <a:solidFill>
                  <a:schemeClr val="bg1"/>
                </a:solidFill>
                <a:latin typeface="Calibri" panose="020F0502020204030204"/>
              </a:rPr>
              <a:t>one</a:t>
            </a:r>
            <a:r>
              <a:rPr kumimoji="0" lang="en-GB" sz="1800" b="0" i="0" u="none" strike="noStrike" kern="1200" cap="none" spc="-50" normalizeH="0" baseline="0" noProof="0" dirty="0">
                <a:ln>
                  <a:noFill/>
                </a:ln>
                <a:solidFill>
                  <a:schemeClr val="bg1"/>
                </a:solidFill>
                <a:effectLst/>
                <a:uLnTx/>
                <a:uFillTx/>
                <a:latin typeface="Calibri" panose="020F0502020204030204"/>
                <a:ea typeface="+mn-ea"/>
                <a:cs typeface="+mn-cs"/>
              </a:rPr>
              <a:t> poster have been published on the RSSB website</a:t>
            </a:r>
          </a:p>
        </p:txBody>
      </p:sp>
    </p:spTree>
    <p:extLst>
      <p:ext uri="{BB962C8B-B14F-4D97-AF65-F5344CB8AC3E}">
        <p14:creationId xmlns:p14="http://schemas.microsoft.com/office/powerpoint/2010/main" val="1977376699"/>
      </p:ext>
    </p:extLst>
  </p:cSld>
  <p:clrMapOvr>
    <a:masterClrMapping/>
  </p:clrMapOvr>
  <mc:AlternateContent xmlns:mc="http://schemas.openxmlformats.org/markup-compatibility/2006" xmlns:p14="http://schemas.microsoft.com/office/powerpoint/2010/main">
    <mc:Choice Requires="p14">
      <p:transition spd="slow" p14:dur="1500" advClick="0">
        <p:fade/>
      </p:transition>
    </mc:Choice>
    <mc:Fallback xmlns="">
      <p:transition spd="slow" advClick="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hlinkClick r:id="rId3" action="ppaction://hlinksldjump"/>
            <a:extLst>
              <a:ext uri="{FF2B5EF4-FFF2-40B4-BE49-F238E27FC236}">
                <a16:creationId xmlns:a16="http://schemas.microsoft.com/office/drawing/2014/main" id="{851F0A8B-3C29-4D5A-B8B1-6DFEC7E501E7}"/>
              </a:ext>
            </a:extLst>
          </p:cNvPr>
          <p:cNvPicPr>
            <a:picLocks noChangeAspect="1"/>
          </p:cNvPicPr>
          <p:nvPr/>
        </p:nvPicPr>
        <p:blipFill>
          <a:blip r:embed="rId4"/>
          <a:stretch>
            <a:fillRect/>
          </a:stretch>
        </p:blipFill>
        <p:spPr>
          <a:xfrm>
            <a:off x="11290478" y="157163"/>
            <a:ext cx="755970" cy="755970"/>
          </a:xfrm>
          <a:prstGeom prst="rect">
            <a:avLst/>
          </a:prstGeom>
        </p:spPr>
      </p:pic>
      <p:sp>
        <p:nvSpPr>
          <p:cNvPr id="26" name="Rectangle: Rounded Corners 25">
            <a:extLst>
              <a:ext uri="{FF2B5EF4-FFF2-40B4-BE49-F238E27FC236}">
                <a16:creationId xmlns:a16="http://schemas.microsoft.com/office/drawing/2014/main" id="{3C94C168-699A-4E09-B7DB-564B5CC44F1F}"/>
              </a:ext>
            </a:extLst>
          </p:cNvPr>
          <p:cNvSpPr/>
          <p:nvPr/>
        </p:nvSpPr>
        <p:spPr>
          <a:xfrm>
            <a:off x="986864" y="234119"/>
            <a:ext cx="10227414" cy="720000"/>
          </a:xfrm>
          <a:prstGeom prst="roundRect">
            <a:avLst>
              <a:gd name="adj" fmla="val 30718"/>
            </a:avLst>
          </a:prstGeom>
          <a:solidFill>
            <a:srgbClr val="377A83"/>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defRPr/>
            </a:pPr>
            <a:r>
              <a:rPr lang="en-GB" spc="-50" dirty="0">
                <a:latin typeface="Calibri" panose="020F0502020204030204"/>
              </a:rPr>
              <a:t>Nine deviations </a:t>
            </a:r>
            <a:r>
              <a:rPr kumimoji="0" lang="en-GB" sz="1800" b="0" i="0" u="none" strike="noStrike" kern="1200" cap="none" spc="-50" normalizeH="0" baseline="0" noProof="0" dirty="0">
                <a:ln>
                  <a:noFill/>
                </a:ln>
                <a:effectLst/>
                <a:uLnTx/>
                <a:uFillTx/>
                <a:latin typeface="Calibri" panose="020F0502020204030204"/>
                <a:ea typeface="+mn-ea"/>
                <a:cs typeface="+mn-cs"/>
              </a:rPr>
              <a:t>have been published since December</a:t>
            </a:r>
            <a:r>
              <a:rPr lang="en-GB" spc="-50" dirty="0">
                <a:latin typeface="Calibri" panose="020F0502020204030204"/>
              </a:rPr>
              <a:t> 2023 (Slide 1 of 2)</a:t>
            </a:r>
            <a:endParaRPr kumimoji="0" lang="en-GB" sz="1800" b="0" i="0" u="none" strike="noStrike" kern="1200" cap="none" spc="-50" normalizeH="0" baseline="0" noProof="0" dirty="0">
              <a:ln>
                <a:noFill/>
              </a:ln>
              <a:effectLst/>
              <a:uLnTx/>
              <a:uFillTx/>
              <a:latin typeface="Calibri" panose="020F0502020204030204"/>
              <a:ea typeface="+mn-ea"/>
              <a:cs typeface="+mn-cs"/>
            </a:endParaRPr>
          </a:p>
        </p:txBody>
      </p:sp>
      <p:sp>
        <p:nvSpPr>
          <p:cNvPr id="18" name="Rectangle: Rounded Corners 17">
            <a:hlinkClick r:id="" action="ppaction://noaction" highlightClick="1"/>
            <a:extLst>
              <a:ext uri="{FF2B5EF4-FFF2-40B4-BE49-F238E27FC236}">
                <a16:creationId xmlns:a16="http://schemas.microsoft.com/office/drawing/2014/main" id="{0AA42FDC-982A-4CC2-B318-67CE29BAA7A6}"/>
              </a:ext>
            </a:extLst>
          </p:cNvPr>
          <p:cNvSpPr/>
          <p:nvPr/>
        </p:nvSpPr>
        <p:spPr>
          <a:xfrm>
            <a:off x="986863" y="1139828"/>
            <a:ext cx="10119751" cy="996659"/>
          </a:xfrm>
          <a:prstGeom prst="roundRect">
            <a:avLst>
              <a:gd name="adj" fmla="val 9684"/>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t" anchorCtr="0"/>
          <a:lstStyle/>
          <a:p>
            <a:pPr>
              <a:defRPr/>
            </a:pPr>
            <a:r>
              <a:rPr lang="en-GB" b="1" spc="-50" dirty="0">
                <a:solidFill>
                  <a:srgbClr val="377A83"/>
                </a:solidFill>
                <a:latin typeface="Calibri" panose="020F0502020204030204"/>
              </a:rPr>
              <a:t>23-034-DEV; GERT8000-HB7 Issue 8 </a:t>
            </a:r>
            <a:r>
              <a:rPr kumimoji="0" lang="en-GB" b="1" i="0" u="none" strike="noStrike" kern="1200" cap="none" spc="-50" normalizeH="0" noProof="0" dirty="0">
                <a:ln>
                  <a:noFill/>
                </a:ln>
                <a:solidFill>
                  <a:srgbClr val="377A83"/>
                </a:solidFill>
                <a:effectLst/>
                <a:uLnTx/>
                <a:uFillTx/>
                <a:latin typeface="Calibri" panose="020F0502020204030204"/>
                <a:ea typeface="+mn-ea"/>
                <a:cs typeface="+mn-cs"/>
              </a:rPr>
              <a:t>– General duties of a controller of site safety (COSS).</a:t>
            </a:r>
            <a:br>
              <a:rPr kumimoji="0" lang="en-GB" b="1" i="0" u="none" strike="noStrike" kern="1200" cap="none" spc="-50" normalizeH="0" noProof="0" dirty="0">
                <a:ln>
                  <a:noFill/>
                </a:ln>
                <a:solidFill>
                  <a:srgbClr val="377A83"/>
                </a:solidFill>
                <a:effectLst/>
                <a:uLnTx/>
                <a:uFillTx/>
                <a:latin typeface="Calibri" panose="020F0502020204030204"/>
                <a:ea typeface="+mn-ea"/>
                <a:cs typeface="+mn-cs"/>
              </a:rPr>
            </a:br>
            <a:r>
              <a:rPr kumimoji="0" lang="en-GB" i="0" u="none" strike="noStrike" kern="1200" cap="none" spc="-50" normalizeH="0" noProof="0" dirty="0">
                <a:ln>
                  <a:noFill/>
                </a:ln>
                <a:solidFill>
                  <a:schemeClr val="tx1"/>
                </a:solidFill>
                <a:effectLst/>
                <a:uLnTx/>
                <a:uFillTx/>
                <a:latin typeface="Calibri" panose="020F0502020204030204"/>
                <a:ea typeface="+mn-ea"/>
                <a:cs typeface="+mn-cs"/>
              </a:rPr>
              <a:t> Deviation from the accepted list of activities that can be undertaken without the line being</a:t>
            </a:r>
          </a:p>
          <a:p>
            <a:pPr>
              <a:defRPr/>
            </a:pPr>
            <a:r>
              <a:rPr kumimoji="0" lang="en-GB" i="0" u="none" strike="noStrike" kern="1200" cap="none" spc="-50" normalizeH="0" noProof="0" dirty="0">
                <a:ln>
                  <a:noFill/>
                </a:ln>
                <a:solidFill>
                  <a:schemeClr val="tx1"/>
                </a:solidFill>
                <a:effectLst/>
                <a:uLnTx/>
                <a:uFillTx/>
                <a:latin typeface="Calibri" panose="020F0502020204030204"/>
                <a:ea typeface="+mn-ea"/>
                <a:cs typeface="+mn-cs"/>
              </a:rPr>
              <a:t>blocked when using a Planned Crossing Point</a:t>
            </a:r>
            <a:endParaRPr lang="en-GB" i="0" u="none" strike="noStrike" kern="1200" cap="none" spc="-50" normalizeH="0" noProof="0" dirty="0">
              <a:ln>
                <a:noFill/>
              </a:ln>
              <a:solidFill>
                <a:schemeClr val="tx1"/>
              </a:solidFill>
              <a:effectLst/>
              <a:uLnTx/>
              <a:uFillTx/>
              <a:latin typeface="Calibri" panose="020F0502020204030204"/>
              <a:cs typeface="Calibri"/>
            </a:endParaRPr>
          </a:p>
        </p:txBody>
      </p:sp>
      <p:pic>
        <p:nvPicPr>
          <p:cNvPr id="25" name="Picture 24">
            <a:hlinkClick r:id="rId5"/>
            <a:extLst>
              <a:ext uri="{FF2B5EF4-FFF2-40B4-BE49-F238E27FC236}">
                <a16:creationId xmlns:a16="http://schemas.microsoft.com/office/drawing/2014/main" id="{4B30D020-994C-4BE1-821B-49A776084686}"/>
              </a:ext>
            </a:extLst>
          </p:cNvPr>
          <p:cNvPicPr>
            <a:picLocks noChangeAspect="1"/>
          </p:cNvPicPr>
          <p:nvPr/>
        </p:nvPicPr>
        <p:blipFill>
          <a:blip r:embed="rId6"/>
          <a:stretch>
            <a:fillRect/>
          </a:stretch>
        </p:blipFill>
        <p:spPr>
          <a:xfrm>
            <a:off x="10723532" y="1121844"/>
            <a:ext cx="755970" cy="755970"/>
          </a:xfrm>
          <a:prstGeom prst="rect">
            <a:avLst/>
          </a:prstGeom>
        </p:spPr>
      </p:pic>
      <p:sp>
        <p:nvSpPr>
          <p:cNvPr id="28" name="Rectangle: Rounded Corners 27">
            <a:hlinkClick r:id="rId7" highlightClick="1"/>
            <a:extLst>
              <a:ext uri="{FF2B5EF4-FFF2-40B4-BE49-F238E27FC236}">
                <a16:creationId xmlns:a16="http://schemas.microsoft.com/office/drawing/2014/main" id="{E57B71A8-E958-4A16-8A41-4E340BFD98AB}"/>
              </a:ext>
            </a:extLst>
          </p:cNvPr>
          <p:cNvSpPr/>
          <p:nvPr/>
        </p:nvSpPr>
        <p:spPr>
          <a:xfrm>
            <a:off x="986863" y="4206275"/>
            <a:ext cx="10119751" cy="931421"/>
          </a:xfrm>
          <a:prstGeom prst="roundRect">
            <a:avLst>
              <a:gd name="adj" fmla="val 11973"/>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t" anchorCtr="0"/>
          <a:lstStyle/>
          <a:p>
            <a:pPr>
              <a:defRPr/>
            </a:pPr>
            <a:r>
              <a:rPr lang="en-GB" b="1" spc="-50" dirty="0">
                <a:solidFill>
                  <a:srgbClr val="377A83"/>
                </a:solidFill>
                <a:latin typeface="Calibri" panose="020F0502020204030204"/>
              </a:rPr>
              <a:t>22-101-DEV; GERT8000-HB12 Issue 9 and RT3198 issue 12-14 – Duties of the engineering supervisor (ES) or</a:t>
            </a:r>
            <a:br>
              <a:rPr lang="en-GB" b="1" spc="-50" dirty="0">
                <a:solidFill>
                  <a:srgbClr val="377A83"/>
                </a:solidFill>
                <a:latin typeface="Calibri" panose="020F0502020204030204"/>
              </a:rPr>
            </a:br>
            <a:r>
              <a:rPr lang="en-GB" b="1" spc="-50" dirty="0">
                <a:solidFill>
                  <a:srgbClr val="377A83"/>
                </a:solidFill>
                <a:latin typeface="Calibri" panose="020F0502020204030204"/>
              </a:rPr>
              <a:t>safe work leader (SWL) in a possession.</a:t>
            </a:r>
            <a:br>
              <a:rPr lang="en-GB" b="1" spc="-50" dirty="0">
                <a:solidFill>
                  <a:srgbClr val="377A83"/>
                </a:solidFill>
                <a:latin typeface="Calibri" panose="020F0502020204030204"/>
              </a:rPr>
            </a:br>
            <a:r>
              <a:rPr lang="en-GB" spc="-50" dirty="0">
                <a:solidFill>
                  <a:schemeClr val="tx1"/>
                </a:solidFill>
                <a:latin typeface="Calibri" panose="020F0502020204030204"/>
              </a:rPr>
              <a:t>The use of signal disconnection as secondary protection for T3 possessions</a:t>
            </a:r>
            <a:br>
              <a:rPr lang="en-GB" b="1" i="0" u="none" strike="noStrike" kern="1200" cap="none" spc="-50" normalizeH="0" noProof="0" dirty="0">
                <a:ln>
                  <a:noFill/>
                </a:ln>
                <a:effectLst/>
                <a:uLnTx/>
                <a:uFillTx/>
                <a:latin typeface="Calibri" panose="020F0502020204030204"/>
              </a:rPr>
            </a:br>
            <a:endParaRPr lang="en-GB" i="0" u="none" strike="noStrike" kern="1200" cap="none" spc="-50" normalizeH="0" noProof="0" dirty="0">
              <a:ln>
                <a:noFill/>
              </a:ln>
              <a:solidFill>
                <a:schemeClr val="tx1"/>
              </a:solidFill>
              <a:effectLst/>
              <a:uLnTx/>
              <a:uFillTx/>
              <a:latin typeface="Calibri" panose="020F0502020204030204"/>
              <a:cs typeface="Calibri"/>
            </a:endParaRPr>
          </a:p>
        </p:txBody>
      </p:sp>
      <p:pic>
        <p:nvPicPr>
          <p:cNvPr id="33" name="Picture 32">
            <a:hlinkClick r:id="rId8"/>
            <a:extLst>
              <a:ext uri="{FF2B5EF4-FFF2-40B4-BE49-F238E27FC236}">
                <a16:creationId xmlns:a16="http://schemas.microsoft.com/office/drawing/2014/main" id="{52304F5B-DB8D-4B61-A76E-31BB75D38397}"/>
              </a:ext>
            </a:extLst>
          </p:cNvPr>
          <p:cNvPicPr>
            <a:picLocks noChangeAspect="1"/>
          </p:cNvPicPr>
          <p:nvPr/>
        </p:nvPicPr>
        <p:blipFill>
          <a:blip r:embed="rId6"/>
          <a:stretch>
            <a:fillRect/>
          </a:stretch>
        </p:blipFill>
        <p:spPr>
          <a:xfrm>
            <a:off x="10717584" y="4202798"/>
            <a:ext cx="755970" cy="755970"/>
          </a:xfrm>
          <a:prstGeom prst="rect">
            <a:avLst/>
          </a:prstGeom>
        </p:spPr>
      </p:pic>
      <p:sp>
        <p:nvSpPr>
          <p:cNvPr id="39" name="Title 1">
            <a:extLst>
              <a:ext uri="{FF2B5EF4-FFF2-40B4-BE49-F238E27FC236}">
                <a16:creationId xmlns:a16="http://schemas.microsoft.com/office/drawing/2014/main" id="{70EE589A-9C05-480C-AC19-888F105236F6}"/>
              </a:ext>
            </a:extLst>
          </p:cNvPr>
          <p:cNvSpPr txBox="1">
            <a:spLocks/>
          </p:cNvSpPr>
          <p:nvPr/>
        </p:nvSpPr>
        <p:spPr>
          <a:xfrm>
            <a:off x="2669686" y="5300856"/>
            <a:ext cx="6784861" cy="499516"/>
          </a:xfrm>
          <a:prstGeom prst="rect">
            <a:avLst/>
          </a:prstGeom>
        </p:spPr>
        <p:txBody>
          <a:bodyPr vert="horz" lIns="0" tIns="0" rIns="0" bIns="0" rtlCol="0" anchor="ctr" anchorCtr="0">
            <a:noAutofit/>
          </a:bodyPr>
          <a:lstStyle>
            <a:lvl1pPr algn="l" defTabSz="914400" rtl="0" eaLnBrk="1" latinLnBrk="0" hangingPunct="1">
              <a:lnSpc>
                <a:spcPct val="100000"/>
              </a:lnSpc>
              <a:spcBef>
                <a:spcPct val="0"/>
              </a:spcBef>
              <a:buNone/>
              <a:defRPr sz="4500" kern="1200">
                <a:solidFill>
                  <a:schemeClr val="bg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2000" b="1" i="0" u="none" strike="noStrike" kern="1200" cap="none" spc="-50" normalizeH="0" baseline="0" noProof="0" dirty="0">
                <a:ln>
                  <a:noFill/>
                </a:ln>
                <a:solidFill>
                  <a:srgbClr val="C00000"/>
                </a:solidFill>
                <a:effectLst/>
                <a:uLnTx/>
                <a:uFillTx/>
                <a:latin typeface="Calibri"/>
                <a:ea typeface="+mj-ea"/>
                <a:cs typeface="+mj-cs"/>
              </a:rPr>
              <a:t>Click on the link to access the deviation on the RSSB website</a:t>
            </a:r>
            <a:endParaRPr kumimoji="0" lang="en-GB" sz="2000" b="1" i="1" u="none" strike="noStrike" kern="1200" cap="none" spc="0" normalizeH="0" baseline="0" noProof="0" dirty="0">
              <a:ln>
                <a:noFill/>
              </a:ln>
              <a:solidFill>
                <a:srgbClr val="C00000"/>
              </a:solidFill>
              <a:effectLst/>
              <a:uLnTx/>
              <a:uFillTx/>
              <a:latin typeface="Calibri"/>
              <a:ea typeface="+mj-ea"/>
              <a:cs typeface="+mj-cs"/>
            </a:endParaRPr>
          </a:p>
        </p:txBody>
      </p:sp>
      <p:pic>
        <p:nvPicPr>
          <p:cNvPr id="42" name="Picture 41">
            <a:hlinkClick r:id="" action="ppaction://hlinkshowjump?jump=endshow"/>
            <a:extLst>
              <a:ext uri="{FF2B5EF4-FFF2-40B4-BE49-F238E27FC236}">
                <a16:creationId xmlns:a16="http://schemas.microsoft.com/office/drawing/2014/main" id="{48226B99-E179-4659-9B4E-906B3002A6A7}"/>
              </a:ext>
            </a:extLst>
          </p:cNvPr>
          <p:cNvPicPr>
            <a:picLocks noChangeAspect="1"/>
          </p:cNvPicPr>
          <p:nvPr/>
        </p:nvPicPr>
        <p:blipFill>
          <a:blip r:embed="rId9"/>
          <a:stretch>
            <a:fillRect/>
          </a:stretch>
        </p:blipFill>
        <p:spPr>
          <a:xfrm>
            <a:off x="89371" y="6016808"/>
            <a:ext cx="720000" cy="692039"/>
          </a:xfrm>
          <a:prstGeom prst="rect">
            <a:avLst/>
          </a:prstGeom>
        </p:spPr>
      </p:pic>
      <p:sp>
        <p:nvSpPr>
          <p:cNvPr id="2" name="Rectangle: Rounded Corners 1">
            <a:hlinkClick r:id="" action="ppaction://noaction" highlightClick="1"/>
            <a:extLst>
              <a:ext uri="{FF2B5EF4-FFF2-40B4-BE49-F238E27FC236}">
                <a16:creationId xmlns:a16="http://schemas.microsoft.com/office/drawing/2014/main" id="{6FDF32EA-F35F-AB83-F10E-CF4A5FD84C3B}"/>
              </a:ext>
            </a:extLst>
          </p:cNvPr>
          <p:cNvSpPr/>
          <p:nvPr/>
        </p:nvSpPr>
        <p:spPr>
          <a:xfrm>
            <a:off x="986863" y="2255174"/>
            <a:ext cx="10119751" cy="720000"/>
          </a:xfrm>
          <a:prstGeom prst="roundRect">
            <a:avLst>
              <a:gd name="adj" fmla="val 14752"/>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t" anchorCtr="0"/>
          <a:lstStyle/>
          <a:p>
            <a:pPr>
              <a:defRPr/>
            </a:pPr>
            <a:r>
              <a:rPr lang="en-GB" b="1" spc="-50" dirty="0">
                <a:solidFill>
                  <a:srgbClr val="377A83"/>
                </a:solidFill>
                <a:latin typeface="Calibri" panose="020F0502020204030204"/>
              </a:rPr>
              <a:t>22-101-DEV; GERT8000-HB11 Issue 10 </a:t>
            </a:r>
            <a:r>
              <a:rPr kumimoji="0" lang="en-GB" b="1" i="0" u="none" strike="noStrike" kern="1200" cap="none" spc="-50" normalizeH="0" noProof="0" dirty="0">
                <a:ln>
                  <a:noFill/>
                </a:ln>
                <a:solidFill>
                  <a:srgbClr val="377A83"/>
                </a:solidFill>
                <a:effectLst/>
                <a:uLnTx/>
                <a:uFillTx/>
                <a:latin typeface="Calibri" panose="020F0502020204030204"/>
                <a:ea typeface="+mn-ea"/>
                <a:cs typeface="+mn-cs"/>
              </a:rPr>
              <a:t>– Duties of the person in charge of the possession (PICOP).</a:t>
            </a:r>
            <a:endParaRPr kumimoji="0" lang="en-GB" i="0" u="none" strike="noStrike" kern="1200" cap="none" spc="-50" normalizeH="0" noProof="0" dirty="0">
              <a:ln>
                <a:noFill/>
              </a:ln>
              <a:solidFill>
                <a:schemeClr val="tx1"/>
              </a:solidFill>
              <a:effectLst/>
              <a:uLnTx/>
              <a:uFillTx/>
              <a:latin typeface="Calibri" panose="020F0502020204030204"/>
              <a:ea typeface="+mn-ea"/>
              <a:cs typeface="+mn-cs"/>
            </a:endParaRPr>
          </a:p>
          <a:p>
            <a:pPr>
              <a:defRPr/>
            </a:pPr>
            <a:r>
              <a:rPr lang="en-GB" i="0" u="none" strike="noStrike" kern="1200" cap="none" spc="-50" normalizeH="0" noProof="0" dirty="0">
                <a:ln>
                  <a:noFill/>
                </a:ln>
                <a:solidFill>
                  <a:schemeClr val="tx1"/>
                </a:solidFill>
                <a:effectLst/>
                <a:uLnTx/>
                <a:uFillTx/>
                <a:latin typeface="Calibri" panose="020F0502020204030204"/>
                <a:cs typeface="Calibri"/>
              </a:rPr>
              <a:t>The use of signal disconnection as secondary protection for T3 possessions</a:t>
            </a:r>
          </a:p>
        </p:txBody>
      </p:sp>
      <p:pic>
        <p:nvPicPr>
          <p:cNvPr id="3" name="Picture 2">
            <a:hlinkClick r:id="rId8"/>
            <a:extLst>
              <a:ext uri="{FF2B5EF4-FFF2-40B4-BE49-F238E27FC236}">
                <a16:creationId xmlns:a16="http://schemas.microsoft.com/office/drawing/2014/main" id="{34C71B77-CDB2-C1F3-544B-68BB7E8519D1}"/>
              </a:ext>
            </a:extLst>
          </p:cNvPr>
          <p:cNvPicPr>
            <a:picLocks noChangeAspect="1"/>
          </p:cNvPicPr>
          <p:nvPr/>
        </p:nvPicPr>
        <p:blipFill>
          <a:blip r:embed="rId6"/>
          <a:stretch>
            <a:fillRect/>
          </a:stretch>
        </p:blipFill>
        <p:spPr>
          <a:xfrm>
            <a:off x="10734911" y="2237189"/>
            <a:ext cx="755970" cy="755970"/>
          </a:xfrm>
          <a:prstGeom prst="rect">
            <a:avLst/>
          </a:prstGeom>
        </p:spPr>
      </p:pic>
      <p:sp>
        <p:nvSpPr>
          <p:cNvPr id="10" name="Rectangle: Rounded Corners 9">
            <a:hlinkClick r:id="" action="ppaction://noaction" highlightClick="1"/>
            <a:extLst>
              <a:ext uri="{FF2B5EF4-FFF2-40B4-BE49-F238E27FC236}">
                <a16:creationId xmlns:a16="http://schemas.microsoft.com/office/drawing/2014/main" id="{4DE59ED3-B581-9616-602C-C78F608AF7C5}"/>
              </a:ext>
            </a:extLst>
          </p:cNvPr>
          <p:cNvSpPr/>
          <p:nvPr/>
        </p:nvSpPr>
        <p:spPr>
          <a:xfrm>
            <a:off x="986863" y="3111695"/>
            <a:ext cx="10119751" cy="931420"/>
          </a:xfrm>
          <a:prstGeom prst="roundRect">
            <a:avLst>
              <a:gd name="adj" fmla="val 13583"/>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t" anchorCtr="0"/>
          <a:lstStyle/>
          <a:p>
            <a:pPr>
              <a:defRPr/>
            </a:pPr>
            <a:r>
              <a:rPr lang="en-GB" b="1" spc="-50" dirty="0">
                <a:solidFill>
                  <a:srgbClr val="377A83"/>
                </a:solidFill>
                <a:latin typeface="Calibri" panose="020F0502020204030204"/>
              </a:rPr>
              <a:t>23-033-DEV; GERT8000-HB6 issue 7 </a:t>
            </a:r>
            <a:r>
              <a:rPr kumimoji="0" lang="en-GB" b="1" i="0" u="none" strike="noStrike" kern="1200" cap="none" spc="-50" normalizeH="0" noProof="0" dirty="0">
                <a:ln>
                  <a:noFill/>
                </a:ln>
                <a:solidFill>
                  <a:srgbClr val="377A83"/>
                </a:solidFill>
                <a:effectLst/>
                <a:uLnTx/>
                <a:uFillTx/>
                <a:latin typeface="Calibri" panose="020F0502020204030204"/>
                <a:ea typeface="+mn-ea"/>
                <a:cs typeface="+mn-cs"/>
              </a:rPr>
              <a:t>– </a:t>
            </a:r>
            <a:r>
              <a:rPr lang="en-GB" b="1" spc="-50" dirty="0">
                <a:solidFill>
                  <a:srgbClr val="377A83"/>
                </a:solidFill>
                <a:latin typeface="Calibri" panose="020F0502020204030204"/>
              </a:rPr>
              <a:t>GB Requirements for Platform Height, Platform Offset, Platform Width.</a:t>
            </a:r>
            <a:br>
              <a:rPr lang="en-GB" b="1" i="0" u="none" strike="noStrike" kern="1200" cap="none" spc="-50" normalizeH="0" noProof="0" dirty="0">
                <a:ln>
                  <a:noFill/>
                </a:ln>
                <a:effectLst/>
                <a:uLnTx/>
                <a:uFillTx/>
                <a:latin typeface="Calibri" panose="020F0502020204030204"/>
              </a:rPr>
            </a:br>
            <a:r>
              <a:rPr lang="en-GB" i="0" u="none" strike="noStrike" kern="1200" cap="none" spc="-50" normalizeH="0" noProof="0" dirty="0">
                <a:ln>
                  <a:noFill/>
                </a:ln>
                <a:solidFill>
                  <a:schemeClr val="tx1"/>
                </a:solidFill>
                <a:effectLst/>
                <a:uLnTx/>
                <a:uFillTx/>
                <a:latin typeface="Calibri" panose="020F0502020204030204"/>
              </a:rPr>
              <a:t>Deviation from the accepted list of activities that can be undertaken without the line being</a:t>
            </a:r>
          </a:p>
          <a:p>
            <a:pPr>
              <a:defRPr/>
            </a:pPr>
            <a:r>
              <a:rPr lang="en-GB" i="0" u="none" strike="noStrike" kern="1200" cap="none" spc="-50" normalizeH="0" noProof="0" dirty="0">
                <a:ln>
                  <a:noFill/>
                </a:ln>
                <a:solidFill>
                  <a:schemeClr val="tx1"/>
                </a:solidFill>
                <a:effectLst/>
                <a:uLnTx/>
                <a:uFillTx/>
                <a:latin typeface="Calibri" panose="020F0502020204030204"/>
              </a:rPr>
              <a:t>blocked when using a Planned Crossing Point</a:t>
            </a:r>
            <a:endParaRPr lang="en-GB" i="0" u="none" strike="noStrike" kern="1200" cap="none" spc="-50" normalizeH="0" noProof="0" dirty="0">
              <a:ln>
                <a:noFill/>
              </a:ln>
              <a:solidFill>
                <a:schemeClr val="tx1"/>
              </a:solidFill>
              <a:effectLst/>
              <a:uLnTx/>
              <a:uFillTx/>
              <a:latin typeface="Calibri" panose="020F0502020204030204"/>
              <a:cs typeface="Calibri"/>
            </a:endParaRPr>
          </a:p>
        </p:txBody>
      </p:sp>
      <p:pic>
        <p:nvPicPr>
          <p:cNvPr id="11" name="Picture 10">
            <a:hlinkClick r:id="rId10"/>
            <a:extLst>
              <a:ext uri="{FF2B5EF4-FFF2-40B4-BE49-F238E27FC236}">
                <a16:creationId xmlns:a16="http://schemas.microsoft.com/office/drawing/2014/main" id="{9CB1F0F4-EAAC-76A3-9988-204303DA510C}"/>
              </a:ext>
            </a:extLst>
          </p:cNvPr>
          <p:cNvPicPr>
            <a:picLocks noChangeAspect="1"/>
          </p:cNvPicPr>
          <p:nvPr/>
        </p:nvPicPr>
        <p:blipFill>
          <a:blip r:embed="rId6"/>
          <a:stretch>
            <a:fillRect/>
          </a:stretch>
        </p:blipFill>
        <p:spPr>
          <a:xfrm>
            <a:off x="10717584" y="3100544"/>
            <a:ext cx="755970" cy="755970"/>
          </a:xfrm>
          <a:prstGeom prst="rect">
            <a:avLst/>
          </a:prstGeom>
        </p:spPr>
      </p:pic>
      <p:pic>
        <p:nvPicPr>
          <p:cNvPr id="4" name="Picture 3">
            <a:hlinkClick r:id="" action="ppaction://hlinkshowjump?jump=nextslide"/>
            <a:extLst>
              <a:ext uri="{FF2B5EF4-FFF2-40B4-BE49-F238E27FC236}">
                <a16:creationId xmlns:a16="http://schemas.microsoft.com/office/drawing/2014/main" id="{19A94868-0BB8-5CDC-594D-8FB64EAFAD21}"/>
              </a:ext>
            </a:extLst>
          </p:cNvPr>
          <p:cNvPicPr>
            <a:picLocks noChangeAspect="1"/>
          </p:cNvPicPr>
          <p:nvPr/>
        </p:nvPicPr>
        <p:blipFill>
          <a:blip r:embed="rId11">
            <a:alphaModFix/>
          </a:blip>
          <a:stretch>
            <a:fillRect/>
          </a:stretch>
        </p:blipFill>
        <p:spPr>
          <a:xfrm>
            <a:off x="11290478" y="6016808"/>
            <a:ext cx="756000" cy="756000"/>
          </a:xfrm>
          <a:prstGeom prst="rect">
            <a:avLst/>
          </a:prstGeom>
        </p:spPr>
      </p:pic>
      <p:pic>
        <p:nvPicPr>
          <p:cNvPr id="5" name="Picture 4">
            <a:extLst>
              <a:ext uri="{FF2B5EF4-FFF2-40B4-BE49-F238E27FC236}">
                <a16:creationId xmlns:a16="http://schemas.microsoft.com/office/drawing/2014/main" id="{F0FEE212-FAAA-91BD-9095-C368F93B6ACB}"/>
              </a:ext>
            </a:extLst>
          </p:cNvPr>
          <p:cNvPicPr>
            <a:picLocks noChangeAspect="1"/>
          </p:cNvPicPr>
          <p:nvPr/>
        </p:nvPicPr>
        <p:blipFill>
          <a:blip r:embed="rId11">
            <a:alphaModFix amt="20000"/>
          </a:blip>
          <a:stretch>
            <a:fillRect/>
          </a:stretch>
        </p:blipFill>
        <p:spPr>
          <a:xfrm flipH="1">
            <a:off x="10372933" y="6016808"/>
            <a:ext cx="756000" cy="756000"/>
          </a:xfrm>
          <a:prstGeom prst="rect">
            <a:avLst/>
          </a:prstGeom>
        </p:spPr>
      </p:pic>
    </p:spTree>
    <p:extLst>
      <p:ext uri="{BB962C8B-B14F-4D97-AF65-F5344CB8AC3E}">
        <p14:creationId xmlns:p14="http://schemas.microsoft.com/office/powerpoint/2010/main" val="1816416266"/>
      </p:ext>
    </p:extLst>
  </p:cSld>
  <p:clrMapOvr>
    <a:masterClrMapping/>
  </p:clrMapOvr>
  <mc:AlternateContent xmlns:mc="http://schemas.openxmlformats.org/markup-compatibility/2006" xmlns:p14="http://schemas.microsoft.com/office/powerpoint/2010/main">
    <mc:Choice Requires="p14">
      <p:transition spd="slow" p14:dur="2000" advClick="0">
        <p:fade/>
      </p:transition>
    </mc:Choice>
    <mc:Fallback xmlns="">
      <p:transition spd="slow" advClick="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hlinkClick r:id="rId3" action="ppaction://hlinksldjump"/>
            <a:extLst>
              <a:ext uri="{FF2B5EF4-FFF2-40B4-BE49-F238E27FC236}">
                <a16:creationId xmlns:a16="http://schemas.microsoft.com/office/drawing/2014/main" id="{851F0A8B-3C29-4D5A-B8B1-6DFEC7E501E7}"/>
              </a:ext>
            </a:extLst>
          </p:cNvPr>
          <p:cNvPicPr>
            <a:picLocks noChangeAspect="1"/>
          </p:cNvPicPr>
          <p:nvPr/>
        </p:nvPicPr>
        <p:blipFill>
          <a:blip r:embed="rId4"/>
          <a:stretch>
            <a:fillRect/>
          </a:stretch>
        </p:blipFill>
        <p:spPr>
          <a:xfrm>
            <a:off x="11290478" y="157163"/>
            <a:ext cx="755970" cy="755970"/>
          </a:xfrm>
          <a:prstGeom prst="rect">
            <a:avLst/>
          </a:prstGeom>
        </p:spPr>
      </p:pic>
      <p:sp>
        <p:nvSpPr>
          <p:cNvPr id="28" name="Rectangle: Rounded Corners 27">
            <a:hlinkClick r:id="" action="ppaction://noaction" highlightClick="1"/>
            <a:extLst>
              <a:ext uri="{FF2B5EF4-FFF2-40B4-BE49-F238E27FC236}">
                <a16:creationId xmlns:a16="http://schemas.microsoft.com/office/drawing/2014/main" id="{E57B71A8-E958-4A16-8A41-4E340BFD98AB}"/>
              </a:ext>
            </a:extLst>
          </p:cNvPr>
          <p:cNvSpPr/>
          <p:nvPr/>
        </p:nvSpPr>
        <p:spPr>
          <a:xfrm>
            <a:off x="986863" y="2938123"/>
            <a:ext cx="10012314" cy="720000"/>
          </a:xfrm>
          <a:prstGeom prst="roundRect">
            <a:avLst>
              <a:gd name="adj" fmla="val 22079"/>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t" anchorCtr="0"/>
          <a:lstStyle/>
          <a:p>
            <a:pPr>
              <a:defRPr/>
            </a:pPr>
            <a:r>
              <a:rPr lang="en-GB" b="1" spc="-50" dirty="0">
                <a:solidFill>
                  <a:srgbClr val="377A83"/>
                </a:solidFill>
                <a:latin typeface="Calibri" panose="020F0502020204030204"/>
              </a:rPr>
              <a:t>23-021-DEV</a:t>
            </a:r>
            <a:r>
              <a:rPr kumimoji="0" lang="en-GB" sz="1800" b="1" i="0" u="none" strike="noStrike" kern="1200" cap="none" spc="-50" normalizeH="0" noProof="0" dirty="0">
                <a:ln>
                  <a:noFill/>
                </a:ln>
                <a:solidFill>
                  <a:srgbClr val="377A83"/>
                </a:solidFill>
                <a:effectLst/>
                <a:uLnTx/>
                <a:uFillTx/>
                <a:latin typeface="Calibri" panose="020F0502020204030204"/>
                <a:ea typeface="+mn-ea"/>
                <a:cs typeface="+mn-cs"/>
              </a:rPr>
              <a:t>; GERT8000-HB11 Issue 10</a:t>
            </a:r>
            <a:r>
              <a:rPr lang="en-GB" b="1" spc="-50" dirty="0">
                <a:solidFill>
                  <a:srgbClr val="377A83"/>
                </a:solidFill>
                <a:latin typeface="Calibri" panose="020F0502020204030204"/>
              </a:rPr>
              <a:t> </a:t>
            </a:r>
            <a:r>
              <a:rPr kumimoji="0" lang="en-GB" sz="1800" b="1" i="0" u="none" strike="noStrike" kern="1200" cap="none" spc="-50" normalizeH="0" noProof="0" dirty="0">
                <a:ln>
                  <a:noFill/>
                </a:ln>
                <a:solidFill>
                  <a:srgbClr val="377A83"/>
                </a:solidFill>
                <a:effectLst/>
                <a:uLnTx/>
                <a:uFillTx/>
                <a:latin typeface="Calibri" panose="020F0502020204030204"/>
                <a:ea typeface="+mn-ea"/>
                <a:cs typeface="+mn-cs"/>
              </a:rPr>
              <a:t>– </a:t>
            </a:r>
            <a:r>
              <a:rPr lang="en-GB" b="1" spc="-50" dirty="0">
                <a:solidFill>
                  <a:srgbClr val="377A83"/>
                </a:solidFill>
                <a:latin typeface="Calibri" panose="020F0502020204030204"/>
              </a:rPr>
              <a:t>Duties of the Person in charge of the possession (PICOP).</a:t>
            </a:r>
            <a:br>
              <a:rPr lang="en-GB" sz="1800" b="1" i="0" u="none" strike="noStrike" kern="1200" cap="none" spc="-50" normalizeH="0" noProof="0" dirty="0">
                <a:ln>
                  <a:noFill/>
                </a:ln>
                <a:effectLst/>
                <a:uLnTx/>
                <a:uFillTx/>
                <a:latin typeface="Calibri" panose="020F0502020204030204"/>
              </a:rPr>
            </a:br>
            <a:r>
              <a:rPr lang="en-GB" sz="1800" i="0" u="none" strike="noStrike" kern="1200" cap="none" spc="-50" normalizeH="0" noProof="0" dirty="0">
                <a:ln>
                  <a:noFill/>
                </a:ln>
                <a:solidFill>
                  <a:schemeClr val="tx1"/>
                </a:solidFill>
                <a:effectLst/>
                <a:uLnTx/>
                <a:uFillTx/>
                <a:latin typeface="Calibri" panose="020F0502020204030204"/>
              </a:rPr>
              <a:t>Work site X in T3 possessions using an Engineering Supervisor</a:t>
            </a:r>
            <a:endParaRPr lang="en-GB" sz="1800" i="0" u="none" strike="noStrike" kern="1200" cap="none" spc="-50" normalizeH="0" noProof="0" dirty="0">
              <a:ln>
                <a:noFill/>
              </a:ln>
              <a:solidFill>
                <a:schemeClr val="tx1"/>
              </a:solidFill>
              <a:effectLst/>
              <a:uLnTx/>
              <a:uFillTx/>
              <a:latin typeface="Calibri" panose="020F0502020204030204"/>
              <a:cs typeface="Calibri"/>
            </a:endParaRPr>
          </a:p>
        </p:txBody>
      </p:sp>
      <p:pic>
        <p:nvPicPr>
          <p:cNvPr id="33" name="Picture 32">
            <a:hlinkClick r:id="rId5"/>
            <a:extLst>
              <a:ext uri="{FF2B5EF4-FFF2-40B4-BE49-F238E27FC236}">
                <a16:creationId xmlns:a16="http://schemas.microsoft.com/office/drawing/2014/main" id="{52304F5B-DB8D-4B61-A76E-31BB75D38397}"/>
              </a:ext>
            </a:extLst>
          </p:cNvPr>
          <p:cNvPicPr>
            <a:picLocks noChangeAspect="1"/>
          </p:cNvPicPr>
          <p:nvPr/>
        </p:nvPicPr>
        <p:blipFill>
          <a:blip r:embed="rId6"/>
          <a:stretch>
            <a:fillRect/>
          </a:stretch>
        </p:blipFill>
        <p:spPr>
          <a:xfrm>
            <a:off x="10562938" y="2927775"/>
            <a:ext cx="755970" cy="755970"/>
          </a:xfrm>
          <a:prstGeom prst="rect">
            <a:avLst/>
          </a:prstGeom>
        </p:spPr>
      </p:pic>
      <p:sp>
        <p:nvSpPr>
          <p:cNvPr id="39" name="Title 1">
            <a:extLst>
              <a:ext uri="{FF2B5EF4-FFF2-40B4-BE49-F238E27FC236}">
                <a16:creationId xmlns:a16="http://schemas.microsoft.com/office/drawing/2014/main" id="{70EE589A-9C05-480C-AC19-888F105236F6}"/>
              </a:ext>
            </a:extLst>
          </p:cNvPr>
          <p:cNvSpPr txBox="1">
            <a:spLocks/>
          </p:cNvSpPr>
          <p:nvPr/>
        </p:nvSpPr>
        <p:spPr>
          <a:xfrm>
            <a:off x="2669686" y="5953680"/>
            <a:ext cx="6784861" cy="499516"/>
          </a:xfrm>
          <a:prstGeom prst="rect">
            <a:avLst/>
          </a:prstGeom>
        </p:spPr>
        <p:txBody>
          <a:bodyPr vert="horz" lIns="0" tIns="0" rIns="0" bIns="0" rtlCol="0" anchor="ctr" anchorCtr="0">
            <a:noAutofit/>
          </a:bodyPr>
          <a:lstStyle>
            <a:lvl1pPr algn="l" defTabSz="914400" rtl="0" eaLnBrk="1" latinLnBrk="0" hangingPunct="1">
              <a:lnSpc>
                <a:spcPct val="100000"/>
              </a:lnSpc>
              <a:spcBef>
                <a:spcPct val="0"/>
              </a:spcBef>
              <a:buNone/>
              <a:defRPr sz="4500" kern="1200">
                <a:solidFill>
                  <a:schemeClr val="bg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2000" b="1" i="0" u="none" strike="noStrike" kern="1200" cap="none" spc="-50" normalizeH="0" baseline="0" noProof="0" dirty="0">
                <a:ln>
                  <a:noFill/>
                </a:ln>
                <a:solidFill>
                  <a:srgbClr val="C00000"/>
                </a:solidFill>
                <a:effectLst/>
                <a:uLnTx/>
                <a:uFillTx/>
                <a:latin typeface="Calibri"/>
                <a:ea typeface="+mj-ea"/>
                <a:cs typeface="+mj-cs"/>
              </a:rPr>
              <a:t>Click on the link to access the deviation on the RSSB website</a:t>
            </a:r>
            <a:endParaRPr kumimoji="0" lang="en-GB" sz="2000" b="1" i="1" u="none" strike="noStrike" kern="1200" cap="none" spc="0" normalizeH="0" baseline="0" noProof="0" dirty="0">
              <a:ln>
                <a:noFill/>
              </a:ln>
              <a:solidFill>
                <a:srgbClr val="C00000"/>
              </a:solidFill>
              <a:effectLst/>
              <a:uLnTx/>
              <a:uFillTx/>
              <a:latin typeface="Calibri"/>
              <a:ea typeface="+mj-ea"/>
              <a:cs typeface="+mj-cs"/>
            </a:endParaRPr>
          </a:p>
        </p:txBody>
      </p:sp>
      <p:pic>
        <p:nvPicPr>
          <p:cNvPr id="42" name="Picture 41">
            <a:hlinkClick r:id="" action="ppaction://hlinkshowjump?jump=endshow"/>
            <a:extLst>
              <a:ext uri="{FF2B5EF4-FFF2-40B4-BE49-F238E27FC236}">
                <a16:creationId xmlns:a16="http://schemas.microsoft.com/office/drawing/2014/main" id="{48226B99-E179-4659-9B4E-906B3002A6A7}"/>
              </a:ext>
            </a:extLst>
          </p:cNvPr>
          <p:cNvPicPr>
            <a:picLocks noChangeAspect="1"/>
          </p:cNvPicPr>
          <p:nvPr/>
        </p:nvPicPr>
        <p:blipFill>
          <a:blip r:embed="rId7"/>
          <a:stretch>
            <a:fillRect/>
          </a:stretch>
        </p:blipFill>
        <p:spPr>
          <a:xfrm>
            <a:off x="89371" y="6016808"/>
            <a:ext cx="720000" cy="692039"/>
          </a:xfrm>
          <a:prstGeom prst="rect">
            <a:avLst/>
          </a:prstGeom>
        </p:spPr>
      </p:pic>
      <p:sp>
        <p:nvSpPr>
          <p:cNvPr id="4" name="Rectangle: Rounded Corners 3">
            <a:hlinkClick r:id="" action="ppaction://noaction" highlightClick="1"/>
            <a:extLst>
              <a:ext uri="{FF2B5EF4-FFF2-40B4-BE49-F238E27FC236}">
                <a16:creationId xmlns:a16="http://schemas.microsoft.com/office/drawing/2014/main" id="{5A1DB858-8C94-CF4E-1775-FF85D227AAB1}"/>
              </a:ext>
            </a:extLst>
          </p:cNvPr>
          <p:cNvSpPr/>
          <p:nvPr/>
        </p:nvSpPr>
        <p:spPr>
          <a:xfrm>
            <a:off x="986863" y="2030240"/>
            <a:ext cx="10012314" cy="720000"/>
          </a:xfrm>
          <a:prstGeom prst="roundRect">
            <a:avLst>
              <a:gd name="adj" fmla="val 22079"/>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t" anchorCtr="0"/>
          <a:lstStyle/>
          <a:p>
            <a:pPr>
              <a:defRPr/>
            </a:pPr>
            <a:r>
              <a:rPr lang="en-GB" b="1" spc="-50" dirty="0">
                <a:solidFill>
                  <a:srgbClr val="377A83"/>
                </a:solidFill>
                <a:latin typeface="Calibri" panose="020F0502020204030204"/>
              </a:rPr>
              <a:t>23-014-DEV</a:t>
            </a:r>
            <a:r>
              <a:rPr kumimoji="0" lang="en-GB" sz="1800" b="1" i="0" u="none" strike="noStrike" kern="1200" cap="none" spc="-50" normalizeH="0" noProof="0" dirty="0">
                <a:ln>
                  <a:noFill/>
                </a:ln>
                <a:solidFill>
                  <a:srgbClr val="377A83"/>
                </a:solidFill>
                <a:effectLst/>
                <a:uLnTx/>
                <a:uFillTx/>
                <a:latin typeface="Calibri" panose="020F0502020204030204"/>
                <a:ea typeface="+mn-ea"/>
                <a:cs typeface="+mn-cs"/>
              </a:rPr>
              <a:t>; </a:t>
            </a:r>
            <a:r>
              <a:rPr lang="en-GB" b="1" spc="-50" dirty="0">
                <a:solidFill>
                  <a:srgbClr val="377A83"/>
                </a:solidFill>
                <a:latin typeface="Calibri" panose="020F0502020204030204"/>
              </a:rPr>
              <a:t>GIRT7020</a:t>
            </a:r>
            <a:r>
              <a:rPr kumimoji="0" lang="en-GB" sz="1800" b="1" i="0" u="none" strike="noStrike" kern="1200" cap="none" spc="-50" normalizeH="0" noProof="0" dirty="0">
                <a:ln>
                  <a:noFill/>
                </a:ln>
                <a:solidFill>
                  <a:srgbClr val="377A83"/>
                </a:solidFill>
                <a:effectLst/>
                <a:uLnTx/>
                <a:uFillTx/>
                <a:latin typeface="Calibri" panose="020F0502020204030204"/>
                <a:ea typeface="+mn-ea"/>
                <a:cs typeface="+mn-cs"/>
              </a:rPr>
              <a:t> Issue </a:t>
            </a:r>
            <a:r>
              <a:rPr lang="en-GB" b="1" spc="-50" dirty="0">
                <a:solidFill>
                  <a:srgbClr val="377A83"/>
                </a:solidFill>
                <a:latin typeface="Calibri" panose="020F0502020204030204"/>
              </a:rPr>
              <a:t>2 </a:t>
            </a:r>
            <a:r>
              <a:rPr kumimoji="0" lang="en-GB" sz="1800" b="1" i="0" u="none" strike="noStrike" kern="1200" cap="none" spc="-50" normalizeH="0" noProof="0" dirty="0">
                <a:ln>
                  <a:noFill/>
                </a:ln>
                <a:solidFill>
                  <a:srgbClr val="377A83"/>
                </a:solidFill>
                <a:effectLst/>
                <a:uLnTx/>
                <a:uFillTx/>
                <a:latin typeface="Calibri" panose="020F0502020204030204"/>
                <a:ea typeface="+mn-ea"/>
                <a:cs typeface="+mn-cs"/>
              </a:rPr>
              <a:t>– </a:t>
            </a:r>
            <a:r>
              <a:rPr lang="en-GB" b="1" spc="-50" dirty="0">
                <a:solidFill>
                  <a:srgbClr val="377A83"/>
                </a:solidFill>
                <a:latin typeface="Calibri" panose="020F0502020204030204"/>
              </a:rPr>
              <a:t>GB Requirements for Platform Height, Platform Offset and Platform Width.</a:t>
            </a:r>
            <a:br>
              <a:rPr lang="en-GB" sz="1800" b="1" i="0" u="none" strike="noStrike" kern="1200" cap="none" spc="-50" normalizeH="0" noProof="0" dirty="0">
                <a:ln>
                  <a:noFill/>
                </a:ln>
                <a:effectLst/>
                <a:uLnTx/>
                <a:uFillTx/>
                <a:latin typeface="Calibri" panose="020F0502020204030204"/>
              </a:rPr>
            </a:br>
            <a:r>
              <a:rPr lang="en-GB" sz="1800" i="0" u="none" strike="noStrike" kern="1200" cap="none" spc="-50" normalizeH="0" noProof="0" dirty="0" err="1">
                <a:ln>
                  <a:noFill/>
                </a:ln>
                <a:solidFill>
                  <a:schemeClr val="tx1"/>
                </a:solidFill>
                <a:effectLst/>
                <a:uLnTx/>
                <a:uFillTx/>
                <a:latin typeface="Calibri" panose="020F0502020204030204"/>
              </a:rPr>
              <a:t>Motspur</a:t>
            </a:r>
            <a:r>
              <a:rPr lang="en-GB" sz="1800" i="0" u="none" strike="noStrike" kern="1200" cap="none" spc="-50" normalizeH="0" noProof="0" dirty="0">
                <a:ln>
                  <a:noFill/>
                </a:ln>
                <a:solidFill>
                  <a:schemeClr val="tx1"/>
                </a:solidFill>
                <a:effectLst/>
                <a:uLnTx/>
                <a:uFillTx/>
                <a:latin typeface="Calibri" panose="020F0502020204030204"/>
              </a:rPr>
              <a:t> Park Station island platform temporary hoarding for Access for All footbridge work activities</a:t>
            </a:r>
            <a:endParaRPr lang="en-GB" sz="1800" i="0" u="none" strike="noStrike" kern="1200" cap="none" spc="-50" normalizeH="0" noProof="0" dirty="0">
              <a:ln>
                <a:noFill/>
              </a:ln>
              <a:solidFill>
                <a:schemeClr val="tx1"/>
              </a:solidFill>
              <a:effectLst/>
              <a:uLnTx/>
              <a:uFillTx/>
              <a:latin typeface="Calibri" panose="020F0502020204030204"/>
              <a:cs typeface="Calibri"/>
            </a:endParaRPr>
          </a:p>
        </p:txBody>
      </p:sp>
      <p:pic>
        <p:nvPicPr>
          <p:cNvPr id="5" name="Picture 4">
            <a:hlinkClick r:id="rId8"/>
            <a:extLst>
              <a:ext uri="{FF2B5EF4-FFF2-40B4-BE49-F238E27FC236}">
                <a16:creationId xmlns:a16="http://schemas.microsoft.com/office/drawing/2014/main" id="{27991D16-B423-650F-84F2-7C7859F255D6}"/>
              </a:ext>
            </a:extLst>
          </p:cNvPr>
          <p:cNvPicPr>
            <a:picLocks noChangeAspect="1"/>
          </p:cNvPicPr>
          <p:nvPr/>
        </p:nvPicPr>
        <p:blipFill>
          <a:blip r:embed="rId6"/>
          <a:stretch>
            <a:fillRect/>
          </a:stretch>
        </p:blipFill>
        <p:spPr>
          <a:xfrm>
            <a:off x="10534508" y="2015701"/>
            <a:ext cx="755970" cy="755970"/>
          </a:xfrm>
          <a:prstGeom prst="rect">
            <a:avLst/>
          </a:prstGeom>
        </p:spPr>
      </p:pic>
      <p:sp>
        <p:nvSpPr>
          <p:cNvPr id="6" name="Rectangle: Rounded Corners 5">
            <a:hlinkClick r:id="" action="ppaction://noaction" highlightClick="1"/>
            <a:extLst>
              <a:ext uri="{FF2B5EF4-FFF2-40B4-BE49-F238E27FC236}">
                <a16:creationId xmlns:a16="http://schemas.microsoft.com/office/drawing/2014/main" id="{19627D73-EDC5-4C8B-0328-0119C7CD74D8}"/>
              </a:ext>
            </a:extLst>
          </p:cNvPr>
          <p:cNvSpPr/>
          <p:nvPr/>
        </p:nvSpPr>
        <p:spPr>
          <a:xfrm>
            <a:off x="986863" y="1122357"/>
            <a:ext cx="10012314" cy="720000"/>
          </a:xfrm>
          <a:prstGeom prst="roundRect">
            <a:avLst>
              <a:gd name="adj" fmla="val 22079"/>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t" anchorCtr="0"/>
          <a:lstStyle/>
          <a:p>
            <a:pPr>
              <a:defRPr/>
            </a:pPr>
            <a:r>
              <a:rPr lang="en-GB" b="1" spc="-50" dirty="0">
                <a:solidFill>
                  <a:srgbClr val="377A83"/>
                </a:solidFill>
                <a:latin typeface="Calibri" panose="020F0502020204030204"/>
              </a:rPr>
              <a:t>23-043-DEV</a:t>
            </a:r>
            <a:r>
              <a:rPr kumimoji="0" lang="en-GB" sz="1800" b="1" i="0" u="none" strike="noStrike" kern="1200" cap="none" spc="-50" normalizeH="0" noProof="0" dirty="0">
                <a:ln>
                  <a:noFill/>
                </a:ln>
                <a:solidFill>
                  <a:srgbClr val="377A83"/>
                </a:solidFill>
                <a:effectLst/>
                <a:uLnTx/>
                <a:uFillTx/>
                <a:latin typeface="Calibri" panose="020F0502020204030204"/>
                <a:ea typeface="+mn-ea"/>
                <a:cs typeface="+mn-cs"/>
              </a:rPr>
              <a:t>; </a:t>
            </a:r>
            <a:r>
              <a:rPr lang="en-GB" b="1" spc="-50" dirty="0">
                <a:solidFill>
                  <a:srgbClr val="377A83"/>
                </a:solidFill>
                <a:latin typeface="Calibri" panose="020F0502020204030204"/>
              </a:rPr>
              <a:t>GIRT7020</a:t>
            </a:r>
            <a:r>
              <a:rPr kumimoji="0" lang="en-GB" sz="1800" b="1" i="0" u="none" strike="noStrike" kern="1200" cap="none" spc="-50" normalizeH="0" noProof="0" dirty="0">
                <a:ln>
                  <a:noFill/>
                </a:ln>
                <a:solidFill>
                  <a:srgbClr val="377A83"/>
                </a:solidFill>
                <a:effectLst/>
                <a:uLnTx/>
                <a:uFillTx/>
                <a:latin typeface="Calibri" panose="020F0502020204030204"/>
                <a:ea typeface="+mn-ea"/>
                <a:cs typeface="+mn-cs"/>
              </a:rPr>
              <a:t> Issue </a:t>
            </a:r>
            <a:r>
              <a:rPr lang="en-GB" b="1" spc="-50" dirty="0">
                <a:solidFill>
                  <a:srgbClr val="377A83"/>
                </a:solidFill>
                <a:latin typeface="Calibri" panose="020F0502020204030204"/>
              </a:rPr>
              <a:t>2 </a:t>
            </a:r>
            <a:r>
              <a:rPr kumimoji="0" lang="en-GB" sz="1800" b="1" i="0" u="none" strike="noStrike" kern="1200" cap="none" spc="-50" normalizeH="0" noProof="0" dirty="0">
                <a:ln>
                  <a:noFill/>
                </a:ln>
                <a:solidFill>
                  <a:srgbClr val="377A83"/>
                </a:solidFill>
                <a:effectLst/>
                <a:uLnTx/>
                <a:uFillTx/>
                <a:latin typeface="Calibri" panose="020F0502020204030204"/>
                <a:ea typeface="+mn-ea"/>
                <a:cs typeface="+mn-cs"/>
              </a:rPr>
              <a:t>– </a:t>
            </a:r>
            <a:r>
              <a:rPr lang="en-GB" b="1" spc="-50" dirty="0">
                <a:solidFill>
                  <a:srgbClr val="377A83"/>
                </a:solidFill>
                <a:latin typeface="Calibri" panose="020F0502020204030204"/>
              </a:rPr>
              <a:t>GB Requirements for Platform Height, Platform Offset and Platform Width.</a:t>
            </a:r>
            <a:br>
              <a:rPr lang="en-GB" sz="1800" b="1" i="0" u="none" strike="noStrike" kern="1200" cap="none" spc="-50" normalizeH="0" noProof="0" dirty="0">
                <a:ln>
                  <a:noFill/>
                </a:ln>
                <a:effectLst/>
                <a:uLnTx/>
                <a:uFillTx/>
                <a:latin typeface="Calibri" panose="020F0502020204030204"/>
              </a:rPr>
            </a:br>
            <a:r>
              <a:rPr lang="en-GB" sz="1800" i="0" u="none" strike="noStrike" kern="1200" cap="none" spc="-50" normalizeH="0" noProof="0" dirty="0">
                <a:ln>
                  <a:noFill/>
                </a:ln>
                <a:solidFill>
                  <a:schemeClr val="tx1"/>
                </a:solidFill>
                <a:effectLst/>
                <a:uLnTx/>
                <a:uFillTx/>
                <a:latin typeface="Calibri" panose="020F0502020204030204"/>
              </a:rPr>
              <a:t>Biggleswade Station Access for All Hoarding – Temporary Platform Width Reduction</a:t>
            </a:r>
            <a:endParaRPr lang="en-GB" sz="1800" i="0" u="none" strike="noStrike" kern="1200" cap="none" spc="-50" normalizeH="0" noProof="0" dirty="0">
              <a:ln>
                <a:noFill/>
              </a:ln>
              <a:solidFill>
                <a:schemeClr val="tx1"/>
              </a:solidFill>
              <a:effectLst/>
              <a:uLnTx/>
              <a:uFillTx/>
              <a:latin typeface="Calibri" panose="020F0502020204030204"/>
              <a:cs typeface="Calibri"/>
            </a:endParaRPr>
          </a:p>
        </p:txBody>
      </p:sp>
      <p:pic>
        <p:nvPicPr>
          <p:cNvPr id="7" name="Picture 6">
            <a:hlinkClick r:id="rId9"/>
            <a:extLst>
              <a:ext uri="{FF2B5EF4-FFF2-40B4-BE49-F238E27FC236}">
                <a16:creationId xmlns:a16="http://schemas.microsoft.com/office/drawing/2014/main" id="{C61391A5-EF30-B254-C0EA-7990E59BC0DA}"/>
              </a:ext>
            </a:extLst>
          </p:cNvPr>
          <p:cNvPicPr>
            <a:picLocks noChangeAspect="1"/>
          </p:cNvPicPr>
          <p:nvPr/>
        </p:nvPicPr>
        <p:blipFill>
          <a:blip r:embed="rId6"/>
          <a:stretch>
            <a:fillRect/>
          </a:stretch>
        </p:blipFill>
        <p:spPr>
          <a:xfrm>
            <a:off x="10520303" y="1103628"/>
            <a:ext cx="755970" cy="755970"/>
          </a:xfrm>
          <a:prstGeom prst="rect">
            <a:avLst/>
          </a:prstGeom>
        </p:spPr>
      </p:pic>
      <p:sp>
        <p:nvSpPr>
          <p:cNvPr id="10" name="Rectangle: Rounded Corners 9">
            <a:hlinkClick r:id="" action="ppaction://noaction" highlightClick="1"/>
            <a:extLst>
              <a:ext uri="{FF2B5EF4-FFF2-40B4-BE49-F238E27FC236}">
                <a16:creationId xmlns:a16="http://schemas.microsoft.com/office/drawing/2014/main" id="{EAC8FFFE-9971-80A8-8F5C-5DB7A15F4F22}"/>
              </a:ext>
            </a:extLst>
          </p:cNvPr>
          <p:cNvSpPr/>
          <p:nvPr/>
        </p:nvSpPr>
        <p:spPr>
          <a:xfrm>
            <a:off x="986863" y="3846006"/>
            <a:ext cx="10142069" cy="720000"/>
          </a:xfrm>
          <a:prstGeom prst="roundRect">
            <a:avLst>
              <a:gd name="adj" fmla="val 22079"/>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t" anchorCtr="0"/>
          <a:lstStyle/>
          <a:p>
            <a:pPr>
              <a:defRPr/>
            </a:pPr>
            <a:r>
              <a:rPr lang="en-GB" b="1" spc="-50" dirty="0">
                <a:solidFill>
                  <a:srgbClr val="377A83"/>
                </a:solidFill>
                <a:latin typeface="Calibri" panose="020F0502020204030204"/>
              </a:rPr>
              <a:t>23-017-DEV</a:t>
            </a:r>
            <a:r>
              <a:rPr kumimoji="0" lang="en-GB" sz="1800" b="1" i="0" u="none" strike="noStrike" kern="1200" cap="none" spc="-50" normalizeH="0" noProof="0" dirty="0">
                <a:ln>
                  <a:noFill/>
                </a:ln>
                <a:solidFill>
                  <a:srgbClr val="377A83"/>
                </a:solidFill>
                <a:effectLst/>
                <a:uLnTx/>
                <a:uFillTx/>
                <a:latin typeface="Calibri" panose="020F0502020204030204"/>
                <a:ea typeface="+mn-ea"/>
                <a:cs typeface="+mn-cs"/>
              </a:rPr>
              <a:t>; </a:t>
            </a:r>
            <a:r>
              <a:rPr lang="en-GB" b="1" spc="-50" dirty="0">
                <a:solidFill>
                  <a:srgbClr val="377A83"/>
                </a:solidFill>
                <a:latin typeface="Calibri" panose="020F0502020204030204"/>
              </a:rPr>
              <a:t>GIRT7020</a:t>
            </a:r>
            <a:r>
              <a:rPr kumimoji="0" lang="en-GB" sz="1800" b="1" i="0" u="none" strike="noStrike" kern="1200" cap="none" spc="-50" normalizeH="0" noProof="0" dirty="0">
                <a:ln>
                  <a:noFill/>
                </a:ln>
                <a:solidFill>
                  <a:srgbClr val="377A83"/>
                </a:solidFill>
                <a:effectLst/>
                <a:uLnTx/>
                <a:uFillTx/>
                <a:latin typeface="Calibri" panose="020F0502020204030204"/>
                <a:ea typeface="+mn-ea"/>
                <a:cs typeface="+mn-cs"/>
              </a:rPr>
              <a:t> Issue </a:t>
            </a:r>
            <a:r>
              <a:rPr lang="en-GB" b="1" spc="-50" dirty="0">
                <a:solidFill>
                  <a:srgbClr val="377A83"/>
                </a:solidFill>
                <a:latin typeface="Calibri" panose="020F0502020204030204"/>
              </a:rPr>
              <a:t>2 </a:t>
            </a:r>
            <a:r>
              <a:rPr kumimoji="0" lang="en-GB" sz="1800" b="1" i="0" u="none" strike="noStrike" kern="1200" cap="none" spc="-50" normalizeH="0" noProof="0" dirty="0">
                <a:ln>
                  <a:noFill/>
                </a:ln>
                <a:solidFill>
                  <a:srgbClr val="377A83"/>
                </a:solidFill>
                <a:effectLst/>
                <a:uLnTx/>
                <a:uFillTx/>
                <a:latin typeface="Calibri" panose="020F0502020204030204"/>
                <a:ea typeface="+mn-ea"/>
                <a:cs typeface="+mn-cs"/>
              </a:rPr>
              <a:t>– </a:t>
            </a:r>
            <a:r>
              <a:rPr lang="en-GB" b="1" spc="-50" dirty="0">
                <a:solidFill>
                  <a:srgbClr val="377A83"/>
                </a:solidFill>
                <a:latin typeface="Calibri" panose="020F0502020204030204"/>
              </a:rPr>
              <a:t>GB Requirements for Platform Height, Platform Offset and Platform Width.</a:t>
            </a:r>
            <a:br>
              <a:rPr lang="en-GB" sz="1800" b="1" i="0" u="none" strike="noStrike" kern="1200" cap="none" spc="-50" normalizeH="0" noProof="0" dirty="0">
                <a:ln>
                  <a:noFill/>
                </a:ln>
                <a:effectLst/>
                <a:uLnTx/>
                <a:uFillTx/>
                <a:latin typeface="Calibri" panose="020F0502020204030204"/>
              </a:rPr>
            </a:br>
            <a:r>
              <a:rPr lang="en-GB" sz="1800" i="0" u="none" strike="noStrike" kern="1200" cap="none" spc="-50" normalizeH="0" noProof="0" dirty="0">
                <a:ln>
                  <a:noFill/>
                </a:ln>
                <a:solidFill>
                  <a:schemeClr val="tx1"/>
                </a:solidFill>
                <a:effectLst/>
                <a:uLnTx/>
                <a:uFillTx/>
                <a:latin typeface="Calibri" panose="020F0502020204030204"/>
              </a:rPr>
              <a:t>Stoneleigh Station temporary hoarding for Access for All footbridge work activities</a:t>
            </a:r>
            <a:endParaRPr lang="en-GB" sz="1800" i="0" u="none" strike="noStrike" kern="1200" cap="none" spc="-50" normalizeH="0" noProof="0" dirty="0">
              <a:ln>
                <a:noFill/>
              </a:ln>
              <a:solidFill>
                <a:schemeClr val="tx1"/>
              </a:solidFill>
              <a:effectLst/>
              <a:uLnTx/>
              <a:uFillTx/>
              <a:latin typeface="Calibri" panose="020F0502020204030204"/>
              <a:cs typeface="Calibri"/>
            </a:endParaRPr>
          </a:p>
        </p:txBody>
      </p:sp>
      <p:pic>
        <p:nvPicPr>
          <p:cNvPr id="11" name="Picture 10">
            <a:hlinkClick r:id="rId10"/>
            <a:extLst>
              <a:ext uri="{FF2B5EF4-FFF2-40B4-BE49-F238E27FC236}">
                <a16:creationId xmlns:a16="http://schemas.microsoft.com/office/drawing/2014/main" id="{E260005B-D2A6-3ECA-C4C2-10F2AA2836C2}"/>
              </a:ext>
            </a:extLst>
          </p:cNvPr>
          <p:cNvPicPr>
            <a:picLocks noChangeAspect="1"/>
          </p:cNvPicPr>
          <p:nvPr/>
        </p:nvPicPr>
        <p:blipFill>
          <a:blip r:embed="rId6"/>
          <a:stretch>
            <a:fillRect/>
          </a:stretch>
        </p:blipFill>
        <p:spPr>
          <a:xfrm>
            <a:off x="10562938" y="3839848"/>
            <a:ext cx="755970" cy="755970"/>
          </a:xfrm>
          <a:prstGeom prst="rect">
            <a:avLst/>
          </a:prstGeom>
        </p:spPr>
      </p:pic>
      <p:sp>
        <p:nvSpPr>
          <p:cNvPr id="12" name="Rectangle: Rounded Corners 11">
            <a:hlinkClick r:id="" action="ppaction://noaction" highlightClick="1"/>
            <a:extLst>
              <a:ext uri="{FF2B5EF4-FFF2-40B4-BE49-F238E27FC236}">
                <a16:creationId xmlns:a16="http://schemas.microsoft.com/office/drawing/2014/main" id="{AC5A0583-7760-2356-ADDF-5D332EB755B5}"/>
              </a:ext>
            </a:extLst>
          </p:cNvPr>
          <p:cNvSpPr/>
          <p:nvPr/>
        </p:nvSpPr>
        <p:spPr>
          <a:xfrm>
            <a:off x="986863" y="4753890"/>
            <a:ext cx="10142069" cy="922655"/>
          </a:xfrm>
          <a:prstGeom prst="roundRect">
            <a:avLst>
              <a:gd name="adj" fmla="val 22079"/>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t" anchorCtr="0"/>
          <a:lstStyle/>
          <a:p>
            <a:pPr>
              <a:defRPr/>
            </a:pPr>
            <a:r>
              <a:rPr lang="en-GB" b="1" spc="-50" dirty="0">
                <a:solidFill>
                  <a:srgbClr val="377A83"/>
                </a:solidFill>
                <a:latin typeface="Calibri" panose="020F0502020204030204"/>
              </a:rPr>
              <a:t>23-005-DEV</a:t>
            </a:r>
            <a:r>
              <a:rPr kumimoji="0" lang="en-GB" sz="1800" b="1" i="0" u="none" strike="noStrike" kern="1200" cap="none" spc="-50" normalizeH="0" noProof="0" dirty="0">
                <a:ln>
                  <a:noFill/>
                </a:ln>
                <a:solidFill>
                  <a:srgbClr val="377A83"/>
                </a:solidFill>
                <a:effectLst/>
                <a:uLnTx/>
                <a:uFillTx/>
                <a:latin typeface="Calibri" panose="020F0502020204030204"/>
                <a:ea typeface="+mn-ea"/>
                <a:cs typeface="+mn-cs"/>
              </a:rPr>
              <a:t>; </a:t>
            </a:r>
            <a:r>
              <a:rPr lang="en-GB" b="1" spc="-50" dirty="0">
                <a:solidFill>
                  <a:srgbClr val="377A83"/>
                </a:solidFill>
                <a:latin typeface="Calibri" panose="020F0502020204030204"/>
              </a:rPr>
              <a:t>GIRT7020</a:t>
            </a:r>
            <a:r>
              <a:rPr kumimoji="0" lang="en-GB" sz="1800" b="1" i="0" u="none" strike="noStrike" kern="1200" cap="none" spc="-50" normalizeH="0" noProof="0" dirty="0">
                <a:ln>
                  <a:noFill/>
                </a:ln>
                <a:solidFill>
                  <a:srgbClr val="377A83"/>
                </a:solidFill>
                <a:effectLst/>
                <a:uLnTx/>
                <a:uFillTx/>
                <a:latin typeface="Calibri" panose="020F0502020204030204"/>
                <a:ea typeface="+mn-ea"/>
                <a:cs typeface="+mn-cs"/>
              </a:rPr>
              <a:t> Issue </a:t>
            </a:r>
            <a:r>
              <a:rPr lang="en-GB" b="1" spc="-50" dirty="0">
                <a:solidFill>
                  <a:srgbClr val="377A83"/>
                </a:solidFill>
                <a:latin typeface="Calibri" panose="020F0502020204030204"/>
              </a:rPr>
              <a:t>2 </a:t>
            </a:r>
            <a:r>
              <a:rPr kumimoji="0" lang="en-GB" sz="1800" b="1" i="0" u="none" strike="noStrike" kern="1200" cap="none" spc="-50" normalizeH="0" noProof="0" dirty="0">
                <a:ln>
                  <a:noFill/>
                </a:ln>
                <a:solidFill>
                  <a:srgbClr val="377A83"/>
                </a:solidFill>
                <a:effectLst/>
                <a:uLnTx/>
                <a:uFillTx/>
                <a:latin typeface="Calibri" panose="020F0502020204030204"/>
                <a:ea typeface="+mn-ea"/>
                <a:cs typeface="+mn-cs"/>
              </a:rPr>
              <a:t>– </a:t>
            </a:r>
            <a:r>
              <a:rPr lang="en-GB" b="1" spc="-50" dirty="0">
                <a:solidFill>
                  <a:srgbClr val="377A83"/>
                </a:solidFill>
                <a:latin typeface="Calibri" panose="020F0502020204030204"/>
              </a:rPr>
              <a:t>Requirements for the Position of Infrastructure and for Defining and</a:t>
            </a:r>
            <a:br>
              <a:rPr lang="en-GB" b="1" spc="-50" dirty="0">
                <a:solidFill>
                  <a:srgbClr val="377A83"/>
                </a:solidFill>
                <a:latin typeface="Calibri" panose="020F0502020204030204"/>
              </a:rPr>
            </a:br>
            <a:r>
              <a:rPr lang="en-GB" b="1" spc="-50" dirty="0">
                <a:solidFill>
                  <a:srgbClr val="377A83"/>
                </a:solidFill>
                <a:latin typeface="Calibri" panose="020F0502020204030204"/>
              </a:rPr>
              <a:t>Maintaining Clearances. </a:t>
            </a:r>
            <a:br>
              <a:rPr lang="en-GB" b="1" spc="-50" dirty="0">
                <a:solidFill>
                  <a:srgbClr val="377A83"/>
                </a:solidFill>
                <a:latin typeface="Calibri" panose="020F0502020204030204"/>
              </a:rPr>
            </a:br>
            <a:r>
              <a:rPr lang="en-GB" spc="-50" dirty="0">
                <a:solidFill>
                  <a:schemeClr val="tx1"/>
                </a:solidFill>
                <a:latin typeface="Calibri" panose="020F0502020204030204"/>
              </a:rPr>
              <a:t>Stowmarket Station – Platforms 1 and 2 – Timber / </a:t>
            </a:r>
            <a:r>
              <a:rPr lang="en-GB" spc="-50" dirty="0" err="1">
                <a:solidFill>
                  <a:schemeClr val="tx1"/>
                </a:solidFill>
                <a:latin typeface="Calibri" panose="020F0502020204030204"/>
              </a:rPr>
              <a:t>Marrobar</a:t>
            </a:r>
            <a:r>
              <a:rPr lang="en-GB" spc="-50" dirty="0">
                <a:solidFill>
                  <a:schemeClr val="tx1"/>
                </a:solidFill>
                <a:latin typeface="Calibri" panose="020F0502020204030204"/>
              </a:rPr>
              <a:t> hoardings</a:t>
            </a:r>
            <a:endParaRPr lang="en-GB" sz="1800" i="0" u="none" strike="noStrike" kern="1200" cap="none" spc="-50" normalizeH="0" noProof="0" dirty="0">
              <a:ln>
                <a:noFill/>
              </a:ln>
              <a:solidFill>
                <a:schemeClr val="tx1"/>
              </a:solidFill>
              <a:effectLst/>
              <a:uLnTx/>
              <a:uFillTx/>
              <a:latin typeface="Calibri" panose="020F0502020204030204"/>
              <a:cs typeface="Calibri"/>
            </a:endParaRPr>
          </a:p>
        </p:txBody>
      </p:sp>
      <p:pic>
        <p:nvPicPr>
          <p:cNvPr id="13" name="Picture 12">
            <a:hlinkClick r:id="rId11"/>
            <a:extLst>
              <a:ext uri="{FF2B5EF4-FFF2-40B4-BE49-F238E27FC236}">
                <a16:creationId xmlns:a16="http://schemas.microsoft.com/office/drawing/2014/main" id="{D8EDB6CB-1735-64BE-2C9B-E29441D4D550}"/>
              </a:ext>
            </a:extLst>
          </p:cNvPr>
          <p:cNvPicPr>
            <a:picLocks noChangeAspect="1"/>
          </p:cNvPicPr>
          <p:nvPr/>
        </p:nvPicPr>
        <p:blipFill>
          <a:blip r:embed="rId6"/>
          <a:stretch>
            <a:fillRect/>
          </a:stretch>
        </p:blipFill>
        <p:spPr>
          <a:xfrm>
            <a:off x="10562938" y="4751922"/>
            <a:ext cx="755970" cy="755970"/>
          </a:xfrm>
          <a:prstGeom prst="rect">
            <a:avLst/>
          </a:prstGeom>
        </p:spPr>
      </p:pic>
      <p:pic>
        <p:nvPicPr>
          <p:cNvPr id="2" name="Picture 1">
            <a:hlinkClick r:id="" action="ppaction://hlinkshowjump?jump=previousslide"/>
            <a:extLst>
              <a:ext uri="{FF2B5EF4-FFF2-40B4-BE49-F238E27FC236}">
                <a16:creationId xmlns:a16="http://schemas.microsoft.com/office/drawing/2014/main" id="{BA3D0A11-88EE-BFE7-4771-692358027CEB}"/>
              </a:ext>
            </a:extLst>
          </p:cNvPr>
          <p:cNvPicPr>
            <a:picLocks noChangeAspect="1"/>
          </p:cNvPicPr>
          <p:nvPr/>
        </p:nvPicPr>
        <p:blipFill>
          <a:blip r:embed="rId12"/>
          <a:stretch>
            <a:fillRect/>
          </a:stretch>
        </p:blipFill>
        <p:spPr>
          <a:xfrm flipH="1">
            <a:off x="10372933" y="6016808"/>
            <a:ext cx="756000" cy="756000"/>
          </a:xfrm>
          <a:prstGeom prst="rect">
            <a:avLst/>
          </a:prstGeom>
        </p:spPr>
      </p:pic>
      <p:pic>
        <p:nvPicPr>
          <p:cNvPr id="3" name="Picture 2">
            <a:extLst>
              <a:ext uri="{FF2B5EF4-FFF2-40B4-BE49-F238E27FC236}">
                <a16:creationId xmlns:a16="http://schemas.microsoft.com/office/drawing/2014/main" id="{B8D5D96E-4393-E7C3-1101-CFB2E41B49DF}"/>
              </a:ext>
            </a:extLst>
          </p:cNvPr>
          <p:cNvPicPr>
            <a:picLocks noChangeAspect="1"/>
          </p:cNvPicPr>
          <p:nvPr/>
        </p:nvPicPr>
        <p:blipFill>
          <a:blip r:embed="rId12">
            <a:alphaModFix amt="20000"/>
          </a:blip>
          <a:stretch>
            <a:fillRect/>
          </a:stretch>
        </p:blipFill>
        <p:spPr>
          <a:xfrm>
            <a:off x="11290478" y="6016808"/>
            <a:ext cx="756000" cy="756000"/>
          </a:xfrm>
          <a:prstGeom prst="rect">
            <a:avLst/>
          </a:prstGeom>
        </p:spPr>
      </p:pic>
      <p:sp>
        <p:nvSpPr>
          <p:cNvPr id="15" name="Rectangle: Rounded Corners 14">
            <a:extLst>
              <a:ext uri="{FF2B5EF4-FFF2-40B4-BE49-F238E27FC236}">
                <a16:creationId xmlns:a16="http://schemas.microsoft.com/office/drawing/2014/main" id="{DE64BC72-90B8-E420-1F62-4097AAF86172}"/>
              </a:ext>
            </a:extLst>
          </p:cNvPr>
          <p:cNvSpPr/>
          <p:nvPr/>
        </p:nvSpPr>
        <p:spPr>
          <a:xfrm>
            <a:off x="986864" y="234119"/>
            <a:ext cx="10227414" cy="720000"/>
          </a:xfrm>
          <a:prstGeom prst="roundRect">
            <a:avLst>
              <a:gd name="adj" fmla="val 30718"/>
            </a:avLst>
          </a:prstGeom>
          <a:solidFill>
            <a:srgbClr val="377A83"/>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defRPr/>
            </a:pPr>
            <a:r>
              <a:rPr lang="en-GB" spc="-50" dirty="0">
                <a:latin typeface="Calibri" panose="020F0502020204030204"/>
              </a:rPr>
              <a:t>Nine deviations have been published since December 2023 (Slide 2 of 2)</a:t>
            </a:r>
            <a:endParaRPr kumimoji="0" lang="en-GB" sz="1800" b="0" i="0" u="none" strike="noStrike" kern="1200" cap="none" spc="-50" normalizeH="0" baseline="0" noProof="0" dirty="0">
              <a:ln>
                <a:noFill/>
              </a:ln>
              <a:effectLst/>
              <a:uLnTx/>
              <a:uFillTx/>
              <a:latin typeface="Calibri" panose="020F0502020204030204"/>
              <a:ea typeface="+mn-ea"/>
              <a:cs typeface="+mn-cs"/>
            </a:endParaRPr>
          </a:p>
        </p:txBody>
      </p:sp>
    </p:spTree>
    <p:extLst>
      <p:ext uri="{BB962C8B-B14F-4D97-AF65-F5344CB8AC3E}">
        <p14:creationId xmlns:p14="http://schemas.microsoft.com/office/powerpoint/2010/main" val="3996424425"/>
      </p:ext>
    </p:extLst>
  </p:cSld>
  <p:clrMapOvr>
    <a:masterClrMapping/>
  </p:clrMapOvr>
  <mc:AlternateContent xmlns:mc="http://schemas.openxmlformats.org/markup-compatibility/2006" xmlns:p14="http://schemas.microsoft.com/office/powerpoint/2010/main">
    <mc:Choice Requires="p14">
      <p:transition spd="slow" p14:dur="2000" advClick="0">
        <p:fade/>
      </p:transition>
    </mc:Choice>
    <mc:Fallback xmlns="">
      <p:transition spd="slow" advClick="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25" descr="A green circle with white lines on it&#10;&#10;Description automatically generated">
            <a:extLst>
              <a:ext uri="{FF2B5EF4-FFF2-40B4-BE49-F238E27FC236}">
                <a16:creationId xmlns:a16="http://schemas.microsoft.com/office/drawing/2014/main" id="{EB023002-F0A7-722A-CC07-86E9C785DFB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5726" y="1983410"/>
            <a:ext cx="720000" cy="720000"/>
          </a:xfrm>
          <a:prstGeom prst="rect">
            <a:avLst/>
          </a:prstGeom>
        </p:spPr>
      </p:pic>
      <p:pic>
        <p:nvPicPr>
          <p:cNvPr id="25" name="Picture 24" descr="A green circle with white lines on it&#10;&#10;Description automatically generated">
            <a:extLst>
              <a:ext uri="{FF2B5EF4-FFF2-40B4-BE49-F238E27FC236}">
                <a16:creationId xmlns:a16="http://schemas.microsoft.com/office/drawing/2014/main" id="{1DD001C1-D1BC-665F-870A-32F38E5364B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146" y="1079818"/>
            <a:ext cx="720000" cy="720000"/>
          </a:xfrm>
          <a:prstGeom prst="rect">
            <a:avLst/>
          </a:prstGeom>
        </p:spPr>
      </p:pic>
      <p:pic>
        <p:nvPicPr>
          <p:cNvPr id="13" name="Picture 12">
            <a:hlinkClick r:id="rId4" action="ppaction://hlinksldjump"/>
            <a:extLst>
              <a:ext uri="{FF2B5EF4-FFF2-40B4-BE49-F238E27FC236}">
                <a16:creationId xmlns:a16="http://schemas.microsoft.com/office/drawing/2014/main" id="{A0D6A46D-C166-449E-BBD7-C67CF4A9F4F0}"/>
              </a:ext>
            </a:extLst>
          </p:cNvPr>
          <p:cNvPicPr>
            <a:picLocks noChangeAspect="1"/>
          </p:cNvPicPr>
          <p:nvPr/>
        </p:nvPicPr>
        <p:blipFill>
          <a:blip r:embed="rId5"/>
          <a:stretch>
            <a:fillRect/>
          </a:stretch>
        </p:blipFill>
        <p:spPr>
          <a:xfrm>
            <a:off x="11290478" y="157163"/>
            <a:ext cx="755970" cy="755970"/>
          </a:xfrm>
          <a:prstGeom prst="rect">
            <a:avLst/>
          </a:prstGeom>
        </p:spPr>
      </p:pic>
      <p:pic>
        <p:nvPicPr>
          <p:cNvPr id="37" name="Picture 36">
            <a:hlinkClick r:id="" action="ppaction://hlinkshowjump?jump=endshow"/>
            <a:extLst>
              <a:ext uri="{FF2B5EF4-FFF2-40B4-BE49-F238E27FC236}">
                <a16:creationId xmlns:a16="http://schemas.microsoft.com/office/drawing/2014/main" id="{DB84A75D-F55C-FB87-39EA-4D941010E2FC}"/>
              </a:ext>
            </a:extLst>
          </p:cNvPr>
          <p:cNvPicPr>
            <a:picLocks noChangeAspect="1"/>
          </p:cNvPicPr>
          <p:nvPr/>
        </p:nvPicPr>
        <p:blipFill>
          <a:blip r:embed="rId6"/>
          <a:stretch>
            <a:fillRect/>
          </a:stretch>
        </p:blipFill>
        <p:spPr>
          <a:xfrm>
            <a:off x="89371" y="6016808"/>
            <a:ext cx="720000" cy="692039"/>
          </a:xfrm>
          <a:prstGeom prst="rect">
            <a:avLst/>
          </a:prstGeom>
        </p:spPr>
      </p:pic>
      <p:sp>
        <p:nvSpPr>
          <p:cNvPr id="24" name="Rectangle: Rounded Corners 23">
            <a:extLst>
              <a:ext uri="{FF2B5EF4-FFF2-40B4-BE49-F238E27FC236}">
                <a16:creationId xmlns:a16="http://schemas.microsoft.com/office/drawing/2014/main" id="{3B177E74-444C-B695-F5F2-41AB6F9C3126}"/>
              </a:ext>
            </a:extLst>
          </p:cNvPr>
          <p:cNvSpPr/>
          <p:nvPr/>
        </p:nvSpPr>
        <p:spPr>
          <a:xfrm>
            <a:off x="1031115" y="201140"/>
            <a:ext cx="10227414" cy="720000"/>
          </a:xfrm>
          <a:prstGeom prst="roundRect">
            <a:avLst>
              <a:gd name="adj" fmla="val 30718"/>
            </a:avLst>
          </a:prstGeom>
          <a:solidFill>
            <a:srgbClr val="295634"/>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defRPr/>
            </a:pPr>
            <a:r>
              <a:rPr lang="en-GB" spc="-50" dirty="0">
                <a:latin typeface="Calibri" panose="020F0502020204030204"/>
              </a:rPr>
              <a:t>Draft standards scheduled for publishing in June 2024</a:t>
            </a:r>
          </a:p>
        </p:txBody>
      </p:sp>
      <p:sp>
        <p:nvSpPr>
          <p:cNvPr id="2" name="Rectangle: Rounded Corners 1">
            <a:hlinkClick r:id="" action="ppaction://noaction" highlightClick="1"/>
            <a:extLst>
              <a:ext uri="{FF2B5EF4-FFF2-40B4-BE49-F238E27FC236}">
                <a16:creationId xmlns:a16="http://schemas.microsoft.com/office/drawing/2014/main" id="{D6BBAABD-341C-4E94-552D-8309CF863437}"/>
              </a:ext>
            </a:extLst>
          </p:cNvPr>
          <p:cNvSpPr/>
          <p:nvPr/>
        </p:nvSpPr>
        <p:spPr>
          <a:xfrm>
            <a:off x="1078464" y="1102252"/>
            <a:ext cx="10157792" cy="720000"/>
          </a:xfrm>
          <a:prstGeom prst="roundRect">
            <a:avLst>
              <a:gd name="adj" fmla="val 20779"/>
            </a:avLst>
          </a:prstGeom>
          <a:solidFill>
            <a:schemeClr val="bg1"/>
          </a:solidFill>
          <a:ln w="38100">
            <a:solidFill>
              <a:srgbClr val="1B864B"/>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R="0" lvl="0" algn="l" defTabSz="914400" rtl="0" eaLnBrk="1" fontAlgn="auto" latinLnBrk="0" hangingPunct="1">
              <a:lnSpc>
                <a:spcPct val="100000"/>
              </a:lnSpc>
              <a:spcBef>
                <a:spcPts val="0"/>
              </a:spcBef>
              <a:spcAft>
                <a:spcPts val="0"/>
              </a:spcAft>
              <a:buClrTx/>
              <a:buSzTx/>
              <a:buFontTx/>
              <a:buNone/>
              <a:defRPr/>
            </a:pPr>
            <a:r>
              <a:rPr lang="en-GB" sz="1800" dirty="0">
                <a:solidFill>
                  <a:srgbClr val="000000"/>
                </a:solidFill>
                <a:effectLst/>
                <a:latin typeface="Calibri" panose="020F0502020204030204" pitchFamily="34" charset="0"/>
                <a:ea typeface="Calibri" panose="020F0502020204030204" pitchFamily="34" charset="0"/>
              </a:rPr>
              <a:t>GMGN2641 Issue 2 – Guidance Note on Vehicle Static Testing</a:t>
            </a:r>
          </a:p>
        </p:txBody>
      </p:sp>
      <p:sp>
        <p:nvSpPr>
          <p:cNvPr id="3" name="Rectangle: Rounded Corners 2">
            <a:hlinkClick r:id="" action="ppaction://noaction" highlightClick="1"/>
            <a:extLst>
              <a:ext uri="{FF2B5EF4-FFF2-40B4-BE49-F238E27FC236}">
                <a16:creationId xmlns:a16="http://schemas.microsoft.com/office/drawing/2014/main" id="{44B286D7-1BDF-3541-5896-CC87E6694CC7}"/>
              </a:ext>
            </a:extLst>
          </p:cNvPr>
          <p:cNvSpPr/>
          <p:nvPr/>
        </p:nvSpPr>
        <p:spPr>
          <a:xfrm>
            <a:off x="1078464" y="1969981"/>
            <a:ext cx="10157792" cy="720000"/>
          </a:xfrm>
          <a:prstGeom prst="roundRect">
            <a:avLst>
              <a:gd name="adj" fmla="val 25789"/>
            </a:avLst>
          </a:prstGeom>
          <a:solidFill>
            <a:schemeClr val="bg1"/>
          </a:solidFill>
          <a:ln w="38100">
            <a:solidFill>
              <a:srgbClr val="1B864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5463" marR="0" lvl="0" indent="-1795463" algn="l" defTabSz="914400" rtl="0" eaLnBrk="1" fontAlgn="auto" latinLnBrk="0" hangingPunct="1">
              <a:lnSpc>
                <a:spcPct val="100000"/>
              </a:lnSpc>
              <a:spcBef>
                <a:spcPts val="0"/>
              </a:spcBef>
              <a:spcAft>
                <a:spcPts val="0"/>
              </a:spcAft>
              <a:buClrTx/>
              <a:buSzTx/>
              <a:buFontTx/>
              <a:buNone/>
              <a:tabLst>
                <a:tab pos="2601913" algn="l"/>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GMRT2141 Issue 5 – Permissible Track Forces and Resistance to Derailment and Roll-Over of Railway Vehicles</a:t>
            </a:r>
          </a:p>
        </p:txBody>
      </p:sp>
      <p:sp>
        <p:nvSpPr>
          <p:cNvPr id="15" name="Rectangle: Rounded Corners 14">
            <a:hlinkClick r:id="" action="ppaction://noaction" highlightClick="1"/>
            <a:extLst>
              <a:ext uri="{FF2B5EF4-FFF2-40B4-BE49-F238E27FC236}">
                <a16:creationId xmlns:a16="http://schemas.microsoft.com/office/drawing/2014/main" id="{E2814764-41C4-33FC-3B61-5E8B87346CE8}"/>
              </a:ext>
            </a:extLst>
          </p:cNvPr>
          <p:cNvSpPr/>
          <p:nvPr/>
        </p:nvSpPr>
        <p:spPr>
          <a:xfrm>
            <a:off x="1100738" y="2855898"/>
            <a:ext cx="10157792" cy="720000"/>
          </a:xfrm>
          <a:prstGeom prst="roundRect">
            <a:avLst>
              <a:gd name="adj" fmla="val 25789"/>
            </a:avLst>
          </a:prstGeom>
          <a:solidFill>
            <a:schemeClr val="bg1"/>
          </a:solidFill>
          <a:ln w="38100">
            <a:solidFill>
              <a:srgbClr val="DEC9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5463" marR="0" lvl="0" indent="-1795463" algn="l" defTabSz="914400" rtl="0" eaLnBrk="1" fontAlgn="auto" latinLnBrk="0" hangingPunct="1">
              <a:lnSpc>
                <a:spcPct val="100000"/>
              </a:lnSpc>
              <a:spcBef>
                <a:spcPts val="0"/>
              </a:spcBef>
              <a:spcAft>
                <a:spcPts val="0"/>
              </a:spcAft>
              <a:buClrTx/>
              <a:buSzTx/>
              <a:buFontTx/>
              <a:buNone/>
              <a:tabLst>
                <a:tab pos="2601913" algn="l"/>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GEGN8616 Issue 1 – Guidance on evaluating excessive dynamic effects in underline bridges</a:t>
            </a:r>
          </a:p>
        </p:txBody>
      </p:sp>
      <p:grpSp>
        <p:nvGrpSpPr>
          <p:cNvPr id="16" name="Group 15">
            <a:extLst>
              <a:ext uri="{FF2B5EF4-FFF2-40B4-BE49-F238E27FC236}">
                <a16:creationId xmlns:a16="http://schemas.microsoft.com/office/drawing/2014/main" id="{997038C1-5E97-10A2-1F1E-18D0BC4CF789}"/>
              </a:ext>
            </a:extLst>
          </p:cNvPr>
          <p:cNvGrpSpPr/>
          <p:nvPr/>
        </p:nvGrpSpPr>
        <p:grpSpPr>
          <a:xfrm>
            <a:off x="259972" y="2873658"/>
            <a:ext cx="720000" cy="720000"/>
            <a:chOff x="6790257" y="3245157"/>
            <a:chExt cx="1080000" cy="1080000"/>
          </a:xfrm>
        </p:grpSpPr>
        <p:grpSp>
          <p:nvGrpSpPr>
            <p:cNvPr id="17" name="Group 16">
              <a:extLst>
                <a:ext uri="{FF2B5EF4-FFF2-40B4-BE49-F238E27FC236}">
                  <a16:creationId xmlns:a16="http://schemas.microsoft.com/office/drawing/2014/main" id="{15882A70-B7F4-3615-3FAA-7566075CA4EF}"/>
                </a:ext>
              </a:extLst>
            </p:cNvPr>
            <p:cNvGrpSpPr/>
            <p:nvPr/>
          </p:nvGrpSpPr>
          <p:grpSpPr>
            <a:xfrm>
              <a:off x="6790257" y="3245157"/>
              <a:ext cx="1080000" cy="1080000"/>
              <a:chOff x="6790257" y="3245157"/>
              <a:chExt cx="1080000" cy="1080000"/>
            </a:xfrm>
          </p:grpSpPr>
          <p:sp>
            <p:nvSpPr>
              <p:cNvPr id="19" name="Rectangle: Rounded Corners 18">
                <a:hlinkClick r:id="" action="ppaction://noaction" highlightClick="1"/>
                <a:extLst>
                  <a:ext uri="{FF2B5EF4-FFF2-40B4-BE49-F238E27FC236}">
                    <a16:creationId xmlns:a16="http://schemas.microsoft.com/office/drawing/2014/main" id="{D1BEE7C7-CA8A-6CBC-2DAA-28988016305A}"/>
                  </a:ext>
                </a:extLst>
              </p:cNvPr>
              <p:cNvSpPr/>
              <p:nvPr/>
            </p:nvSpPr>
            <p:spPr>
              <a:xfrm>
                <a:off x="6790257" y="3245157"/>
                <a:ext cx="1080000" cy="1080000"/>
              </a:xfrm>
              <a:prstGeom prst="roundRect">
                <a:avLst>
                  <a:gd name="adj" fmla="val 50000"/>
                </a:avLst>
              </a:prstGeom>
              <a:solidFill>
                <a:srgbClr val="DEC9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Picture 19" descr="Icon&#10;&#10;Description automatically generated">
                <a:extLst>
                  <a:ext uri="{FF2B5EF4-FFF2-40B4-BE49-F238E27FC236}">
                    <a16:creationId xmlns:a16="http://schemas.microsoft.com/office/drawing/2014/main" id="{02962A92-7357-00F9-2AB8-A6D7EE20445A}"/>
                  </a:ext>
                </a:extLst>
              </p:cNvPr>
              <p:cNvPicPr preferRelativeResize="0">
                <a:picLocks/>
              </p:cNvPicPr>
              <p:nvPr/>
            </p:nvPicPr>
            <p:blipFill rotWithShape="1">
              <a:blip r:embed="rId7">
                <a:clrChange>
                  <a:clrFrom>
                    <a:srgbClr val="00B1E3"/>
                  </a:clrFrom>
                  <a:clrTo>
                    <a:srgbClr val="00B1E3">
                      <a:alpha val="0"/>
                    </a:srgbClr>
                  </a:clrTo>
                </a:clrChange>
                <a:extLst>
                  <a:ext uri="{28A0092B-C50C-407E-A947-70E740481C1C}">
                    <a14:useLocalDpi xmlns:a14="http://schemas.microsoft.com/office/drawing/2010/main" val="0"/>
                  </a:ext>
                </a:extLst>
              </a:blip>
              <a:srcRect l="16954" t="18504" r="17785" b="15240"/>
              <a:stretch/>
            </p:blipFill>
            <p:spPr>
              <a:xfrm>
                <a:off x="6876573" y="3331647"/>
                <a:ext cx="907368" cy="944438"/>
              </a:xfrm>
              <a:prstGeom prst="ellipse">
                <a:avLst/>
              </a:prstGeom>
              <a:ln w="19050">
                <a:noFill/>
              </a:ln>
              <a:effectLst/>
            </p:spPr>
          </p:pic>
        </p:grpSp>
        <p:cxnSp>
          <p:nvCxnSpPr>
            <p:cNvPr id="18" name="Straight Connector 17">
              <a:extLst>
                <a:ext uri="{FF2B5EF4-FFF2-40B4-BE49-F238E27FC236}">
                  <a16:creationId xmlns:a16="http://schemas.microsoft.com/office/drawing/2014/main" id="{0079F4A3-651E-AA6E-52CA-90B6D0D85B02}"/>
                </a:ext>
              </a:extLst>
            </p:cNvPr>
            <p:cNvCxnSpPr/>
            <p:nvPr/>
          </p:nvCxnSpPr>
          <p:spPr>
            <a:xfrm>
              <a:off x="7596950" y="3607370"/>
              <a:ext cx="83527" cy="0"/>
            </a:xfrm>
            <a:prstGeom prst="line">
              <a:avLst/>
            </a:prstGeom>
            <a:ln w="28575">
              <a:solidFill>
                <a:srgbClr val="DEC94F"/>
              </a:solidFill>
            </a:ln>
            <a:effectLst/>
          </p:spPr>
          <p:style>
            <a:lnRef idx="1">
              <a:schemeClr val="accent1"/>
            </a:lnRef>
            <a:fillRef idx="0">
              <a:schemeClr val="accent1"/>
            </a:fillRef>
            <a:effectRef idx="0">
              <a:schemeClr val="accent1"/>
            </a:effectRef>
            <a:fontRef idx="minor">
              <a:schemeClr val="tx1"/>
            </a:fontRef>
          </p:style>
        </p:cxnSp>
      </p:grpSp>
      <p:sp>
        <p:nvSpPr>
          <p:cNvPr id="21" name="Rectangle: Rounded Corners 20">
            <a:hlinkClick r:id="" action="ppaction://noaction" highlightClick="1"/>
            <a:extLst>
              <a:ext uri="{FF2B5EF4-FFF2-40B4-BE49-F238E27FC236}">
                <a16:creationId xmlns:a16="http://schemas.microsoft.com/office/drawing/2014/main" id="{AC71B662-A993-C07A-64B1-F203F7F2E37D}"/>
              </a:ext>
            </a:extLst>
          </p:cNvPr>
          <p:cNvSpPr/>
          <p:nvPr/>
        </p:nvSpPr>
        <p:spPr>
          <a:xfrm>
            <a:off x="1100738" y="3777165"/>
            <a:ext cx="10157792" cy="720000"/>
          </a:xfrm>
          <a:prstGeom prst="roundRect">
            <a:avLst>
              <a:gd name="adj" fmla="val 25789"/>
            </a:avLst>
          </a:prstGeom>
          <a:solidFill>
            <a:schemeClr val="bg1"/>
          </a:solidFill>
          <a:ln w="38100">
            <a:solidFill>
              <a:srgbClr val="DEC9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5463" marR="0" lvl="0" indent="-1795463" algn="l" defTabSz="914400" rtl="0" eaLnBrk="1" fontAlgn="auto" latinLnBrk="0" hangingPunct="1">
              <a:lnSpc>
                <a:spcPct val="100000"/>
              </a:lnSpc>
              <a:spcBef>
                <a:spcPts val="0"/>
              </a:spcBef>
              <a:spcAft>
                <a:spcPts val="0"/>
              </a:spcAft>
              <a:buClrTx/>
              <a:buSzTx/>
              <a:buFontTx/>
              <a:buNone/>
              <a:tabLst>
                <a:tab pos="2601913" algn="l"/>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GERT8006 Issue 4 – Route Availability Number for Assessment of Compatibility between Rail Vehicles and Underline Bridges</a:t>
            </a:r>
          </a:p>
        </p:txBody>
      </p:sp>
      <p:grpSp>
        <p:nvGrpSpPr>
          <p:cNvPr id="22" name="Group 21">
            <a:extLst>
              <a:ext uri="{FF2B5EF4-FFF2-40B4-BE49-F238E27FC236}">
                <a16:creationId xmlns:a16="http://schemas.microsoft.com/office/drawing/2014/main" id="{6C2B9380-0A8C-2C7B-49DC-C46F17CE5100}"/>
              </a:ext>
            </a:extLst>
          </p:cNvPr>
          <p:cNvGrpSpPr/>
          <p:nvPr/>
        </p:nvGrpSpPr>
        <p:grpSpPr>
          <a:xfrm>
            <a:off x="259972" y="3794925"/>
            <a:ext cx="720000" cy="720000"/>
            <a:chOff x="6790257" y="3245157"/>
            <a:chExt cx="1080000" cy="1080000"/>
          </a:xfrm>
        </p:grpSpPr>
        <p:grpSp>
          <p:nvGrpSpPr>
            <p:cNvPr id="23" name="Group 22">
              <a:extLst>
                <a:ext uri="{FF2B5EF4-FFF2-40B4-BE49-F238E27FC236}">
                  <a16:creationId xmlns:a16="http://schemas.microsoft.com/office/drawing/2014/main" id="{0731112D-BE95-A664-25BC-4D98C9142A48}"/>
                </a:ext>
              </a:extLst>
            </p:cNvPr>
            <p:cNvGrpSpPr/>
            <p:nvPr/>
          </p:nvGrpSpPr>
          <p:grpSpPr>
            <a:xfrm>
              <a:off x="6790257" y="3245157"/>
              <a:ext cx="1080000" cy="1080000"/>
              <a:chOff x="6790257" y="3245157"/>
              <a:chExt cx="1080000" cy="1080000"/>
            </a:xfrm>
          </p:grpSpPr>
          <p:sp>
            <p:nvSpPr>
              <p:cNvPr id="30" name="Rectangle: Rounded Corners 29">
                <a:hlinkClick r:id="" action="ppaction://noaction" highlightClick="1"/>
                <a:extLst>
                  <a:ext uri="{FF2B5EF4-FFF2-40B4-BE49-F238E27FC236}">
                    <a16:creationId xmlns:a16="http://schemas.microsoft.com/office/drawing/2014/main" id="{68C460AA-9D0E-0AEA-CC53-E3322258E83E}"/>
                  </a:ext>
                </a:extLst>
              </p:cNvPr>
              <p:cNvSpPr/>
              <p:nvPr/>
            </p:nvSpPr>
            <p:spPr>
              <a:xfrm>
                <a:off x="6790257" y="3245157"/>
                <a:ext cx="1080000" cy="1080000"/>
              </a:xfrm>
              <a:prstGeom prst="roundRect">
                <a:avLst>
                  <a:gd name="adj" fmla="val 50000"/>
                </a:avLst>
              </a:prstGeom>
              <a:solidFill>
                <a:srgbClr val="DEC9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1" name="Picture 30" descr="Icon&#10;&#10;Description automatically generated">
                <a:extLst>
                  <a:ext uri="{FF2B5EF4-FFF2-40B4-BE49-F238E27FC236}">
                    <a16:creationId xmlns:a16="http://schemas.microsoft.com/office/drawing/2014/main" id="{50B4C49A-6F4A-AB99-5E68-93B217A1420C}"/>
                  </a:ext>
                </a:extLst>
              </p:cNvPr>
              <p:cNvPicPr preferRelativeResize="0">
                <a:picLocks/>
              </p:cNvPicPr>
              <p:nvPr/>
            </p:nvPicPr>
            <p:blipFill rotWithShape="1">
              <a:blip r:embed="rId7">
                <a:clrChange>
                  <a:clrFrom>
                    <a:srgbClr val="00B1E3"/>
                  </a:clrFrom>
                  <a:clrTo>
                    <a:srgbClr val="00B1E3">
                      <a:alpha val="0"/>
                    </a:srgbClr>
                  </a:clrTo>
                </a:clrChange>
                <a:extLst>
                  <a:ext uri="{28A0092B-C50C-407E-A947-70E740481C1C}">
                    <a14:useLocalDpi xmlns:a14="http://schemas.microsoft.com/office/drawing/2010/main" val="0"/>
                  </a:ext>
                </a:extLst>
              </a:blip>
              <a:srcRect l="16954" t="18504" r="17785" b="15240"/>
              <a:stretch/>
            </p:blipFill>
            <p:spPr>
              <a:xfrm>
                <a:off x="6876573" y="3331647"/>
                <a:ext cx="907368" cy="944438"/>
              </a:xfrm>
              <a:prstGeom prst="ellipse">
                <a:avLst/>
              </a:prstGeom>
              <a:ln w="19050">
                <a:noFill/>
              </a:ln>
              <a:effectLst/>
            </p:spPr>
          </p:pic>
        </p:grpSp>
        <p:cxnSp>
          <p:nvCxnSpPr>
            <p:cNvPr id="29" name="Straight Connector 28">
              <a:extLst>
                <a:ext uri="{FF2B5EF4-FFF2-40B4-BE49-F238E27FC236}">
                  <a16:creationId xmlns:a16="http://schemas.microsoft.com/office/drawing/2014/main" id="{FA4FC1D8-F652-A921-FA50-B35A18B479E0}"/>
                </a:ext>
              </a:extLst>
            </p:cNvPr>
            <p:cNvCxnSpPr/>
            <p:nvPr/>
          </p:nvCxnSpPr>
          <p:spPr>
            <a:xfrm>
              <a:off x="7596950" y="3607370"/>
              <a:ext cx="83527" cy="0"/>
            </a:xfrm>
            <a:prstGeom prst="line">
              <a:avLst/>
            </a:prstGeom>
            <a:ln w="28575">
              <a:solidFill>
                <a:srgbClr val="DEC94F"/>
              </a:solidFill>
            </a:ln>
            <a:effectLst/>
          </p:spPr>
          <p:style>
            <a:lnRef idx="1">
              <a:schemeClr val="accent1"/>
            </a:lnRef>
            <a:fillRef idx="0">
              <a:schemeClr val="accent1"/>
            </a:fillRef>
            <a:effectRef idx="0">
              <a:schemeClr val="accent1"/>
            </a:effectRef>
            <a:fontRef idx="minor">
              <a:schemeClr val="tx1"/>
            </a:fontRef>
          </p:style>
        </p:cxnSp>
      </p:grpSp>
      <p:sp>
        <p:nvSpPr>
          <p:cNvPr id="32" name="Rectangle: Rounded Corners 31">
            <a:hlinkClick r:id="" action="ppaction://noaction" highlightClick="1"/>
            <a:extLst>
              <a:ext uri="{FF2B5EF4-FFF2-40B4-BE49-F238E27FC236}">
                <a16:creationId xmlns:a16="http://schemas.microsoft.com/office/drawing/2014/main" id="{1FF83E74-188B-B294-3960-344D2677DCF4}"/>
              </a:ext>
            </a:extLst>
          </p:cNvPr>
          <p:cNvSpPr/>
          <p:nvPr/>
        </p:nvSpPr>
        <p:spPr>
          <a:xfrm>
            <a:off x="1100738" y="4724763"/>
            <a:ext cx="10157792" cy="720000"/>
          </a:xfrm>
          <a:prstGeom prst="roundRect">
            <a:avLst>
              <a:gd name="adj" fmla="val 25789"/>
            </a:avLst>
          </a:prstGeom>
          <a:solidFill>
            <a:schemeClr val="bg1"/>
          </a:solidFill>
          <a:ln w="38100">
            <a:solidFill>
              <a:srgbClr val="DEC9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060575" marR="0" lvl="0" indent="-2060575" algn="l" defTabSz="914400" rtl="0" eaLnBrk="1" fontAlgn="auto" latinLnBrk="0" hangingPunct="1">
              <a:lnSpc>
                <a:spcPct val="100000"/>
              </a:lnSpc>
              <a:spcBef>
                <a:spcPts val="0"/>
              </a:spcBef>
              <a:spcAft>
                <a:spcPts val="0"/>
              </a:spcAft>
              <a:buClrTx/>
              <a:buSzTx/>
              <a:buFontTx/>
              <a:buNone/>
              <a:tabLst>
                <a:tab pos="2060575" algn="l"/>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RIS-8706-INS Issue 2 – Route Level Assessment of Technical Compatibility between Rail Vehicles and Underline Bridges</a:t>
            </a:r>
          </a:p>
        </p:txBody>
      </p:sp>
      <p:grpSp>
        <p:nvGrpSpPr>
          <p:cNvPr id="33" name="Group 32">
            <a:extLst>
              <a:ext uri="{FF2B5EF4-FFF2-40B4-BE49-F238E27FC236}">
                <a16:creationId xmlns:a16="http://schemas.microsoft.com/office/drawing/2014/main" id="{EFD8BD2D-8B56-2393-BB1F-800F8A29E31B}"/>
              </a:ext>
            </a:extLst>
          </p:cNvPr>
          <p:cNvGrpSpPr/>
          <p:nvPr/>
        </p:nvGrpSpPr>
        <p:grpSpPr>
          <a:xfrm>
            <a:off x="259972" y="4742523"/>
            <a:ext cx="720000" cy="720000"/>
            <a:chOff x="6790257" y="3245157"/>
            <a:chExt cx="1080000" cy="1080000"/>
          </a:xfrm>
        </p:grpSpPr>
        <p:grpSp>
          <p:nvGrpSpPr>
            <p:cNvPr id="34" name="Group 33">
              <a:extLst>
                <a:ext uri="{FF2B5EF4-FFF2-40B4-BE49-F238E27FC236}">
                  <a16:creationId xmlns:a16="http://schemas.microsoft.com/office/drawing/2014/main" id="{D63BF13C-9B81-DB35-8B58-A9A66D83807F}"/>
                </a:ext>
              </a:extLst>
            </p:cNvPr>
            <p:cNvGrpSpPr/>
            <p:nvPr/>
          </p:nvGrpSpPr>
          <p:grpSpPr>
            <a:xfrm>
              <a:off x="6790257" y="3245157"/>
              <a:ext cx="1080000" cy="1080000"/>
              <a:chOff x="6790257" y="3245157"/>
              <a:chExt cx="1080000" cy="1080000"/>
            </a:xfrm>
          </p:grpSpPr>
          <p:sp>
            <p:nvSpPr>
              <p:cNvPr id="36" name="Rectangle: Rounded Corners 35">
                <a:hlinkClick r:id="" action="ppaction://noaction" highlightClick="1"/>
                <a:extLst>
                  <a:ext uri="{FF2B5EF4-FFF2-40B4-BE49-F238E27FC236}">
                    <a16:creationId xmlns:a16="http://schemas.microsoft.com/office/drawing/2014/main" id="{42B7207B-D52F-69C1-734F-322EE132BBBB}"/>
                  </a:ext>
                </a:extLst>
              </p:cNvPr>
              <p:cNvSpPr/>
              <p:nvPr/>
            </p:nvSpPr>
            <p:spPr>
              <a:xfrm>
                <a:off x="6790257" y="3245157"/>
                <a:ext cx="1080000" cy="1080000"/>
              </a:xfrm>
              <a:prstGeom prst="roundRect">
                <a:avLst>
                  <a:gd name="adj" fmla="val 50000"/>
                </a:avLst>
              </a:prstGeom>
              <a:solidFill>
                <a:srgbClr val="DEC9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8" name="Picture 37" descr="Icon&#10;&#10;Description automatically generated">
                <a:extLst>
                  <a:ext uri="{FF2B5EF4-FFF2-40B4-BE49-F238E27FC236}">
                    <a16:creationId xmlns:a16="http://schemas.microsoft.com/office/drawing/2014/main" id="{E5C9EAF7-BA48-660F-E935-5504AA32CA88}"/>
                  </a:ext>
                </a:extLst>
              </p:cNvPr>
              <p:cNvPicPr preferRelativeResize="0">
                <a:picLocks/>
              </p:cNvPicPr>
              <p:nvPr/>
            </p:nvPicPr>
            <p:blipFill rotWithShape="1">
              <a:blip r:embed="rId7">
                <a:clrChange>
                  <a:clrFrom>
                    <a:srgbClr val="00B1E3"/>
                  </a:clrFrom>
                  <a:clrTo>
                    <a:srgbClr val="00B1E3">
                      <a:alpha val="0"/>
                    </a:srgbClr>
                  </a:clrTo>
                </a:clrChange>
                <a:extLst>
                  <a:ext uri="{28A0092B-C50C-407E-A947-70E740481C1C}">
                    <a14:useLocalDpi xmlns:a14="http://schemas.microsoft.com/office/drawing/2010/main" val="0"/>
                  </a:ext>
                </a:extLst>
              </a:blip>
              <a:srcRect l="16954" t="18504" r="17785" b="15240"/>
              <a:stretch/>
            </p:blipFill>
            <p:spPr>
              <a:xfrm>
                <a:off x="6876573" y="3331647"/>
                <a:ext cx="907368" cy="944438"/>
              </a:xfrm>
              <a:prstGeom prst="ellipse">
                <a:avLst/>
              </a:prstGeom>
              <a:ln w="19050">
                <a:noFill/>
              </a:ln>
              <a:effectLst/>
            </p:spPr>
          </p:pic>
        </p:grpSp>
        <p:cxnSp>
          <p:nvCxnSpPr>
            <p:cNvPr id="35" name="Straight Connector 34">
              <a:extLst>
                <a:ext uri="{FF2B5EF4-FFF2-40B4-BE49-F238E27FC236}">
                  <a16:creationId xmlns:a16="http://schemas.microsoft.com/office/drawing/2014/main" id="{7BE79196-9BFC-4631-DD57-D6A2B9B1FF45}"/>
                </a:ext>
              </a:extLst>
            </p:cNvPr>
            <p:cNvCxnSpPr/>
            <p:nvPr/>
          </p:nvCxnSpPr>
          <p:spPr>
            <a:xfrm>
              <a:off x="7596950" y="3607370"/>
              <a:ext cx="83527" cy="0"/>
            </a:xfrm>
            <a:prstGeom prst="line">
              <a:avLst/>
            </a:prstGeom>
            <a:ln w="28575">
              <a:solidFill>
                <a:srgbClr val="DEC94F"/>
              </a:solidFill>
            </a:ln>
            <a:effectLst/>
          </p:spPr>
          <p:style>
            <a:lnRef idx="1">
              <a:schemeClr val="accent1"/>
            </a:lnRef>
            <a:fillRef idx="0">
              <a:schemeClr val="accent1"/>
            </a:fillRef>
            <a:effectRef idx="0">
              <a:schemeClr val="accent1"/>
            </a:effectRef>
            <a:fontRef idx="minor">
              <a:schemeClr val="tx1"/>
            </a:fontRef>
          </p:style>
        </p:cxnSp>
      </p:grpSp>
      <p:pic>
        <p:nvPicPr>
          <p:cNvPr id="39" name="Picture 38">
            <a:hlinkClick r:id="" action="ppaction://hlinkshowjump?jump=nextslide"/>
            <a:extLst>
              <a:ext uri="{FF2B5EF4-FFF2-40B4-BE49-F238E27FC236}">
                <a16:creationId xmlns:a16="http://schemas.microsoft.com/office/drawing/2014/main" id="{6047FB41-EAAB-07D3-864D-4A44FA088302}"/>
              </a:ext>
            </a:extLst>
          </p:cNvPr>
          <p:cNvPicPr>
            <a:picLocks noChangeAspect="1"/>
          </p:cNvPicPr>
          <p:nvPr/>
        </p:nvPicPr>
        <p:blipFill>
          <a:blip r:embed="rId8">
            <a:alphaModFix/>
          </a:blip>
          <a:stretch>
            <a:fillRect/>
          </a:stretch>
        </p:blipFill>
        <p:spPr>
          <a:xfrm>
            <a:off x="11290478" y="6016808"/>
            <a:ext cx="756000" cy="756000"/>
          </a:xfrm>
          <a:prstGeom prst="rect">
            <a:avLst/>
          </a:prstGeom>
        </p:spPr>
      </p:pic>
      <p:pic>
        <p:nvPicPr>
          <p:cNvPr id="40" name="Picture 39">
            <a:extLst>
              <a:ext uri="{FF2B5EF4-FFF2-40B4-BE49-F238E27FC236}">
                <a16:creationId xmlns:a16="http://schemas.microsoft.com/office/drawing/2014/main" id="{FC7EE709-8805-0C84-A881-805A9EBD5B24}"/>
              </a:ext>
            </a:extLst>
          </p:cNvPr>
          <p:cNvPicPr>
            <a:picLocks noChangeAspect="1"/>
          </p:cNvPicPr>
          <p:nvPr/>
        </p:nvPicPr>
        <p:blipFill>
          <a:blip r:embed="rId8">
            <a:alphaModFix amt="20000"/>
          </a:blip>
          <a:stretch>
            <a:fillRect/>
          </a:stretch>
        </p:blipFill>
        <p:spPr>
          <a:xfrm flipH="1">
            <a:off x="10372933" y="6016808"/>
            <a:ext cx="756000" cy="756000"/>
          </a:xfrm>
          <a:prstGeom prst="rect">
            <a:avLst/>
          </a:prstGeom>
        </p:spPr>
      </p:pic>
    </p:spTree>
    <p:extLst>
      <p:ext uri="{BB962C8B-B14F-4D97-AF65-F5344CB8AC3E}">
        <p14:creationId xmlns:p14="http://schemas.microsoft.com/office/powerpoint/2010/main" val="2723228353"/>
      </p:ext>
    </p:extLst>
  </p:cSld>
  <p:clrMapOvr>
    <a:masterClrMapping/>
  </p:clrMapOvr>
  <mc:AlternateContent xmlns:mc="http://schemas.openxmlformats.org/markup-compatibility/2006" xmlns:p14="http://schemas.microsoft.com/office/powerpoint/2010/main">
    <mc:Choice Requires="p14">
      <p:transition spd="slow" p14:dur="2000" advClick="0">
        <p:fade/>
      </p:transition>
    </mc:Choice>
    <mc:Fallback xmlns="">
      <p:transition spd="slow" advClick="0">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hlinkClick r:id="rId3" action="ppaction://hlinksldjump"/>
            <a:extLst>
              <a:ext uri="{FF2B5EF4-FFF2-40B4-BE49-F238E27FC236}">
                <a16:creationId xmlns:a16="http://schemas.microsoft.com/office/drawing/2014/main" id="{A0D6A46D-C166-449E-BBD7-C67CF4A9F4F0}"/>
              </a:ext>
            </a:extLst>
          </p:cNvPr>
          <p:cNvPicPr>
            <a:picLocks noChangeAspect="1"/>
          </p:cNvPicPr>
          <p:nvPr/>
        </p:nvPicPr>
        <p:blipFill>
          <a:blip r:embed="rId4"/>
          <a:stretch>
            <a:fillRect/>
          </a:stretch>
        </p:blipFill>
        <p:spPr>
          <a:xfrm>
            <a:off x="11290478" y="157163"/>
            <a:ext cx="755970" cy="755970"/>
          </a:xfrm>
          <a:prstGeom prst="rect">
            <a:avLst/>
          </a:prstGeom>
        </p:spPr>
      </p:pic>
      <p:pic>
        <p:nvPicPr>
          <p:cNvPr id="37" name="Picture 36">
            <a:hlinkClick r:id="" action="ppaction://hlinkshowjump?jump=endshow"/>
            <a:extLst>
              <a:ext uri="{FF2B5EF4-FFF2-40B4-BE49-F238E27FC236}">
                <a16:creationId xmlns:a16="http://schemas.microsoft.com/office/drawing/2014/main" id="{DB84A75D-F55C-FB87-39EA-4D941010E2FC}"/>
              </a:ext>
            </a:extLst>
          </p:cNvPr>
          <p:cNvPicPr>
            <a:picLocks noChangeAspect="1"/>
          </p:cNvPicPr>
          <p:nvPr/>
        </p:nvPicPr>
        <p:blipFill>
          <a:blip r:embed="rId5"/>
          <a:stretch>
            <a:fillRect/>
          </a:stretch>
        </p:blipFill>
        <p:spPr>
          <a:xfrm>
            <a:off x="89371" y="6016808"/>
            <a:ext cx="720000" cy="692039"/>
          </a:xfrm>
          <a:prstGeom prst="rect">
            <a:avLst/>
          </a:prstGeom>
        </p:spPr>
      </p:pic>
      <p:pic>
        <p:nvPicPr>
          <p:cNvPr id="25" name="Picture 24" descr="A red circle with white logo&#10;&#10;Description automatically generated">
            <a:extLst>
              <a:ext uri="{FF2B5EF4-FFF2-40B4-BE49-F238E27FC236}">
                <a16:creationId xmlns:a16="http://schemas.microsoft.com/office/drawing/2014/main" id="{A757496F-97C6-F028-1DB8-89A2A978A07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51146" y="2826666"/>
            <a:ext cx="720000" cy="720000"/>
          </a:xfrm>
          <a:prstGeom prst="rect">
            <a:avLst/>
          </a:prstGeom>
        </p:spPr>
      </p:pic>
      <p:pic>
        <p:nvPicPr>
          <p:cNvPr id="26" name="Picture 25" descr="A red circle with white logo&#10;&#10;Description automatically generated">
            <a:extLst>
              <a:ext uri="{FF2B5EF4-FFF2-40B4-BE49-F238E27FC236}">
                <a16:creationId xmlns:a16="http://schemas.microsoft.com/office/drawing/2014/main" id="{55EB5570-7200-8700-3D19-F0601BF947E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51146" y="1973120"/>
            <a:ext cx="720000" cy="720000"/>
          </a:xfrm>
          <a:prstGeom prst="rect">
            <a:avLst/>
          </a:prstGeom>
        </p:spPr>
      </p:pic>
      <p:pic>
        <p:nvPicPr>
          <p:cNvPr id="27" name="Picture 26" descr="A green circle with white lines on it&#10;&#10;Description automatically generated">
            <a:extLst>
              <a:ext uri="{FF2B5EF4-FFF2-40B4-BE49-F238E27FC236}">
                <a16:creationId xmlns:a16="http://schemas.microsoft.com/office/drawing/2014/main" id="{9292998C-1407-4DB2-AD6B-8CB1968BE5C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51146" y="1098290"/>
            <a:ext cx="720000" cy="720000"/>
          </a:xfrm>
          <a:prstGeom prst="rect">
            <a:avLst/>
          </a:prstGeom>
        </p:spPr>
      </p:pic>
      <p:sp>
        <p:nvSpPr>
          <p:cNvPr id="28" name="Rectangle: Rounded Corners 27">
            <a:hlinkClick r:id="" action="ppaction://noaction" highlightClick="1"/>
            <a:extLst>
              <a:ext uri="{FF2B5EF4-FFF2-40B4-BE49-F238E27FC236}">
                <a16:creationId xmlns:a16="http://schemas.microsoft.com/office/drawing/2014/main" id="{9F4E01F2-67DC-C7A3-6A09-366034BF1E61}"/>
              </a:ext>
            </a:extLst>
          </p:cNvPr>
          <p:cNvSpPr/>
          <p:nvPr/>
        </p:nvSpPr>
        <p:spPr>
          <a:xfrm>
            <a:off x="1031115" y="1098290"/>
            <a:ext cx="10227414" cy="720000"/>
          </a:xfrm>
          <a:prstGeom prst="roundRect">
            <a:avLst>
              <a:gd name="adj" fmla="val 25789"/>
            </a:avLst>
          </a:prstGeom>
          <a:solidFill>
            <a:schemeClr val="bg1"/>
          </a:solidFill>
          <a:ln w="38100">
            <a:solidFill>
              <a:srgbClr val="1B864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5463" marR="0" lvl="0" indent="-1795463" algn="l" defTabSz="914400" rtl="0" eaLnBrk="1" fontAlgn="auto" latinLnBrk="0" hangingPunct="1">
              <a:lnSpc>
                <a:spcPct val="100000"/>
              </a:lnSpc>
              <a:spcBef>
                <a:spcPts val="0"/>
              </a:spcBef>
              <a:spcAft>
                <a:spcPts val="0"/>
              </a:spcAft>
              <a:buClrTx/>
              <a:buSzTx/>
              <a:buFontTx/>
              <a:buNone/>
              <a:tabLst>
                <a:tab pos="2601913" algn="l"/>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RIS-2761-RST  Issue 2 – Rail Industry Standard for Driving Cabs</a:t>
            </a:r>
          </a:p>
        </p:txBody>
      </p:sp>
      <p:sp>
        <p:nvSpPr>
          <p:cNvPr id="39" name="Rectangle: Rounded Corners 38">
            <a:hlinkClick r:id="" action="ppaction://noaction" highlightClick="1"/>
            <a:extLst>
              <a:ext uri="{FF2B5EF4-FFF2-40B4-BE49-F238E27FC236}">
                <a16:creationId xmlns:a16="http://schemas.microsoft.com/office/drawing/2014/main" id="{4761DB3A-F8B5-B545-FCFF-667A552E2C15}"/>
              </a:ext>
            </a:extLst>
          </p:cNvPr>
          <p:cNvSpPr/>
          <p:nvPr/>
        </p:nvSpPr>
        <p:spPr>
          <a:xfrm>
            <a:off x="1031115" y="1973120"/>
            <a:ext cx="10227414" cy="720000"/>
          </a:xfrm>
          <a:prstGeom prst="roundRect">
            <a:avLst>
              <a:gd name="adj" fmla="val 25789"/>
            </a:avLst>
          </a:prstGeom>
          <a:solidFill>
            <a:schemeClr val="bg1"/>
          </a:solidFill>
          <a:ln w="38100">
            <a:solidFill>
              <a:srgbClr val="85102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048000" marR="0" lvl="0" indent="-3048000" algn="l" defTabSz="914400" rtl="0" eaLnBrk="1" fontAlgn="auto" latinLnBrk="0" hangingPunct="1">
              <a:lnSpc>
                <a:spcPct val="100000"/>
              </a:lnSpc>
              <a:spcBef>
                <a:spcPts val="0"/>
              </a:spcBef>
              <a:spcAft>
                <a:spcPts val="0"/>
              </a:spcAft>
              <a:buClrTx/>
              <a:buSzTx/>
              <a:buFontTx/>
              <a:buNone/>
              <a:tabLst>
                <a:tab pos="2601913" algn="l"/>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GKRT0057 Issue 2 – Lineside Signal and Indicator Product Design and Assessment Requirements</a:t>
            </a:r>
          </a:p>
        </p:txBody>
      </p:sp>
      <p:sp>
        <p:nvSpPr>
          <p:cNvPr id="40" name="Rectangle: Rounded Corners 39">
            <a:hlinkClick r:id="" action="ppaction://noaction" highlightClick="1"/>
            <a:extLst>
              <a:ext uri="{FF2B5EF4-FFF2-40B4-BE49-F238E27FC236}">
                <a16:creationId xmlns:a16="http://schemas.microsoft.com/office/drawing/2014/main" id="{F4D0B88A-73C6-C642-4947-ADA4AA9E94D3}"/>
              </a:ext>
            </a:extLst>
          </p:cNvPr>
          <p:cNvSpPr/>
          <p:nvPr/>
        </p:nvSpPr>
        <p:spPr>
          <a:xfrm>
            <a:off x="1031115" y="2826666"/>
            <a:ext cx="10227414" cy="720000"/>
          </a:xfrm>
          <a:prstGeom prst="roundRect">
            <a:avLst>
              <a:gd name="adj" fmla="val 25789"/>
            </a:avLst>
          </a:prstGeom>
          <a:solidFill>
            <a:schemeClr val="bg1"/>
          </a:solidFill>
          <a:ln w="38100">
            <a:solidFill>
              <a:srgbClr val="85102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79600" indent="-1879600">
              <a:tabLst>
                <a:tab pos="2601913" algn="l"/>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GKGN0657 Issue 1 – Guidance on Lineside Signal and Indicator Product Design and Assessment Requirements</a:t>
            </a:r>
          </a:p>
        </p:txBody>
      </p:sp>
      <p:pic>
        <p:nvPicPr>
          <p:cNvPr id="41" name="Picture 40">
            <a:hlinkClick r:id="" action="ppaction://hlinkshowjump?jump=previousslide"/>
            <a:extLst>
              <a:ext uri="{FF2B5EF4-FFF2-40B4-BE49-F238E27FC236}">
                <a16:creationId xmlns:a16="http://schemas.microsoft.com/office/drawing/2014/main" id="{5FF17828-55D3-297A-789D-4203A898E857}"/>
              </a:ext>
            </a:extLst>
          </p:cNvPr>
          <p:cNvPicPr>
            <a:picLocks noChangeAspect="1"/>
          </p:cNvPicPr>
          <p:nvPr/>
        </p:nvPicPr>
        <p:blipFill>
          <a:blip r:embed="rId8"/>
          <a:stretch>
            <a:fillRect/>
          </a:stretch>
        </p:blipFill>
        <p:spPr>
          <a:xfrm flipH="1">
            <a:off x="10372933" y="6016808"/>
            <a:ext cx="756000" cy="756000"/>
          </a:xfrm>
          <a:prstGeom prst="rect">
            <a:avLst/>
          </a:prstGeom>
        </p:spPr>
      </p:pic>
      <p:pic>
        <p:nvPicPr>
          <p:cNvPr id="42" name="Picture 41">
            <a:extLst>
              <a:ext uri="{FF2B5EF4-FFF2-40B4-BE49-F238E27FC236}">
                <a16:creationId xmlns:a16="http://schemas.microsoft.com/office/drawing/2014/main" id="{1A190C5B-FCBD-7408-6497-592CDB954D1B}"/>
              </a:ext>
            </a:extLst>
          </p:cNvPr>
          <p:cNvPicPr>
            <a:picLocks noChangeAspect="1"/>
          </p:cNvPicPr>
          <p:nvPr/>
        </p:nvPicPr>
        <p:blipFill>
          <a:blip r:embed="rId8">
            <a:alphaModFix amt="20000"/>
          </a:blip>
          <a:stretch>
            <a:fillRect/>
          </a:stretch>
        </p:blipFill>
        <p:spPr>
          <a:xfrm>
            <a:off x="11290478" y="6016808"/>
            <a:ext cx="756000" cy="756000"/>
          </a:xfrm>
          <a:prstGeom prst="rect">
            <a:avLst/>
          </a:prstGeom>
        </p:spPr>
      </p:pic>
      <p:sp>
        <p:nvSpPr>
          <p:cNvPr id="43" name="Rectangle: Rounded Corners 42">
            <a:extLst>
              <a:ext uri="{FF2B5EF4-FFF2-40B4-BE49-F238E27FC236}">
                <a16:creationId xmlns:a16="http://schemas.microsoft.com/office/drawing/2014/main" id="{E4A471EE-8491-EAAE-61A5-4DE3F9B751EB}"/>
              </a:ext>
            </a:extLst>
          </p:cNvPr>
          <p:cNvSpPr/>
          <p:nvPr/>
        </p:nvSpPr>
        <p:spPr>
          <a:xfrm>
            <a:off x="1031115" y="201140"/>
            <a:ext cx="10227414" cy="720000"/>
          </a:xfrm>
          <a:prstGeom prst="roundRect">
            <a:avLst>
              <a:gd name="adj" fmla="val 30718"/>
            </a:avLst>
          </a:prstGeom>
          <a:solidFill>
            <a:srgbClr val="295634"/>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defRPr/>
            </a:pPr>
            <a:r>
              <a:rPr lang="en-GB" spc="-50" dirty="0">
                <a:latin typeface="Calibri" panose="020F0502020204030204"/>
              </a:rPr>
              <a:t>Draft standards scheduled for publishing in June 2024</a:t>
            </a:r>
          </a:p>
        </p:txBody>
      </p:sp>
    </p:spTree>
    <p:extLst>
      <p:ext uri="{BB962C8B-B14F-4D97-AF65-F5344CB8AC3E}">
        <p14:creationId xmlns:p14="http://schemas.microsoft.com/office/powerpoint/2010/main" val="1600890369"/>
      </p:ext>
    </p:extLst>
  </p:cSld>
  <p:clrMapOvr>
    <a:masterClrMapping/>
  </p:clrMapOvr>
  <mc:AlternateContent xmlns:mc="http://schemas.openxmlformats.org/markup-compatibility/2006" xmlns:p14="http://schemas.microsoft.com/office/powerpoint/2010/main">
    <mc:Choice Requires="p14">
      <p:transition spd="slow" p14:dur="2000" advClick="0">
        <p:fade/>
      </p:transition>
    </mc:Choice>
    <mc:Fallback xmlns="">
      <p:transition spd="slow" advClick="0">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hlinkClick r:id="rId3" action="ppaction://hlinksldjump"/>
            <a:extLst>
              <a:ext uri="{FF2B5EF4-FFF2-40B4-BE49-F238E27FC236}">
                <a16:creationId xmlns:a16="http://schemas.microsoft.com/office/drawing/2014/main" id="{A0D6A46D-C166-449E-BBD7-C67CF4A9F4F0}"/>
              </a:ext>
            </a:extLst>
          </p:cNvPr>
          <p:cNvPicPr>
            <a:picLocks noChangeAspect="1"/>
          </p:cNvPicPr>
          <p:nvPr/>
        </p:nvPicPr>
        <p:blipFill>
          <a:blip r:embed="rId4"/>
          <a:stretch>
            <a:fillRect/>
          </a:stretch>
        </p:blipFill>
        <p:spPr>
          <a:xfrm>
            <a:off x="11290478" y="157163"/>
            <a:ext cx="755970" cy="755970"/>
          </a:xfrm>
          <a:prstGeom prst="rect">
            <a:avLst/>
          </a:prstGeom>
        </p:spPr>
      </p:pic>
      <p:pic>
        <p:nvPicPr>
          <p:cNvPr id="37" name="Picture 36">
            <a:hlinkClick r:id="" action="ppaction://hlinkshowjump?jump=endshow"/>
            <a:extLst>
              <a:ext uri="{FF2B5EF4-FFF2-40B4-BE49-F238E27FC236}">
                <a16:creationId xmlns:a16="http://schemas.microsoft.com/office/drawing/2014/main" id="{DB84A75D-F55C-FB87-39EA-4D941010E2FC}"/>
              </a:ext>
            </a:extLst>
          </p:cNvPr>
          <p:cNvPicPr>
            <a:picLocks noChangeAspect="1"/>
          </p:cNvPicPr>
          <p:nvPr/>
        </p:nvPicPr>
        <p:blipFill>
          <a:blip r:embed="rId5"/>
          <a:stretch>
            <a:fillRect/>
          </a:stretch>
        </p:blipFill>
        <p:spPr>
          <a:xfrm>
            <a:off x="89371" y="6016808"/>
            <a:ext cx="720000" cy="692039"/>
          </a:xfrm>
          <a:prstGeom prst="rect">
            <a:avLst/>
          </a:prstGeom>
        </p:spPr>
      </p:pic>
      <p:pic>
        <p:nvPicPr>
          <p:cNvPr id="5" name="Picture 4">
            <a:hlinkClick r:id="" action="ppaction://hlinkshowjump?jump=nextslide"/>
            <a:extLst>
              <a:ext uri="{FF2B5EF4-FFF2-40B4-BE49-F238E27FC236}">
                <a16:creationId xmlns:a16="http://schemas.microsoft.com/office/drawing/2014/main" id="{D641779B-4BEA-C34E-0E58-3E41DA527B54}"/>
              </a:ext>
            </a:extLst>
          </p:cNvPr>
          <p:cNvPicPr>
            <a:picLocks noChangeAspect="1"/>
          </p:cNvPicPr>
          <p:nvPr/>
        </p:nvPicPr>
        <p:blipFill>
          <a:blip r:embed="rId6">
            <a:alphaModFix/>
          </a:blip>
          <a:stretch>
            <a:fillRect/>
          </a:stretch>
        </p:blipFill>
        <p:spPr>
          <a:xfrm>
            <a:off x="11290478" y="6016808"/>
            <a:ext cx="756000" cy="756000"/>
          </a:xfrm>
          <a:prstGeom prst="rect">
            <a:avLst/>
          </a:prstGeom>
        </p:spPr>
      </p:pic>
      <p:pic>
        <p:nvPicPr>
          <p:cNvPr id="3" name="Picture 2">
            <a:extLst>
              <a:ext uri="{FF2B5EF4-FFF2-40B4-BE49-F238E27FC236}">
                <a16:creationId xmlns:a16="http://schemas.microsoft.com/office/drawing/2014/main" id="{3C639492-BB2C-60CA-D991-D633D562B35F}"/>
              </a:ext>
            </a:extLst>
          </p:cNvPr>
          <p:cNvPicPr>
            <a:picLocks noChangeAspect="1"/>
          </p:cNvPicPr>
          <p:nvPr/>
        </p:nvPicPr>
        <p:blipFill>
          <a:blip r:embed="rId6">
            <a:alphaModFix amt="20000"/>
          </a:blip>
          <a:stretch>
            <a:fillRect/>
          </a:stretch>
        </p:blipFill>
        <p:spPr>
          <a:xfrm flipH="1">
            <a:off x="10372933" y="6016808"/>
            <a:ext cx="756000" cy="756000"/>
          </a:xfrm>
          <a:prstGeom prst="rect">
            <a:avLst/>
          </a:prstGeom>
        </p:spPr>
      </p:pic>
      <p:sp>
        <p:nvSpPr>
          <p:cNvPr id="7" name="Rectangle: Rounded Corners 6">
            <a:extLst>
              <a:ext uri="{FF2B5EF4-FFF2-40B4-BE49-F238E27FC236}">
                <a16:creationId xmlns:a16="http://schemas.microsoft.com/office/drawing/2014/main" id="{60CF878C-C42D-52AF-B09D-227E15FAD973}"/>
              </a:ext>
            </a:extLst>
          </p:cNvPr>
          <p:cNvSpPr/>
          <p:nvPr/>
        </p:nvSpPr>
        <p:spPr>
          <a:xfrm>
            <a:off x="1021439" y="256447"/>
            <a:ext cx="10227414" cy="720000"/>
          </a:xfrm>
          <a:prstGeom prst="roundRect">
            <a:avLst>
              <a:gd name="adj" fmla="val 30718"/>
            </a:avLst>
          </a:prstGeom>
          <a:solidFill>
            <a:srgbClr val="2D6BCE"/>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defRPr/>
            </a:pPr>
            <a:r>
              <a:rPr lang="en-GB" spc="-50">
                <a:latin typeface="Calibri" panose="020F0502020204030204"/>
              </a:rPr>
              <a:t>Draft standards scheduled for consultation in March 2024</a:t>
            </a:r>
          </a:p>
        </p:txBody>
      </p:sp>
      <p:pic>
        <p:nvPicPr>
          <p:cNvPr id="2" name="Picture 1" descr="A green circle with white lines on it&#10;&#10;Description automatically generated">
            <a:extLst>
              <a:ext uri="{FF2B5EF4-FFF2-40B4-BE49-F238E27FC236}">
                <a16:creationId xmlns:a16="http://schemas.microsoft.com/office/drawing/2014/main" id="{1A299E2A-D7DE-C449-B968-88503810E9C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6885" y="1090698"/>
            <a:ext cx="720000" cy="720000"/>
          </a:xfrm>
          <a:prstGeom prst="rect">
            <a:avLst/>
          </a:prstGeom>
        </p:spPr>
      </p:pic>
      <p:sp>
        <p:nvSpPr>
          <p:cNvPr id="4" name="Rectangle: Rounded Corners 3">
            <a:hlinkClick r:id="" action="ppaction://noaction" highlightClick="1"/>
            <a:extLst>
              <a:ext uri="{FF2B5EF4-FFF2-40B4-BE49-F238E27FC236}">
                <a16:creationId xmlns:a16="http://schemas.microsoft.com/office/drawing/2014/main" id="{7466D816-7C1F-CBB0-94F8-3D8896B5B88A}"/>
              </a:ext>
            </a:extLst>
          </p:cNvPr>
          <p:cNvSpPr/>
          <p:nvPr/>
        </p:nvSpPr>
        <p:spPr>
          <a:xfrm>
            <a:off x="1021440" y="1090698"/>
            <a:ext cx="10227414" cy="720000"/>
          </a:xfrm>
          <a:prstGeom prst="roundRect">
            <a:avLst>
              <a:gd name="adj" fmla="val 25789"/>
            </a:avLst>
          </a:prstGeom>
          <a:solidFill>
            <a:schemeClr val="bg1"/>
          </a:solidFill>
          <a:ln w="38100">
            <a:solidFill>
              <a:srgbClr val="1B864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5463" marR="0" lvl="0" indent="-1795463" algn="l" defTabSz="914400" rtl="0" eaLnBrk="1" fontAlgn="auto" latinLnBrk="0" hangingPunct="1">
              <a:lnSpc>
                <a:spcPct val="100000"/>
              </a:lnSpc>
              <a:spcBef>
                <a:spcPts val="0"/>
              </a:spcBef>
              <a:spcAft>
                <a:spcPts val="0"/>
              </a:spcAft>
              <a:buClrTx/>
              <a:buSzTx/>
              <a:buFontTx/>
              <a:buNone/>
              <a:tabLst>
                <a:tab pos="2601913" algn="l"/>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GMGN2694 Issue 1 – Rolling Stock Subsystems and Electromagnetic Compatibility with CCS Subsystems</a:t>
            </a:r>
          </a:p>
        </p:txBody>
      </p:sp>
      <p:sp>
        <p:nvSpPr>
          <p:cNvPr id="8" name="Rectangle: Rounded Corners 7">
            <a:extLst>
              <a:ext uri="{FF2B5EF4-FFF2-40B4-BE49-F238E27FC236}">
                <a16:creationId xmlns:a16="http://schemas.microsoft.com/office/drawing/2014/main" id="{300F790A-F749-CB60-3A19-0E9E97419872}"/>
              </a:ext>
            </a:extLst>
          </p:cNvPr>
          <p:cNvSpPr/>
          <p:nvPr/>
        </p:nvSpPr>
        <p:spPr>
          <a:xfrm>
            <a:off x="1021439" y="1940527"/>
            <a:ext cx="10227414" cy="720000"/>
          </a:xfrm>
          <a:prstGeom prst="roundRect">
            <a:avLst>
              <a:gd name="adj" fmla="val 30718"/>
            </a:avLst>
          </a:prstGeom>
          <a:solidFill>
            <a:srgbClr val="2D6BCE"/>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defRPr/>
            </a:pPr>
            <a:r>
              <a:rPr lang="en-GB" spc="-50" dirty="0">
                <a:latin typeface="Calibri" panose="020F0502020204030204"/>
              </a:rPr>
              <a:t>Draft standards scheduled for consultation in April 2024</a:t>
            </a:r>
          </a:p>
        </p:txBody>
      </p:sp>
      <p:sp>
        <p:nvSpPr>
          <p:cNvPr id="15" name="Rectangle: Rounded Corners 14">
            <a:extLst>
              <a:ext uri="{FF2B5EF4-FFF2-40B4-BE49-F238E27FC236}">
                <a16:creationId xmlns:a16="http://schemas.microsoft.com/office/drawing/2014/main" id="{11F920E3-2FA3-8917-C47A-6863B0AE00EF}"/>
              </a:ext>
            </a:extLst>
          </p:cNvPr>
          <p:cNvSpPr/>
          <p:nvPr/>
        </p:nvSpPr>
        <p:spPr>
          <a:xfrm>
            <a:off x="1040010" y="2768884"/>
            <a:ext cx="10227414" cy="329916"/>
          </a:xfrm>
          <a:prstGeom prst="roundRect">
            <a:avLst>
              <a:gd name="adj" fmla="val 43036"/>
            </a:avLst>
          </a:prstGeom>
          <a:solidFill>
            <a:srgbClr val="2D6BCE"/>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defRPr/>
            </a:pPr>
            <a:r>
              <a:rPr lang="en-GB" spc="-50" dirty="0">
                <a:latin typeface="Calibri" panose="020F0502020204030204"/>
              </a:rPr>
              <a:t>Rules concerning walking on or near the line</a:t>
            </a:r>
          </a:p>
        </p:txBody>
      </p:sp>
      <p:pic>
        <p:nvPicPr>
          <p:cNvPr id="16" name="Picture 15" descr="A white line drawing of a person standing next to a train&#10;&#10;Description automatically generated">
            <a:extLst>
              <a:ext uri="{FF2B5EF4-FFF2-40B4-BE49-F238E27FC236}">
                <a16:creationId xmlns:a16="http://schemas.microsoft.com/office/drawing/2014/main" id="{C1BE028C-127A-B88F-4F4C-54A18A499BB2}"/>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26560" y="4064284"/>
            <a:ext cx="720000" cy="720000"/>
          </a:xfrm>
          <a:prstGeom prst="rect">
            <a:avLst/>
          </a:prstGeom>
        </p:spPr>
      </p:pic>
      <p:sp>
        <p:nvSpPr>
          <p:cNvPr id="19" name="Rectangle: Rounded Corners 18">
            <a:hlinkClick r:id="" action="ppaction://noaction" highlightClick="1"/>
            <a:extLst>
              <a:ext uri="{FF2B5EF4-FFF2-40B4-BE49-F238E27FC236}">
                <a16:creationId xmlns:a16="http://schemas.microsoft.com/office/drawing/2014/main" id="{B7839797-5007-4551-B3F1-DBF209A60B01}"/>
              </a:ext>
            </a:extLst>
          </p:cNvPr>
          <p:cNvSpPr/>
          <p:nvPr/>
        </p:nvSpPr>
        <p:spPr>
          <a:xfrm>
            <a:off x="1031117" y="4062880"/>
            <a:ext cx="10227414" cy="720000"/>
          </a:xfrm>
          <a:prstGeom prst="roundRect">
            <a:avLst>
              <a:gd name="adj" fmla="val 25789"/>
            </a:avLst>
          </a:prstGeom>
          <a:solidFill>
            <a:schemeClr val="bg1"/>
          </a:solidFill>
          <a:ln w="38100">
            <a:solidFill>
              <a:srgbClr val="2909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87538" indent="-1887538">
              <a:tabLst>
                <a:tab pos="2601913" algn="l"/>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GERT8000-HB6 Issue 8 – General duties of an individual working alone (IWA)</a:t>
            </a:r>
          </a:p>
        </p:txBody>
      </p:sp>
      <p:pic>
        <p:nvPicPr>
          <p:cNvPr id="25" name="Picture 24" descr="A white line drawing of a person standing next to a train&#10;&#10;Description automatically generated">
            <a:extLst>
              <a:ext uri="{FF2B5EF4-FFF2-40B4-BE49-F238E27FC236}">
                <a16:creationId xmlns:a16="http://schemas.microsoft.com/office/drawing/2014/main" id="{E17AFF5D-E3C1-B3C8-CC47-7EF790AF90F0}"/>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16885" y="3211369"/>
            <a:ext cx="720000" cy="720000"/>
          </a:xfrm>
          <a:prstGeom prst="rect">
            <a:avLst/>
          </a:prstGeom>
        </p:spPr>
      </p:pic>
      <p:sp>
        <p:nvSpPr>
          <p:cNvPr id="26" name="Rectangle: Rounded Corners 25">
            <a:hlinkClick r:id="" action="ppaction://noaction" highlightClick="1"/>
            <a:extLst>
              <a:ext uri="{FF2B5EF4-FFF2-40B4-BE49-F238E27FC236}">
                <a16:creationId xmlns:a16="http://schemas.microsoft.com/office/drawing/2014/main" id="{07F71B5D-7ABC-7E3B-A431-682861E03662}"/>
              </a:ext>
            </a:extLst>
          </p:cNvPr>
          <p:cNvSpPr/>
          <p:nvPr/>
        </p:nvSpPr>
        <p:spPr>
          <a:xfrm>
            <a:off x="1021442" y="3207157"/>
            <a:ext cx="10227414" cy="720000"/>
          </a:xfrm>
          <a:prstGeom prst="roundRect">
            <a:avLst>
              <a:gd name="adj" fmla="val 25789"/>
            </a:avLst>
          </a:prstGeom>
          <a:solidFill>
            <a:schemeClr val="bg1"/>
          </a:solidFill>
          <a:ln w="38100">
            <a:solidFill>
              <a:srgbClr val="2909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87538" lvl="0" indent="-1887538">
              <a:tabLst>
                <a:tab pos="2601913" algn="l"/>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GERT8000-HB1 Issue 8 – General duties and track safety for track workers</a:t>
            </a:r>
          </a:p>
        </p:txBody>
      </p:sp>
      <p:pic>
        <p:nvPicPr>
          <p:cNvPr id="27" name="Picture 26" descr="A white line drawing of a person standing next to a train&#10;&#10;Description automatically generated">
            <a:extLst>
              <a:ext uri="{FF2B5EF4-FFF2-40B4-BE49-F238E27FC236}">
                <a16:creationId xmlns:a16="http://schemas.microsoft.com/office/drawing/2014/main" id="{374B169B-3887-4530-2DC6-F46557A71CAA}"/>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36235" y="4924251"/>
            <a:ext cx="720000" cy="720000"/>
          </a:xfrm>
          <a:prstGeom prst="rect">
            <a:avLst/>
          </a:prstGeom>
        </p:spPr>
      </p:pic>
      <p:sp>
        <p:nvSpPr>
          <p:cNvPr id="28" name="Rectangle: Rounded Corners 27">
            <a:hlinkClick r:id="" action="ppaction://noaction" highlightClick="1"/>
            <a:extLst>
              <a:ext uri="{FF2B5EF4-FFF2-40B4-BE49-F238E27FC236}">
                <a16:creationId xmlns:a16="http://schemas.microsoft.com/office/drawing/2014/main" id="{91955763-DAD8-2771-D8A9-9861C1394751}"/>
              </a:ext>
            </a:extLst>
          </p:cNvPr>
          <p:cNvSpPr/>
          <p:nvPr/>
        </p:nvSpPr>
        <p:spPr>
          <a:xfrm>
            <a:off x="1040792" y="4924251"/>
            <a:ext cx="10227414" cy="720000"/>
          </a:xfrm>
          <a:prstGeom prst="roundRect">
            <a:avLst>
              <a:gd name="adj" fmla="val 25789"/>
            </a:avLst>
          </a:prstGeom>
          <a:solidFill>
            <a:schemeClr val="bg1"/>
          </a:solidFill>
          <a:ln w="38100">
            <a:solidFill>
              <a:srgbClr val="2909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87538" lvl="0" indent="-1887538">
              <a:tabLst>
                <a:tab pos="2601913" algn="l"/>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GERT8000-HB7 Issue 9 – General duties of a controller of site safety (COSS)</a:t>
            </a:r>
          </a:p>
        </p:txBody>
      </p:sp>
    </p:spTree>
    <p:extLst>
      <p:ext uri="{BB962C8B-B14F-4D97-AF65-F5344CB8AC3E}">
        <p14:creationId xmlns:p14="http://schemas.microsoft.com/office/powerpoint/2010/main" val="234121934"/>
      </p:ext>
    </p:extLst>
  </p:cSld>
  <p:clrMapOvr>
    <a:masterClrMapping/>
  </p:clrMapOvr>
  <mc:AlternateContent xmlns:mc="http://schemas.openxmlformats.org/markup-compatibility/2006" xmlns:p14="http://schemas.microsoft.com/office/powerpoint/2010/main">
    <mc:Choice Requires="p14">
      <p:transition spd="slow" p14:dur="2000" advClick="0">
        <p:fade/>
      </p:transition>
    </mc:Choice>
    <mc:Fallback xmlns="">
      <p:transition spd="slow" advClick="0">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hlinkClick r:id="rId3" action="ppaction://hlinksldjump"/>
            <a:extLst>
              <a:ext uri="{FF2B5EF4-FFF2-40B4-BE49-F238E27FC236}">
                <a16:creationId xmlns:a16="http://schemas.microsoft.com/office/drawing/2014/main" id="{A0D6A46D-C166-449E-BBD7-C67CF4A9F4F0}"/>
              </a:ext>
            </a:extLst>
          </p:cNvPr>
          <p:cNvPicPr>
            <a:picLocks noChangeAspect="1"/>
          </p:cNvPicPr>
          <p:nvPr/>
        </p:nvPicPr>
        <p:blipFill>
          <a:blip r:embed="rId4"/>
          <a:stretch>
            <a:fillRect/>
          </a:stretch>
        </p:blipFill>
        <p:spPr>
          <a:xfrm>
            <a:off x="11290478" y="157163"/>
            <a:ext cx="755970" cy="755970"/>
          </a:xfrm>
          <a:prstGeom prst="rect">
            <a:avLst/>
          </a:prstGeom>
        </p:spPr>
      </p:pic>
      <p:pic>
        <p:nvPicPr>
          <p:cNvPr id="37" name="Picture 36">
            <a:hlinkClick r:id="" action="ppaction://hlinkshowjump?jump=endshow"/>
            <a:extLst>
              <a:ext uri="{FF2B5EF4-FFF2-40B4-BE49-F238E27FC236}">
                <a16:creationId xmlns:a16="http://schemas.microsoft.com/office/drawing/2014/main" id="{DB84A75D-F55C-FB87-39EA-4D941010E2FC}"/>
              </a:ext>
            </a:extLst>
          </p:cNvPr>
          <p:cNvPicPr>
            <a:picLocks noChangeAspect="1"/>
          </p:cNvPicPr>
          <p:nvPr/>
        </p:nvPicPr>
        <p:blipFill>
          <a:blip r:embed="rId5"/>
          <a:stretch>
            <a:fillRect/>
          </a:stretch>
        </p:blipFill>
        <p:spPr>
          <a:xfrm>
            <a:off x="89371" y="6016808"/>
            <a:ext cx="720000" cy="692039"/>
          </a:xfrm>
          <a:prstGeom prst="rect">
            <a:avLst/>
          </a:prstGeom>
        </p:spPr>
      </p:pic>
      <p:pic>
        <p:nvPicPr>
          <p:cNvPr id="5" name="Picture 4">
            <a:hlinkClick r:id="" action="ppaction://hlinkshowjump?jump=nextslide"/>
            <a:extLst>
              <a:ext uri="{FF2B5EF4-FFF2-40B4-BE49-F238E27FC236}">
                <a16:creationId xmlns:a16="http://schemas.microsoft.com/office/drawing/2014/main" id="{D641779B-4BEA-C34E-0E58-3E41DA527B54}"/>
              </a:ext>
            </a:extLst>
          </p:cNvPr>
          <p:cNvPicPr>
            <a:picLocks noChangeAspect="1"/>
          </p:cNvPicPr>
          <p:nvPr/>
        </p:nvPicPr>
        <p:blipFill>
          <a:blip r:embed="rId6">
            <a:alphaModFix/>
          </a:blip>
          <a:stretch>
            <a:fillRect/>
          </a:stretch>
        </p:blipFill>
        <p:spPr>
          <a:xfrm>
            <a:off x="11290478" y="6016808"/>
            <a:ext cx="756000" cy="756000"/>
          </a:xfrm>
          <a:prstGeom prst="rect">
            <a:avLst/>
          </a:prstGeom>
        </p:spPr>
      </p:pic>
      <p:sp>
        <p:nvSpPr>
          <p:cNvPr id="7" name="Rectangle: Rounded Corners 6">
            <a:extLst>
              <a:ext uri="{FF2B5EF4-FFF2-40B4-BE49-F238E27FC236}">
                <a16:creationId xmlns:a16="http://schemas.microsoft.com/office/drawing/2014/main" id="{60CF878C-C42D-52AF-B09D-227E15FAD973}"/>
              </a:ext>
            </a:extLst>
          </p:cNvPr>
          <p:cNvSpPr/>
          <p:nvPr/>
        </p:nvSpPr>
        <p:spPr>
          <a:xfrm>
            <a:off x="1021439" y="283486"/>
            <a:ext cx="10227414" cy="720000"/>
          </a:xfrm>
          <a:prstGeom prst="roundRect">
            <a:avLst>
              <a:gd name="adj" fmla="val 30718"/>
            </a:avLst>
          </a:prstGeom>
          <a:solidFill>
            <a:srgbClr val="2D6BCE"/>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defRPr/>
            </a:pPr>
            <a:r>
              <a:rPr lang="en-GB" spc="-50" dirty="0">
                <a:latin typeface="Calibri" panose="020F0502020204030204"/>
              </a:rPr>
              <a:t>Draft standards scheduled for consultation in April 2024</a:t>
            </a:r>
          </a:p>
        </p:txBody>
      </p:sp>
      <p:pic>
        <p:nvPicPr>
          <p:cNvPr id="6" name="Picture 5" descr="A white line drawing of a person standing next to a train&#10;&#10;Description automatically generated">
            <a:extLst>
              <a:ext uri="{FF2B5EF4-FFF2-40B4-BE49-F238E27FC236}">
                <a16:creationId xmlns:a16="http://schemas.microsoft.com/office/drawing/2014/main" id="{148F169B-B88B-E084-7FD1-1DACE53226E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7872" y="2512166"/>
            <a:ext cx="720000" cy="720000"/>
          </a:xfrm>
          <a:prstGeom prst="rect">
            <a:avLst/>
          </a:prstGeom>
        </p:spPr>
      </p:pic>
      <p:sp>
        <p:nvSpPr>
          <p:cNvPr id="9" name="Rectangle: Rounded Corners 8">
            <a:hlinkClick r:id="" action="ppaction://noaction" highlightClick="1"/>
            <a:extLst>
              <a:ext uri="{FF2B5EF4-FFF2-40B4-BE49-F238E27FC236}">
                <a16:creationId xmlns:a16="http://schemas.microsoft.com/office/drawing/2014/main" id="{DEF778DD-BAEB-EE66-0A41-71EA6715A17B}"/>
              </a:ext>
            </a:extLst>
          </p:cNvPr>
          <p:cNvSpPr/>
          <p:nvPr/>
        </p:nvSpPr>
        <p:spPr>
          <a:xfrm>
            <a:off x="1022429" y="2512166"/>
            <a:ext cx="4500000" cy="720000"/>
          </a:xfrm>
          <a:prstGeom prst="roundRect">
            <a:avLst>
              <a:gd name="adj" fmla="val 25789"/>
            </a:avLst>
          </a:prstGeom>
          <a:solidFill>
            <a:srgbClr val="290975"/>
          </a:solidFill>
          <a:ln w="38100">
            <a:solidFill>
              <a:srgbClr val="2909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54238" lvl="0" indent="-2154238">
              <a:tabLst>
                <a:tab pos="2601913" algn="l"/>
              </a:tabLst>
              <a:defRPr/>
            </a:pPr>
            <a:r>
              <a:rPr kumimoji="0" lang="en-GB" sz="1800" b="0" i="0" u="none" strike="noStrike" kern="1200" cap="none" spc="0" normalizeH="0" baseline="0" noProof="0" dirty="0">
                <a:ln>
                  <a:noFill/>
                </a:ln>
                <a:solidFill>
                  <a:schemeClr val="bg1"/>
                </a:solidFill>
                <a:effectLst/>
                <a:uLnTx/>
                <a:uFillTx/>
                <a:latin typeface="Calibri" panose="020F0502020204030204"/>
                <a:ea typeface="+mn-ea"/>
                <a:cs typeface="+mn-cs"/>
              </a:rPr>
              <a:t>Form 3751-F1 Issue 1 – Transfer of safety information form</a:t>
            </a:r>
          </a:p>
        </p:txBody>
      </p:sp>
      <p:pic>
        <p:nvPicPr>
          <p:cNvPr id="11" name="Picture 10" descr="A white line drawing of a person standing next to a train&#10;&#10;Description automatically generated">
            <a:extLst>
              <a:ext uri="{FF2B5EF4-FFF2-40B4-BE49-F238E27FC236}">
                <a16:creationId xmlns:a16="http://schemas.microsoft.com/office/drawing/2014/main" id="{F2B568DD-B20F-D59B-5F57-408A984678A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08197" y="1641851"/>
            <a:ext cx="720000" cy="720000"/>
          </a:xfrm>
          <a:prstGeom prst="rect">
            <a:avLst/>
          </a:prstGeom>
        </p:spPr>
      </p:pic>
      <p:sp>
        <p:nvSpPr>
          <p:cNvPr id="12" name="Rectangle: Rounded Corners 11">
            <a:hlinkClick r:id="" action="ppaction://noaction" highlightClick="1"/>
            <a:extLst>
              <a:ext uri="{FF2B5EF4-FFF2-40B4-BE49-F238E27FC236}">
                <a16:creationId xmlns:a16="http://schemas.microsoft.com/office/drawing/2014/main" id="{1FB8D444-1D7A-B927-B5A8-66270984E105}"/>
              </a:ext>
            </a:extLst>
          </p:cNvPr>
          <p:cNvSpPr/>
          <p:nvPr/>
        </p:nvSpPr>
        <p:spPr>
          <a:xfrm>
            <a:off x="1012754" y="1641851"/>
            <a:ext cx="10254670" cy="720000"/>
          </a:xfrm>
          <a:prstGeom prst="roundRect">
            <a:avLst>
              <a:gd name="adj" fmla="val 25789"/>
            </a:avLst>
          </a:prstGeom>
          <a:solidFill>
            <a:schemeClr val="bg1"/>
          </a:solidFill>
          <a:ln w="38100">
            <a:solidFill>
              <a:srgbClr val="2909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87538" lvl="0" indent="-1887538">
              <a:tabLst>
                <a:tab pos="2601913" algn="l"/>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RIS-3751-TOM Issue 4 – Rail Industry Standard for Train Driver Selection</a:t>
            </a:r>
          </a:p>
        </p:txBody>
      </p:sp>
      <p:pic>
        <p:nvPicPr>
          <p:cNvPr id="14" name="Picture 13" descr="A white line drawing of a person standing next to a train&#10;&#10;Description automatically generated">
            <a:extLst>
              <a:ext uri="{FF2B5EF4-FFF2-40B4-BE49-F238E27FC236}">
                <a16:creationId xmlns:a16="http://schemas.microsoft.com/office/drawing/2014/main" id="{FE001004-691C-F550-1AE5-EBD73F09815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917341" y="2512166"/>
            <a:ext cx="720000" cy="720000"/>
          </a:xfrm>
          <a:prstGeom prst="rect">
            <a:avLst/>
          </a:prstGeom>
        </p:spPr>
      </p:pic>
      <p:sp>
        <p:nvSpPr>
          <p:cNvPr id="17" name="Rectangle: Rounded Corners 16">
            <a:hlinkClick r:id="" action="ppaction://noaction" highlightClick="1"/>
            <a:extLst>
              <a:ext uri="{FF2B5EF4-FFF2-40B4-BE49-F238E27FC236}">
                <a16:creationId xmlns:a16="http://schemas.microsoft.com/office/drawing/2014/main" id="{E4ACD86E-60EC-365B-1DE3-2E9E1ABC4A84}"/>
              </a:ext>
            </a:extLst>
          </p:cNvPr>
          <p:cNvSpPr/>
          <p:nvPr/>
        </p:nvSpPr>
        <p:spPr>
          <a:xfrm>
            <a:off x="6748853" y="2512166"/>
            <a:ext cx="4500000" cy="720000"/>
          </a:xfrm>
          <a:prstGeom prst="roundRect">
            <a:avLst>
              <a:gd name="adj" fmla="val 25789"/>
            </a:avLst>
          </a:prstGeom>
          <a:solidFill>
            <a:srgbClr val="290975"/>
          </a:solidFill>
          <a:ln w="38100">
            <a:solidFill>
              <a:srgbClr val="2909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87538" lvl="0" indent="-1887538">
              <a:tabLst>
                <a:tab pos="2601913" algn="l"/>
              </a:tabLst>
              <a:defRPr/>
            </a:pPr>
            <a:r>
              <a:rPr kumimoji="0" lang="en-GB" sz="1800" b="0" i="0" u="none" strike="noStrike" kern="1200" cap="none" spc="0" normalizeH="0" baseline="0" noProof="0" dirty="0">
                <a:ln>
                  <a:noFill/>
                </a:ln>
                <a:solidFill>
                  <a:schemeClr val="bg1"/>
                </a:solidFill>
                <a:effectLst/>
                <a:uLnTx/>
                <a:uFillTx/>
                <a:latin typeface="Calibri" panose="020F0502020204030204"/>
                <a:ea typeface="+mn-ea"/>
                <a:cs typeface="+mn-cs"/>
              </a:rPr>
              <a:t>Form 3751-F2 Issue 1 – Audit form</a:t>
            </a:r>
          </a:p>
        </p:txBody>
      </p:sp>
      <p:pic>
        <p:nvPicPr>
          <p:cNvPr id="18" name="Picture 17" descr="A white line drawing of a person standing next to a train&#10;&#10;Description automatically generated">
            <a:extLst>
              <a:ext uri="{FF2B5EF4-FFF2-40B4-BE49-F238E27FC236}">
                <a16:creationId xmlns:a16="http://schemas.microsoft.com/office/drawing/2014/main" id="{11796440-809C-F4AA-9045-C8F90176FEA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08197" y="3879863"/>
            <a:ext cx="720000" cy="720000"/>
          </a:xfrm>
          <a:prstGeom prst="rect">
            <a:avLst/>
          </a:prstGeom>
        </p:spPr>
      </p:pic>
      <p:sp>
        <p:nvSpPr>
          <p:cNvPr id="20" name="Rectangle: Rounded Corners 19">
            <a:hlinkClick r:id="" action="ppaction://noaction" highlightClick="1"/>
            <a:extLst>
              <a:ext uri="{FF2B5EF4-FFF2-40B4-BE49-F238E27FC236}">
                <a16:creationId xmlns:a16="http://schemas.microsoft.com/office/drawing/2014/main" id="{677A8556-A567-776C-DDF9-7ED238A2480B}"/>
              </a:ext>
            </a:extLst>
          </p:cNvPr>
          <p:cNvSpPr/>
          <p:nvPr/>
        </p:nvSpPr>
        <p:spPr>
          <a:xfrm>
            <a:off x="1012754" y="3875651"/>
            <a:ext cx="10254670" cy="720000"/>
          </a:xfrm>
          <a:prstGeom prst="roundRect">
            <a:avLst>
              <a:gd name="adj" fmla="val 25789"/>
            </a:avLst>
          </a:prstGeom>
          <a:solidFill>
            <a:schemeClr val="bg1"/>
          </a:solidFill>
          <a:ln w="38100">
            <a:solidFill>
              <a:srgbClr val="2909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87538" lvl="0" indent="-1887538">
              <a:tabLst>
                <a:tab pos="2601913" algn="l"/>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GERT8000-TW1 Issue 20 </a:t>
            </a:r>
            <a:r>
              <a:rPr kumimoji="0" lang="en-GB" sz="1800" b="0" i="0" u="none" strike="noStrike" kern="1200" cap="none" spc="-50" normalizeH="0" baseline="0" noProof="0" dirty="0">
                <a:ln>
                  <a:noFill/>
                </a:ln>
                <a:solidFill>
                  <a:prstClr val="black"/>
                </a:solidFill>
                <a:effectLst/>
                <a:uLnTx/>
                <a:uFillTx/>
                <a:latin typeface="Calibri"/>
                <a:ea typeface="+mj-ea"/>
                <a:cs typeface="+mj-cs"/>
              </a:rPr>
              <a:t>–</a:t>
            </a: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 Preparation and movement of trains </a:t>
            </a:r>
          </a:p>
        </p:txBody>
      </p:sp>
      <p:pic>
        <p:nvPicPr>
          <p:cNvPr id="21" name="Picture 20" descr="A white line drawing of a person standing next to a train&#10;&#10;Description automatically generated">
            <a:extLst>
              <a:ext uri="{FF2B5EF4-FFF2-40B4-BE49-F238E27FC236}">
                <a16:creationId xmlns:a16="http://schemas.microsoft.com/office/drawing/2014/main" id="{80F86553-B147-EFA9-133B-1B2AFAB371C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08197" y="4727571"/>
            <a:ext cx="720000" cy="720000"/>
          </a:xfrm>
          <a:prstGeom prst="rect">
            <a:avLst/>
          </a:prstGeom>
        </p:spPr>
      </p:pic>
      <p:sp>
        <p:nvSpPr>
          <p:cNvPr id="22" name="Rectangle: Rounded Corners 21">
            <a:hlinkClick r:id="" action="ppaction://noaction" highlightClick="1"/>
            <a:extLst>
              <a:ext uri="{FF2B5EF4-FFF2-40B4-BE49-F238E27FC236}">
                <a16:creationId xmlns:a16="http://schemas.microsoft.com/office/drawing/2014/main" id="{95CBD61D-BA66-BDDB-67C8-B018E167FB62}"/>
              </a:ext>
            </a:extLst>
          </p:cNvPr>
          <p:cNvSpPr/>
          <p:nvPr/>
        </p:nvSpPr>
        <p:spPr>
          <a:xfrm>
            <a:off x="1012754" y="4724763"/>
            <a:ext cx="10254670" cy="720000"/>
          </a:xfrm>
          <a:prstGeom prst="roundRect">
            <a:avLst>
              <a:gd name="adj" fmla="val 25789"/>
            </a:avLst>
          </a:prstGeom>
          <a:solidFill>
            <a:schemeClr val="bg1"/>
          </a:solidFill>
          <a:ln w="38100">
            <a:solidFill>
              <a:srgbClr val="2909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87538" lvl="0" indent="-1887538">
              <a:tabLst>
                <a:tab pos="2601913" algn="l"/>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RS523 Issue 2 – GSM-R Handbook</a:t>
            </a:r>
          </a:p>
        </p:txBody>
      </p:sp>
      <p:sp>
        <p:nvSpPr>
          <p:cNvPr id="24" name="Rectangle: Rounded Corners 23">
            <a:extLst>
              <a:ext uri="{FF2B5EF4-FFF2-40B4-BE49-F238E27FC236}">
                <a16:creationId xmlns:a16="http://schemas.microsoft.com/office/drawing/2014/main" id="{F9B45357-B449-7AD5-8EB8-3187BEBFB5E7}"/>
              </a:ext>
            </a:extLst>
          </p:cNvPr>
          <p:cNvSpPr/>
          <p:nvPr/>
        </p:nvSpPr>
        <p:spPr>
          <a:xfrm>
            <a:off x="1040010" y="1161199"/>
            <a:ext cx="10227414" cy="329916"/>
          </a:xfrm>
          <a:prstGeom prst="roundRect">
            <a:avLst>
              <a:gd name="adj" fmla="val 43036"/>
            </a:avLst>
          </a:prstGeom>
          <a:solidFill>
            <a:srgbClr val="2D6BCE"/>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defRPr/>
            </a:pPr>
            <a:r>
              <a:rPr lang="en-GB" spc="-50" dirty="0">
                <a:latin typeface="Calibri" panose="020F0502020204030204"/>
              </a:rPr>
              <a:t>Train Driver Selection</a:t>
            </a:r>
          </a:p>
        </p:txBody>
      </p:sp>
      <p:sp>
        <p:nvSpPr>
          <p:cNvPr id="29" name="Rectangle: Rounded Corners 28">
            <a:extLst>
              <a:ext uri="{FF2B5EF4-FFF2-40B4-BE49-F238E27FC236}">
                <a16:creationId xmlns:a16="http://schemas.microsoft.com/office/drawing/2014/main" id="{3527AD08-0725-861F-83DE-C61C6AE42DF8}"/>
              </a:ext>
            </a:extLst>
          </p:cNvPr>
          <p:cNvSpPr/>
          <p:nvPr/>
        </p:nvSpPr>
        <p:spPr>
          <a:xfrm>
            <a:off x="1021439" y="3392598"/>
            <a:ext cx="10227414" cy="329916"/>
          </a:xfrm>
          <a:prstGeom prst="roundRect">
            <a:avLst>
              <a:gd name="adj" fmla="val 43036"/>
            </a:avLst>
          </a:prstGeom>
          <a:solidFill>
            <a:srgbClr val="2D6BCE"/>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defRPr/>
            </a:pPr>
            <a:r>
              <a:rPr lang="en-GB" spc="-50" dirty="0">
                <a:latin typeface="Calibri" panose="020F0502020204030204"/>
              </a:rPr>
              <a:t>GSM-R Handbook update</a:t>
            </a:r>
          </a:p>
        </p:txBody>
      </p:sp>
      <p:pic>
        <p:nvPicPr>
          <p:cNvPr id="2" name="Picture 1">
            <a:hlinkClick r:id="" action="ppaction://hlinkshowjump?jump=previousslide"/>
            <a:extLst>
              <a:ext uri="{FF2B5EF4-FFF2-40B4-BE49-F238E27FC236}">
                <a16:creationId xmlns:a16="http://schemas.microsoft.com/office/drawing/2014/main" id="{5698D39E-0766-9A2C-C6E7-D33ED398E8E5}"/>
              </a:ext>
            </a:extLst>
          </p:cNvPr>
          <p:cNvPicPr>
            <a:picLocks noChangeAspect="1"/>
          </p:cNvPicPr>
          <p:nvPr/>
        </p:nvPicPr>
        <p:blipFill>
          <a:blip r:embed="rId6"/>
          <a:stretch>
            <a:fillRect/>
          </a:stretch>
        </p:blipFill>
        <p:spPr>
          <a:xfrm flipH="1">
            <a:off x="10372933" y="6016808"/>
            <a:ext cx="756000" cy="756000"/>
          </a:xfrm>
          <a:prstGeom prst="rect">
            <a:avLst/>
          </a:prstGeom>
        </p:spPr>
      </p:pic>
    </p:spTree>
    <p:extLst>
      <p:ext uri="{BB962C8B-B14F-4D97-AF65-F5344CB8AC3E}">
        <p14:creationId xmlns:p14="http://schemas.microsoft.com/office/powerpoint/2010/main" val="302046995"/>
      </p:ext>
    </p:extLst>
  </p:cSld>
  <p:clrMapOvr>
    <a:masterClrMapping/>
  </p:clrMapOvr>
  <mc:AlternateContent xmlns:mc="http://schemas.openxmlformats.org/markup-compatibility/2006" xmlns:p14="http://schemas.microsoft.com/office/powerpoint/2010/main">
    <mc:Choice Requires="p14">
      <p:transition spd="slow" p14:dur="2000" advClick="0">
        <p:fade/>
      </p:transition>
    </mc:Choice>
    <mc:Fallback xmlns="">
      <p:transition spd="slow" advClick="0">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hlinkClick r:id="rId3" action="ppaction://hlinksldjump"/>
            <a:extLst>
              <a:ext uri="{FF2B5EF4-FFF2-40B4-BE49-F238E27FC236}">
                <a16:creationId xmlns:a16="http://schemas.microsoft.com/office/drawing/2014/main" id="{A0D6A46D-C166-449E-BBD7-C67CF4A9F4F0}"/>
              </a:ext>
            </a:extLst>
          </p:cNvPr>
          <p:cNvPicPr>
            <a:picLocks noChangeAspect="1"/>
          </p:cNvPicPr>
          <p:nvPr/>
        </p:nvPicPr>
        <p:blipFill>
          <a:blip r:embed="rId4"/>
          <a:stretch>
            <a:fillRect/>
          </a:stretch>
        </p:blipFill>
        <p:spPr>
          <a:xfrm>
            <a:off x="11290478" y="157163"/>
            <a:ext cx="755970" cy="755970"/>
          </a:xfrm>
          <a:prstGeom prst="rect">
            <a:avLst/>
          </a:prstGeom>
        </p:spPr>
      </p:pic>
      <p:pic>
        <p:nvPicPr>
          <p:cNvPr id="37" name="Picture 36">
            <a:hlinkClick r:id="" action="ppaction://hlinkshowjump?jump=endshow"/>
            <a:extLst>
              <a:ext uri="{FF2B5EF4-FFF2-40B4-BE49-F238E27FC236}">
                <a16:creationId xmlns:a16="http://schemas.microsoft.com/office/drawing/2014/main" id="{DB84A75D-F55C-FB87-39EA-4D941010E2FC}"/>
              </a:ext>
            </a:extLst>
          </p:cNvPr>
          <p:cNvPicPr>
            <a:picLocks noChangeAspect="1"/>
          </p:cNvPicPr>
          <p:nvPr/>
        </p:nvPicPr>
        <p:blipFill>
          <a:blip r:embed="rId5"/>
          <a:stretch>
            <a:fillRect/>
          </a:stretch>
        </p:blipFill>
        <p:spPr>
          <a:xfrm>
            <a:off x="89371" y="6016808"/>
            <a:ext cx="720000" cy="692039"/>
          </a:xfrm>
          <a:prstGeom prst="rect">
            <a:avLst/>
          </a:prstGeom>
        </p:spPr>
      </p:pic>
      <p:pic>
        <p:nvPicPr>
          <p:cNvPr id="5" name="Picture 4">
            <a:hlinkClick r:id="" action="ppaction://hlinkshowjump?jump=nextslide"/>
            <a:extLst>
              <a:ext uri="{FF2B5EF4-FFF2-40B4-BE49-F238E27FC236}">
                <a16:creationId xmlns:a16="http://schemas.microsoft.com/office/drawing/2014/main" id="{D641779B-4BEA-C34E-0E58-3E41DA527B54}"/>
              </a:ext>
            </a:extLst>
          </p:cNvPr>
          <p:cNvPicPr>
            <a:picLocks noChangeAspect="1"/>
          </p:cNvPicPr>
          <p:nvPr/>
        </p:nvPicPr>
        <p:blipFill>
          <a:blip r:embed="rId6">
            <a:alphaModFix/>
          </a:blip>
          <a:stretch>
            <a:fillRect/>
          </a:stretch>
        </p:blipFill>
        <p:spPr>
          <a:xfrm>
            <a:off x="11290478" y="6016808"/>
            <a:ext cx="756000" cy="756000"/>
          </a:xfrm>
          <a:prstGeom prst="rect">
            <a:avLst/>
          </a:prstGeom>
        </p:spPr>
      </p:pic>
      <p:sp>
        <p:nvSpPr>
          <p:cNvPr id="7" name="Rectangle: Rounded Corners 6">
            <a:extLst>
              <a:ext uri="{FF2B5EF4-FFF2-40B4-BE49-F238E27FC236}">
                <a16:creationId xmlns:a16="http://schemas.microsoft.com/office/drawing/2014/main" id="{60CF878C-C42D-52AF-B09D-227E15FAD973}"/>
              </a:ext>
            </a:extLst>
          </p:cNvPr>
          <p:cNvSpPr/>
          <p:nvPr/>
        </p:nvSpPr>
        <p:spPr>
          <a:xfrm>
            <a:off x="1021439" y="234119"/>
            <a:ext cx="10227414" cy="720000"/>
          </a:xfrm>
          <a:prstGeom prst="roundRect">
            <a:avLst>
              <a:gd name="adj" fmla="val 30718"/>
            </a:avLst>
          </a:prstGeom>
          <a:solidFill>
            <a:srgbClr val="2D6BCE"/>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defRPr/>
            </a:pPr>
            <a:r>
              <a:rPr lang="en-GB" spc="-50" dirty="0">
                <a:latin typeface="Calibri" panose="020F0502020204030204"/>
              </a:rPr>
              <a:t>Draft standards scheduled for consultation in April 2024</a:t>
            </a:r>
          </a:p>
        </p:txBody>
      </p:sp>
      <p:pic>
        <p:nvPicPr>
          <p:cNvPr id="6" name="Picture 5" descr="A white line drawing of a person standing next to a train&#10;&#10;Description automatically generated">
            <a:extLst>
              <a:ext uri="{FF2B5EF4-FFF2-40B4-BE49-F238E27FC236}">
                <a16:creationId xmlns:a16="http://schemas.microsoft.com/office/drawing/2014/main" id="{148F169B-B88B-E084-7FD1-1DACE53226E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7872" y="2454523"/>
            <a:ext cx="720000" cy="720000"/>
          </a:xfrm>
          <a:prstGeom prst="rect">
            <a:avLst/>
          </a:prstGeom>
        </p:spPr>
      </p:pic>
      <p:pic>
        <p:nvPicPr>
          <p:cNvPr id="11" name="Picture 10" descr="A white line drawing of a person standing next to a train&#10;&#10;Description automatically generated">
            <a:extLst>
              <a:ext uri="{FF2B5EF4-FFF2-40B4-BE49-F238E27FC236}">
                <a16:creationId xmlns:a16="http://schemas.microsoft.com/office/drawing/2014/main" id="{F2B568DD-B20F-D59B-5F57-408A984678A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08197" y="1584208"/>
            <a:ext cx="720000" cy="720000"/>
          </a:xfrm>
          <a:prstGeom prst="rect">
            <a:avLst/>
          </a:prstGeom>
        </p:spPr>
      </p:pic>
      <p:sp>
        <p:nvSpPr>
          <p:cNvPr id="24" name="Rectangle: Rounded Corners 23">
            <a:extLst>
              <a:ext uri="{FF2B5EF4-FFF2-40B4-BE49-F238E27FC236}">
                <a16:creationId xmlns:a16="http://schemas.microsoft.com/office/drawing/2014/main" id="{F9B45357-B449-7AD5-8EB8-3187BEBFB5E7}"/>
              </a:ext>
            </a:extLst>
          </p:cNvPr>
          <p:cNvSpPr/>
          <p:nvPr/>
        </p:nvSpPr>
        <p:spPr>
          <a:xfrm>
            <a:off x="1040010" y="1103556"/>
            <a:ext cx="10227414" cy="329916"/>
          </a:xfrm>
          <a:prstGeom prst="roundRect">
            <a:avLst>
              <a:gd name="adj" fmla="val 43036"/>
            </a:avLst>
          </a:prstGeom>
          <a:solidFill>
            <a:srgbClr val="2D6BCE"/>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defRPr/>
            </a:pPr>
            <a:r>
              <a:rPr lang="en-GB" spc="-50" dirty="0">
                <a:latin typeface="Calibri" panose="020F0502020204030204"/>
              </a:rPr>
              <a:t>Operation of Route and Line Proving Trains</a:t>
            </a:r>
          </a:p>
        </p:txBody>
      </p:sp>
      <p:pic>
        <p:nvPicPr>
          <p:cNvPr id="2" name="Picture 1" descr="A white line drawing of a person standing next to a train&#10;&#10;Description automatically generated">
            <a:extLst>
              <a:ext uri="{FF2B5EF4-FFF2-40B4-BE49-F238E27FC236}">
                <a16:creationId xmlns:a16="http://schemas.microsoft.com/office/drawing/2014/main" id="{F84A912A-5378-2DD9-2243-85F16F49F90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7872" y="2441335"/>
            <a:ext cx="720000" cy="720000"/>
          </a:xfrm>
          <a:prstGeom prst="rect">
            <a:avLst/>
          </a:prstGeom>
        </p:spPr>
      </p:pic>
      <p:sp>
        <p:nvSpPr>
          <p:cNvPr id="4" name="Rectangle: Rounded Corners 3">
            <a:hlinkClick r:id="" action="ppaction://noaction" highlightClick="1"/>
            <a:extLst>
              <a:ext uri="{FF2B5EF4-FFF2-40B4-BE49-F238E27FC236}">
                <a16:creationId xmlns:a16="http://schemas.microsoft.com/office/drawing/2014/main" id="{B66BF0F1-7775-2F64-5A65-BA3A5CEBA93F}"/>
              </a:ext>
            </a:extLst>
          </p:cNvPr>
          <p:cNvSpPr/>
          <p:nvPr/>
        </p:nvSpPr>
        <p:spPr>
          <a:xfrm>
            <a:off x="1022429" y="2439931"/>
            <a:ext cx="10226424" cy="720000"/>
          </a:xfrm>
          <a:prstGeom prst="roundRect">
            <a:avLst>
              <a:gd name="adj" fmla="val 25789"/>
            </a:avLst>
          </a:prstGeom>
          <a:solidFill>
            <a:schemeClr val="bg1"/>
          </a:solidFill>
          <a:ln w="38100">
            <a:solidFill>
              <a:srgbClr val="2909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87538" lvl="0" indent="-1887538">
              <a:tabLst>
                <a:tab pos="2601913" algn="l"/>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GERT8000-HB1 Issue 8 – General duties and track safety for track workers</a:t>
            </a:r>
          </a:p>
        </p:txBody>
      </p:sp>
      <p:sp>
        <p:nvSpPr>
          <p:cNvPr id="10" name="Rectangle: Rounded Corners 9">
            <a:hlinkClick r:id="" action="ppaction://noaction" highlightClick="1"/>
            <a:extLst>
              <a:ext uri="{FF2B5EF4-FFF2-40B4-BE49-F238E27FC236}">
                <a16:creationId xmlns:a16="http://schemas.microsoft.com/office/drawing/2014/main" id="{A8C10718-A367-6281-C015-5F7EAAD40F34}"/>
              </a:ext>
            </a:extLst>
          </p:cNvPr>
          <p:cNvSpPr/>
          <p:nvPr/>
        </p:nvSpPr>
        <p:spPr>
          <a:xfrm>
            <a:off x="1012754" y="1584208"/>
            <a:ext cx="10226424" cy="720000"/>
          </a:xfrm>
          <a:prstGeom prst="roundRect">
            <a:avLst>
              <a:gd name="adj" fmla="val 25789"/>
            </a:avLst>
          </a:prstGeom>
          <a:solidFill>
            <a:schemeClr val="bg1"/>
          </a:solidFill>
          <a:ln w="38100">
            <a:solidFill>
              <a:srgbClr val="2909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87538" lvl="0" indent="-1887538">
              <a:tabLst>
                <a:tab pos="2601913" algn="l"/>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RIS-3771-TOM Issue 1 – Operation of Route and Line Proving Trains</a:t>
            </a:r>
          </a:p>
        </p:txBody>
      </p:sp>
      <p:pic>
        <p:nvPicPr>
          <p:cNvPr id="15" name="Picture 14" descr="A white line drawing of a person standing next to a train&#10;&#10;Description automatically generated">
            <a:extLst>
              <a:ext uri="{FF2B5EF4-FFF2-40B4-BE49-F238E27FC236}">
                <a16:creationId xmlns:a16="http://schemas.microsoft.com/office/drawing/2014/main" id="{32A86B51-0415-E5E2-D1E0-69D7BA7ACC2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7547" y="3301302"/>
            <a:ext cx="720000" cy="720000"/>
          </a:xfrm>
          <a:prstGeom prst="rect">
            <a:avLst/>
          </a:prstGeom>
        </p:spPr>
      </p:pic>
      <p:sp>
        <p:nvSpPr>
          <p:cNvPr id="16" name="Rectangle: Rounded Corners 15">
            <a:hlinkClick r:id="" action="ppaction://noaction" highlightClick="1"/>
            <a:extLst>
              <a:ext uri="{FF2B5EF4-FFF2-40B4-BE49-F238E27FC236}">
                <a16:creationId xmlns:a16="http://schemas.microsoft.com/office/drawing/2014/main" id="{8DEB2B36-94DE-1CA0-F933-38B13BA5723C}"/>
              </a:ext>
            </a:extLst>
          </p:cNvPr>
          <p:cNvSpPr/>
          <p:nvPr/>
        </p:nvSpPr>
        <p:spPr>
          <a:xfrm>
            <a:off x="1032104" y="3301302"/>
            <a:ext cx="10226424" cy="720000"/>
          </a:xfrm>
          <a:prstGeom prst="roundRect">
            <a:avLst>
              <a:gd name="adj" fmla="val 25789"/>
            </a:avLst>
          </a:prstGeom>
          <a:solidFill>
            <a:schemeClr val="bg1"/>
          </a:solidFill>
          <a:ln w="38100">
            <a:solidFill>
              <a:srgbClr val="2909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87538" lvl="0" indent="-1887538">
              <a:tabLst>
                <a:tab pos="2601913" algn="l"/>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GERT8000-HB8 Issue 10 – IWA, COSS or PC blocking a line</a:t>
            </a:r>
          </a:p>
        </p:txBody>
      </p:sp>
      <p:pic>
        <p:nvPicPr>
          <p:cNvPr id="19" name="Picture 18" descr="A white line drawing of a person standing next to a train&#10;&#10;Description automatically generated">
            <a:extLst>
              <a:ext uri="{FF2B5EF4-FFF2-40B4-BE49-F238E27FC236}">
                <a16:creationId xmlns:a16="http://schemas.microsoft.com/office/drawing/2014/main" id="{13157FBE-A19F-0735-A0B8-CB9A5502AF8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7547" y="4141958"/>
            <a:ext cx="720000" cy="720000"/>
          </a:xfrm>
          <a:prstGeom prst="rect">
            <a:avLst/>
          </a:prstGeom>
        </p:spPr>
      </p:pic>
      <p:sp>
        <p:nvSpPr>
          <p:cNvPr id="23" name="Rectangle: Rounded Corners 22">
            <a:hlinkClick r:id="" action="ppaction://noaction" highlightClick="1"/>
            <a:extLst>
              <a:ext uri="{FF2B5EF4-FFF2-40B4-BE49-F238E27FC236}">
                <a16:creationId xmlns:a16="http://schemas.microsoft.com/office/drawing/2014/main" id="{2CEC055B-65A3-8054-A903-56A42C606782}"/>
              </a:ext>
            </a:extLst>
          </p:cNvPr>
          <p:cNvSpPr/>
          <p:nvPr/>
        </p:nvSpPr>
        <p:spPr>
          <a:xfrm>
            <a:off x="1032104" y="4141958"/>
            <a:ext cx="10226424" cy="720000"/>
          </a:xfrm>
          <a:prstGeom prst="roundRect">
            <a:avLst>
              <a:gd name="adj" fmla="val 25789"/>
            </a:avLst>
          </a:prstGeom>
          <a:solidFill>
            <a:schemeClr val="bg1"/>
          </a:solidFill>
          <a:ln w="38100">
            <a:solidFill>
              <a:srgbClr val="2909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87538" lvl="0" indent="-1887538">
              <a:tabLst>
                <a:tab pos="2601913" algn="l"/>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GERT8000-TS1 Issue 18 – General Signalling Regulations</a:t>
            </a:r>
          </a:p>
        </p:txBody>
      </p:sp>
      <p:pic>
        <p:nvPicPr>
          <p:cNvPr id="25" name="Picture 24" descr="A white line drawing of a person standing next to a train&#10;&#10;Description automatically generated">
            <a:extLst>
              <a:ext uri="{FF2B5EF4-FFF2-40B4-BE49-F238E27FC236}">
                <a16:creationId xmlns:a16="http://schemas.microsoft.com/office/drawing/2014/main" id="{8F20EBA4-03B3-370D-9E80-B6C610E9F6A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7547" y="5004733"/>
            <a:ext cx="720000" cy="720000"/>
          </a:xfrm>
          <a:prstGeom prst="rect">
            <a:avLst/>
          </a:prstGeom>
        </p:spPr>
      </p:pic>
      <p:sp>
        <p:nvSpPr>
          <p:cNvPr id="26" name="Rectangle: Rounded Corners 25">
            <a:hlinkClick r:id="" action="ppaction://noaction" highlightClick="1"/>
            <a:extLst>
              <a:ext uri="{FF2B5EF4-FFF2-40B4-BE49-F238E27FC236}">
                <a16:creationId xmlns:a16="http://schemas.microsoft.com/office/drawing/2014/main" id="{63EF77E6-3143-3FE4-6255-DC84A2F1F923}"/>
              </a:ext>
            </a:extLst>
          </p:cNvPr>
          <p:cNvSpPr/>
          <p:nvPr/>
        </p:nvSpPr>
        <p:spPr>
          <a:xfrm>
            <a:off x="1032104" y="5004733"/>
            <a:ext cx="10226424" cy="720000"/>
          </a:xfrm>
          <a:prstGeom prst="roundRect">
            <a:avLst>
              <a:gd name="adj" fmla="val 25789"/>
            </a:avLst>
          </a:prstGeom>
          <a:solidFill>
            <a:schemeClr val="bg1"/>
          </a:solidFill>
          <a:ln w="38100">
            <a:solidFill>
              <a:srgbClr val="2909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87538" lvl="0" indent="-1887538">
              <a:tabLst>
                <a:tab pos="2601913" algn="l"/>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GERT8000-TW1 Issue 20 </a:t>
            </a:r>
            <a:r>
              <a:rPr kumimoji="0" lang="en-GB" sz="1800" b="0" i="0" u="none" strike="noStrike" kern="1200" cap="none" spc="-50" normalizeH="0" baseline="0" noProof="0" dirty="0">
                <a:ln>
                  <a:noFill/>
                </a:ln>
                <a:solidFill>
                  <a:prstClr val="black"/>
                </a:solidFill>
                <a:effectLst/>
                <a:uLnTx/>
                <a:uFillTx/>
                <a:latin typeface="Calibri"/>
                <a:ea typeface="+mj-ea"/>
                <a:cs typeface="+mj-cs"/>
              </a:rPr>
              <a:t>–</a:t>
            </a: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 Preparation and movement of trains</a:t>
            </a:r>
          </a:p>
        </p:txBody>
      </p:sp>
      <p:pic>
        <p:nvPicPr>
          <p:cNvPr id="8" name="Picture 7">
            <a:hlinkClick r:id="" action="ppaction://hlinkshowjump?jump=previousslide"/>
            <a:extLst>
              <a:ext uri="{FF2B5EF4-FFF2-40B4-BE49-F238E27FC236}">
                <a16:creationId xmlns:a16="http://schemas.microsoft.com/office/drawing/2014/main" id="{D0DC06CA-9D7F-8963-6F92-45D0721B9209}"/>
              </a:ext>
            </a:extLst>
          </p:cNvPr>
          <p:cNvPicPr>
            <a:picLocks noChangeAspect="1"/>
          </p:cNvPicPr>
          <p:nvPr/>
        </p:nvPicPr>
        <p:blipFill>
          <a:blip r:embed="rId6"/>
          <a:stretch>
            <a:fillRect/>
          </a:stretch>
        </p:blipFill>
        <p:spPr>
          <a:xfrm flipH="1">
            <a:off x="10372933" y="6016808"/>
            <a:ext cx="756000" cy="756000"/>
          </a:xfrm>
          <a:prstGeom prst="rect">
            <a:avLst/>
          </a:prstGeom>
        </p:spPr>
      </p:pic>
    </p:spTree>
    <p:extLst>
      <p:ext uri="{BB962C8B-B14F-4D97-AF65-F5344CB8AC3E}">
        <p14:creationId xmlns:p14="http://schemas.microsoft.com/office/powerpoint/2010/main" val="1082074930"/>
      </p:ext>
    </p:extLst>
  </p:cSld>
  <p:clrMapOvr>
    <a:masterClrMapping/>
  </p:clrMapOvr>
  <mc:AlternateContent xmlns:mc="http://schemas.openxmlformats.org/markup-compatibility/2006" xmlns:p14="http://schemas.microsoft.com/office/powerpoint/2010/main">
    <mc:Choice Requires="p14">
      <p:transition spd="slow" p14:dur="2000" advClick="0">
        <p:fade/>
      </p:transition>
    </mc:Choice>
    <mc:Fallback xmlns="">
      <p:transition spd="slow" advClick="0">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hlinkClick r:id="rId3" action="ppaction://hlinksldjump"/>
            <a:extLst>
              <a:ext uri="{FF2B5EF4-FFF2-40B4-BE49-F238E27FC236}">
                <a16:creationId xmlns:a16="http://schemas.microsoft.com/office/drawing/2014/main" id="{A0D6A46D-C166-449E-BBD7-C67CF4A9F4F0}"/>
              </a:ext>
            </a:extLst>
          </p:cNvPr>
          <p:cNvPicPr>
            <a:picLocks noChangeAspect="1"/>
          </p:cNvPicPr>
          <p:nvPr/>
        </p:nvPicPr>
        <p:blipFill>
          <a:blip r:embed="rId4"/>
          <a:stretch>
            <a:fillRect/>
          </a:stretch>
        </p:blipFill>
        <p:spPr>
          <a:xfrm>
            <a:off x="11290478" y="157163"/>
            <a:ext cx="755970" cy="755970"/>
          </a:xfrm>
          <a:prstGeom prst="rect">
            <a:avLst/>
          </a:prstGeom>
        </p:spPr>
      </p:pic>
      <p:pic>
        <p:nvPicPr>
          <p:cNvPr id="37" name="Picture 36">
            <a:hlinkClick r:id="" action="ppaction://hlinkshowjump?jump=endshow"/>
            <a:extLst>
              <a:ext uri="{FF2B5EF4-FFF2-40B4-BE49-F238E27FC236}">
                <a16:creationId xmlns:a16="http://schemas.microsoft.com/office/drawing/2014/main" id="{DB84A75D-F55C-FB87-39EA-4D941010E2FC}"/>
              </a:ext>
            </a:extLst>
          </p:cNvPr>
          <p:cNvPicPr>
            <a:picLocks noChangeAspect="1"/>
          </p:cNvPicPr>
          <p:nvPr/>
        </p:nvPicPr>
        <p:blipFill>
          <a:blip r:embed="rId5"/>
          <a:stretch>
            <a:fillRect/>
          </a:stretch>
        </p:blipFill>
        <p:spPr>
          <a:xfrm>
            <a:off x="89371" y="6016808"/>
            <a:ext cx="720000" cy="692039"/>
          </a:xfrm>
          <a:prstGeom prst="rect">
            <a:avLst/>
          </a:prstGeom>
        </p:spPr>
      </p:pic>
      <p:pic>
        <p:nvPicPr>
          <p:cNvPr id="5" name="Picture 4">
            <a:hlinkClick r:id="" action="ppaction://hlinkshowjump?jump=nextslide"/>
            <a:extLst>
              <a:ext uri="{FF2B5EF4-FFF2-40B4-BE49-F238E27FC236}">
                <a16:creationId xmlns:a16="http://schemas.microsoft.com/office/drawing/2014/main" id="{D641779B-4BEA-C34E-0E58-3E41DA527B54}"/>
              </a:ext>
            </a:extLst>
          </p:cNvPr>
          <p:cNvPicPr>
            <a:picLocks noChangeAspect="1"/>
          </p:cNvPicPr>
          <p:nvPr/>
        </p:nvPicPr>
        <p:blipFill>
          <a:blip r:embed="rId6">
            <a:alphaModFix/>
          </a:blip>
          <a:stretch>
            <a:fillRect/>
          </a:stretch>
        </p:blipFill>
        <p:spPr>
          <a:xfrm>
            <a:off x="11290478" y="6016808"/>
            <a:ext cx="756000" cy="756000"/>
          </a:xfrm>
          <a:prstGeom prst="rect">
            <a:avLst/>
          </a:prstGeom>
        </p:spPr>
      </p:pic>
      <p:sp>
        <p:nvSpPr>
          <p:cNvPr id="7" name="Rectangle: Rounded Corners 6">
            <a:extLst>
              <a:ext uri="{FF2B5EF4-FFF2-40B4-BE49-F238E27FC236}">
                <a16:creationId xmlns:a16="http://schemas.microsoft.com/office/drawing/2014/main" id="{60CF878C-C42D-52AF-B09D-227E15FAD973}"/>
              </a:ext>
            </a:extLst>
          </p:cNvPr>
          <p:cNvSpPr/>
          <p:nvPr/>
        </p:nvSpPr>
        <p:spPr>
          <a:xfrm>
            <a:off x="1021439" y="220318"/>
            <a:ext cx="10227414" cy="720000"/>
          </a:xfrm>
          <a:prstGeom prst="roundRect">
            <a:avLst>
              <a:gd name="adj" fmla="val 30718"/>
            </a:avLst>
          </a:prstGeom>
          <a:solidFill>
            <a:srgbClr val="2D6BCE"/>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defRPr/>
            </a:pPr>
            <a:r>
              <a:rPr lang="en-GB" spc="-50" dirty="0">
                <a:latin typeface="Calibri" panose="020F0502020204030204"/>
              </a:rPr>
              <a:t>Draft standards scheduled for consultation in April 2024</a:t>
            </a:r>
          </a:p>
        </p:txBody>
      </p:sp>
      <p:pic>
        <p:nvPicPr>
          <p:cNvPr id="11" name="Picture 10" descr="A white line drawing of a person standing next to a train&#10;&#10;Description automatically generated">
            <a:extLst>
              <a:ext uri="{FF2B5EF4-FFF2-40B4-BE49-F238E27FC236}">
                <a16:creationId xmlns:a16="http://schemas.microsoft.com/office/drawing/2014/main" id="{F2B568DD-B20F-D59B-5F57-408A984678A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07807" y="1382726"/>
            <a:ext cx="720000" cy="720000"/>
          </a:xfrm>
          <a:prstGeom prst="rect">
            <a:avLst/>
          </a:prstGeom>
        </p:spPr>
      </p:pic>
      <p:sp>
        <p:nvSpPr>
          <p:cNvPr id="24" name="Rectangle: Rounded Corners 23">
            <a:extLst>
              <a:ext uri="{FF2B5EF4-FFF2-40B4-BE49-F238E27FC236}">
                <a16:creationId xmlns:a16="http://schemas.microsoft.com/office/drawing/2014/main" id="{F9B45357-B449-7AD5-8EB8-3187BEBFB5E7}"/>
              </a:ext>
            </a:extLst>
          </p:cNvPr>
          <p:cNvSpPr/>
          <p:nvPr/>
        </p:nvSpPr>
        <p:spPr>
          <a:xfrm>
            <a:off x="1040010" y="996564"/>
            <a:ext cx="10227414" cy="329916"/>
          </a:xfrm>
          <a:prstGeom prst="roundRect">
            <a:avLst>
              <a:gd name="adj" fmla="val 43036"/>
            </a:avLst>
          </a:prstGeom>
          <a:solidFill>
            <a:srgbClr val="2D6BCE"/>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defRPr/>
            </a:pPr>
            <a:r>
              <a:rPr lang="en-GB" spc="-50" dirty="0">
                <a:latin typeface="Calibri" panose="020F0502020204030204"/>
              </a:rPr>
              <a:t>New signs and rules for certain types of permissible and temporary speed restrictions</a:t>
            </a:r>
          </a:p>
        </p:txBody>
      </p:sp>
      <p:pic>
        <p:nvPicPr>
          <p:cNvPr id="8" name="Picture 7" descr="A white line drawing of a person standing next to a train&#10;&#10;Description automatically generated">
            <a:extLst>
              <a:ext uri="{FF2B5EF4-FFF2-40B4-BE49-F238E27FC236}">
                <a16:creationId xmlns:a16="http://schemas.microsoft.com/office/drawing/2014/main" id="{3C3F77DB-F326-C5AB-3887-68E05AEA63A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07807" y="2158973"/>
            <a:ext cx="720000" cy="720000"/>
          </a:xfrm>
          <a:prstGeom prst="rect">
            <a:avLst/>
          </a:prstGeom>
        </p:spPr>
      </p:pic>
      <p:sp>
        <p:nvSpPr>
          <p:cNvPr id="9" name="Rectangle: Rounded Corners 8">
            <a:hlinkClick r:id="" action="ppaction://noaction" highlightClick="1"/>
            <a:extLst>
              <a:ext uri="{FF2B5EF4-FFF2-40B4-BE49-F238E27FC236}">
                <a16:creationId xmlns:a16="http://schemas.microsoft.com/office/drawing/2014/main" id="{51ADC0D7-BA32-DD7F-A699-51F8005A6A9A}"/>
              </a:ext>
            </a:extLst>
          </p:cNvPr>
          <p:cNvSpPr/>
          <p:nvPr/>
        </p:nvSpPr>
        <p:spPr>
          <a:xfrm>
            <a:off x="998735" y="2158972"/>
            <a:ext cx="10250118" cy="720000"/>
          </a:xfrm>
          <a:prstGeom prst="roundRect">
            <a:avLst>
              <a:gd name="adj" fmla="val 25789"/>
            </a:avLst>
          </a:prstGeom>
          <a:solidFill>
            <a:schemeClr val="bg1"/>
          </a:solidFill>
          <a:ln w="38100">
            <a:solidFill>
              <a:srgbClr val="2909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87538" lvl="0" indent="-1887538">
              <a:tabLst>
                <a:tab pos="2601913" algn="l"/>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GERT8000-TW7 Issue 10 – Wrong Direction Movements</a:t>
            </a:r>
          </a:p>
        </p:txBody>
      </p:sp>
      <p:sp>
        <p:nvSpPr>
          <p:cNvPr id="12" name="Rectangle: Rounded Corners 11">
            <a:hlinkClick r:id="" action="ppaction://noaction" highlightClick="1"/>
            <a:extLst>
              <a:ext uri="{FF2B5EF4-FFF2-40B4-BE49-F238E27FC236}">
                <a16:creationId xmlns:a16="http://schemas.microsoft.com/office/drawing/2014/main" id="{133EA1EC-1EFE-D343-0F10-CAE0D2E039F7}"/>
              </a:ext>
            </a:extLst>
          </p:cNvPr>
          <p:cNvSpPr/>
          <p:nvPr/>
        </p:nvSpPr>
        <p:spPr>
          <a:xfrm>
            <a:off x="998735" y="1382726"/>
            <a:ext cx="10250118" cy="720000"/>
          </a:xfrm>
          <a:prstGeom prst="roundRect">
            <a:avLst>
              <a:gd name="adj" fmla="val 25789"/>
            </a:avLst>
          </a:prstGeom>
          <a:solidFill>
            <a:schemeClr val="bg1"/>
          </a:solidFill>
          <a:ln w="38100">
            <a:solidFill>
              <a:srgbClr val="2909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87538" lvl="0" indent="-1887538">
              <a:tabLst>
                <a:tab pos="2601913" algn="l"/>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GERT8000-SP Issue 7 – Speeds</a:t>
            </a:r>
          </a:p>
        </p:txBody>
      </p:sp>
      <p:pic>
        <p:nvPicPr>
          <p:cNvPr id="18" name="Picture 17" descr="A white line drawing of a person standing next to a train&#10;&#10;Description automatically generated">
            <a:extLst>
              <a:ext uri="{FF2B5EF4-FFF2-40B4-BE49-F238E27FC236}">
                <a16:creationId xmlns:a16="http://schemas.microsoft.com/office/drawing/2014/main" id="{7D9C3C94-A905-10D9-7F98-A8A143BF80E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07807" y="2935220"/>
            <a:ext cx="720000" cy="720000"/>
          </a:xfrm>
          <a:prstGeom prst="rect">
            <a:avLst/>
          </a:prstGeom>
        </p:spPr>
      </p:pic>
      <p:sp>
        <p:nvSpPr>
          <p:cNvPr id="20" name="Rectangle: Rounded Corners 19">
            <a:hlinkClick r:id="" action="ppaction://noaction" highlightClick="1"/>
            <a:extLst>
              <a:ext uri="{FF2B5EF4-FFF2-40B4-BE49-F238E27FC236}">
                <a16:creationId xmlns:a16="http://schemas.microsoft.com/office/drawing/2014/main" id="{46FE569A-4D09-2D1C-663A-44820FA935C8}"/>
              </a:ext>
            </a:extLst>
          </p:cNvPr>
          <p:cNvSpPr/>
          <p:nvPr/>
        </p:nvSpPr>
        <p:spPr>
          <a:xfrm>
            <a:off x="998735" y="2935218"/>
            <a:ext cx="10250118" cy="720000"/>
          </a:xfrm>
          <a:prstGeom prst="roundRect">
            <a:avLst>
              <a:gd name="adj" fmla="val 25789"/>
            </a:avLst>
          </a:prstGeom>
          <a:solidFill>
            <a:schemeClr val="bg1"/>
          </a:solidFill>
          <a:ln w="38100">
            <a:solidFill>
              <a:srgbClr val="2909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87538" lvl="0" indent="-1887538">
              <a:tabLst>
                <a:tab pos="2601913" algn="l"/>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RS521 Issue 7 – Signals, Handsignals, Indicators and Signs Handbook</a:t>
            </a:r>
          </a:p>
        </p:txBody>
      </p:sp>
      <p:pic>
        <p:nvPicPr>
          <p:cNvPr id="21" name="Picture 20" descr="A red circle with white logo&#10;&#10;Description automatically generated">
            <a:extLst>
              <a:ext uri="{FF2B5EF4-FFF2-40B4-BE49-F238E27FC236}">
                <a16:creationId xmlns:a16="http://schemas.microsoft.com/office/drawing/2014/main" id="{1B2EC858-635F-0FDD-9911-922D211DA03D}"/>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07807" y="3711467"/>
            <a:ext cx="720000" cy="720000"/>
          </a:xfrm>
          <a:prstGeom prst="rect">
            <a:avLst/>
          </a:prstGeom>
        </p:spPr>
      </p:pic>
      <p:sp>
        <p:nvSpPr>
          <p:cNvPr id="22" name="Rectangle: Rounded Corners 21">
            <a:hlinkClick r:id="" action="ppaction://noaction" highlightClick="1"/>
            <a:extLst>
              <a:ext uri="{FF2B5EF4-FFF2-40B4-BE49-F238E27FC236}">
                <a16:creationId xmlns:a16="http://schemas.microsoft.com/office/drawing/2014/main" id="{15CD38BC-85F7-5453-8193-89ABB1A4F8B0}"/>
              </a:ext>
            </a:extLst>
          </p:cNvPr>
          <p:cNvSpPr/>
          <p:nvPr/>
        </p:nvSpPr>
        <p:spPr>
          <a:xfrm>
            <a:off x="998735" y="3711464"/>
            <a:ext cx="10250118" cy="720000"/>
          </a:xfrm>
          <a:prstGeom prst="roundRect">
            <a:avLst>
              <a:gd name="adj" fmla="val 25789"/>
            </a:avLst>
          </a:prstGeom>
          <a:solidFill>
            <a:schemeClr val="bg1"/>
          </a:solidFill>
          <a:ln w="38100">
            <a:solidFill>
              <a:srgbClr val="85102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87538" lvl="0" indent="-1887538">
              <a:tabLst>
                <a:tab pos="2601913" algn="l"/>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RIS-0733-CCS Issue 2 – Lineside Operational Signs</a:t>
            </a:r>
          </a:p>
        </p:txBody>
      </p:sp>
      <p:pic>
        <p:nvPicPr>
          <p:cNvPr id="2" name="Picture 1">
            <a:hlinkClick r:id="" action="ppaction://hlinkshowjump?jump=previousslide"/>
            <a:extLst>
              <a:ext uri="{FF2B5EF4-FFF2-40B4-BE49-F238E27FC236}">
                <a16:creationId xmlns:a16="http://schemas.microsoft.com/office/drawing/2014/main" id="{1411DB05-FD38-52FF-9F75-7086EB5261EC}"/>
              </a:ext>
            </a:extLst>
          </p:cNvPr>
          <p:cNvPicPr>
            <a:picLocks noChangeAspect="1"/>
          </p:cNvPicPr>
          <p:nvPr/>
        </p:nvPicPr>
        <p:blipFill>
          <a:blip r:embed="rId6"/>
          <a:stretch>
            <a:fillRect/>
          </a:stretch>
        </p:blipFill>
        <p:spPr>
          <a:xfrm flipH="1">
            <a:off x="10372933" y="6016808"/>
            <a:ext cx="756000" cy="756000"/>
          </a:xfrm>
          <a:prstGeom prst="rect">
            <a:avLst/>
          </a:prstGeom>
        </p:spPr>
      </p:pic>
      <p:pic>
        <p:nvPicPr>
          <p:cNvPr id="27" name="Picture 26" descr="A red circle with white logo&#10;&#10;Description automatically generated">
            <a:extLst>
              <a:ext uri="{FF2B5EF4-FFF2-40B4-BE49-F238E27FC236}">
                <a16:creationId xmlns:a16="http://schemas.microsoft.com/office/drawing/2014/main" id="{4131EE81-7F55-F85F-8966-893F2DB4E98D}"/>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07807" y="4487714"/>
            <a:ext cx="720000" cy="720000"/>
          </a:xfrm>
          <a:prstGeom prst="rect">
            <a:avLst/>
          </a:prstGeom>
        </p:spPr>
      </p:pic>
      <p:sp>
        <p:nvSpPr>
          <p:cNvPr id="28" name="Rectangle: Rounded Corners 27">
            <a:hlinkClick r:id="" action="ppaction://noaction" highlightClick="1"/>
            <a:extLst>
              <a:ext uri="{FF2B5EF4-FFF2-40B4-BE49-F238E27FC236}">
                <a16:creationId xmlns:a16="http://schemas.microsoft.com/office/drawing/2014/main" id="{BD2055E7-C8D4-5671-4D24-23D4730C01A2}"/>
              </a:ext>
            </a:extLst>
          </p:cNvPr>
          <p:cNvSpPr/>
          <p:nvPr/>
        </p:nvSpPr>
        <p:spPr>
          <a:xfrm>
            <a:off x="1017306" y="4487710"/>
            <a:ext cx="10250118" cy="720000"/>
          </a:xfrm>
          <a:prstGeom prst="roundRect">
            <a:avLst>
              <a:gd name="adj" fmla="val 25789"/>
            </a:avLst>
          </a:prstGeom>
          <a:solidFill>
            <a:schemeClr val="bg1"/>
          </a:solidFill>
          <a:ln w="38100">
            <a:solidFill>
              <a:srgbClr val="85102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87538" lvl="0" indent="-1887538">
              <a:tabLst>
                <a:tab pos="2601913" algn="l"/>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RIS-0734-CCS Issue 3 – Signing of Permissible Speeds</a:t>
            </a:r>
          </a:p>
        </p:txBody>
      </p:sp>
      <p:pic>
        <p:nvPicPr>
          <p:cNvPr id="29" name="Picture 28" descr="A red circle with white logo&#10;&#10;Description automatically generated">
            <a:extLst>
              <a:ext uri="{FF2B5EF4-FFF2-40B4-BE49-F238E27FC236}">
                <a16:creationId xmlns:a16="http://schemas.microsoft.com/office/drawing/2014/main" id="{E924B659-C870-837D-8BF9-F50309F61DF7}"/>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07807" y="5263959"/>
            <a:ext cx="720000" cy="720000"/>
          </a:xfrm>
          <a:prstGeom prst="rect">
            <a:avLst/>
          </a:prstGeom>
        </p:spPr>
      </p:pic>
      <p:sp>
        <p:nvSpPr>
          <p:cNvPr id="30" name="Rectangle: Rounded Corners 29">
            <a:hlinkClick r:id="" action="ppaction://noaction" highlightClick="1"/>
            <a:extLst>
              <a:ext uri="{FF2B5EF4-FFF2-40B4-BE49-F238E27FC236}">
                <a16:creationId xmlns:a16="http://schemas.microsoft.com/office/drawing/2014/main" id="{3230104F-6812-88B0-16C0-9E951DEC428C}"/>
              </a:ext>
            </a:extLst>
          </p:cNvPr>
          <p:cNvSpPr/>
          <p:nvPr/>
        </p:nvSpPr>
        <p:spPr>
          <a:xfrm>
            <a:off x="1017306" y="5263959"/>
            <a:ext cx="10250118" cy="720000"/>
          </a:xfrm>
          <a:prstGeom prst="roundRect">
            <a:avLst>
              <a:gd name="adj" fmla="val 25789"/>
            </a:avLst>
          </a:prstGeom>
          <a:solidFill>
            <a:schemeClr val="bg1"/>
          </a:solidFill>
          <a:ln w="38100">
            <a:solidFill>
              <a:srgbClr val="85102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87538" lvl="0" indent="-1887538">
              <a:tabLst>
                <a:tab pos="2601913" algn="l"/>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RIS-0735-CCS Issue 2 – Signing of Temporary and Emergency Speed Restrictions </a:t>
            </a:r>
          </a:p>
        </p:txBody>
      </p:sp>
    </p:spTree>
    <p:extLst>
      <p:ext uri="{BB962C8B-B14F-4D97-AF65-F5344CB8AC3E}">
        <p14:creationId xmlns:p14="http://schemas.microsoft.com/office/powerpoint/2010/main" val="2116516401"/>
      </p:ext>
    </p:extLst>
  </p:cSld>
  <p:clrMapOvr>
    <a:masterClrMapping/>
  </p:clrMapOvr>
  <mc:AlternateContent xmlns:mc="http://schemas.openxmlformats.org/markup-compatibility/2006" xmlns:p14="http://schemas.microsoft.com/office/powerpoint/2010/main">
    <mc:Choice Requires="p14">
      <p:transition spd="slow" p14:dur="2000" advClick="0">
        <p:fade/>
      </p:transition>
    </mc:Choice>
    <mc:Fallback xmlns="">
      <p:transition spd="slow" advClick="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Rounded Corners 9">
            <a:hlinkClick r:id="rId3" action="ppaction://hlinksldjump" highlightClick="1"/>
            <a:extLst>
              <a:ext uri="{FF2B5EF4-FFF2-40B4-BE49-F238E27FC236}">
                <a16:creationId xmlns:a16="http://schemas.microsoft.com/office/drawing/2014/main" id="{3160E9F4-4812-4A92-B280-8CBD4D2B331C}"/>
              </a:ext>
            </a:extLst>
          </p:cNvPr>
          <p:cNvSpPr/>
          <p:nvPr/>
        </p:nvSpPr>
        <p:spPr>
          <a:xfrm>
            <a:off x="2402400" y="2350480"/>
            <a:ext cx="7387200" cy="720000"/>
          </a:xfrm>
          <a:prstGeom prst="roundRect">
            <a:avLst>
              <a:gd name="adj" fmla="val 24600"/>
            </a:avLst>
          </a:prstGeom>
          <a:solidFill>
            <a:srgbClr val="377A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kumimoji="0" lang="en-GB" sz="2000" b="0" i="0" u="none" strike="noStrike" kern="1200" cap="none" spc="-50" normalizeH="0" baseline="0" noProof="0" dirty="0">
                <a:ln>
                  <a:noFill/>
                </a:ln>
                <a:effectLst/>
                <a:uLnTx/>
                <a:uFillTx/>
                <a:latin typeface="Calibri"/>
                <a:ea typeface="+mj-ea"/>
                <a:cs typeface="+mj-cs"/>
              </a:rPr>
              <a:t>Deviations granted against standards December</a:t>
            </a:r>
            <a:r>
              <a:rPr lang="en-GB" sz="2000" spc="-50" dirty="0">
                <a:latin typeface="Calibri"/>
                <a:ea typeface="+mj-ea"/>
                <a:cs typeface="+mj-cs"/>
              </a:rPr>
              <a:t> 2023 </a:t>
            </a:r>
            <a:r>
              <a:rPr lang="en-GB" sz="2000" spc="-50" dirty="0">
                <a:latin typeface="Calibri"/>
              </a:rPr>
              <a:t>– March 2024  </a:t>
            </a:r>
            <a:endParaRPr kumimoji="0" lang="en-GB" sz="2000" b="0" i="1" u="none" strike="noStrike" kern="1200" cap="none" spc="0" normalizeH="0" baseline="0" noProof="0" dirty="0">
              <a:ln>
                <a:noFill/>
              </a:ln>
              <a:effectLst/>
              <a:uLnTx/>
              <a:uFillTx/>
              <a:latin typeface="Calibri"/>
              <a:ea typeface="+mj-ea"/>
              <a:cs typeface="+mj-cs"/>
            </a:endParaRPr>
          </a:p>
        </p:txBody>
      </p:sp>
      <p:sp>
        <p:nvSpPr>
          <p:cNvPr id="11" name="Title 1">
            <a:extLst>
              <a:ext uri="{FF2B5EF4-FFF2-40B4-BE49-F238E27FC236}">
                <a16:creationId xmlns:a16="http://schemas.microsoft.com/office/drawing/2014/main" id="{135982FB-E9F2-4C44-AA92-894DE852A82D}"/>
              </a:ext>
            </a:extLst>
          </p:cNvPr>
          <p:cNvSpPr txBox="1">
            <a:spLocks/>
          </p:cNvSpPr>
          <p:nvPr/>
        </p:nvSpPr>
        <p:spPr>
          <a:xfrm>
            <a:off x="2398058" y="2340278"/>
            <a:ext cx="7395885" cy="723271"/>
          </a:xfrm>
          <a:prstGeom prst="rect">
            <a:avLst/>
          </a:prstGeom>
        </p:spPr>
        <p:txBody>
          <a:bodyPr vert="horz" lIns="0" tIns="0" rIns="0" bIns="0" rtlCol="0" anchor="ctr" anchorCtr="0">
            <a:noAutofit/>
          </a:bodyPr>
          <a:lstStyle>
            <a:lvl1pPr algn="l" defTabSz="914400" rtl="0" eaLnBrk="1" latinLnBrk="0" hangingPunct="1">
              <a:lnSpc>
                <a:spcPct val="100000"/>
              </a:lnSpc>
              <a:spcBef>
                <a:spcPct val="0"/>
              </a:spcBef>
              <a:buNone/>
              <a:defRPr sz="4500" kern="1200">
                <a:solidFill>
                  <a:schemeClr val="bg1"/>
                </a:solidFill>
                <a:latin typeface="+mj-lt"/>
                <a:ea typeface="+mj-ea"/>
                <a:cs typeface="+mj-cs"/>
              </a:defRPr>
            </a:lvl1pPr>
          </a:lstStyle>
          <a:p>
            <a:pPr algn="ctr">
              <a:defRPr/>
            </a:pPr>
            <a:endParaRPr kumimoji="0" lang="en-GB" sz="2000" b="0" i="1" u="none" strike="noStrike" kern="1200" cap="none" spc="0" normalizeH="0" baseline="0" noProof="0">
              <a:ln>
                <a:noFill/>
              </a:ln>
              <a:effectLst/>
              <a:uLnTx/>
              <a:uFillTx/>
              <a:latin typeface="Calibri"/>
              <a:ea typeface="+mj-ea"/>
              <a:cs typeface="+mj-cs"/>
            </a:endParaRPr>
          </a:p>
        </p:txBody>
      </p:sp>
      <p:sp>
        <p:nvSpPr>
          <p:cNvPr id="3" name="Rectangle: Rounded Corners 2">
            <a:hlinkClick r:id="" action="ppaction://hlinkshowjump?jump=nextslide" highlightClick="1"/>
            <a:extLst>
              <a:ext uri="{FF2B5EF4-FFF2-40B4-BE49-F238E27FC236}">
                <a16:creationId xmlns:a16="http://schemas.microsoft.com/office/drawing/2014/main" id="{CAD9600C-81C1-4B29-810E-2E0B2AB74BA8}"/>
              </a:ext>
            </a:extLst>
          </p:cNvPr>
          <p:cNvSpPr/>
          <p:nvPr/>
        </p:nvSpPr>
        <p:spPr>
          <a:xfrm>
            <a:off x="2402723" y="805836"/>
            <a:ext cx="7386554" cy="720000"/>
          </a:xfrm>
          <a:prstGeom prst="roundRect">
            <a:avLst>
              <a:gd name="adj" fmla="val 27679"/>
            </a:avLst>
          </a:prstGeom>
          <a:solidFill>
            <a:srgbClr val="A892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sz="2000" spc="-50">
                <a:latin typeface="Calibri" panose="020F0502020204030204"/>
              </a:rPr>
              <a:t>Changes </a:t>
            </a:r>
            <a:r>
              <a:rPr kumimoji="0" lang="en-GB" sz="2000" b="0" i="0" u="none" strike="noStrike" kern="1200" cap="none" spc="-50" normalizeH="0" baseline="0" noProof="0">
                <a:ln>
                  <a:noFill/>
                </a:ln>
                <a:effectLst/>
                <a:uLnTx/>
                <a:uFillTx/>
                <a:latin typeface="Calibri" panose="020F0502020204030204"/>
                <a:ea typeface="+mj-ea"/>
                <a:cs typeface="+mj-cs"/>
              </a:rPr>
              <a:t>in the </a:t>
            </a:r>
            <a:r>
              <a:rPr lang="en-GB" sz="2000" spc="-50">
                <a:latin typeface="Calibri" panose="020F0502020204030204"/>
                <a:ea typeface="+mj-ea"/>
                <a:cs typeface="+mj-cs"/>
              </a:rPr>
              <a:t>March</a:t>
            </a:r>
            <a:r>
              <a:rPr kumimoji="0" lang="en-GB" sz="2000" b="0" i="0" u="none" strike="noStrike" kern="1200" cap="none" spc="-50" normalizeH="0" baseline="0" noProof="0">
                <a:ln>
                  <a:noFill/>
                </a:ln>
                <a:effectLst/>
                <a:uLnTx/>
                <a:uFillTx/>
                <a:latin typeface="Calibri" panose="020F0502020204030204"/>
                <a:ea typeface="+mj-ea"/>
                <a:cs typeface="+mj-cs"/>
              </a:rPr>
              <a:t> 2024 Standards Update</a:t>
            </a:r>
            <a:r>
              <a:rPr lang="en-GB" sz="2000" spc="-50">
                <a:latin typeface="Calibri" panose="020F0502020204030204"/>
              </a:rPr>
              <a:t>  </a:t>
            </a:r>
            <a:endParaRPr kumimoji="0" lang="en-GB" sz="2000" b="0" i="0" u="none" strike="noStrike" kern="1200" cap="none" spc="-50" normalizeH="0" baseline="0" noProof="0">
              <a:ln>
                <a:noFill/>
              </a:ln>
              <a:effectLst/>
              <a:uLnTx/>
              <a:uFillTx/>
              <a:latin typeface="Calibri" panose="020F0502020204030204"/>
              <a:ea typeface="+mj-ea"/>
              <a:cs typeface="+mj-cs"/>
            </a:endParaRPr>
          </a:p>
        </p:txBody>
      </p:sp>
      <p:sp>
        <p:nvSpPr>
          <p:cNvPr id="61" name="Title 1">
            <a:extLst>
              <a:ext uri="{FF2B5EF4-FFF2-40B4-BE49-F238E27FC236}">
                <a16:creationId xmlns:a16="http://schemas.microsoft.com/office/drawing/2014/main" id="{F94329AA-0959-490B-8EE4-650A6BF130AE}"/>
              </a:ext>
            </a:extLst>
          </p:cNvPr>
          <p:cNvSpPr txBox="1">
            <a:spLocks/>
          </p:cNvSpPr>
          <p:nvPr/>
        </p:nvSpPr>
        <p:spPr>
          <a:xfrm>
            <a:off x="2402723" y="1425"/>
            <a:ext cx="7386554" cy="604210"/>
          </a:xfrm>
          <a:prstGeom prst="rect">
            <a:avLst/>
          </a:prstGeom>
        </p:spPr>
        <p:txBody>
          <a:bodyPr vert="horz" lIns="0" tIns="0" rIns="0" bIns="0" rtlCol="0" anchor="ctr" anchorCtr="0">
            <a:noAutofit/>
          </a:bodyPr>
          <a:lstStyle>
            <a:lvl1pPr algn="l" defTabSz="914400" rtl="0" eaLnBrk="1" latinLnBrk="0" hangingPunct="1">
              <a:lnSpc>
                <a:spcPct val="100000"/>
              </a:lnSpc>
              <a:spcBef>
                <a:spcPct val="0"/>
              </a:spcBef>
              <a:buNone/>
              <a:defRPr sz="4500" kern="1200">
                <a:solidFill>
                  <a:schemeClr val="bg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2400" b="0" i="0" u="none" strike="noStrike" kern="1200" cap="none" spc="-50" normalizeH="0" baseline="0" noProof="0" dirty="0">
                <a:ln>
                  <a:noFill/>
                </a:ln>
                <a:solidFill>
                  <a:prstClr val="black"/>
                </a:solidFill>
                <a:effectLst/>
                <a:uLnTx/>
                <a:uFillTx/>
                <a:latin typeface="Calibri"/>
                <a:ea typeface="+mj-ea"/>
                <a:cs typeface="+mj-cs"/>
              </a:rPr>
              <a:t>Changes to Standards – </a:t>
            </a:r>
            <a:r>
              <a:rPr lang="en-GB" sz="2400" spc="-50" dirty="0">
                <a:solidFill>
                  <a:prstClr val="black"/>
                </a:solidFill>
                <a:latin typeface="Calibri"/>
              </a:rPr>
              <a:t>March</a:t>
            </a:r>
            <a:r>
              <a:rPr kumimoji="0" lang="en-GB" sz="2400" b="0" i="0" u="none" strike="noStrike" kern="1200" cap="none" spc="-50" normalizeH="0" baseline="0" noProof="0" dirty="0">
                <a:ln>
                  <a:noFill/>
                </a:ln>
                <a:solidFill>
                  <a:prstClr val="black"/>
                </a:solidFill>
                <a:effectLst/>
                <a:uLnTx/>
                <a:uFillTx/>
                <a:latin typeface="Calibri"/>
                <a:ea typeface="+mj-ea"/>
                <a:cs typeface="+mj-cs"/>
              </a:rPr>
              <a:t> 2024</a:t>
            </a:r>
            <a:endParaRPr kumimoji="0" lang="en-GB" sz="2400" b="0" i="1" u="none" strike="noStrike" kern="1200" cap="none" spc="0" normalizeH="0" baseline="0" noProof="0" dirty="0">
              <a:ln>
                <a:noFill/>
              </a:ln>
              <a:solidFill>
                <a:prstClr val="black"/>
              </a:solidFill>
              <a:effectLst/>
              <a:uLnTx/>
              <a:uFillTx/>
              <a:latin typeface="Calibri"/>
            </a:endParaRPr>
          </a:p>
        </p:txBody>
      </p:sp>
      <p:sp>
        <p:nvSpPr>
          <p:cNvPr id="82" name="not this">
            <a:hlinkClick r:id="rId4" action="ppaction://hlinksldjump" highlightClick="1"/>
            <a:extLst>
              <a:ext uri="{FF2B5EF4-FFF2-40B4-BE49-F238E27FC236}">
                <a16:creationId xmlns:a16="http://schemas.microsoft.com/office/drawing/2014/main" id="{FC27B757-DE1F-4931-8A5C-469F838AA1FB}"/>
              </a:ext>
            </a:extLst>
          </p:cNvPr>
          <p:cNvSpPr/>
          <p:nvPr/>
        </p:nvSpPr>
        <p:spPr>
          <a:xfrm>
            <a:off x="2402723" y="3824493"/>
            <a:ext cx="7386554" cy="720000"/>
          </a:xfrm>
          <a:prstGeom prst="roundRect">
            <a:avLst>
              <a:gd name="adj" fmla="val 28448"/>
            </a:avLst>
          </a:prstGeom>
          <a:solidFill>
            <a:srgbClr val="295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sz="2000" spc="-50" dirty="0">
                <a:latin typeface="Calibri" panose="020F0502020204030204"/>
              </a:rPr>
              <a:t>Draft standards scheduled to be published in the next catalogue  (June)</a:t>
            </a:r>
          </a:p>
        </p:txBody>
      </p:sp>
      <p:sp>
        <p:nvSpPr>
          <p:cNvPr id="96" name="Title 1">
            <a:extLst>
              <a:ext uri="{FF2B5EF4-FFF2-40B4-BE49-F238E27FC236}">
                <a16:creationId xmlns:a16="http://schemas.microsoft.com/office/drawing/2014/main" id="{73B511AA-75C7-4647-947F-094CC18B8D28}"/>
              </a:ext>
            </a:extLst>
          </p:cNvPr>
          <p:cNvSpPr txBox="1">
            <a:spLocks/>
          </p:cNvSpPr>
          <p:nvPr/>
        </p:nvSpPr>
        <p:spPr>
          <a:xfrm>
            <a:off x="2402077" y="6194309"/>
            <a:ext cx="7386554" cy="604210"/>
          </a:xfrm>
          <a:prstGeom prst="rect">
            <a:avLst/>
          </a:prstGeom>
        </p:spPr>
        <p:txBody>
          <a:bodyPr vert="horz" lIns="0" tIns="0" rIns="0" bIns="0" rtlCol="0" anchor="ctr" anchorCtr="0">
            <a:noAutofit/>
          </a:bodyPr>
          <a:lstStyle>
            <a:lvl1pPr algn="l" defTabSz="914400" rtl="0" eaLnBrk="1" latinLnBrk="0" hangingPunct="1">
              <a:lnSpc>
                <a:spcPct val="100000"/>
              </a:lnSpc>
              <a:spcBef>
                <a:spcPct val="0"/>
              </a:spcBef>
              <a:buNone/>
              <a:defRPr sz="4500" kern="1200">
                <a:solidFill>
                  <a:schemeClr val="bg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2400" b="1" i="0" u="none" strike="noStrike" kern="1200" cap="none" spc="-50" normalizeH="0" baseline="0" noProof="0">
                <a:ln>
                  <a:noFill/>
                </a:ln>
                <a:solidFill>
                  <a:srgbClr val="C00000"/>
                </a:solidFill>
                <a:effectLst/>
                <a:uLnTx/>
                <a:uFillTx/>
                <a:latin typeface="Calibri"/>
                <a:ea typeface="+mj-ea"/>
                <a:cs typeface="+mj-cs"/>
              </a:rPr>
              <a:t>Click on a button to proceed to that section </a:t>
            </a:r>
            <a:endParaRPr kumimoji="0" lang="en-GB" sz="2400" b="1" i="1" u="none" strike="noStrike" kern="1200" cap="none" spc="0" normalizeH="0" baseline="0" noProof="0">
              <a:ln>
                <a:noFill/>
              </a:ln>
              <a:solidFill>
                <a:srgbClr val="C00000"/>
              </a:solidFill>
              <a:effectLst/>
              <a:uLnTx/>
              <a:uFillTx/>
              <a:latin typeface="Calibri"/>
              <a:ea typeface="+mj-ea"/>
              <a:cs typeface="+mj-cs"/>
            </a:endParaRPr>
          </a:p>
        </p:txBody>
      </p:sp>
      <p:sp>
        <p:nvSpPr>
          <p:cNvPr id="2" name="Rectangle: Rounded Corners 1">
            <a:hlinkClick r:id="rId5" action="ppaction://hlinksldjump" highlightClick="1"/>
            <a:extLst>
              <a:ext uri="{FF2B5EF4-FFF2-40B4-BE49-F238E27FC236}">
                <a16:creationId xmlns:a16="http://schemas.microsoft.com/office/drawing/2014/main" id="{9B743654-6578-414B-B51B-B890B1B744A1}"/>
              </a:ext>
            </a:extLst>
          </p:cNvPr>
          <p:cNvSpPr/>
          <p:nvPr/>
        </p:nvSpPr>
        <p:spPr>
          <a:xfrm>
            <a:off x="2402400" y="5371992"/>
            <a:ext cx="7387200" cy="720000"/>
          </a:xfrm>
          <a:prstGeom prst="roundRect">
            <a:avLst>
              <a:gd name="adj" fmla="val 24600"/>
            </a:avLst>
          </a:prstGeom>
          <a:solidFill>
            <a:srgbClr val="2D6B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kumimoji="0" lang="en-GB" sz="2000" b="0" i="0" u="none" strike="noStrike" kern="1200" cap="none" spc="-50" normalizeH="0" baseline="0" noProof="0">
                <a:ln>
                  <a:noFill/>
                </a:ln>
                <a:effectLst/>
                <a:uLnTx/>
                <a:uFillTx/>
                <a:latin typeface="Calibri"/>
                <a:ea typeface="+mj-ea"/>
                <a:cs typeface="+mj-cs"/>
              </a:rPr>
              <a:t>Consultation schedule for draft standards</a:t>
            </a:r>
            <a:endParaRPr kumimoji="0" lang="en-GB" sz="2000" b="0" i="1" u="none" strike="noStrike" kern="1200" cap="none" spc="0" normalizeH="0" baseline="0" noProof="0">
              <a:ln>
                <a:noFill/>
              </a:ln>
              <a:effectLst/>
              <a:uLnTx/>
              <a:uFillTx/>
              <a:latin typeface="Calibri"/>
              <a:ea typeface="+mj-ea"/>
              <a:cs typeface="+mj-cs"/>
            </a:endParaRPr>
          </a:p>
        </p:txBody>
      </p:sp>
    </p:spTree>
    <p:extLst>
      <p:ext uri="{BB962C8B-B14F-4D97-AF65-F5344CB8AC3E}">
        <p14:creationId xmlns:p14="http://schemas.microsoft.com/office/powerpoint/2010/main" val="2078079846"/>
      </p:ext>
    </p:extLst>
  </p:cSld>
  <p:clrMapOvr>
    <a:masterClrMapping/>
  </p:clrMapOvr>
  <p:transition spd="slow" advClick="0">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hlinkClick r:id="rId3" action="ppaction://hlinksldjump"/>
            <a:extLst>
              <a:ext uri="{FF2B5EF4-FFF2-40B4-BE49-F238E27FC236}">
                <a16:creationId xmlns:a16="http://schemas.microsoft.com/office/drawing/2014/main" id="{A0D6A46D-C166-449E-BBD7-C67CF4A9F4F0}"/>
              </a:ext>
            </a:extLst>
          </p:cNvPr>
          <p:cNvPicPr>
            <a:picLocks noChangeAspect="1"/>
          </p:cNvPicPr>
          <p:nvPr/>
        </p:nvPicPr>
        <p:blipFill>
          <a:blip r:embed="rId4"/>
          <a:stretch>
            <a:fillRect/>
          </a:stretch>
        </p:blipFill>
        <p:spPr>
          <a:xfrm>
            <a:off x="11290478" y="157163"/>
            <a:ext cx="755970" cy="755970"/>
          </a:xfrm>
          <a:prstGeom prst="rect">
            <a:avLst/>
          </a:prstGeom>
        </p:spPr>
      </p:pic>
      <p:pic>
        <p:nvPicPr>
          <p:cNvPr id="37" name="Picture 36">
            <a:hlinkClick r:id="" action="ppaction://hlinkshowjump?jump=endshow"/>
            <a:extLst>
              <a:ext uri="{FF2B5EF4-FFF2-40B4-BE49-F238E27FC236}">
                <a16:creationId xmlns:a16="http://schemas.microsoft.com/office/drawing/2014/main" id="{DB84A75D-F55C-FB87-39EA-4D941010E2FC}"/>
              </a:ext>
            </a:extLst>
          </p:cNvPr>
          <p:cNvPicPr>
            <a:picLocks noChangeAspect="1"/>
          </p:cNvPicPr>
          <p:nvPr/>
        </p:nvPicPr>
        <p:blipFill>
          <a:blip r:embed="rId5"/>
          <a:stretch>
            <a:fillRect/>
          </a:stretch>
        </p:blipFill>
        <p:spPr>
          <a:xfrm>
            <a:off x="89371" y="6016808"/>
            <a:ext cx="720000" cy="692039"/>
          </a:xfrm>
          <a:prstGeom prst="rect">
            <a:avLst/>
          </a:prstGeom>
        </p:spPr>
      </p:pic>
      <p:pic>
        <p:nvPicPr>
          <p:cNvPr id="5" name="Picture 4">
            <a:hlinkClick r:id="" action="ppaction://hlinkshowjump?jump=nextslide"/>
            <a:extLst>
              <a:ext uri="{FF2B5EF4-FFF2-40B4-BE49-F238E27FC236}">
                <a16:creationId xmlns:a16="http://schemas.microsoft.com/office/drawing/2014/main" id="{D641779B-4BEA-C34E-0E58-3E41DA527B54}"/>
              </a:ext>
            </a:extLst>
          </p:cNvPr>
          <p:cNvPicPr>
            <a:picLocks noChangeAspect="1"/>
          </p:cNvPicPr>
          <p:nvPr/>
        </p:nvPicPr>
        <p:blipFill>
          <a:blip r:embed="rId6">
            <a:alphaModFix/>
          </a:blip>
          <a:stretch>
            <a:fillRect/>
          </a:stretch>
        </p:blipFill>
        <p:spPr>
          <a:xfrm>
            <a:off x="11290478" y="6016808"/>
            <a:ext cx="756000" cy="756000"/>
          </a:xfrm>
          <a:prstGeom prst="rect">
            <a:avLst/>
          </a:prstGeom>
        </p:spPr>
      </p:pic>
      <p:sp>
        <p:nvSpPr>
          <p:cNvPr id="7" name="Rectangle: Rounded Corners 6">
            <a:extLst>
              <a:ext uri="{FF2B5EF4-FFF2-40B4-BE49-F238E27FC236}">
                <a16:creationId xmlns:a16="http://schemas.microsoft.com/office/drawing/2014/main" id="{60CF878C-C42D-52AF-B09D-227E15FAD973}"/>
              </a:ext>
            </a:extLst>
          </p:cNvPr>
          <p:cNvSpPr/>
          <p:nvPr/>
        </p:nvSpPr>
        <p:spPr>
          <a:xfrm>
            <a:off x="1021439" y="207551"/>
            <a:ext cx="10227414" cy="720000"/>
          </a:xfrm>
          <a:prstGeom prst="roundRect">
            <a:avLst>
              <a:gd name="adj" fmla="val 30718"/>
            </a:avLst>
          </a:prstGeom>
          <a:solidFill>
            <a:srgbClr val="2D6BCE"/>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defRPr/>
            </a:pPr>
            <a:r>
              <a:rPr lang="en-GB" spc="-50" dirty="0">
                <a:latin typeface="Calibri" panose="020F0502020204030204"/>
              </a:rPr>
              <a:t>Draft standards scheduled for consultation in April 2024</a:t>
            </a:r>
          </a:p>
        </p:txBody>
      </p:sp>
      <p:sp>
        <p:nvSpPr>
          <p:cNvPr id="2" name="Rectangle: Rounded Corners 1">
            <a:extLst>
              <a:ext uri="{FF2B5EF4-FFF2-40B4-BE49-F238E27FC236}">
                <a16:creationId xmlns:a16="http://schemas.microsoft.com/office/drawing/2014/main" id="{217AB3F8-681B-E052-1316-91ADE2D681DB}"/>
              </a:ext>
            </a:extLst>
          </p:cNvPr>
          <p:cNvSpPr/>
          <p:nvPr/>
        </p:nvSpPr>
        <p:spPr>
          <a:xfrm>
            <a:off x="998735" y="997693"/>
            <a:ext cx="10227414" cy="329916"/>
          </a:xfrm>
          <a:prstGeom prst="roundRect">
            <a:avLst>
              <a:gd name="adj" fmla="val 43036"/>
            </a:avLst>
          </a:prstGeom>
          <a:solidFill>
            <a:srgbClr val="2D6BCE"/>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defRPr/>
            </a:pPr>
            <a:r>
              <a:rPr lang="en-GB" spc="-50" dirty="0">
                <a:latin typeface="Calibri" panose="020F0502020204030204"/>
              </a:rPr>
              <a:t>Optimising drivers’ use of audible warnings</a:t>
            </a:r>
          </a:p>
        </p:txBody>
      </p:sp>
      <p:pic>
        <p:nvPicPr>
          <p:cNvPr id="4" name="Picture 3" descr="A white line drawing of a person standing next to a train&#10;&#10;Description automatically generated">
            <a:extLst>
              <a:ext uri="{FF2B5EF4-FFF2-40B4-BE49-F238E27FC236}">
                <a16:creationId xmlns:a16="http://schemas.microsoft.com/office/drawing/2014/main" id="{32E0341F-40D5-6DB5-5500-7753F024A98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03853" y="2274885"/>
            <a:ext cx="720000" cy="720000"/>
          </a:xfrm>
          <a:prstGeom prst="rect">
            <a:avLst/>
          </a:prstGeom>
        </p:spPr>
      </p:pic>
      <p:sp>
        <p:nvSpPr>
          <p:cNvPr id="6" name="Rectangle: Rounded Corners 5">
            <a:hlinkClick r:id="" action="ppaction://noaction" highlightClick="1"/>
            <a:extLst>
              <a:ext uri="{FF2B5EF4-FFF2-40B4-BE49-F238E27FC236}">
                <a16:creationId xmlns:a16="http://schemas.microsoft.com/office/drawing/2014/main" id="{BE6710C6-716B-A197-D5A5-179D847E64C1}"/>
              </a:ext>
            </a:extLst>
          </p:cNvPr>
          <p:cNvSpPr/>
          <p:nvPr/>
        </p:nvSpPr>
        <p:spPr>
          <a:xfrm>
            <a:off x="1008410" y="2274885"/>
            <a:ext cx="10240443" cy="720000"/>
          </a:xfrm>
          <a:prstGeom prst="roundRect">
            <a:avLst>
              <a:gd name="adj" fmla="val 25789"/>
            </a:avLst>
          </a:prstGeom>
          <a:solidFill>
            <a:schemeClr val="bg1"/>
          </a:solidFill>
          <a:ln w="38100">
            <a:solidFill>
              <a:srgbClr val="2909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87538" lvl="0" indent="-1887538">
              <a:tabLst>
                <a:tab pos="2601913" algn="l"/>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GERT8000-SS2 Issue 7 – Shunting</a:t>
            </a:r>
          </a:p>
        </p:txBody>
      </p:sp>
      <p:pic>
        <p:nvPicPr>
          <p:cNvPr id="10" name="Picture 9" descr="A white line drawing of a person standing next to a train&#10;&#10;Description automatically generated">
            <a:extLst>
              <a:ext uri="{FF2B5EF4-FFF2-40B4-BE49-F238E27FC236}">
                <a16:creationId xmlns:a16="http://schemas.microsoft.com/office/drawing/2014/main" id="{C5347225-1AB1-7D64-D4F1-47709711BF9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03853" y="1480770"/>
            <a:ext cx="720000" cy="720000"/>
          </a:xfrm>
          <a:prstGeom prst="rect">
            <a:avLst/>
          </a:prstGeom>
        </p:spPr>
      </p:pic>
      <p:sp>
        <p:nvSpPr>
          <p:cNvPr id="15" name="Rectangle: Rounded Corners 14">
            <a:hlinkClick r:id="" action="ppaction://noaction" highlightClick="1"/>
            <a:extLst>
              <a:ext uri="{FF2B5EF4-FFF2-40B4-BE49-F238E27FC236}">
                <a16:creationId xmlns:a16="http://schemas.microsoft.com/office/drawing/2014/main" id="{5C29EB5C-8268-6B19-29A5-931888E237D1}"/>
              </a:ext>
            </a:extLst>
          </p:cNvPr>
          <p:cNvSpPr/>
          <p:nvPr/>
        </p:nvSpPr>
        <p:spPr>
          <a:xfrm>
            <a:off x="998735" y="1480770"/>
            <a:ext cx="10240443" cy="720000"/>
          </a:xfrm>
          <a:prstGeom prst="roundRect">
            <a:avLst>
              <a:gd name="adj" fmla="val 25789"/>
            </a:avLst>
          </a:prstGeom>
          <a:solidFill>
            <a:schemeClr val="bg1"/>
          </a:solidFill>
          <a:ln w="38100">
            <a:solidFill>
              <a:srgbClr val="2909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87538" lvl="0" indent="-1887538">
              <a:tabLst>
                <a:tab pos="2601913" algn="l"/>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GERT8000-P1 Issue 9 – Single Line Working</a:t>
            </a:r>
          </a:p>
        </p:txBody>
      </p:sp>
      <p:pic>
        <p:nvPicPr>
          <p:cNvPr id="16" name="Picture 15" descr="A white line drawing of a person standing next to a train&#10;&#10;Description automatically generated">
            <a:extLst>
              <a:ext uri="{FF2B5EF4-FFF2-40B4-BE49-F238E27FC236}">
                <a16:creationId xmlns:a16="http://schemas.microsoft.com/office/drawing/2014/main" id="{3D6679C8-F628-DADC-2D61-C7E0B794966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03853" y="3069000"/>
            <a:ext cx="720000" cy="720000"/>
          </a:xfrm>
          <a:prstGeom prst="rect">
            <a:avLst/>
          </a:prstGeom>
        </p:spPr>
      </p:pic>
      <p:sp>
        <p:nvSpPr>
          <p:cNvPr id="19" name="Rectangle: Rounded Corners 18">
            <a:hlinkClick r:id="" action="ppaction://noaction" highlightClick="1"/>
            <a:extLst>
              <a:ext uri="{FF2B5EF4-FFF2-40B4-BE49-F238E27FC236}">
                <a16:creationId xmlns:a16="http://schemas.microsoft.com/office/drawing/2014/main" id="{08F98E6E-A1D8-A34D-DFB1-8E22135878E2}"/>
              </a:ext>
            </a:extLst>
          </p:cNvPr>
          <p:cNvSpPr/>
          <p:nvPr/>
        </p:nvSpPr>
        <p:spPr>
          <a:xfrm>
            <a:off x="1018085" y="3069000"/>
            <a:ext cx="10240443" cy="720000"/>
          </a:xfrm>
          <a:prstGeom prst="roundRect">
            <a:avLst>
              <a:gd name="adj" fmla="val 25789"/>
            </a:avLst>
          </a:prstGeom>
          <a:solidFill>
            <a:schemeClr val="bg1"/>
          </a:solidFill>
          <a:ln w="38100">
            <a:solidFill>
              <a:srgbClr val="2909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87538" lvl="0" indent="-1887538">
              <a:tabLst>
                <a:tab pos="2601913" algn="l"/>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GERT8000-T3 Issue 12 – Possession of a running line for engineering work</a:t>
            </a:r>
          </a:p>
        </p:txBody>
      </p:sp>
      <p:pic>
        <p:nvPicPr>
          <p:cNvPr id="8" name="Picture 7">
            <a:hlinkClick r:id="" action="ppaction://hlinkshowjump?jump=previousslide"/>
            <a:extLst>
              <a:ext uri="{FF2B5EF4-FFF2-40B4-BE49-F238E27FC236}">
                <a16:creationId xmlns:a16="http://schemas.microsoft.com/office/drawing/2014/main" id="{D39D5813-32E0-353B-D2DC-374CECF45742}"/>
              </a:ext>
            </a:extLst>
          </p:cNvPr>
          <p:cNvPicPr>
            <a:picLocks noChangeAspect="1"/>
          </p:cNvPicPr>
          <p:nvPr/>
        </p:nvPicPr>
        <p:blipFill>
          <a:blip r:embed="rId6"/>
          <a:stretch>
            <a:fillRect/>
          </a:stretch>
        </p:blipFill>
        <p:spPr>
          <a:xfrm flipH="1">
            <a:off x="10372933" y="6016808"/>
            <a:ext cx="756000" cy="756000"/>
          </a:xfrm>
          <a:prstGeom prst="rect">
            <a:avLst/>
          </a:prstGeom>
        </p:spPr>
      </p:pic>
      <p:pic>
        <p:nvPicPr>
          <p:cNvPr id="9" name="Picture 8" descr="A white line drawing of a person standing next to a train&#10;&#10;Description automatically generated">
            <a:extLst>
              <a:ext uri="{FF2B5EF4-FFF2-40B4-BE49-F238E27FC236}">
                <a16:creationId xmlns:a16="http://schemas.microsoft.com/office/drawing/2014/main" id="{93C46254-A9AF-1862-8161-60CF18B824D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88847" y="3863115"/>
            <a:ext cx="720000" cy="720000"/>
          </a:xfrm>
          <a:prstGeom prst="rect">
            <a:avLst/>
          </a:prstGeom>
        </p:spPr>
      </p:pic>
      <p:sp>
        <p:nvSpPr>
          <p:cNvPr id="11" name="Rectangle: Rounded Corners 10">
            <a:hlinkClick r:id="" action="ppaction://noaction" highlightClick="1"/>
            <a:extLst>
              <a:ext uri="{FF2B5EF4-FFF2-40B4-BE49-F238E27FC236}">
                <a16:creationId xmlns:a16="http://schemas.microsoft.com/office/drawing/2014/main" id="{DF1B2954-01A5-E6A5-4FAE-923F694C3884}"/>
              </a:ext>
            </a:extLst>
          </p:cNvPr>
          <p:cNvSpPr/>
          <p:nvPr/>
        </p:nvSpPr>
        <p:spPr>
          <a:xfrm>
            <a:off x="1003079" y="3863115"/>
            <a:ext cx="10245774" cy="720000"/>
          </a:xfrm>
          <a:prstGeom prst="roundRect">
            <a:avLst>
              <a:gd name="adj" fmla="val 25789"/>
            </a:avLst>
          </a:prstGeom>
          <a:solidFill>
            <a:schemeClr val="bg1"/>
          </a:solidFill>
          <a:ln w="38100">
            <a:solidFill>
              <a:srgbClr val="2909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87538" lvl="0" indent="-1887538">
              <a:tabLst>
                <a:tab pos="2601913" algn="l"/>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GERT8000-TW1 Issue 20 – Preparation and movement of trains</a:t>
            </a:r>
          </a:p>
        </p:txBody>
      </p:sp>
      <p:pic>
        <p:nvPicPr>
          <p:cNvPr id="12" name="Picture 11" descr="A white line drawing of a person standing next to a train&#10;&#10;Description automatically generated">
            <a:extLst>
              <a:ext uri="{FF2B5EF4-FFF2-40B4-BE49-F238E27FC236}">
                <a16:creationId xmlns:a16="http://schemas.microsoft.com/office/drawing/2014/main" id="{54EB6579-4754-81C5-E55B-C50C13149B8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88847" y="4657230"/>
            <a:ext cx="720000" cy="720000"/>
          </a:xfrm>
          <a:prstGeom prst="rect">
            <a:avLst/>
          </a:prstGeom>
        </p:spPr>
      </p:pic>
      <p:sp>
        <p:nvSpPr>
          <p:cNvPr id="14" name="Rectangle: Rounded Corners 13">
            <a:hlinkClick r:id="" action="ppaction://noaction" highlightClick="1"/>
            <a:extLst>
              <a:ext uri="{FF2B5EF4-FFF2-40B4-BE49-F238E27FC236}">
                <a16:creationId xmlns:a16="http://schemas.microsoft.com/office/drawing/2014/main" id="{7F7B38A1-DCC4-D9A5-9147-F5B7672653AF}"/>
              </a:ext>
            </a:extLst>
          </p:cNvPr>
          <p:cNvSpPr/>
          <p:nvPr/>
        </p:nvSpPr>
        <p:spPr>
          <a:xfrm>
            <a:off x="1003079" y="4657230"/>
            <a:ext cx="10245774" cy="720000"/>
          </a:xfrm>
          <a:prstGeom prst="roundRect">
            <a:avLst>
              <a:gd name="adj" fmla="val 25789"/>
            </a:avLst>
          </a:prstGeom>
          <a:solidFill>
            <a:schemeClr val="bg1"/>
          </a:solidFill>
          <a:ln w="38100">
            <a:solidFill>
              <a:srgbClr val="2909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422525" lvl="0" indent="-2422525">
              <a:tabLst>
                <a:tab pos="2601913" algn="l"/>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GERT8000-TW5 Issue 13 – Preparation and movement of trains: Defective or isolated vehicles and on-train equipment</a:t>
            </a:r>
          </a:p>
        </p:txBody>
      </p:sp>
    </p:spTree>
    <p:extLst>
      <p:ext uri="{BB962C8B-B14F-4D97-AF65-F5344CB8AC3E}">
        <p14:creationId xmlns:p14="http://schemas.microsoft.com/office/powerpoint/2010/main" val="21264980"/>
      </p:ext>
    </p:extLst>
  </p:cSld>
  <p:clrMapOvr>
    <a:masterClrMapping/>
  </p:clrMapOvr>
  <mc:AlternateContent xmlns:mc="http://schemas.openxmlformats.org/markup-compatibility/2006" xmlns:p14="http://schemas.microsoft.com/office/powerpoint/2010/main">
    <mc:Choice Requires="p14">
      <p:transition spd="slow" p14:dur="2000" advClick="0">
        <p:fade/>
      </p:transition>
    </mc:Choice>
    <mc:Fallback xmlns="">
      <p:transition spd="slow" advClick="0">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hlinkClick r:id="rId3" action="ppaction://hlinksldjump"/>
            <a:extLst>
              <a:ext uri="{FF2B5EF4-FFF2-40B4-BE49-F238E27FC236}">
                <a16:creationId xmlns:a16="http://schemas.microsoft.com/office/drawing/2014/main" id="{A0D6A46D-C166-449E-BBD7-C67CF4A9F4F0}"/>
              </a:ext>
            </a:extLst>
          </p:cNvPr>
          <p:cNvPicPr>
            <a:picLocks noChangeAspect="1"/>
          </p:cNvPicPr>
          <p:nvPr/>
        </p:nvPicPr>
        <p:blipFill>
          <a:blip r:embed="rId4"/>
          <a:stretch>
            <a:fillRect/>
          </a:stretch>
        </p:blipFill>
        <p:spPr>
          <a:xfrm>
            <a:off x="11290478" y="157163"/>
            <a:ext cx="755970" cy="755970"/>
          </a:xfrm>
          <a:prstGeom prst="rect">
            <a:avLst/>
          </a:prstGeom>
        </p:spPr>
      </p:pic>
      <p:pic>
        <p:nvPicPr>
          <p:cNvPr id="37" name="Picture 36">
            <a:hlinkClick r:id="" action="ppaction://hlinkshowjump?jump=endshow"/>
            <a:extLst>
              <a:ext uri="{FF2B5EF4-FFF2-40B4-BE49-F238E27FC236}">
                <a16:creationId xmlns:a16="http://schemas.microsoft.com/office/drawing/2014/main" id="{DB84A75D-F55C-FB87-39EA-4D941010E2FC}"/>
              </a:ext>
            </a:extLst>
          </p:cNvPr>
          <p:cNvPicPr>
            <a:picLocks noChangeAspect="1"/>
          </p:cNvPicPr>
          <p:nvPr/>
        </p:nvPicPr>
        <p:blipFill>
          <a:blip r:embed="rId5"/>
          <a:stretch>
            <a:fillRect/>
          </a:stretch>
        </p:blipFill>
        <p:spPr>
          <a:xfrm>
            <a:off x="89371" y="6016808"/>
            <a:ext cx="720000" cy="692039"/>
          </a:xfrm>
          <a:prstGeom prst="rect">
            <a:avLst/>
          </a:prstGeom>
        </p:spPr>
      </p:pic>
      <p:pic>
        <p:nvPicPr>
          <p:cNvPr id="5" name="Picture 4">
            <a:hlinkClick r:id="" action="ppaction://hlinkshowjump?jump=nextslide"/>
            <a:extLst>
              <a:ext uri="{FF2B5EF4-FFF2-40B4-BE49-F238E27FC236}">
                <a16:creationId xmlns:a16="http://schemas.microsoft.com/office/drawing/2014/main" id="{D641779B-4BEA-C34E-0E58-3E41DA527B54}"/>
              </a:ext>
            </a:extLst>
          </p:cNvPr>
          <p:cNvPicPr>
            <a:picLocks noChangeAspect="1"/>
          </p:cNvPicPr>
          <p:nvPr/>
        </p:nvPicPr>
        <p:blipFill>
          <a:blip r:embed="rId6">
            <a:alphaModFix/>
          </a:blip>
          <a:stretch>
            <a:fillRect/>
          </a:stretch>
        </p:blipFill>
        <p:spPr>
          <a:xfrm>
            <a:off x="11290478" y="6016808"/>
            <a:ext cx="756000" cy="756000"/>
          </a:xfrm>
          <a:prstGeom prst="rect">
            <a:avLst/>
          </a:prstGeom>
        </p:spPr>
      </p:pic>
      <p:sp>
        <p:nvSpPr>
          <p:cNvPr id="7" name="Rectangle: Rounded Corners 6">
            <a:extLst>
              <a:ext uri="{FF2B5EF4-FFF2-40B4-BE49-F238E27FC236}">
                <a16:creationId xmlns:a16="http://schemas.microsoft.com/office/drawing/2014/main" id="{60CF878C-C42D-52AF-B09D-227E15FAD973}"/>
              </a:ext>
            </a:extLst>
          </p:cNvPr>
          <p:cNvSpPr/>
          <p:nvPr/>
        </p:nvSpPr>
        <p:spPr>
          <a:xfrm>
            <a:off x="1021439" y="221722"/>
            <a:ext cx="10227414" cy="720000"/>
          </a:xfrm>
          <a:prstGeom prst="roundRect">
            <a:avLst>
              <a:gd name="adj" fmla="val 30718"/>
            </a:avLst>
          </a:prstGeom>
          <a:solidFill>
            <a:srgbClr val="2D6BCE"/>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defRPr/>
            </a:pPr>
            <a:r>
              <a:rPr lang="en-GB" spc="-50" dirty="0">
                <a:latin typeface="Calibri" panose="020F0502020204030204"/>
              </a:rPr>
              <a:t>Draft standards scheduled for consultation in April 2024</a:t>
            </a:r>
          </a:p>
        </p:txBody>
      </p:sp>
      <p:sp>
        <p:nvSpPr>
          <p:cNvPr id="24" name="Rectangle: Rounded Corners 23">
            <a:extLst>
              <a:ext uri="{FF2B5EF4-FFF2-40B4-BE49-F238E27FC236}">
                <a16:creationId xmlns:a16="http://schemas.microsoft.com/office/drawing/2014/main" id="{F9B45357-B449-7AD5-8EB8-3187BEBFB5E7}"/>
              </a:ext>
            </a:extLst>
          </p:cNvPr>
          <p:cNvSpPr/>
          <p:nvPr/>
        </p:nvSpPr>
        <p:spPr>
          <a:xfrm>
            <a:off x="1021439" y="1009348"/>
            <a:ext cx="10227414" cy="329916"/>
          </a:xfrm>
          <a:prstGeom prst="roundRect">
            <a:avLst>
              <a:gd name="adj" fmla="val 43036"/>
            </a:avLst>
          </a:prstGeom>
          <a:solidFill>
            <a:srgbClr val="2D6BCE"/>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defRPr/>
            </a:pPr>
            <a:r>
              <a:rPr lang="en-GB" spc="-50" dirty="0">
                <a:latin typeface="Calibri" panose="020F0502020204030204"/>
              </a:rPr>
              <a:t>Optimising drivers’ use of audible warnings (continued)</a:t>
            </a:r>
          </a:p>
        </p:txBody>
      </p:sp>
      <p:pic>
        <p:nvPicPr>
          <p:cNvPr id="8" name="Picture 7" descr="A white line drawing of a person standing next to a train&#10;&#10;Description automatically generated">
            <a:extLst>
              <a:ext uri="{FF2B5EF4-FFF2-40B4-BE49-F238E27FC236}">
                <a16:creationId xmlns:a16="http://schemas.microsoft.com/office/drawing/2014/main" id="{E9EAA288-5574-D5F5-5EF8-6CC8416F4C9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88847" y="2302600"/>
            <a:ext cx="720000" cy="720000"/>
          </a:xfrm>
          <a:prstGeom prst="rect">
            <a:avLst/>
          </a:prstGeom>
        </p:spPr>
      </p:pic>
      <p:pic>
        <p:nvPicPr>
          <p:cNvPr id="17" name="Picture 16" descr="A white line drawing of a person standing next to a train&#10;&#10;Description automatically generated">
            <a:extLst>
              <a:ext uri="{FF2B5EF4-FFF2-40B4-BE49-F238E27FC236}">
                <a16:creationId xmlns:a16="http://schemas.microsoft.com/office/drawing/2014/main" id="{B6C8EFBC-2752-1FBE-5CF8-A87A04503D6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07418" y="1478715"/>
            <a:ext cx="720000" cy="720000"/>
          </a:xfrm>
          <a:prstGeom prst="rect">
            <a:avLst/>
          </a:prstGeom>
        </p:spPr>
      </p:pic>
      <p:sp>
        <p:nvSpPr>
          <p:cNvPr id="18" name="Rectangle: Rounded Corners 17">
            <a:hlinkClick r:id="" action="ppaction://noaction" highlightClick="1"/>
            <a:extLst>
              <a:ext uri="{FF2B5EF4-FFF2-40B4-BE49-F238E27FC236}">
                <a16:creationId xmlns:a16="http://schemas.microsoft.com/office/drawing/2014/main" id="{82363742-1BDD-5504-4426-5AADE53D0085}"/>
              </a:ext>
            </a:extLst>
          </p:cNvPr>
          <p:cNvSpPr/>
          <p:nvPr/>
        </p:nvSpPr>
        <p:spPr>
          <a:xfrm>
            <a:off x="1021650" y="1478715"/>
            <a:ext cx="10245774" cy="720000"/>
          </a:xfrm>
          <a:prstGeom prst="roundRect">
            <a:avLst>
              <a:gd name="adj" fmla="val 25789"/>
            </a:avLst>
          </a:prstGeom>
          <a:solidFill>
            <a:schemeClr val="bg1"/>
          </a:solidFill>
          <a:ln w="38100">
            <a:solidFill>
              <a:srgbClr val="2909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422525" lvl="0" indent="-2422525">
              <a:tabLst>
                <a:tab pos="2601913" algn="l"/>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GERT8000-TW7 Issue 10 – Wrong </a:t>
            </a:r>
            <a:r>
              <a:rPr lang="en-GB" dirty="0">
                <a:solidFill>
                  <a:prstClr val="black"/>
                </a:solidFill>
                <a:latin typeface="Calibri" panose="020F0502020204030204"/>
              </a:rPr>
              <a:t>D</a:t>
            </a:r>
            <a:r>
              <a:rPr kumimoji="0" lang="en-GB" sz="1800" b="0" i="0" u="none" strike="noStrike" kern="1200" cap="none" spc="0" normalizeH="0" baseline="0" noProof="0" dirty="0" err="1">
                <a:ln>
                  <a:noFill/>
                </a:ln>
                <a:solidFill>
                  <a:prstClr val="black"/>
                </a:solidFill>
                <a:effectLst/>
                <a:uLnTx/>
                <a:uFillTx/>
                <a:latin typeface="Calibri" panose="020F0502020204030204"/>
                <a:ea typeface="+mn-ea"/>
                <a:cs typeface="+mn-cs"/>
              </a:rPr>
              <a:t>irection</a:t>
            </a: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lang="en-GB" dirty="0">
                <a:solidFill>
                  <a:prstClr val="black"/>
                </a:solidFill>
                <a:latin typeface="Calibri" panose="020F0502020204030204"/>
              </a:rPr>
              <a:t>M</a:t>
            </a:r>
            <a:r>
              <a:rPr kumimoji="0" lang="en-GB" sz="1800" b="0" i="0" u="none" strike="noStrike" kern="1200" cap="none" spc="0" normalizeH="0" baseline="0" noProof="0" dirty="0" err="1">
                <a:ln>
                  <a:noFill/>
                </a:ln>
                <a:solidFill>
                  <a:prstClr val="black"/>
                </a:solidFill>
                <a:effectLst/>
                <a:uLnTx/>
                <a:uFillTx/>
                <a:latin typeface="Calibri" panose="020F0502020204030204"/>
                <a:ea typeface="+mn-ea"/>
                <a:cs typeface="+mn-cs"/>
              </a:rPr>
              <a:t>ovements</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0" name="Rectangle: Rounded Corners 19">
            <a:hlinkClick r:id="" action="ppaction://noaction" highlightClick="1"/>
            <a:extLst>
              <a:ext uri="{FF2B5EF4-FFF2-40B4-BE49-F238E27FC236}">
                <a16:creationId xmlns:a16="http://schemas.microsoft.com/office/drawing/2014/main" id="{6AF8A936-A056-5C47-D2FC-AD37BB856A05}"/>
              </a:ext>
            </a:extLst>
          </p:cNvPr>
          <p:cNvSpPr/>
          <p:nvPr/>
        </p:nvSpPr>
        <p:spPr>
          <a:xfrm>
            <a:off x="1003079" y="2302600"/>
            <a:ext cx="10245774" cy="720000"/>
          </a:xfrm>
          <a:prstGeom prst="roundRect">
            <a:avLst>
              <a:gd name="adj" fmla="val 25789"/>
            </a:avLst>
          </a:prstGeom>
          <a:solidFill>
            <a:schemeClr val="bg1"/>
          </a:solidFill>
          <a:ln w="38100">
            <a:solidFill>
              <a:srgbClr val="2909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87538" lvl="0" indent="-1887538">
              <a:tabLst>
                <a:tab pos="2601913" algn="l"/>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GERT8000-TW8 Issue 10 – Possession of a running line for engineering work</a:t>
            </a:r>
          </a:p>
        </p:txBody>
      </p:sp>
      <p:pic>
        <p:nvPicPr>
          <p:cNvPr id="2" name="Picture 1">
            <a:hlinkClick r:id="" action="ppaction://hlinkshowjump?jump=previousslide"/>
            <a:extLst>
              <a:ext uri="{FF2B5EF4-FFF2-40B4-BE49-F238E27FC236}">
                <a16:creationId xmlns:a16="http://schemas.microsoft.com/office/drawing/2014/main" id="{A0DC5F2C-EE91-9238-5E95-B578C4E51F60}"/>
              </a:ext>
            </a:extLst>
          </p:cNvPr>
          <p:cNvPicPr>
            <a:picLocks noChangeAspect="1"/>
          </p:cNvPicPr>
          <p:nvPr/>
        </p:nvPicPr>
        <p:blipFill>
          <a:blip r:embed="rId6"/>
          <a:stretch>
            <a:fillRect/>
          </a:stretch>
        </p:blipFill>
        <p:spPr>
          <a:xfrm flipH="1">
            <a:off x="10372933" y="6016808"/>
            <a:ext cx="756000" cy="756000"/>
          </a:xfrm>
          <a:prstGeom prst="rect">
            <a:avLst/>
          </a:prstGeom>
        </p:spPr>
      </p:pic>
      <p:pic>
        <p:nvPicPr>
          <p:cNvPr id="3" name="Picture 2" descr="A green circle with white lines on it&#10;&#10;Description automatically generated">
            <a:extLst>
              <a:ext uri="{FF2B5EF4-FFF2-40B4-BE49-F238E27FC236}">
                <a16:creationId xmlns:a16="http://schemas.microsoft.com/office/drawing/2014/main" id="{51A32A0E-F703-3364-C914-1EE9620F4F18}"/>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16885" y="4425702"/>
            <a:ext cx="720000" cy="720000"/>
          </a:xfrm>
          <a:prstGeom prst="rect">
            <a:avLst/>
          </a:prstGeom>
        </p:spPr>
      </p:pic>
      <p:sp>
        <p:nvSpPr>
          <p:cNvPr id="4" name="Rectangle: Rounded Corners 3">
            <a:hlinkClick r:id="" action="ppaction://noaction" highlightClick="1"/>
            <a:extLst>
              <a:ext uri="{FF2B5EF4-FFF2-40B4-BE49-F238E27FC236}">
                <a16:creationId xmlns:a16="http://schemas.microsoft.com/office/drawing/2014/main" id="{19CA77AD-8C16-F917-FDB5-5612D2927457}"/>
              </a:ext>
            </a:extLst>
          </p:cNvPr>
          <p:cNvSpPr/>
          <p:nvPr/>
        </p:nvSpPr>
        <p:spPr>
          <a:xfrm>
            <a:off x="1021439" y="4425702"/>
            <a:ext cx="10227414" cy="720000"/>
          </a:xfrm>
          <a:prstGeom prst="roundRect">
            <a:avLst>
              <a:gd name="adj" fmla="val 25789"/>
            </a:avLst>
          </a:prstGeom>
          <a:solidFill>
            <a:schemeClr val="bg1"/>
          </a:solidFill>
          <a:ln w="38100">
            <a:solidFill>
              <a:srgbClr val="1B864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5463" marR="0" lvl="0" indent="-1795463" algn="l" defTabSz="914400" rtl="0" eaLnBrk="1" fontAlgn="auto" latinLnBrk="0" hangingPunct="1">
              <a:lnSpc>
                <a:spcPct val="100000"/>
              </a:lnSpc>
              <a:spcBef>
                <a:spcPts val="0"/>
              </a:spcBef>
              <a:spcAft>
                <a:spcPts val="0"/>
              </a:spcAft>
              <a:buClrTx/>
              <a:buSzTx/>
              <a:buFontTx/>
              <a:buNone/>
              <a:tabLst>
                <a:tab pos="2601913" algn="l"/>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GMGN2641 Issue 2 – Guidance Note on Vehicle Static Testing</a:t>
            </a:r>
          </a:p>
        </p:txBody>
      </p:sp>
      <p:pic>
        <p:nvPicPr>
          <p:cNvPr id="6" name="Picture 5" descr="A green circle with white lines on it&#10;&#10;Description automatically generated">
            <a:extLst>
              <a:ext uri="{FF2B5EF4-FFF2-40B4-BE49-F238E27FC236}">
                <a16:creationId xmlns:a16="http://schemas.microsoft.com/office/drawing/2014/main" id="{1C83B7A5-36AB-C6A3-6881-1ED92904E53C}"/>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16885" y="5234354"/>
            <a:ext cx="720000" cy="720000"/>
          </a:xfrm>
          <a:prstGeom prst="rect">
            <a:avLst/>
          </a:prstGeom>
        </p:spPr>
      </p:pic>
      <p:sp>
        <p:nvSpPr>
          <p:cNvPr id="10" name="Rectangle: Rounded Corners 9">
            <a:hlinkClick r:id="" action="ppaction://noaction" highlightClick="1"/>
            <a:extLst>
              <a:ext uri="{FF2B5EF4-FFF2-40B4-BE49-F238E27FC236}">
                <a16:creationId xmlns:a16="http://schemas.microsoft.com/office/drawing/2014/main" id="{55FEB666-C2E9-F861-69BE-2E1F4705E8CC}"/>
              </a:ext>
            </a:extLst>
          </p:cNvPr>
          <p:cNvSpPr/>
          <p:nvPr/>
        </p:nvSpPr>
        <p:spPr>
          <a:xfrm>
            <a:off x="1021439" y="5234354"/>
            <a:ext cx="10227414" cy="720000"/>
          </a:xfrm>
          <a:prstGeom prst="roundRect">
            <a:avLst>
              <a:gd name="adj" fmla="val 25789"/>
            </a:avLst>
          </a:prstGeom>
          <a:solidFill>
            <a:schemeClr val="bg1"/>
          </a:solidFill>
          <a:ln w="38100">
            <a:solidFill>
              <a:srgbClr val="1B864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79600" marR="0" lvl="0" indent="-1879600" algn="l" defTabSz="914400" rtl="0" eaLnBrk="1" fontAlgn="auto" latinLnBrk="0" hangingPunct="1">
              <a:lnSpc>
                <a:spcPct val="100000"/>
              </a:lnSpc>
              <a:spcBef>
                <a:spcPts val="0"/>
              </a:spcBef>
              <a:spcAft>
                <a:spcPts val="0"/>
              </a:spcAft>
              <a:buClrTx/>
              <a:buSzTx/>
              <a:buFontTx/>
              <a:buNone/>
              <a:tabLst>
                <a:tab pos="2601913" algn="l"/>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GMRT2141 Issue 5 – Permissible Track Forces and Resistance to Derailment and Roll-Over of Railway Vehicles</a:t>
            </a:r>
          </a:p>
        </p:txBody>
      </p:sp>
      <p:pic>
        <p:nvPicPr>
          <p:cNvPr id="15" name="Picture 14" descr="A green circle with white lines on it&#10;&#10;Description automatically generated">
            <a:extLst>
              <a:ext uri="{FF2B5EF4-FFF2-40B4-BE49-F238E27FC236}">
                <a16:creationId xmlns:a16="http://schemas.microsoft.com/office/drawing/2014/main" id="{1C197BB0-B8F0-10EA-AB44-83FD188F5F72}"/>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16885" y="3622959"/>
            <a:ext cx="720000" cy="720000"/>
          </a:xfrm>
          <a:prstGeom prst="rect">
            <a:avLst/>
          </a:prstGeom>
        </p:spPr>
      </p:pic>
      <p:sp>
        <p:nvSpPr>
          <p:cNvPr id="16" name="Rectangle: Rounded Corners 15">
            <a:hlinkClick r:id="" action="ppaction://noaction" highlightClick="1"/>
            <a:extLst>
              <a:ext uri="{FF2B5EF4-FFF2-40B4-BE49-F238E27FC236}">
                <a16:creationId xmlns:a16="http://schemas.microsoft.com/office/drawing/2014/main" id="{2B2B004C-75C2-1F4E-0F43-05D618A25132}"/>
              </a:ext>
            </a:extLst>
          </p:cNvPr>
          <p:cNvSpPr/>
          <p:nvPr/>
        </p:nvSpPr>
        <p:spPr>
          <a:xfrm>
            <a:off x="1021439" y="3622959"/>
            <a:ext cx="10227414" cy="720000"/>
          </a:xfrm>
          <a:prstGeom prst="roundRect">
            <a:avLst>
              <a:gd name="adj" fmla="val 25789"/>
            </a:avLst>
          </a:prstGeom>
          <a:solidFill>
            <a:schemeClr val="bg1"/>
          </a:solidFill>
          <a:ln w="38100">
            <a:solidFill>
              <a:srgbClr val="1B864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5463" marR="0" lvl="0" indent="-1795463" algn="l" defTabSz="914400" rtl="0" eaLnBrk="1" fontAlgn="auto" latinLnBrk="0" hangingPunct="1">
              <a:lnSpc>
                <a:spcPct val="100000"/>
              </a:lnSpc>
              <a:spcBef>
                <a:spcPts val="0"/>
              </a:spcBef>
              <a:spcAft>
                <a:spcPts val="0"/>
              </a:spcAft>
              <a:buClrTx/>
              <a:buSzTx/>
              <a:buFontTx/>
              <a:buNone/>
              <a:tabLst>
                <a:tab pos="2601913" algn="l"/>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RIS-2702-RST Issue 3 – In-service Examination and Reference Limits for Freight Wagons</a:t>
            </a:r>
          </a:p>
        </p:txBody>
      </p:sp>
      <p:sp>
        <p:nvSpPr>
          <p:cNvPr id="22" name="Rectangle: Rounded Corners 21">
            <a:extLst>
              <a:ext uri="{FF2B5EF4-FFF2-40B4-BE49-F238E27FC236}">
                <a16:creationId xmlns:a16="http://schemas.microsoft.com/office/drawing/2014/main" id="{0207705F-F65F-2E2A-37CB-5E8F68C87032}"/>
              </a:ext>
            </a:extLst>
          </p:cNvPr>
          <p:cNvSpPr/>
          <p:nvPr/>
        </p:nvSpPr>
        <p:spPr>
          <a:xfrm>
            <a:off x="1021439" y="3147250"/>
            <a:ext cx="10227414" cy="329916"/>
          </a:xfrm>
          <a:prstGeom prst="roundRect">
            <a:avLst>
              <a:gd name="adj" fmla="val 43036"/>
            </a:avLst>
          </a:prstGeom>
          <a:solidFill>
            <a:srgbClr val="2D6BCE"/>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defRPr/>
            </a:pPr>
            <a:r>
              <a:rPr lang="en-GB" spc="-50" dirty="0">
                <a:latin typeface="Calibri" panose="020F0502020204030204"/>
              </a:rPr>
              <a:t>Individual projects</a:t>
            </a:r>
          </a:p>
        </p:txBody>
      </p:sp>
    </p:spTree>
    <p:extLst>
      <p:ext uri="{BB962C8B-B14F-4D97-AF65-F5344CB8AC3E}">
        <p14:creationId xmlns:p14="http://schemas.microsoft.com/office/powerpoint/2010/main" val="3504043853"/>
      </p:ext>
    </p:extLst>
  </p:cSld>
  <p:clrMapOvr>
    <a:masterClrMapping/>
  </p:clrMapOvr>
  <mc:AlternateContent xmlns:mc="http://schemas.openxmlformats.org/markup-compatibility/2006" xmlns:p14="http://schemas.microsoft.com/office/powerpoint/2010/main">
    <mc:Choice Requires="p14">
      <p:transition spd="slow" p14:dur="2000" advClick="0">
        <p:fade/>
      </p:transition>
    </mc:Choice>
    <mc:Fallback xmlns="">
      <p:transition spd="slow" advClick="0">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hlinkClick r:id="rId3" action="ppaction://hlinksldjump"/>
            <a:extLst>
              <a:ext uri="{FF2B5EF4-FFF2-40B4-BE49-F238E27FC236}">
                <a16:creationId xmlns:a16="http://schemas.microsoft.com/office/drawing/2014/main" id="{A0D6A46D-C166-449E-BBD7-C67CF4A9F4F0}"/>
              </a:ext>
            </a:extLst>
          </p:cNvPr>
          <p:cNvPicPr>
            <a:picLocks noChangeAspect="1"/>
          </p:cNvPicPr>
          <p:nvPr/>
        </p:nvPicPr>
        <p:blipFill>
          <a:blip r:embed="rId4"/>
          <a:stretch>
            <a:fillRect/>
          </a:stretch>
        </p:blipFill>
        <p:spPr>
          <a:xfrm>
            <a:off x="11290478" y="157163"/>
            <a:ext cx="755970" cy="755970"/>
          </a:xfrm>
          <a:prstGeom prst="rect">
            <a:avLst/>
          </a:prstGeom>
        </p:spPr>
      </p:pic>
      <p:pic>
        <p:nvPicPr>
          <p:cNvPr id="37" name="Picture 36">
            <a:hlinkClick r:id="" action="ppaction://hlinkshowjump?jump=endshow"/>
            <a:extLst>
              <a:ext uri="{FF2B5EF4-FFF2-40B4-BE49-F238E27FC236}">
                <a16:creationId xmlns:a16="http://schemas.microsoft.com/office/drawing/2014/main" id="{DB84A75D-F55C-FB87-39EA-4D941010E2FC}"/>
              </a:ext>
            </a:extLst>
          </p:cNvPr>
          <p:cNvPicPr>
            <a:picLocks noChangeAspect="1"/>
          </p:cNvPicPr>
          <p:nvPr/>
        </p:nvPicPr>
        <p:blipFill>
          <a:blip r:embed="rId5"/>
          <a:stretch>
            <a:fillRect/>
          </a:stretch>
        </p:blipFill>
        <p:spPr>
          <a:xfrm>
            <a:off x="89371" y="6016808"/>
            <a:ext cx="720000" cy="692039"/>
          </a:xfrm>
          <a:prstGeom prst="rect">
            <a:avLst/>
          </a:prstGeom>
        </p:spPr>
      </p:pic>
      <p:pic>
        <p:nvPicPr>
          <p:cNvPr id="5" name="Picture 4">
            <a:hlinkClick r:id="" action="ppaction://hlinkshowjump?jump=nextslide"/>
            <a:extLst>
              <a:ext uri="{FF2B5EF4-FFF2-40B4-BE49-F238E27FC236}">
                <a16:creationId xmlns:a16="http://schemas.microsoft.com/office/drawing/2014/main" id="{D641779B-4BEA-C34E-0E58-3E41DA527B54}"/>
              </a:ext>
            </a:extLst>
          </p:cNvPr>
          <p:cNvPicPr>
            <a:picLocks noChangeAspect="1"/>
          </p:cNvPicPr>
          <p:nvPr/>
        </p:nvPicPr>
        <p:blipFill>
          <a:blip r:embed="rId6">
            <a:alphaModFix/>
          </a:blip>
          <a:stretch>
            <a:fillRect/>
          </a:stretch>
        </p:blipFill>
        <p:spPr>
          <a:xfrm>
            <a:off x="11290478" y="6016808"/>
            <a:ext cx="756000" cy="756000"/>
          </a:xfrm>
          <a:prstGeom prst="rect">
            <a:avLst/>
          </a:prstGeom>
        </p:spPr>
      </p:pic>
      <p:sp>
        <p:nvSpPr>
          <p:cNvPr id="7" name="Rectangle: Rounded Corners 6">
            <a:extLst>
              <a:ext uri="{FF2B5EF4-FFF2-40B4-BE49-F238E27FC236}">
                <a16:creationId xmlns:a16="http://schemas.microsoft.com/office/drawing/2014/main" id="{60CF878C-C42D-52AF-B09D-227E15FAD973}"/>
              </a:ext>
            </a:extLst>
          </p:cNvPr>
          <p:cNvSpPr/>
          <p:nvPr/>
        </p:nvSpPr>
        <p:spPr>
          <a:xfrm>
            <a:off x="1021439" y="234119"/>
            <a:ext cx="10227414" cy="720000"/>
          </a:xfrm>
          <a:prstGeom prst="roundRect">
            <a:avLst>
              <a:gd name="adj" fmla="val 30718"/>
            </a:avLst>
          </a:prstGeom>
          <a:solidFill>
            <a:srgbClr val="2D6BCE"/>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defRPr/>
            </a:pPr>
            <a:r>
              <a:rPr lang="en-GB" spc="-50" dirty="0">
                <a:latin typeface="Calibri" panose="020F0502020204030204"/>
              </a:rPr>
              <a:t>Draft standards scheduled for consultation in June 2024</a:t>
            </a:r>
          </a:p>
        </p:txBody>
      </p:sp>
      <p:sp>
        <p:nvSpPr>
          <p:cNvPr id="8" name="Rectangle: Rounded Corners 7">
            <a:hlinkClick r:id="" action="ppaction://noaction" highlightClick="1"/>
            <a:extLst>
              <a:ext uri="{FF2B5EF4-FFF2-40B4-BE49-F238E27FC236}">
                <a16:creationId xmlns:a16="http://schemas.microsoft.com/office/drawing/2014/main" id="{0E122CF0-0852-FBBB-33F0-89914EDE7C17}"/>
              </a:ext>
            </a:extLst>
          </p:cNvPr>
          <p:cNvSpPr/>
          <p:nvPr/>
        </p:nvSpPr>
        <p:spPr>
          <a:xfrm>
            <a:off x="1021439" y="2048334"/>
            <a:ext cx="10227414" cy="720000"/>
          </a:xfrm>
          <a:prstGeom prst="roundRect">
            <a:avLst>
              <a:gd name="adj" fmla="val 25789"/>
            </a:avLst>
          </a:prstGeom>
          <a:solidFill>
            <a:schemeClr val="bg1"/>
          </a:solidFill>
          <a:ln w="38100">
            <a:solidFill>
              <a:srgbClr val="3DB7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87538" lvl="0" indent="-1887538">
              <a:tabLst>
                <a:tab pos="2601913" algn="l"/>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RIS-6702-DST Issue 1 – Common reference time for railway systems </a:t>
            </a:r>
          </a:p>
        </p:txBody>
      </p:sp>
      <p:pic>
        <p:nvPicPr>
          <p:cNvPr id="9" name="Picture 8" descr="A green circle with white lines and dots on it&#10;&#10;Description automatically generated">
            <a:extLst>
              <a:ext uri="{FF2B5EF4-FFF2-40B4-BE49-F238E27FC236}">
                <a16:creationId xmlns:a16="http://schemas.microsoft.com/office/drawing/2014/main" id="{B2358408-2EEF-A59C-6A5F-F40914F8562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6886" y="2048334"/>
            <a:ext cx="720000" cy="720000"/>
          </a:xfrm>
          <a:prstGeom prst="rect">
            <a:avLst/>
          </a:prstGeom>
        </p:spPr>
      </p:pic>
      <p:pic>
        <p:nvPicPr>
          <p:cNvPr id="11" name="Picture 10" descr="A red circle with white logo&#10;&#10;Description automatically generated">
            <a:extLst>
              <a:ext uri="{FF2B5EF4-FFF2-40B4-BE49-F238E27FC236}">
                <a16:creationId xmlns:a16="http://schemas.microsoft.com/office/drawing/2014/main" id="{787804F2-6DCD-CD88-BE4C-627A330C99F9}"/>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09172" y="2946684"/>
            <a:ext cx="720000" cy="720000"/>
          </a:xfrm>
          <a:prstGeom prst="rect">
            <a:avLst/>
          </a:prstGeom>
        </p:spPr>
      </p:pic>
      <p:grpSp>
        <p:nvGrpSpPr>
          <p:cNvPr id="12" name="Group 11">
            <a:extLst>
              <a:ext uri="{FF2B5EF4-FFF2-40B4-BE49-F238E27FC236}">
                <a16:creationId xmlns:a16="http://schemas.microsoft.com/office/drawing/2014/main" id="{E47DEB3D-E40D-0AA7-B950-6F649A230623}"/>
              </a:ext>
            </a:extLst>
          </p:cNvPr>
          <p:cNvGrpSpPr/>
          <p:nvPr/>
        </p:nvGrpSpPr>
        <p:grpSpPr>
          <a:xfrm>
            <a:off x="216886" y="1144519"/>
            <a:ext cx="720000" cy="720000"/>
            <a:chOff x="6790257" y="3245157"/>
            <a:chExt cx="1080000" cy="1080000"/>
          </a:xfrm>
        </p:grpSpPr>
        <p:grpSp>
          <p:nvGrpSpPr>
            <p:cNvPr id="14" name="Group 13">
              <a:extLst>
                <a:ext uri="{FF2B5EF4-FFF2-40B4-BE49-F238E27FC236}">
                  <a16:creationId xmlns:a16="http://schemas.microsoft.com/office/drawing/2014/main" id="{91D1384F-1328-C5AD-DCFE-4E53D61EFC3D}"/>
                </a:ext>
              </a:extLst>
            </p:cNvPr>
            <p:cNvGrpSpPr/>
            <p:nvPr/>
          </p:nvGrpSpPr>
          <p:grpSpPr>
            <a:xfrm>
              <a:off x="6790257" y="3245157"/>
              <a:ext cx="1080000" cy="1080000"/>
              <a:chOff x="6790257" y="3245157"/>
              <a:chExt cx="1080000" cy="1080000"/>
            </a:xfrm>
          </p:grpSpPr>
          <p:sp>
            <p:nvSpPr>
              <p:cNvPr id="18" name="Rectangle: Rounded Corners 17">
                <a:hlinkClick r:id="" action="ppaction://noaction" highlightClick="1"/>
                <a:extLst>
                  <a:ext uri="{FF2B5EF4-FFF2-40B4-BE49-F238E27FC236}">
                    <a16:creationId xmlns:a16="http://schemas.microsoft.com/office/drawing/2014/main" id="{819A902E-5F3F-7D38-B9D7-9C3EFCF3D1FB}"/>
                  </a:ext>
                </a:extLst>
              </p:cNvPr>
              <p:cNvSpPr/>
              <p:nvPr/>
            </p:nvSpPr>
            <p:spPr>
              <a:xfrm>
                <a:off x="6790257" y="3245157"/>
                <a:ext cx="1080000" cy="1080000"/>
              </a:xfrm>
              <a:prstGeom prst="roundRect">
                <a:avLst>
                  <a:gd name="adj" fmla="val 50000"/>
                </a:avLst>
              </a:prstGeom>
              <a:solidFill>
                <a:srgbClr val="DEC9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9" name="Picture 18" descr="Icon&#10;&#10;Description automatically generated">
                <a:extLst>
                  <a:ext uri="{FF2B5EF4-FFF2-40B4-BE49-F238E27FC236}">
                    <a16:creationId xmlns:a16="http://schemas.microsoft.com/office/drawing/2014/main" id="{BDDBA18E-07F6-4E6F-5452-A86AB775B703}"/>
                  </a:ext>
                </a:extLst>
              </p:cNvPr>
              <p:cNvPicPr preferRelativeResize="0">
                <a:picLocks/>
              </p:cNvPicPr>
              <p:nvPr/>
            </p:nvPicPr>
            <p:blipFill rotWithShape="1">
              <a:blip r:embed="rId9">
                <a:clrChange>
                  <a:clrFrom>
                    <a:srgbClr val="00B1E3"/>
                  </a:clrFrom>
                  <a:clrTo>
                    <a:srgbClr val="00B1E3">
                      <a:alpha val="0"/>
                    </a:srgbClr>
                  </a:clrTo>
                </a:clrChange>
                <a:extLst>
                  <a:ext uri="{28A0092B-C50C-407E-A947-70E740481C1C}">
                    <a14:useLocalDpi xmlns:a14="http://schemas.microsoft.com/office/drawing/2010/main" val="0"/>
                  </a:ext>
                </a:extLst>
              </a:blip>
              <a:srcRect l="16954" t="18504" r="17785" b="15240"/>
              <a:stretch/>
            </p:blipFill>
            <p:spPr>
              <a:xfrm>
                <a:off x="6876573" y="3331647"/>
                <a:ext cx="907368" cy="944438"/>
              </a:xfrm>
              <a:prstGeom prst="ellipse">
                <a:avLst/>
              </a:prstGeom>
              <a:ln w="19050">
                <a:noFill/>
              </a:ln>
              <a:effectLst/>
            </p:spPr>
          </p:pic>
        </p:grpSp>
        <p:cxnSp>
          <p:nvCxnSpPr>
            <p:cNvPr id="17" name="Straight Connector 16">
              <a:extLst>
                <a:ext uri="{FF2B5EF4-FFF2-40B4-BE49-F238E27FC236}">
                  <a16:creationId xmlns:a16="http://schemas.microsoft.com/office/drawing/2014/main" id="{7D7FBCBF-6EC1-EF74-CFB9-87E39A3CB332}"/>
                </a:ext>
              </a:extLst>
            </p:cNvPr>
            <p:cNvCxnSpPr/>
            <p:nvPr/>
          </p:nvCxnSpPr>
          <p:spPr>
            <a:xfrm>
              <a:off x="7596950" y="3607370"/>
              <a:ext cx="83527" cy="0"/>
            </a:xfrm>
            <a:prstGeom prst="line">
              <a:avLst/>
            </a:prstGeom>
            <a:ln w="28575">
              <a:solidFill>
                <a:srgbClr val="DEC94F"/>
              </a:solidFill>
            </a:ln>
            <a:effectLst/>
          </p:spPr>
          <p:style>
            <a:lnRef idx="1">
              <a:schemeClr val="accent1"/>
            </a:lnRef>
            <a:fillRef idx="0">
              <a:schemeClr val="accent1"/>
            </a:fillRef>
            <a:effectRef idx="0">
              <a:schemeClr val="accent1"/>
            </a:effectRef>
            <a:fontRef idx="minor">
              <a:schemeClr val="tx1"/>
            </a:fontRef>
          </p:style>
        </p:cxnSp>
      </p:grpSp>
      <p:sp>
        <p:nvSpPr>
          <p:cNvPr id="20" name="Rectangle: Rounded Corners 19">
            <a:hlinkClick r:id="" action="ppaction://noaction" highlightClick="1"/>
            <a:extLst>
              <a:ext uri="{FF2B5EF4-FFF2-40B4-BE49-F238E27FC236}">
                <a16:creationId xmlns:a16="http://schemas.microsoft.com/office/drawing/2014/main" id="{476FABE6-397C-4245-7FFB-17B3B8D7E567}"/>
              </a:ext>
            </a:extLst>
          </p:cNvPr>
          <p:cNvSpPr/>
          <p:nvPr/>
        </p:nvSpPr>
        <p:spPr>
          <a:xfrm>
            <a:off x="1021442" y="1150159"/>
            <a:ext cx="10227414" cy="720000"/>
          </a:xfrm>
          <a:prstGeom prst="roundRect">
            <a:avLst>
              <a:gd name="adj" fmla="val 25789"/>
            </a:avLst>
          </a:prstGeom>
          <a:solidFill>
            <a:schemeClr val="bg1"/>
          </a:solidFill>
          <a:ln w="38100">
            <a:solidFill>
              <a:srgbClr val="DEC9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87538" lvl="0" indent="-1887538">
              <a:tabLst>
                <a:tab pos="2601913" algn="l"/>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RIS-7708-INS Issue 1 – Maintenance of Signal and Operational Sign Visibility</a:t>
            </a:r>
          </a:p>
        </p:txBody>
      </p:sp>
      <p:sp>
        <p:nvSpPr>
          <p:cNvPr id="22" name="Rectangle: Rounded Corners 21">
            <a:hlinkClick r:id="" action="ppaction://noaction" highlightClick="1"/>
            <a:extLst>
              <a:ext uri="{FF2B5EF4-FFF2-40B4-BE49-F238E27FC236}">
                <a16:creationId xmlns:a16="http://schemas.microsoft.com/office/drawing/2014/main" id="{017B082B-BD97-6D55-F881-36F3C33C1880}"/>
              </a:ext>
            </a:extLst>
          </p:cNvPr>
          <p:cNvSpPr/>
          <p:nvPr/>
        </p:nvSpPr>
        <p:spPr>
          <a:xfrm>
            <a:off x="1021439" y="2948516"/>
            <a:ext cx="10227414" cy="720000"/>
          </a:xfrm>
          <a:prstGeom prst="roundRect">
            <a:avLst>
              <a:gd name="adj" fmla="val 25789"/>
            </a:avLst>
          </a:prstGeom>
          <a:solidFill>
            <a:schemeClr val="bg1"/>
          </a:solidFill>
          <a:ln w="38100">
            <a:solidFill>
              <a:srgbClr val="85102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87538" lvl="0" indent="-1887538">
              <a:tabLst>
                <a:tab pos="2601913" algn="l"/>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RIS-8034-CCS Issue 1 (withdrawal) – Maintenance of Signal and Operational Sign Visibility</a:t>
            </a:r>
          </a:p>
        </p:txBody>
      </p:sp>
      <p:sp>
        <p:nvSpPr>
          <p:cNvPr id="23" name="Rectangle: Rounded Corners 22">
            <a:hlinkClick r:id="" action="ppaction://noaction" highlightClick="1"/>
            <a:extLst>
              <a:ext uri="{FF2B5EF4-FFF2-40B4-BE49-F238E27FC236}">
                <a16:creationId xmlns:a16="http://schemas.microsoft.com/office/drawing/2014/main" id="{3BCEA806-83E2-2F87-58B7-017A8FEE48F3}"/>
              </a:ext>
            </a:extLst>
          </p:cNvPr>
          <p:cNvSpPr/>
          <p:nvPr/>
        </p:nvSpPr>
        <p:spPr>
          <a:xfrm>
            <a:off x="993407" y="3845034"/>
            <a:ext cx="10244551" cy="720000"/>
          </a:xfrm>
          <a:prstGeom prst="roundRect">
            <a:avLst>
              <a:gd name="adj" fmla="val 25789"/>
            </a:avLst>
          </a:prstGeom>
          <a:solidFill>
            <a:schemeClr val="bg1"/>
          </a:solidFill>
          <a:ln w="38100">
            <a:solidFill>
              <a:srgbClr val="1B864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87538" lvl="0" indent="-1887538">
              <a:tabLst>
                <a:tab pos="2601913" algn="l"/>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GERT8073 Issue 5 – Application of Standard Vehicle Gauges</a:t>
            </a:r>
            <a:endParaRPr kumimoji="0" lang="en-GB" sz="1800" b="0" i="0" u="none" strike="noStrike" kern="1200" cap="none" spc="-30" normalizeH="0" noProof="0" dirty="0">
              <a:ln>
                <a:noFill/>
              </a:ln>
              <a:solidFill>
                <a:prstClr val="black"/>
              </a:solidFill>
              <a:effectLst/>
              <a:uLnTx/>
              <a:uFillTx/>
              <a:latin typeface="Calibri" panose="020F0502020204030204"/>
              <a:ea typeface="+mn-ea"/>
              <a:cs typeface="+mn-cs"/>
            </a:endParaRPr>
          </a:p>
        </p:txBody>
      </p:sp>
      <p:pic>
        <p:nvPicPr>
          <p:cNvPr id="24" name="Picture 23" descr="A green circle with white lines on it&#10;&#10;Description automatically generated">
            <a:extLst>
              <a:ext uri="{FF2B5EF4-FFF2-40B4-BE49-F238E27FC236}">
                <a16:creationId xmlns:a16="http://schemas.microsoft.com/office/drawing/2014/main" id="{75F9FB82-CBC5-0825-582C-24AE814B7CD3}"/>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98030" y="3845034"/>
            <a:ext cx="720000" cy="720000"/>
          </a:xfrm>
          <a:prstGeom prst="rect">
            <a:avLst/>
          </a:prstGeom>
        </p:spPr>
      </p:pic>
      <p:sp>
        <p:nvSpPr>
          <p:cNvPr id="25" name="Rectangle: Rounded Corners 24">
            <a:hlinkClick r:id="" action="ppaction://noaction" highlightClick="1"/>
            <a:extLst>
              <a:ext uri="{FF2B5EF4-FFF2-40B4-BE49-F238E27FC236}">
                <a16:creationId xmlns:a16="http://schemas.microsoft.com/office/drawing/2014/main" id="{38875F0C-287B-E027-8EF9-F88CED0B7104}"/>
              </a:ext>
            </a:extLst>
          </p:cNvPr>
          <p:cNvSpPr/>
          <p:nvPr/>
        </p:nvSpPr>
        <p:spPr>
          <a:xfrm>
            <a:off x="1003085" y="4752095"/>
            <a:ext cx="10244551" cy="720000"/>
          </a:xfrm>
          <a:prstGeom prst="roundRect">
            <a:avLst>
              <a:gd name="adj" fmla="val 25789"/>
            </a:avLst>
          </a:prstGeom>
          <a:solidFill>
            <a:schemeClr val="bg1"/>
          </a:solidFill>
          <a:ln w="38100">
            <a:solidFill>
              <a:srgbClr val="1B864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87538" lvl="0" indent="-1887538">
              <a:tabLst>
                <a:tab pos="2601913" algn="l"/>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GMRT2173 Issue 5 – Size of Vehicles and Position of Equipment</a:t>
            </a:r>
            <a:endParaRPr kumimoji="0" lang="en-GB" sz="1800" b="0" i="0" u="none" strike="noStrike" kern="1200" cap="none" spc="-30" normalizeH="0" noProof="0" dirty="0">
              <a:ln>
                <a:noFill/>
              </a:ln>
              <a:solidFill>
                <a:prstClr val="black"/>
              </a:solidFill>
              <a:effectLst/>
              <a:uLnTx/>
              <a:uFillTx/>
              <a:latin typeface="Calibri" panose="020F0502020204030204"/>
              <a:ea typeface="+mn-ea"/>
              <a:cs typeface="+mn-cs"/>
            </a:endParaRPr>
          </a:p>
        </p:txBody>
      </p:sp>
      <p:pic>
        <p:nvPicPr>
          <p:cNvPr id="26" name="Picture 25" descr="A green circle with white lines on it&#10;&#10;Description automatically generated">
            <a:extLst>
              <a:ext uri="{FF2B5EF4-FFF2-40B4-BE49-F238E27FC236}">
                <a16:creationId xmlns:a16="http://schemas.microsoft.com/office/drawing/2014/main" id="{CBA0F777-FE10-70B4-8436-DB66A9E9CC31}"/>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07708" y="4752095"/>
            <a:ext cx="720000" cy="720000"/>
          </a:xfrm>
          <a:prstGeom prst="rect">
            <a:avLst/>
          </a:prstGeom>
        </p:spPr>
      </p:pic>
      <p:pic>
        <p:nvPicPr>
          <p:cNvPr id="2" name="Picture 1">
            <a:hlinkClick r:id="" action="ppaction://hlinkshowjump?jump=previousslide"/>
            <a:extLst>
              <a:ext uri="{FF2B5EF4-FFF2-40B4-BE49-F238E27FC236}">
                <a16:creationId xmlns:a16="http://schemas.microsoft.com/office/drawing/2014/main" id="{1181B96F-E51F-520F-4572-7193299BA692}"/>
              </a:ext>
            </a:extLst>
          </p:cNvPr>
          <p:cNvPicPr>
            <a:picLocks noChangeAspect="1"/>
          </p:cNvPicPr>
          <p:nvPr/>
        </p:nvPicPr>
        <p:blipFill>
          <a:blip r:embed="rId6"/>
          <a:stretch>
            <a:fillRect/>
          </a:stretch>
        </p:blipFill>
        <p:spPr>
          <a:xfrm flipH="1">
            <a:off x="10372933" y="6016808"/>
            <a:ext cx="756000" cy="756000"/>
          </a:xfrm>
          <a:prstGeom prst="rect">
            <a:avLst/>
          </a:prstGeom>
        </p:spPr>
      </p:pic>
    </p:spTree>
    <p:extLst>
      <p:ext uri="{BB962C8B-B14F-4D97-AF65-F5344CB8AC3E}">
        <p14:creationId xmlns:p14="http://schemas.microsoft.com/office/powerpoint/2010/main" val="2524142515"/>
      </p:ext>
    </p:extLst>
  </p:cSld>
  <p:clrMapOvr>
    <a:masterClrMapping/>
  </p:clrMapOvr>
  <mc:AlternateContent xmlns:mc="http://schemas.openxmlformats.org/markup-compatibility/2006" xmlns:p14="http://schemas.microsoft.com/office/powerpoint/2010/main">
    <mc:Choice Requires="p14">
      <p:transition spd="slow" p14:dur="2000" advClick="0">
        <p:fade/>
      </p:transition>
    </mc:Choice>
    <mc:Fallback xmlns="">
      <p:transition spd="slow" advClick="0">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hlinkClick r:id="rId3" action="ppaction://hlinksldjump"/>
            <a:extLst>
              <a:ext uri="{FF2B5EF4-FFF2-40B4-BE49-F238E27FC236}">
                <a16:creationId xmlns:a16="http://schemas.microsoft.com/office/drawing/2014/main" id="{A0D6A46D-C166-449E-BBD7-C67CF4A9F4F0}"/>
              </a:ext>
            </a:extLst>
          </p:cNvPr>
          <p:cNvPicPr>
            <a:picLocks noChangeAspect="1"/>
          </p:cNvPicPr>
          <p:nvPr/>
        </p:nvPicPr>
        <p:blipFill>
          <a:blip r:embed="rId4"/>
          <a:stretch>
            <a:fillRect/>
          </a:stretch>
        </p:blipFill>
        <p:spPr>
          <a:xfrm>
            <a:off x="11290478" y="157163"/>
            <a:ext cx="755970" cy="755970"/>
          </a:xfrm>
          <a:prstGeom prst="rect">
            <a:avLst/>
          </a:prstGeom>
        </p:spPr>
      </p:pic>
      <p:pic>
        <p:nvPicPr>
          <p:cNvPr id="37" name="Picture 36">
            <a:hlinkClick r:id="" action="ppaction://hlinkshowjump?jump=endshow"/>
            <a:extLst>
              <a:ext uri="{FF2B5EF4-FFF2-40B4-BE49-F238E27FC236}">
                <a16:creationId xmlns:a16="http://schemas.microsoft.com/office/drawing/2014/main" id="{DB84A75D-F55C-FB87-39EA-4D941010E2FC}"/>
              </a:ext>
            </a:extLst>
          </p:cNvPr>
          <p:cNvPicPr>
            <a:picLocks noChangeAspect="1"/>
          </p:cNvPicPr>
          <p:nvPr/>
        </p:nvPicPr>
        <p:blipFill>
          <a:blip r:embed="rId5"/>
          <a:stretch>
            <a:fillRect/>
          </a:stretch>
        </p:blipFill>
        <p:spPr>
          <a:xfrm>
            <a:off x="89371" y="6016808"/>
            <a:ext cx="720000" cy="692039"/>
          </a:xfrm>
          <a:prstGeom prst="rect">
            <a:avLst/>
          </a:prstGeom>
        </p:spPr>
      </p:pic>
      <p:sp>
        <p:nvSpPr>
          <p:cNvPr id="7" name="Rectangle: Rounded Corners 6">
            <a:extLst>
              <a:ext uri="{FF2B5EF4-FFF2-40B4-BE49-F238E27FC236}">
                <a16:creationId xmlns:a16="http://schemas.microsoft.com/office/drawing/2014/main" id="{60CF878C-C42D-52AF-B09D-227E15FAD973}"/>
              </a:ext>
            </a:extLst>
          </p:cNvPr>
          <p:cNvSpPr/>
          <p:nvPr/>
        </p:nvSpPr>
        <p:spPr>
          <a:xfrm>
            <a:off x="1021439" y="234119"/>
            <a:ext cx="10227414" cy="720000"/>
          </a:xfrm>
          <a:prstGeom prst="roundRect">
            <a:avLst>
              <a:gd name="adj" fmla="val 30718"/>
            </a:avLst>
          </a:prstGeom>
          <a:solidFill>
            <a:srgbClr val="2D6BCE"/>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defRPr/>
            </a:pPr>
            <a:r>
              <a:rPr lang="en-GB" spc="-50" dirty="0">
                <a:latin typeface="Calibri" panose="020F0502020204030204"/>
              </a:rPr>
              <a:t>Draft standards scheduled for consultation in July 2024</a:t>
            </a:r>
          </a:p>
        </p:txBody>
      </p:sp>
      <p:pic>
        <p:nvPicPr>
          <p:cNvPr id="2" name="Picture 1" descr="A green circle with white lines on it&#10;&#10;Description automatically generated">
            <a:extLst>
              <a:ext uri="{FF2B5EF4-FFF2-40B4-BE49-F238E27FC236}">
                <a16:creationId xmlns:a16="http://schemas.microsoft.com/office/drawing/2014/main" id="{0AD8D251-165B-27B7-DB1E-8237D3426BC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29029" y="1100633"/>
            <a:ext cx="720000" cy="720000"/>
          </a:xfrm>
          <a:prstGeom prst="rect">
            <a:avLst/>
          </a:prstGeom>
        </p:spPr>
      </p:pic>
      <p:sp>
        <p:nvSpPr>
          <p:cNvPr id="4" name="Rectangle: Rounded Corners 3">
            <a:hlinkClick r:id="" action="ppaction://noaction" highlightClick="1"/>
            <a:extLst>
              <a:ext uri="{FF2B5EF4-FFF2-40B4-BE49-F238E27FC236}">
                <a16:creationId xmlns:a16="http://schemas.microsoft.com/office/drawing/2014/main" id="{9ED7687F-9BA0-2CD5-9B63-E611071BD6B6}"/>
              </a:ext>
            </a:extLst>
          </p:cNvPr>
          <p:cNvSpPr/>
          <p:nvPr/>
        </p:nvSpPr>
        <p:spPr>
          <a:xfrm>
            <a:off x="1040291" y="3800954"/>
            <a:ext cx="10208562" cy="720000"/>
          </a:xfrm>
          <a:prstGeom prst="roundRect">
            <a:avLst>
              <a:gd name="adj" fmla="val 25789"/>
            </a:avLst>
          </a:prstGeom>
          <a:solidFill>
            <a:schemeClr val="bg1"/>
          </a:solidFill>
          <a:ln w="38100">
            <a:solidFill>
              <a:srgbClr val="3DB7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87538" lvl="0" indent="-1887538">
              <a:tabLst>
                <a:tab pos="2601913" algn="l"/>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RIS-6701-DST Issue 1 – Unique Train Service Identifiers</a:t>
            </a:r>
          </a:p>
        </p:txBody>
      </p:sp>
      <p:pic>
        <p:nvPicPr>
          <p:cNvPr id="6" name="Picture 5" descr="A green circle with white lines and dots on it&#10;&#10;Description automatically generated">
            <a:extLst>
              <a:ext uri="{FF2B5EF4-FFF2-40B4-BE49-F238E27FC236}">
                <a16:creationId xmlns:a16="http://schemas.microsoft.com/office/drawing/2014/main" id="{9452B7D7-7B53-63BE-CB32-740AE93C8C1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7046" y="3800954"/>
            <a:ext cx="720000" cy="720000"/>
          </a:xfrm>
          <a:prstGeom prst="rect">
            <a:avLst/>
          </a:prstGeom>
        </p:spPr>
      </p:pic>
      <p:sp>
        <p:nvSpPr>
          <p:cNvPr id="10" name="Rectangle: Rounded Corners 9">
            <a:hlinkClick r:id="" action="ppaction://noaction" highlightClick="1"/>
            <a:extLst>
              <a:ext uri="{FF2B5EF4-FFF2-40B4-BE49-F238E27FC236}">
                <a16:creationId xmlns:a16="http://schemas.microsoft.com/office/drawing/2014/main" id="{5C5B9C74-23EC-220A-2460-776DC9A6F026}"/>
              </a:ext>
            </a:extLst>
          </p:cNvPr>
          <p:cNvSpPr/>
          <p:nvPr/>
        </p:nvSpPr>
        <p:spPr>
          <a:xfrm>
            <a:off x="1040294" y="1109519"/>
            <a:ext cx="10208562" cy="720000"/>
          </a:xfrm>
          <a:prstGeom prst="roundRect">
            <a:avLst>
              <a:gd name="adj" fmla="val 25789"/>
            </a:avLst>
          </a:prstGeom>
          <a:solidFill>
            <a:schemeClr val="bg1"/>
          </a:solidFill>
          <a:ln w="38100">
            <a:solidFill>
              <a:srgbClr val="1B864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87538" lvl="0" indent="-1887538">
              <a:tabLst>
                <a:tab pos="2601913" algn="l"/>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RIS-2704-RST Issue 2 – Rail Industry Standard for Wheelsets Handling and Storage</a:t>
            </a:r>
          </a:p>
        </p:txBody>
      </p:sp>
      <p:sp>
        <p:nvSpPr>
          <p:cNvPr id="15" name="Rectangle: Rounded Corners 14">
            <a:hlinkClick r:id="" action="ppaction://noaction" highlightClick="1"/>
            <a:extLst>
              <a:ext uri="{FF2B5EF4-FFF2-40B4-BE49-F238E27FC236}">
                <a16:creationId xmlns:a16="http://schemas.microsoft.com/office/drawing/2014/main" id="{95D85C66-CC8C-97F6-713D-90F6A6D2DBB1}"/>
              </a:ext>
            </a:extLst>
          </p:cNvPr>
          <p:cNvSpPr/>
          <p:nvPr/>
        </p:nvSpPr>
        <p:spPr>
          <a:xfrm>
            <a:off x="1040291" y="2907876"/>
            <a:ext cx="10208562" cy="720000"/>
          </a:xfrm>
          <a:prstGeom prst="roundRect">
            <a:avLst>
              <a:gd name="adj" fmla="val 25789"/>
            </a:avLst>
          </a:prstGeom>
          <a:solidFill>
            <a:schemeClr val="bg1"/>
          </a:solidFill>
          <a:ln w="38100">
            <a:solidFill>
              <a:srgbClr val="1B864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87538" lvl="0" indent="-1887538">
              <a:tabLst>
                <a:tab pos="2601913" algn="l"/>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GMRC2542 Issue 2 – Recommendations for Determination of Aerodynamic Rolling Moment Coefficient</a:t>
            </a:r>
          </a:p>
        </p:txBody>
      </p:sp>
      <p:sp>
        <p:nvSpPr>
          <p:cNvPr id="16" name="Rectangle: Rounded Corners 15">
            <a:hlinkClick r:id="" action="ppaction://noaction" highlightClick="1"/>
            <a:extLst>
              <a:ext uri="{FF2B5EF4-FFF2-40B4-BE49-F238E27FC236}">
                <a16:creationId xmlns:a16="http://schemas.microsoft.com/office/drawing/2014/main" id="{ED3F69E9-E6ED-D19A-A631-5A6EA7CC3F89}"/>
              </a:ext>
            </a:extLst>
          </p:cNvPr>
          <p:cNvSpPr/>
          <p:nvPr/>
        </p:nvSpPr>
        <p:spPr>
          <a:xfrm>
            <a:off x="1021937" y="2007694"/>
            <a:ext cx="10225667" cy="720000"/>
          </a:xfrm>
          <a:prstGeom prst="roundRect">
            <a:avLst>
              <a:gd name="adj" fmla="val 25789"/>
            </a:avLst>
          </a:prstGeom>
          <a:solidFill>
            <a:schemeClr val="bg1"/>
          </a:solidFill>
          <a:ln w="38100">
            <a:solidFill>
              <a:srgbClr val="1B864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87538" lvl="0" indent="-1887538">
              <a:tabLst>
                <a:tab pos="2601913" algn="l"/>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RIS-2709-RST Issue 2 – Rail Industry Standard for the Identification of Roller Bearings Defects</a:t>
            </a:r>
            <a:endParaRPr kumimoji="0" lang="en-GB" sz="1800" b="0" i="0" u="none" strike="noStrike" kern="1200" cap="none" spc="-30" normalizeH="0" noProof="0" dirty="0">
              <a:ln>
                <a:noFill/>
              </a:ln>
              <a:solidFill>
                <a:prstClr val="black"/>
              </a:solidFill>
              <a:effectLst/>
              <a:uLnTx/>
              <a:uFillTx/>
              <a:latin typeface="Calibri" panose="020F0502020204030204"/>
              <a:ea typeface="+mn-ea"/>
              <a:cs typeface="+mn-cs"/>
            </a:endParaRPr>
          </a:p>
        </p:txBody>
      </p:sp>
      <p:pic>
        <p:nvPicPr>
          <p:cNvPr id="21" name="Picture 20" descr="A green circle with white lines on it&#10;&#10;Description automatically generated">
            <a:extLst>
              <a:ext uri="{FF2B5EF4-FFF2-40B4-BE49-F238E27FC236}">
                <a16:creationId xmlns:a16="http://schemas.microsoft.com/office/drawing/2014/main" id="{C614A27D-D347-6FE8-A430-720291F67CC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17868" y="2007694"/>
            <a:ext cx="720000" cy="720000"/>
          </a:xfrm>
          <a:prstGeom prst="rect">
            <a:avLst/>
          </a:prstGeom>
        </p:spPr>
      </p:pic>
      <p:pic>
        <p:nvPicPr>
          <p:cNvPr id="27" name="Picture 26" descr="A green circle with white lines on it&#10;&#10;Description automatically generated">
            <a:extLst>
              <a:ext uri="{FF2B5EF4-FFF2-40B4-BE49-F238E27FC236}">
                <a16:creationId xmlns:a16="http://schemas.microsoft.com/office/drawing/2014/main" id="{F617DE5B-C179-904C-5594-FC4F6F42B1F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08190" y="2900772"/>
            <a:ext cx="720000" cy="720000"/>
          </a:xfrm>
          <a:prstGeom prst="rect">
            <a:avLst/>
          </a:prstGeom>
        </p:spPr>
      </p:pic>
      <p:pic>
        <p:nvPicPr>
          <p:cNvPr id="29" name="Picture 28">
            <a:hlinkClick r:id="" action="ppaction://hlinkshowjump?jump=previousslide"/>
            <a:extLst>
              <a:ext uri="{FF2B5EF4-FFF2-40B4-BE49-F238E27FC236}">
                <a16:creationId xmlns:a16="http://schemas.microsoft.com/office/drawing/2014/main" id="{8B15B8E1-A83A-B18C-712F-E5940F5302A3}"/>
              </a:ext>
            </a:extLst>
          </p:cNvPr>
          <p:cNvPicPr>
            <a:picLocks noChangeAspect="1"/>
          </p:cNvPicPr>
          <p:nvPr/>
        </p:nvPicPr>
        <p:blipFill>
          <a:blip r:embed="rId8"/>
          <a:stretch>
            <a:fillRect/>
          </a:stretch>
        </p:blipFill>
        <p:spPr>
          <a:xfrm flipH="1">
            <a:off x="10372933" y="6016808"/>
            <a:ext cx="756000" cy="756000"/>
          </a:xfrm>
          <a:prstGeom prst="rect">
            <a:avLst/>
          </a:prstGeom>
        </p:spPr>
      </p:pic>
      <p:pic>
        <p:nvPicPr>
          <p:cNvPr id="30" name="Picture 29">
            <a:extLst>
              <a:ext uri="{FF2B5EF4-FFF2-40B4-BE49-F238E27FC236}">
                <a16:creationId xmlns:a16="http://schemas.microsoft.com/office/drawing/2014/main" id="{99B3B466-6108-85AE-090A-7D7D5AAA7BEE}"/>
              </a:ext>
            </a:extLst>
          </p:cNvPr>
          <p:cNvPicPr>
            <a:picLocks noChangeAspect="1"/>
          </p:cNvPicPr>
          <p:nvPr/>
        </p:nvPicPr>
        <p:blipFill>
          <a:blip r:embed="rId8">
            <a:alphaModFix amt="20000"/>
          </a:blip>
          <a:stretch>
            <a:fillRect/>
          </a:stretch>
        </p:blipFill>
        <p:spPr>
          <a:xfrm>
            <a:off x="11290478" y="6016808"/>
            <a:ext cx="756000" cy="756000"/>
          </a:xfrm>
          <a:prstGeom prst="rect">
            <a:avLst/>
          </a:prstGeom>
        </p:spPr>
      </p:pic>
    </p:spTree>
    <p:extLst>
      <p:ext uri="{BB962C8B-B14F-4D97-AF65-F5344CB8AC3E}">
        <p14:creationId xmlns:p14="http://schemas.microsoft.com/office/powerpoint/2010/main" val="3735746992"/>
      </p:ext>
    </p:extLst>
  </p:cSld>
  <p:clrMapOvr>
    <a:masterClrMapping/>
  </p:clrMapOvr>
  <mc:AlternateContent xmlns:mc="http://schemas.openxmlformats.org/markup-compatibility/2006" xmlns:p14="http://schemas.microsoft.com/office/powerpoint/2010/main">
    <mc:Choice Requires="p14">
      <p:transition spd="slow" p14:dur="2000" advClick="0">
        <p:fade/>
      </p:transition>
    </mc:Choice>
    <mc:Fallback xmlns="">
      <p:transition spd="slow" advClick="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descr="A red circle with white logo&#10;&#10;Description automatically generated">
            <a:hlinkClick r:id="rId3" action="ppaction://hlinksldjump"/>
            <a:extLst>
              <a:ext uri="{FF2B5EF4-FFF2-40B4-BE49-F238E27FC236}">
                <a16:creationId xmlns:a16="http://schemas.microsoft.com/office/drawing/2014/main" id="{579C6414-910B-7467-9580-0E4715468D8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7804" y="2693449"/>
            <a:ext cx="1080000" cy="1080000"/>
          </a:xfrm>
          <a:prstGeom prst="rect">
            <a:avLst/>
          </a:prstGeom>
        </p:spPr>
      </p:pic>
      <p:grpSp>
        <p:nvGrpSpPr>
          <p:cNvPr id="104" name="Group 103">
            <a:extLst>
              <a:ext uri="{FF2B5EF4-FFF2-40B4-BE49-F238E27FC236}">
                <a16:creationId xmlns:a16="http://schemas.microsoft.com/office/drawing/2014/main" id="{C0F2AD0B-A8D9-7D7E-F51D-13F21F77BF4D}"/>
              </a:ext>
            </a:extLst>
          </p:cNvPr>
          <p:cNvGrpSpPr/>
          <p:nvPr/>
        </p:nvGrpSpPr>
        <p:grpSpPr>
          <a:xfrm>
            <a:off x="5333494" y="2693449"/>
            <a:ext cx="1080000" cy="1080000"/>
            <a:chOff x="6790257" y="3245157"/>
            <a:chExt cx="1080000" cy="1080000"/>
          </a:xfrm>
        </p:grpSpPr>
        <p:grpSp>
          <p:nvGrpSpPr>
            <p:cNvPr id="101" name="Group 100">
              <a:extLst>
                <a:ext uri="{FF2B5EF4-FFF2-40B4-BE49-F238E27FC236}">
                  <a16:creationId xmlns:a16="http://schemas.microsoft.com/office/drawing/2014/main" id="{3A63CFF5-18FB-C995-68A9-9B8A2E0FB87B}"/>
                </a:ext>
              </a:extLst>
            </p:cNvPr>
            <p:cNvGrpSpPr/>
            <p:nvPr/>
          </p:nvGrpSpPr>
          <p:grpSpPr>
            <a:xfrm>
              <a:off x="6790257" y="3245157"/>
              <a:ext cx="1080000" cy="1080000"/>
              <a:chOff x="6790257" y="3245157"/>
              <a:chExt cx="1080000" cy="1080000"/>
            </a:xfrm>
          </p:grpSpPr>
          <p:sp>
            <p:nvSpPr>
              <p:cNvPr id="86" name="Rectangle: Rounded Corners 85">
                <a:hlinkClick r:id="" action="ppaction://noaction" highlightClick="1"/>
                <a:extLst>
                  <a:ext uri="{FF2B5EF4-FFF2-40B4-BE49-F238E27FC236}">
                    <a16:creationId xmlns:a16="http://schemas.microsoft.com/office/drawing/2014/main" id="{6F620D39-5239-77FA-3F72-411C1CA0EE3E}"/>
                  </a:ext>
                </a:extLst>
              </p:cNvPr>
              <p:cNvSpPr/>
              <p:nvPr/>
            </p:nvSpPr>
            <p:spPr>
              <a:xfrm>
                <a:off x="6790257" y="3245157"/>
                <a:ext cx="1080000" cy="1080000"/>
              </a:xfrm>
              <a:prstGeom prst="roundRect">
                <a:avLst>
                  <a:gd name="adj" fmla="val 50000"/>
                </a:avLst>
              </a:prstGeom>
              <a:solidFill>
                <a:srgbClr val="DEC9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0" name="Picture 99" descr="Icon&#10;&#10;Description automatically generated">
                <a:extLst>
                  <a:ext uri="{FF2B5EF4-FFF2-40B4-BE49-F238E27FC236}">
                    <a16:creationId xmlns:a16="http://schemas.microsoft.com/office/drawing/2014/main" id="{1BEB0E38-9D60-76FE-C713-B38F20C21AE2}"/>
                  </a:ext>
                </a:extLst>
              </p:cNvPr>
              <p:cNvPicPr preferRelativeResize="0">
                <a:picLocks/>
              </p:cNvPicPr>
              <p:nvPr/>
            </p:nvPicPr>
            <p:blipFill rotWithShape="1">
              <a:blip r:embed="rId5">
                <a:clrChange>
                  <a:clrFrom>
                    <a:srgbClr val="00B1E3"/>
                  </a:clrFrom>
                  <a:clrTo>
                    <a:srgbClr val="00B1E3">
                      <a:alpha val="0"/>
                    </a:srgbClr>
                  </a:clrTo>
                </a:clrChange>
                <a:extLst>
                  <a:ext uri="{28A0092B-C50C-407E-A947-70E740481C1C}">
                    <a14:useLocalDpi xmlns:a14="http://schemas.microsoft.com/office/drawing/2010/main" val="0"/>
                  </a:ext>
                </a:extLst>
              </a:blip>
              <a:srcRect l="16954" t="18504" r="17785" b="15240"/>
              <a:stretch/>
            </p:blipFill>
            <p:spPr>
              <a:xfrm>
                <a:off x="6876573" y="3331647"/>
                <a:ext cx="907368" cy="944438"/>
              </a:xfrm>
              <a:prstGeom prst="ellipse">
                <a:avLst/>
              </a:prstGeom>
              <a:ln w="19050">
                <a:noFill/>
              </a:ln>
              <a:effectLst/>
            </p:spPr>
          </p:pic>
        </p:grpSp>
        <p:cxnSp>
          <p:nvCxnSpPr>
            <p:cNvPr id="102" name="Straight Connector 101">
              <a:extLst>
                <a:ext uri="{FF2B5EF4-FFF2-40B4-BE49-F238E27FC236}">
                  <a16:creationId xmlns:a16="http://schemas.microsoft.com/office/drawing/2014/main" id="{362B37B0-7451-BECD-F7A4-1A4512224E69}"/>
                </a:ext>
              </a:extLst>
            </p:cNvPr>
            <p:cNvCxnSpPr/>
            <p:nvPr/>
          </p:nvCxnSpPr>
          <p:spPr>
            <a:xfrm>
              <a:off x="7596950" y="3607370"/>
              <a:ext cx="83527" cy="0"/>
            </a:xfrm>
            <a:prstGeom prst="line">
              <a:avLst/>
            </a:prstGeom>
            <a:ln w="28575">
              <a:solidFill>
                <a:srgbClr val="DEC94F"/>
              </a:solidFill>
            </a:ln>
            <a:effectLst/>
          </p:spPr>
          <p:style>
            <a:lnRef idx="1">
              <a:schemeClr val="accent1"/>
            </a:lnRef>
            <a:fillRef idx="0">
              <a:schemeClr val="accent1"/>
            </a:fillRef>
            <a:effectRef idx="0">
              <a:schemeClr val="accent1"/>
            </a:effectRef>
            <a:fontRef idx="minor">
              <a:schemeClr val="tx1"/>
            </a:fontRef>
          </p:style>
        </p:cxnSp>
      </p:grpSp>
      <p:pic>
        <p:nvPicPr>
          <p:cNvPr id="18" name="Picture 17" descr="A white line drawing of a person standing next to a train&#10;&#10;Description automatically generated">
            <a:extLst>
              <a:ext uri="{FF2B5EF4-FFF2-40B4-BE49-F238E27FC236}">
                <a16:creationId xmlns:a16="http://schemas.microsoft.com/office/drawing/2014/main" id="{62646660-BFDB-F6B7-2BBD-D8D0A5A2A1A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87804" y="4477830"/>
            <a:ext cx="1080000" cy="1080000"/>
          </a:xfrm>
          <a:prstGeom prst="rect">
            <a:avLst/>
          </a:prstGeom>
        </p:spPr>
      </p:pic>
      <p:pic>
        <p:nvPicPr>
          <p:cNvPr id="37" name="Picture 36" descr="A white line on a blue circle&#10;&#10;Description automatically generated">
            <a:extLst>
              <a:ext uri="{FF2B5EF4-FFF2-40B4-BE49-F238E27FC236}">
                <a16:creationId xmlns:a16="http://schemas.microsoft.com/office/drawing/2014/main" id="{486A317D-86A9-1774-B2CA-AB0F0C46AB0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87804" y="909068"/>
            <a:ext cx="1080000" cy="1080000"/>
          </a:xfrm>
          <a:prstGeom prst="rect">
            <a:avLst/>
          </a:prstGeom>
        </p:spPr>
      </p:pic>
      <p:pic>
        <p:nvPicPr>
          <p:cNvPr id="28" name="Picture 27" descr="A green circle with white lines and dots on it&#10;&#10;Description automatically generated">
            <a:extLst>
              <a:ext uri="{FF2B5EF4-FFF2-40B4-BE49-F238E27FC236}">
                <a16:creationId xmlns:a16="http://schemas.microsoft.com/office/drawing/2014/main" id="{6CA2215F-28A4-38EC-4173-378DFD9586DD}"/>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494237" y="909068"/>
            <a:ext cx="1080000" cy="1080000"/>
          </a:xfrm>
          <a:prstGeom prst="rect">
            <a:avLst/>
          </a:prstGeom>
        </p:spPr>
      </p:pic>
      <p:pic>
        <p:nvPicPr>
          <p:cNvPr id="26" name="Picture 25" descr="A green circle with white lines on it&#10;&#10;Description automatically generated">
            <a:extLst>
              <a:ext uri="{FF2B5EF4-FFF2-40B4-BE49-F238E27FC236}">
                <a16:creationId xmlns:a16="http://schemas.microsoft.com/office/drawing/2014/main" id="{FE952E73-D78B-598A-5AB5-5988D878306F}"/>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333494" y="909068"/>
            <a:ext cx="1080000" cy="1080000"/>
          </a:xfrm>
          <a:prstGeom prst="rect">
            <a:avLst/>
          </a:prstGeom>
        </p:spPr>
      </p:pic>
      <p:pic>
        <p:nvPicPr>
          <p:cNvPr id="21" name="Picture 20" descr="A blue circle with a lightning bolt in it&#10;&#10;Description automatically generated">
            <a:extLst>
              <a:ext uri="{FF2B5EF4-FFF2-40B4-BE49-F238E27FC236}">
                <a16:creationId xmlns:a16="http://schemas.microsoft.com/office/drawing/2014/main" id="{69A19B20-DFFF-CA65-8C56-F49F1F5C4DAA}"/>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333494" y="4477830"/>
            <a:ext cx="1080000" cy="1080000"/>
          </a:xfrm>
          <a:prstGeom prst="rect">
            <a:avLst/>
          </a:prstGeom>
        </p:spPr>
      </p:pic>
      <p:sp>
        <p:nvSpPr>
          <p:cNvPr id="38" name="Title 1">
            <a:extLst>
              <a:ext uri="{FF2B5EF4-FFF2-40B4-BE49-F238E27FC236}">
                <a16:creationId xmlns:a16="http://schemas.microsoft.com/office/drawing/2014/main" id="{3AD6F6E1-BB5F-4AE2-86F9-B57394549D48}"/>
              </a:ext>
            </a:extLst>
          </p:cNvPr>
          <p:cNvSpPr txBox="1">
            <a:spLocks/>
          </p:cNvSpPr>
          <p:nvPr/>
        </p:nvSpPr>
        <p:spPr>
          <a:xfrm>
            <a:off x="1787703" y="6253790"/>
            <a:ext cx="8620018" cy="604210"/>
          </a:xfrm>
          <a:prstGeom prst="rect">
            <a:avLst/>
          </a:prstGeom>
        </p:spPr>
        <p:txBody>
          <a:bodyPr vert="horz" lIns="0" tIns="0" rIns="0" bIns="0" rtlCol="0" anchor="ctr" anchorCtr="0">
            <a:noAutofit/>
          </a:bodyPr>
          <a:lstStyle>
            <a:lvl1pPr algn="l" defTabSz="914400" rtl="0" eaLnBrk="1" latinLnBrk="0" hangingPunct="1">
              <a:lnSpc>
                <a:spcPct val="100000"/>
              </a:lnSpc>
              <a:spcBef>
                <a:spcPct val="0"/>
              </a:spcBef>
              <a:buNone/>
              <a:defRPr sz="4500" kern="1200">
                <a:solidFill>
                  <a:schemeClr val="bg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2000" b="1" i="0" u="none" strike="noStrike" kern="1200" cap="none" spc="-50" normalizeH="0" baseline="0" noProof="0">
                <a:ln>
                  <a:noFill/>
                </a:ln>
                <a:solidFill>
                  <a:srgbClr val="C00000"/>
                </a:solidFill>
                <a:effectLst/>
                <a:uLnTx/>
                <a:uFillTx/>
                <a:latin typeface="Calibri"/>
                <a:ea typeface="+mj-ea"/>
                <a:cs typeface="+mj-cs"/>
              </a:rPr>
              <a:t>Click on the icons with red rings for more detail on those changes </a:t>
            </a:r>
            <a:endParaRPr kumimoji="0" lang="en-GB" sz="2000" b="1" i="1" u="none" strike="noStrike" kern="1200" cap="none" spc="0" normalizeH="0" baseline="0" noProof="0">
              <a:ln>
                <a:noFill/>
              </a:ln>
              <a:solidFill>
                <a:srgbClr val="C00000"/>
              </a:solidFill>
              <a:effectLst/>
              <a:uLnTx/>
              <a:uFillTx/>
              <a:latin typeface="Calibri"/>
              <a:ea typeface="+mj-ea"/>
              <a:cs typeface="+mj-cs"/>
            </a:endParaRPr>
          </a:p>
        </p:txBody>
      </p:sp>
      <p:sp>
        <p:nvSpPr>
          <p:cNvPr id="111" name="Rectangle 110">
            <a:extLst>
              <a:ext uri="{FF2B5EF4-FFF2-40B4-BE49-F238E27FC236}">
                <a16:creationId xmlns:a16="http://schemas.microsoft.com/office/drawing/2014/main" id="{8E4C9954-99D4-4A6A-9ACB-E06C95ED65E5}"/>
              </a:ext>
            </a:extLst>
          </p:cNvPr>
          <p:cNvSpPr/>
          <p:nvPr/>
        </p:nvSpPr>
        <p:spPr>
          <a:xfrm>
            <a:off x="1981406" y="1213883"/>
            <a:ext cx="799294" cy="384721"/>
          </a:xfrm>
          <a:prstGeom prst="rect">
            <a:avLst/>
          </a:prstGeom>
        </p:spPr>
        <p:txBody>
          <a:bodyPr wrap="square">
            <a:spAutoFit/>
          </a:bodyPr>
          <a:lstStyle/>
          <a:p>
            <a:pPr marL="0" marR="0" lvl="0" indent="0" algn="l" defTabSz="1219170" rtl="0" eaLnBrk="1" fontAlgn="auto" latinLnBrk="0" hangingPunct="1">
              <a:lnSpc>
                <a:spcPct val="95000"/>
              </a:lnSpc>
              <a:spcBef>
                <a:spcPts val="400"/>
              </a:spcBef>
              <a:spcAft>
                <a:spcPts val="400"/>
              </a:spcAft>
              <a:buClrTx/>
              <a:buSzTx/>
              <a:buFontTx/>
              <a:buNone/>
              <a:tabLst/>
              <a:defRPr/>
            </a:pPr>
            <a:r>
              <a:rPr kumimoji="0" lang="en-GB" sz="2000" b="0" i="0" u="none" strike="noStrike" kern="1200" cap="none" spc="0" normalizeH="0" baseline="0" noProof="0">
                <a:ln>
                  <a:noFill/>
                </a:ln>
                <a:solidFill>
                  <a:prstClr val="black"/>
                </a:solidFill>
                <a:effectLst/>
                <a:uLnTx/>
                <a:uFillTx/>
                <a:latin typeface="Calibri" panose="020F0502020204030204"/>
                <a:ea typeface="+mn-ea"/>
                <a:cs typeface="+mn-cs"/>
              </a:rPr>
              <a:t>Plant</a:t>
            </a:r>
          </a:p>
        </p:txBody>
      </p:sp>
      <p:sp>
        <p:nvSpPr>
          <p:cNvPr id="112" name="Rectangle 111">
            <a:extLst>
              <a:ext uri="{FF2B5EF4-FFF2-40B4-BE49-F238E27FC236}">
                <a16:creationId xmlns:a16="http://schemas.microsoft.com/office/drawing/2014/main" id="{7EA47AB8-5337-4846-9A8D-D6792698D5EE}"/>
              </a:ext>
            </a:extLst>
          </p:cNvPr>
          <p:cNvSpPr/>
          <p:nvPr/>
        </p:nvSpPr>
        <p:spPr>
          <a:xfrm>
            <a:off x="6444120" y="1250815"/>
            <a:ext cx="1639724" cy="384721"/>
          </a:xfrm>
          <a:prstGeom prst="rect">
            <a:avLst/>
          </a:prstGeom>
        </p:spPr>
        <p:txBody>
          <a:bodyPr wrap="square">
            <a:spAutoFit/>
          </a:bodyPr>
          <a:lstStyle/>
          <a:p>
            <a:pPr marL="0" marR="0" lvl="0" indent="0" algn="l" defTabSz="1219170" rtl="0" eaLnBrk="1" fontAlgn="auto" latinLnBrk="0" hangingPunct="1">
              <a:lnSpc>
                <a:spcPct val="95000"/>
              </a:lnSpc>
              <a:spcBef>
                <a:spcPts val="400"/>
              </a:spcBef>
              <a:spcAft>
                <a:spcPts val="400"/>
              </a:spcAft>
              <a:buClrTx/>
              <a:buSzTx/>
              <a:buFontTx/>
              <a:buNone/>
              <a:tabLst/>
              <a:defRPr/>
            </a:pPr>
            <a:r>
              <a:rPr kumimoji="0" lang="en-GB" sz="2000" b="0" i="0" u="none" strike="noStrike" kern="1200" cap="none" spc="0" normalizeH="0" baseline="0" noProof="0">
                <a:ln>
                  <a:noFill/>
                </a:ln>
                <a:solidFill>
                  <a:prstClr val="black"/>
                </a:solidFill>
                <a:effectLst/>
                <a:uLnTx/>
                <a:uFillTx/>
                <a:latin typeface="Calibri" panose="020F0502020204030204"/>
                <a:ea typeface="+mn-ea"/>
                <a:cs typeface="+mn-cs"/>
              </a:rPr>
              <a:t>Rolling Stock</a:t>
            </a:r>
          </a:p>
        </p:txBody>
      </p:sp>
      <p:sp>
        <p:nvSpPr>
          <p:cNvPr id="113" name="Rectangle 112">
            <a:extLst>
              <a:ext uri="{FF2B5EF4-FFF2-40B4-BE49-F238E27FC236}">
                <a16:creationId xmlns:a16="http://schemas.microsoft.com/office/drawing/2014/main" id="{BA454E97-E5FC-4C9C-B997-22E8DA203E09}"/>
              </a:ext>
            </a:extLst>
          </p:cNvPr>
          <p:cNvSpPr/>
          <p:nvPr/>
        </p:nvSpPr>
        <p:spPr>
          <a:xfrm>
            <a:off x="6444120" y="3021157"/>
            <a:ext cx="1838302" cy="384721"/>
          </a:xfrm>
          <a:prstGeom prst="rect">
            <a:avLst/>
          </a:prstGeom>
        </p:spPr>
        <p:txBody>
          <a:bodyPr wrap="square">
            <a:spAutoFit/>
          </a:bodyPr>
          <a:lstStyle/>
          <a:p>
            <a:pPr marL="0" marR="0" lvl="0" indent="0" algn="l" defTabSz="1219170" rtl="0" eaLnBrk="1" fontAlgn="auto" latinLnBrk="0" hangingPunct="1">
              <a:lnSpc>
                <a:spcPct val="95000"/>
              </a:lnSpc>
              <a:spcBef>
                <a:spcPts val="400"/>
              </a:spcBef>
              <a:spcAft>
                <a:spcPts val="400"/>
              </a:spcAft>
              <a:buClrTx/>
              <a:buSzTx/>
              <a:buFontTx/>
              <a:buNone/>
              <a:tabLst/>
              <a:defRPr/>
            </a:pPr>
            <a:r>
              <a:rPr kumimoji="0" lang="en-GB" sz="2000" b="0" i="0" u="none" strike="noStrike" kern="1200" cap="none" spc="0" normalizeH="0" baseline="0" noProof="0">
                <a:ln>
                  <a:noFill/>
                </a:ln>
                <a:solidFill>
                  <a:prstClr val="black"/>
                </a:solidFill>
                <a:effectLst/>
                <a:uLnTx/>
                <a:uFillTx/>
                <a:latin typeface="Calibri" panose="020F0502020204030204"/>
                <a:ea typeface="+mn-ea"/>
                <a:cs typeface="+mn-cs"/>
              </a:rPr>
              <a:t>Infrastructure</a:t>
            </a:r>
            <a:endParaRPr kumimoji="0" lang="en-GB" sz="2000" b="1"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4" name="Rectangle 113">
            <a:extLst>
              <a:ext uri="{FF2B5EF4-FFF2-40B4-BE49-F238E27FC236}">
                <a16:creationId xmlns:a16="http://schemas.microsoft.com/office/drawing/2014/main" id="{80400FC4-247C-4D3F-A393-F8ADCF11D9A8}"/>
              </a:ext>
            </a:extLst>
          </p:cNvPr>
          <p:cNvSpPr/>
          <p:nvPr/>
        </p:nvSpPr>
        <p:spPr>
          <a:xfrm>
            <a:off x="6444120" y="4712782"/>
            <a:ext cx="2205209" cy="384721"/>
          </a:xfrm>
          <a:prstGeom prst="rect">
            <a:avLst/>
          </a:prstGeom>
        </p:spPr>
        <p:txBody>
          <a:bodyPr wrap="square">
            <a:spAutoFit/>
          </a:bodyPr>
          <a:lstStyle/>
          <a:p>
            <a:pPr marL="0" marR="0" lvl="0" indent="0" algn="l" defTabSz="1219170" rtl="0" eaLnBrk="1" fontAlgn="auto" latinLnBrk="0" hangingPunct="1">
              <a:lnSpc>
                <a:spcPct val="95000"/>
              </a:lnSpc>
              <a:spcBef>
                <a:spcPts val="400"/>
              </a:spcBef>
              <a:spcAft>
                <a:spcPts val="400"/>
              </a:spcAft>
              <a:buClrTx/>
              <a:buSzTx/>
              <a:buFontTx/>
              <a:buNone/>
              <a:tabLst/>
              <a:defRPr/>
            </a:pPr>
            <a:r>
              <a:rPr kumimoji="0" lang="en-GB" sz="2000" b="0" i="0" u="none" strike="noStrike" kern="1200" cap="none" spc="0" normalizeH="0" baseline="0" noProof="0">
                <a:ln>
                  <a:noFill/>
                </a:ln>
                <a:solidFill>
                  <a:prstClr val="black"/>
                </a:solidFill>
                <a:effectLst/>
                <a:uLnTx/>
                <a:uFillTx/>
                <a:latin typeface="Calibri" panose="020F0502020204030204"/>
                <a:ea typeface="+mn-ea"/>
                <a:cs typeface="+mn-cs"/>
              </a:rPr>
              <a:t>Energy</a:t>
            </a:r>
            <a:endParaRPr kumimoji="0" lang="en-GB" sz="2000" b="1"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5" name="Rectangle 114">
            <a:extLst>
              <a:ext uri="{FF2B5EF4-FFF2-40B4-BE49-F238E27FC236}">
                <a16:creationId xmlns:a16="http://schemas.microsoft.com/office/drawing/2014/main" id="{5845A895-28DE-42C5-A9CF-1998169D6755}"/>
              </a:ext>
            </a:extLst>
          </p:cNvPr>
          <p:cNvSpPr/>
          <p:nvPr/>
        </p:nvSpPr>
        <p:spPr>
          <a:xfrm>
            <a:off x="2009092" y="2874963"/>
            <a:ext cx="2605311" cy="677108"/>
          </a:xfrm>
          <a:prstGeom prst="rect">
            <a:avLst/>
          </a:prstGeom>
        </p:spPr>
        <p:txBody>
          <a:bodyPr wrap="square">
            <a:spAutoFit/>
          </a:bodyPr>
          <a:lstStyle/>
          <a:p>
            <a:pPr marL="0" marR="0" lvl="0" indent="0" algn="l" defTabSz="1219170" rtl="0" eaLnBrk="1" fontAlgn="auto" latinLnBrk="0" hangingPunct="1">
              <a:lnSpc>
                <a:spcPct val="95000"/>
              </a:lnSpc>
              <a:spcBef>
                <a:spcPts val="400"/>
              </a:spcBef>
              <a:spcAft>
                <a:spcPts val="400"/>
              </a:spcAft>
              <a:buClrTx/>
              <a:buSzTx/>
              <a:buFontTx/>
              <a:buNone/>
              <a:tabLst/>
              <a:defRPr/>
            </a:pPr>
            <a:r>
              <a:rPr kumimoji="0" lang="en-GB" sz="2000" b="0" i="0" u="none" strike="noStrike" kern="1200" cap="none" spc="0" normalizeH="0" baseline="0" noProof="0">
                <a:ln>
                  <a:noFill/>
                </a:ln>
                <a:solidFill>
                  <a:prstClr val="black"/>
                </a:solidFill>
                <a:effectLst/>
                <a:uLnTx/>
                <a:uFillTx/>
                <a:latin typeface="Calibri" panose="020F0502020204030204"/>
                <a:ea typeface="+mn-ea"/>
                <a:cs typeface="+mn-cs"/>
              </a:rPr>
              <a:t>Control, Command,</a:t>
            </a:r>
            <a:br>
              <a:rPr kumimoji="0" lang="en-GB" sz="2000" b="0" i="0" u="none" strike="noStrike" kern="1200" cap="none" spc="0" normalizeH="0" baseline="0" noProof="0">
                <a:ln>
                  <a:noFill/>
                </a:ln>
                <a:solidFill>
                  <a:prstClr val="black"/>
                </a:solidFill>
                <a:effectLst/>
                <a:uLnTx/>
                <a:uFillTx/>
                <a:latin typeface="Calibri" panose="020F0502020204030204"/>
                <a:ea typeface="+mn-ea"/>
                <a:cs typeface="+mn-cs"/>
              </a:rPr>
            </a:br>
            <a:r>
              <a:rPr kumimoji="0" lang="en-GB" sz="2000" b="0" i="0" u="none" strike="noStrike" kern="1200" cap="none" spc="0" normalizeH="0" baseline="0" noProof="0">
                <a:ln>
                  <a:noFill/>
                </a:ln>
                <a:solidFill>
                  <a:prstClr val="black"/>
                </a:solidFill>
                <a:effectLst/>
                <a:uLnTx/>
                <a:uFillTx/>
                <a:latin typeface="Calibri" panose="020F0502020204030204"/>
                <a:ea typeface="+mn-ea"/>
                <a:cs typeface="+mn-cs"/>
              </a:rPr>
              <a:t>and Signalling </a:t>
            </a:r>
            <a:endParaRPr kumimoji="0" lang="en-GB" sz="2000" b="1"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6" name="Rectangle 115">
            <a:extLst>
              <a:ext uri="{FF2B5EF4-FFF2-40B4-BE49-F238E27FC236}">
                <a16:creationId xmlns:a16="http://schemas.microsoft.com/office/drawing/2014/main" id="{0EDEA4CA-C415-465C-82B2-F9257927AC56}"/>
              </a:ext>
            </a:extLst>
          </p:cNvPr>
          <p:cNvSpPr/>
          <p:nvPr/>
        </p:nvSpPr>
        <p:spPr>
          <a:xfrm>
            <a:off x="2055627" y="4858976"/>
            <a:ext cx="2605310" cy="384721"/>
          </a:xfrm>
          <a:prstGeom prst="rect">
            <a:avLst/>
          </a:prstGeom>
        </p:spPr>
        <p:txBody>
          <a:bodyPr wrap="square">
            <a:spAutoFit/>
          </a:bodyPr>
          <a:lstStyle/>
          <a:p>
            <a:pPr marL="0" marR="0" lvl="0" indent="0" algn="l" defTabSz="1219170" rtl="0" eaLnBrk="1" fontAlgn="auto" latinLnBrk="0" hangingPunct="1">
              <a:lnSpc>
                <a:spcPct val="95000"/>
              </a:lnSpc>
              <a:spcBef>
                <a:spcPts val="400"/>
              </a:spcBef>
              <a:spcAft>
                <a:spcPts val="400"/>
              </a:spcAft>
              <a:buClrTx/>
              <a:buSzTx/>
              <a:buFontTx/>
              <a:buNone/>
              <a:tabLst/>
              <a:defRPr/>
            </a:pPr>
            <a:r>
              <a:rPr kumimoji="0" lang="en-GB" sz="2000" b="0" i="0" u="none" strike="noStrike" kern="1200" cap="none" spc="0" normalizeH="0" baseline="0" noProof="0">
                <a:ln>
                  <a:noFill/>
                </a:ln>
                <a:solidFill>
                  <a:prstClr val="black"/>
                </a:solidFill>
                <a:effectLst/>
                <a:uLnTx/>
                <a:uFillTx/>
                <a:latin typeface="Calibri" panose="020F0502020204030204"/>
                <a:ea typeface="+mn-ea"/>
                <a:cs typeface="+mn-cs"/>
              </a:rPr>
              <a:t>Operations</a:t>
            </a:r>
            <a:endParaRPr kumimoji="0" lang="en-GB" sz="2000" b="1"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7" name="Rectangle 96">
            <a:extLst>
              <a:ext uri="{FF2B5EF4-FFF2-40B4-BE49-F238E27FC236}">
                <a16:creationId xmlns:a16="http://schemas.microsoft.com/office/drawing/2014/main" id="{31EAE2D1-FEA7-4140-A573-A3D908FD8064}"/>
              </a:ext>
            </a:extLst>
          </p:cNvPr>
          <p:cNvSpPr/>
          <p:nvPr/>
        </p:nvSpPr>
        <p:spPr>
          <a:xfrm>
            <a:off x="10560036" y="2911412"/>
            <a:ext cx="1755933" cy="604210"/>
          </a:xfrm>
          <a:prstGeom prst="rect">
            <a:avLst/>
          </a:prstGeom>
          <a:noFill/>
          <a:ln w="2857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w="0"/>
                <a:solidFill>
                  <a:prstClr val="black"/>
                </a:solidFill>
                <a:effectLst/>
                <a:uLnTx/>
                <a:uFillTx/>
                <a:latin typeface="Calibri" panose="020F0502020204030204"/>
                <a:ea typeface="+mn-ea"/>
                <a:cs typeface="+mn-cs"/>
              </a:rPr>
              <a:t>Non-RSSB standards </a:t>
            </a:r>
          </a:p>
        </p:txBody>
      </p:sp>
      <p:sp>
        <p:nvSpPr>
          <p:cNvPr id="109" name="Rectangle 108">
            <a:extLst>
              <a:ext uri="{FF2B5EF4-FFF2-40B4-BE49-F238E27FC236}">
                <a16:creationId xmlns:a16="http://schemas.microsoft.com/office/drawing/2014/main" id="{49AA77DC-E787-4AF7-BEF6-E5DE420F3E28}"/>
              </a:ext>
            </a:extLst>
          </p:cNvPr>
          <p:cNvSpPr/>
          <p:nvPr/>
        </p:nvSpPr>
        <p:spPr>
          <a:xfrm>
            <a:off x="10560036" y="963118"/>
            <a:ext cx="1591514" cy="969496"/>
          </a:xfrm>
          <a:prstGeom prst="rect">
            <a:avLst/>
          </a:prstGeom>
        </p:spPr>
        <p:txBody>
          <a:bodyPr wrap="square">
            <a:spAutoFit/>
          </a:bodyPr>
          <a:lstStyle/>
          <a:p>
            <a:pPr marL="0" marR="0" lvl="0" indent="0" algn="l" defTabSz="1219170" rtl="0" eaLnBrk="1" fontAlgn="auto" latinLnBrk="0" hangingPunct="1">
              <a:lnSpc>
                <a:spcPct val="95000"/>
              </a:lnSpc>
              <a:spcBef>
                <a:spcPts val="400"/>
              </a:spcBef>
              <a:spcAft>
                <a:spcPts val="400"/>
              </a:spcAft>
              <a:buClrTx/>
              <a:buSzTx/>
              <a:buFontTx/>
              <a:buNone/>
              <a:tabLst/>
              <a:defRPr/>
            </a:pPr>
            <a:r>
              <a:rPr kumimoji="0" lang="en-GB" sz="2000" b="0" i="0" u="none" strike="noStrike" kern="1200" cap="none" spc="0" normalizeH="0" baseline="0" noProof="0">
                <a:ln>
                  <a:noFill/>
                </a:ln>
                <a:solidFill>
                  <a:prstClr val="black"/>
                </a:solidFill>
                <a:effectLst/>
                <a:uLnTx/>
                <a:uFillTx/>
                <a:latin typeface="Calibri" panose="020F0502020204030204"/>
                <a:ea typeface="+mn-ea"/>
                <a:cs typeface="+mn-cs"/>
              </a:rPr>
              <a:t>Data, Systems, and Telematics</a:t>
            </a:r>
            <a:endParaRPr kumimoji="0" lang="en-GB" sz="2000" b="1"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0" name="Title 1">
            <a:extLst>
              <a:ext uri="{FF2B5EF4-FFF2-40B4-BE49-F238E27FC236}">
                <a16:creationId xmlns:a16="http://schemas.microsoft.com/office/drawing/2014/main" id="{565471F5-305F-44AB-AA62-29D44CCA77CE}"/>
              </a:ext>
            </a:extLst>
          </p:cNvPr>
          <p:cNvSpPr txBox="1">
            <a:spLocks/>
          </p:cNvSpPr>
          <p:nvPr/>
        </p:nvSpPr>
        <p:spPr>
          <a:xfrm>
            <a:off x="201244" y="1999099"/>
            <a:ext cx="2476478" cy="604210"/>
          </a:xfrm>
          <a:prstGeom prst="rect">
            <a:avLst/>
          </a:prstGeom>
        </p:spPr>
        <p:txBody>
          <a:bodyPr vert="horz" lIns="0" tIns="0" rIns="0" bIns="0" rtlCol="0" anchor="t" anchorCtr="0">
            <a:noAutofit/>
          </a:bodyPr>
          <a:lstStyle>
            <a:lvl1pPr algn="l" defTabSz="914400" rtl="0" eaLnBrk="1" latinLnBrk="0" hangingPunct="1">
              <a:lnSpc>
                <a:spcPct val="100000"/>
              </a:lnSpc>
              <a:spcBef>
                <a:spcPct val="0"/>
              </a:spcBef>
              <a:buNone/>
              <a:defRPr sz="4500" kern="1200">
                <a:solidFill>
                  <a:schemeClr val="bg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2000" b="1" i="0" u="none" strike="noStrike" kern="1200" cap="none" spc="-50" normalizeH="0" baseline="0" noProof="0" dirty="0">
                <a:ln>
                  <a:noFill/>
                </a:ln>
                <a:solidFill>
                  <a:srgbClr val="C00000"/>
                </a:solidFill>
                <a:effectLst/>
                <a:uLnTx/>
                <a:uFillTx/>
                <a:latin typeface="Calibri" panose="020F0502020204030204"/>
                <a:ea typeface="+mj-ea"/>
                <a:cs typeface="+mj-cs"/>
              </a:rPr>
              <a:t>1 point release</a:t>
            </a:r>
          </a:p>
        </p:txBody>
      </p:sp>
      <p:sp>
        <p:nvSpPr>
          <p:cNvPr id="119" name="Title 1">
            <a:extLst>
              <a:ext uri="{FF2B5EF4-FFF2-40B4-BE49-F238E27FC236}">
                <a16:creationId xmlns:a16="http://schemas.microsoft.com/office/drawing/2014/main" id="{0656CB41-7C54-4935-8934-DA541A0D3708}"/>
              </a:ext>
            </a:extLst>
          </p:cNvPr>
          <p:cNvSpPr txBox="1">
            <a:spLocks/>
          </p:cNvSpPr>
          <p:nvPr/>
        </p:nvSpPr>
        <p:spPr>
          <a:xfrm>
            <a:off x="3751806" y="2007269"/>
            <a:ext cx="4271073" cy="314286"/>
          </a:xfrm>
          <a:prstGeom prst="rect">
            <a:avLst/>
          </a:prstGeom>
        </p:spPr>
        <p:txBody>
          <a:bodyPr vert="horz" lIns="0" tIns="0" rIns="0" bIns="0" rtlCol="0" anchor="t" anchorCtr="0">
            <a:noAutofit/>
          </a:bodyPr>
          <a:lstStyle>
            <a:lvl1pPr algn="l" defTabSz="914400" rtl="0" eaLnBrk="1" latinLnBrk="0" hangingPunct="1">
              <a:lnSpc>
                <a:spcPct val="100000"/>
              </a:lnSpc>
              <a:spcBef>
                <a:spcPct val="0"/>
              </a:spcBef>
              <a:buNone/>
              <a:defRPr sz="4500" kern="1200">
                <a:solidFill>
                  <a:schemeClr val="bg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2000" b="1" i="0" u="none" strike="noStrike" kern="1200" cap="none" spc="-50" normalizeH="0" baseline="0" noProof="0" dirty="0">
                <a:ln>
                  <a:noFill/>
                </a:ln>
                <a:solidFill>
                  <a:srgbClr val="C00000"/>
                </a:solidFill>
                <a:effectLst/>
                <a:uLnTx/>
                <a:uFillTx/>
                <a:latin typeface="Calibri" panose="020F0502020204030204"/>
                <a:ea typeface="+mj-ea"/>
                <a:cs typeface="+mj-cs"/>
              </a:rPr>
              <a:t> 1 Technical Note  and 1 point release </a:t>
            </a:r>
          </a:p>
        </p:txBody>
      </p:sp>
      <p:sp>
        <p:nvSpPr>
          <p:cNvPr id="120" name="Title 1">
            <a:extLst>
              <a:ext uri="{FF2B5EF4-FFF2-40B4-BE49-F238E27FC236}">
                <a16:creationId xmlns:a16="http://schemas.microsoft.com/office/drawing/2014/main" id="{CAEAABC9-B5AD-4F80-9129-00F2B6F2DE60}"/>
              </a:ext>
            </a:extLst>
          </p:cNvPr>
          <p:cNvSpPr txBox="1">
            <a:spLocks/>
          </p:cNvSpPr>
          <p:nvPr/>
        </p:nvSpPr>
        <p:spPr>
          <a:xfrm>
            <a:off x="8736835" y="3744128"/>
            <a:ext cx="2594804" cy="604210"/>
          </a:xfrm>
          <a:prstGeom prst="rect">
            <a:avLst/>
          </a:prstGeom>
        </p:spPr>
        <p:txBody>
          <a:bodyPr vert="horz" lIns="0" tIns="0" rIns="0" bIns="0" rtlCol="0" anchor="t" anchorCtr="0">
            <a:noAutofit/>
          </a:bodyPr>
          <a:lstStyle>
            <a:lvl1pPr algn="l" defTabSz="914400" rtl="0" eaLnBrk="1" latinLnBrk="0" hangingPunct="1">
              <a:lnSpc>
                <a:spcPct val="100000"/>
              </a:lnSpc>
              <a:spcBef>
                <a:spcPct val="0"/>
              </a:spcBef>
              <a:buNone/>
              <a:defRPr sz="4500" kern="1200">
                <a:solidFill>
                  <a:schemeClr val="bg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2000" b="1" i="0" u="none" strike="noStrike" kern="1200" cap="none" spc="-50" normalizeH="0" baseline="0" noProof="0" dirty="0">
                <a:ln>
                  <a:noFill/>
                </a:ln>
                <a:solidFill>
                  <a:srgbClr val="C00000"/>
                </a:solidFill>
                <a:effectLst/>
                <a:uLnTx/>
                <a:uFillTx/>
                <a:latin typeface="Calibri" panose="020F0502020204030204"/>
                <a:ea typeface="+mj-ea"/>
                <a:cs typeface="+mj-cs"/>
              </a:rPr>
              <a:t>9 new standards and</a:t>
            </a:r>
            <a:br>
              <a:rPr kumimoji="0" lang="en-GB" sz="2000" b="1" i="0" u="none" strike="noStrike" kern="1200" cap="none" spc="-50" normalizeH="0" baseline="0" noProof="0" dirty="0">
                <a:ln>
                  <a:noFill/>
                </a:ln>
                <a:solidFill>
                  <a:srgbClr val="C00000"/>
                </a:solidFill>
                <a:effectLst/>
                <a:uLnTx/>
                <a:uFillTx/>
                <a:latin typeface="Calibri" panose="020F0502020204030204"/>
                <a:ea typeface="+mj-ea"/>
                <a:cs typeface="+mj-cs"/>
              </a:rPr>
            </a:br>
            <a:r>
              <a:rPr kumimoji="0" lang="en-GB" sz="2000" b="1" i="0" u="none" strike="noStrike" kern="1200" cap="none" spc="-50" normalizeH="0" baseline="0" noProof="0" dirty="0">
                <a:ln>
                  <a:noFill/>
                </a:ln>
                <a:solidFill>
                  <a:srgbClr val="C00000"/>
                </a:solidFill>
                <a:effectLst/>
                <a:uLnTx/>
                <a:uFillTx/>
                <a:latin typeface="Calibri" panose="020F0502020204030204"/>
                <a:ea typeface="+mj-ea"/>
                <a:cs typeface="+mj-cs"/>
              </a:rPr>
              <a:t>1 new poster</a:t>
            </a:r>
          </a:p>
        </p:txBody>
      </p:sp>
      <p:sp>
        <p:nvSpPr>
          <p:cNvPr id="122" name="Title 1">
            <a:extLst>
              <a:ext uri="{FF2B5EF4-FFF2-40B4-BE49-F238E27FC236}">
                <a16:creationId xmlns:a16="http://schemas.microsoft.com/office/drawing/2014/main" id="{C9515559-790E-4ED8-A406-E87E24E1FB42}"/>
              </a:ext>
            </a:extLst>
          </p:cNvPr>
          <p:cNvSpPr txBox="1">
            <a:spLocks/>
          </p:cNvSpPr>
          <p:nvPr/>
        </p:nvSpPr>
        <p:spPr>
          <a:xfrm>
            <a:off x="4641173" y="3744128"/>
            <a:ext cx="2476478" cy="604210"/>
          </a:xfrm>
          <a:prstGeom prst="rect">
            <a:avLst/>
          </a:prstGeom>
        </p:spPr>
        <p:txBody>
          <a:bodyPr vert="horz" lIns="0" tIns="0" rIns="0" bIns="0" rtlCol="0" anchor="t" anchorCtr="0">
            <a:noAutofit/>
          </a:bodyPr>
          <a:lstStyle>
            <a:lvl1pPr algn="l" defTabSz="914400" rtl="0" eaLnBrk="1" latinLnBrk="0" hangingPunct="1">
              <a:lnSpc>
                <a:spcPct val="100000"/>
              </a:lnSpc>
              <a:spcBef>
                <a:spcPct val="0"/>
              </a:spcBef>
              <a:buNone/>
              <a:defRPr sz="4500" kern="1200">
                <a:solidFill>
                  <a:schemeClr val="bg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lang="en-GB" sz="2000" b="1" spc="-50" dirty="0">
              <a:solidFill>
                <a:srgbClr val="C00000"/>
              </a:solidFill>
              <a:latin typeface="Calibri" panose="020F0502020204030204"/>
              <a:ea typeface="+mn-ea"/>
              <a:cs typeface="+mn-cs"/>
            </a:endParaRPr>
          </a:p>
        </p:txBody>
      </p:sp>
      <p:pic>
        <p:nvPicPr>
          <p:cNvPr id="90" name="Picture 89">
            <a:hlinkClick r:id="rId11" action="ppaction://hlinksldjump"/>
            <a:extLst>
              <a:ext uri="{FF2B5EF4-FFF2-40B4-BE49-F238E27FC236}">
                <a16:creationId xmlns:a16="http://schemas.microsoft.com/office/drawing/2014/main" id="{3E035F52-7024-4DF8-8C4D-4B443B6457C0}"/>
              </a:ext>
            </a:extLst>
          </p:cNvPr>
          <p:cNvPicPr>
            <a:picLocks noChangeAspect="1"/>
          </p:cNvPicPr>
          <p:nvPr/>
        </p:nvPicPr>
        <p:blipFill>
          <a:blip r:embed="rId12"/>
          <a:stretch>
            <a:fillRect/>
          </a:stretch>
        </p:blipFill>
        <p:spPr>
          <a:xfrm>
            <a:off x="11290478" y="157163"/>
            <a:ext cx="755970" cy="755970"/>
          </a:xfrm>
          <a:prstGeom prst="rect">
            <a:avLst/>
          </a:prstGeom>
        </p:spPr>
      </p:pic>
      <p:sp>
        <p:nvSpPr>
          <p:cNvPr id="63" name="Title 1">
            <a:extLst>
              <a:ext uri="{FF2B5EF4-FFF2-40B4-BE49-F238E27FC236}">
                <a16:creationId xmlns:a16="http://schemas.microsoft.com/office/drawing/2014/main" id="{71F23D2A-BDD8-490C-A3CF-96D5D264E8AB}"/>
              </a:ext>
            </a:extLst>
          </p:cNvPr>
          <p:cNvSpPr txBox="1">
            <a:spLocks/>
          </p:cNvSpPr>
          <p:nvPr/>
        </p:nvSpPr>
        <p:spPr>
          <a:xfrm>
            <a:off x="22285" y="5570109"/>
            <a:ext cx="2818884" cy="283953"/>
          </a:xfrm>
          <a:prstGeom prst="rect">
            <a:avLst/>
          </a:prstGeom>
        </p:spPr>
        <p:txBody>
          <a:bodyPr vert="horz" lIns="0" tIns="0" rIns="0" bIns="0" rtlCol="0" anchor="t" anchorCtr="0">
            <a:noAutofit/>
          </a:bodyPr>
          <a:lstStyle>
            <a:lvl1pPr algn="l" defTabSz="914400" rtl="0" eaLnBrk="1" latinLnBrk="0" hangingPunct="1">
              <a:lnSpc>
                <a:spcPct val="100000"/>
              </a:lnSpc>
              <a:spcBef>
                <a:spcPct val="0"/>
              </a:spcBef>
              <a:buNone/>
              <a:defRPr sz="4500" kern="1200">
                <a:solidFill>
                  <a:schemeClr val="bg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2000" i="0" u="none" strike="noStrike" kern="1200" cap="none" spc="-50" normalizeH="0" baseline="0" noProof="0" dirty="0">
                <a:ln>
                  <a:noFill/>
                </a:ln>
                <a:solidFill>
                  <a:schemeClr val="tx1"/>
                </a:solidFill>
                <a:effectLst/>
                <a:uLnTx/>
                <a:uFillTx/>
                <a:latin typeface="Calibri" panose="020F0502020204030204"/>
                <a:ea typeface="+mj-ea"/>
                <a:cs typeface="+mj-cs"/>
              </a:rPr>
              <a:t>0 new standards</a:t>
            </a:r>
          </a:p>
        </p:txBody>
      </p:sp>
      <p:sp>
        <p:nvSpPr>
          <p:cNvPr id="60" name="Oval 59">
            <a:hlinkClick r:id="rId13" action="ppaction://hlinksldjump" highlightClick="1"/>
            <a:extLst>
              <a:ext uri="{FF2B5EF4-FFF2-40B4-BE49-F238E27FC236}">
                <a16:creationId xmlns:a16="http://schemas.microsoft.com/office/drawing/2014/main" id="{D29CC999-4DBC-4AEB-8EA4-9B687548D432}"/>
              </a:ext>
            </a:extLst>
          </p:cNvPr>
          <p:cNvSpPr/>
          <p:nvPr/>
        </p:nvSpPr>
        <p:spPr>
          <a:xfrm>
            <a:off x="5333494" y="923842"/>
            <a:ext cx="1080000" cy="1080000"/>
          </a:xfrm>
          <a:prstGeom prst="ellipse">
            <a:avLst/>
          </a:prstGeom>
          <a:noFill/>
          <a:ln w="508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0000"/>
              </a:solidFill>
              <a:effectLst/>
              <a:highlight>
                <a:srgbClr val="FF0000"/>
              </a:highlight>
              <a:uLnTx/>
              <a:uFillTx/>
              <a:latin typeface="Calibri" panose="020F0502020204030204"/>
              <a:ea typeface="+mn-ea"/>
              <a:cs typeface="+mn-cs"/>
            </a:endParaRPr>
          </a:p>
        </p:txBody>
      </p:sp>
      <p:sp>
        <p:nvSpPr>
          <p:cNvPr id="72" name="Title 1">
            <a:extLst>
              <a:ext uri="{FF2B5EF4-FFF2-40B4-BE49-F238E27FC236}">
                <a16:creationId xmlns:a16="http://schemas.microsoft.com/office/drawing/2014/main" id="{22A9E43F-7060-4A3E-93FE-E6612D7A3BF4}"/>
              </a:ext>
            </a:extLst>
          </p:cNvPr>
          <p:cNvSpPr txBox="1">
            <a:spLocks/>
          </p:cNvSpPr>
          <p:nvPr/>
        </p:nvSpPr>
        <p:spPr>
          <a:xfrm>
            <a:off x="8795998" y="1999099"/>
            <a:ext cx="2476478" cy="604210"/>
          </a:xfrm>
          <a:prstGeom prst="rect">
            <a:avLst/>
          </a:prstGeom>
        </p:spPr>
        <p:txBody>
          <a:bodyPr vert="horz" lIns="0" tIns="0" rIns="0" bIns="0" rtlCol="0" anchor="t" anchorCtr="0">
            <a:noAutofit/>
          </a:bodyPr>
          <a:lstStyle>
            <a:lvl1pPr algn="l" defTabSz="914400" rtl="0" eaLnBrk="1" latinLnBrk="0" hangingPunct="1">
              <a:lnSpc>
                <a:spcPct val="100000"/>
              </a:lnSpc>
              <a:spcBef>
                <a:spcPct val="0"/>
              </a:spcBef>
              <a:buNone/>
              <a:defRPr sz="4500" kern="1200">
                <a:solidFill>
                  <a:schemeClr val="bg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2000" b="0" i="0" u="none" strike="noStrike" kern="1200" cap="none" spc="-50" normalizeH="0" baseline="0" noProof="0" dirty="0">
                <a:ln>
                  <a:noFill/>
                </a:ln>
                <a:solidFill>
                  <a:prstClr val="black"/>
                </a:solidFill>
                <a:effectLst/>
                <a:uLnTx/>
                <a:uFillTx/>
                <a:latin typeface="Calibri" panose="020F0502020204030204"/>
                <a:ea typeface="+mj-ea"/>
                <a:cs typeface="+mj-cs"/>
              </a:rPr>
              <a:t>0 new standards </a:t>
            </a:r>
          </a:p>
        </p:txBody>
      </p:sp>
      <p:pic>
        <p:nvPicPr>
          <p:cNvPr id="70" name="Picture 69">
            <a:hlinkClick r:id="" action="ppaction://hlinkshowjump?jump=endshow"/>
            <a:extLst>
              <a:ext uri="{FF2B5EF4-FFF2-40B4-BE49-F238E27FC236}">
                <a16:creationId xmlns:a16="http://schemas.microsoft.com/office/drawing/2014/main" id="{12E929D0-5418-4571-B52C-23A97D94BE5E}"/>
              </a:ext>
            </a:extLst>
          </p:cNvPr>
          <p:cNvPicPr>
            <a:picLocks noChangeAspect="1"/>
          </p:cNvPicPr>
          <p:nvPr/>
        </p:nvPicPr>
        <p:blipFill>
          <a:blip r:embed="rId14"/>
          <a:stretch>
            <a:fillRect/>
          </a:stretch>
        </p:blipFill>
        <p:spPr>
          <a:xfrm>
            <a:off x="11326448" y="6016808"/>
            <a:ext cx="720000" cy="692039"/>
          </a:xfrm>
          <a:prstGeom prst="rect">
            <a:avLst/>
          </a:prstGeom>
        </p:spPr>
      </p:pic>
      <p:sp>
        <p:nvSpPr>
          <p:cNvPr id="5" name="Rectangle: Rounded Corners 4">
            <a:hlinkClick r:id="" action="ppaction://noaction" highlightClick="1"/>
            <a:extLst>
              <a:ext uri="{FF2B5EF4-FFF2-40B4-BE49-F238E27FC236}">
                <a16:creationId xmlns:a16="http://schemas.microsoft.com/office/drawing/2014/main" id="{D8B01DD5-5E57-C8AD-83AD-A6C32AB4447D}"/>
              </a:ext>
            </a:extLst>
          </p:cNvPr>
          <p:cNvSpPr/>
          <p:nvPr/>
        </p:nvSpPr>
        <p:spPr>
          <a:xfrm>
            <a:off x="2402723" y="74350"/>
            <a:ext cx="7386554" cy="720000"/>
          </a:xfrm>
          <a:prstGeom prst="roundRect">
            <a:avLst>
              <a:gd name="adj" fmla="val 27679"/>
            </a:avLst>
          </a:prstGeom>
          <a:solidFill>
            <a:srgbClr val="A892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Title 1">
            <a:extLst>
              <a:ext uri="{FF2B5EF4-FFF2-40B4-BE49-F238E27FC236}">
                <a16:creationId xmlns:a16="http://schemas.microsoft.com/office/drawing/2014/main" id="{AAC2CEAB-FE16-FA4E-5E17-B6817E798CC4}"/>
              </a:ext>
            </a:extLst>
          </p:cNvPr>
          <p:cNvSpPr txBox="1">
            <a:spLocks/>
          </p:cNvSpPr>
          <p:nvPr/>
        </p:nvSpPr>
        <p:spPr>
          <a:xfrm>
            <a:off x="3087120" y="44467"/>
            <a:ext cx="6017760" cy="720000"/>
          </a:xfrm>
          <a:prstGeom prst="rect">
            <a:avLst/>
          </a:prstGeom>
        </p:spPr>
        <p:txBody>
          <a:bodyPr vert="horz" lIns="0" tIns="0" rIns="0" bIns="0" rtlCol="0" anchor="ctr" anchorCtr="0">
            <a:noAutofit/>
          </a:bodyPr>
          <a:lstStyle>
            <a:lvl1pPr algn="l" defTabSz="914400" rtl="0" eaLnBrk="1" latinLnBrk="0" hangingPunct="1">
              <a:lnSpc>
                <a:spcPct val="100000"/>
              </a:lnSpc>
              <a:spcBef>
                <a:spcPct val="0"/>
              </a:spcBef>
              <a:buNone/>
              <a:defRPr sz="4500" kern="1200">
                <a:solidFill>
                  <a:schemeClr val="bg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2000" b="0" i="0" u="none" strike="noStrike" kern="1200" cap="none" spc="-50" normalizeH="0" baseline="0" noProof="0" dirty="0">
                <a:ln>
                  <a:noFill/>
                </a:ln>
                <a:solidFill>
                  <a:prstClr val="white"/>
                </a:solidFill>
                <a:effectLst/>
                <a:uLnTx/>
                <a:uFillTx/>
                <a:latin typeface="Calibri" panose="020F0502020204030204"/>
                <a:ea typeface="+mj-ea"/>
                <a:cs typeface="+mj-cs"/>
              </a:rPr>
              <a:t>Changes in the March 2024 Standards Update </a:t>
            </a:r>
          </a:p>
        </p:txBody>
      </p:sp>
      <p:grpSp>
        <p:nvGrpSpPr>
          <p:cNvPr id="83" name="Group 82">
            <a:extLst>
              <a:ext uri="{FF2B5EF4-FFF2-40B4-BE49-F238E27FC236}">
                <a16:creationId xmlns:a16="http://schemas.microsoft.com/office/drawing/2014/main" id="{352AB07C-FDEF-B8C4-35F3-C0EBABFCA1DB}"/>
              </a:ext>
            </a:extLst>
          </p:cNvPr>
          <p:cNvGrpSpPr/>
          <p:nvPr/>
        </p:nvGrpSpPr>
        <p:grpSpPr>
          <a:xfrm>
            <a:off x="9494237" y="2693449"/>
            <a:ext cx="1080000" cy="1080000"/>
            <a:chOff x="9451729" y="2693449"/>
            <a:chExt cx="1080000" cy="1080000"/>
          </a:xfrm>
        </p:grpSpPr>
        <p:sp>
          <p:nvSpPr>
            <p:cNvPr id="94" name="Rectangle: Rounded Corners 93">
              <a:hlinkClick r:id="" action="ppaction://noaction" highlightClick="1"/>
              <a:extLst>
                <a:ext uri="{FF2B5EF4-FFF2-40B4-BE49-F238E27FC236}">
                  <a16:creationId xmlns:a16="http://schemas.microsoft.com/office/drawing/2014/main" id="{BEB1BA0B-1EB6-4F2E-A7A4-51E424B48B4E}"/>
                </a:ext>
              </a:extLst>
            </p:cNvPr>
            <p:cNvSpPr/>
            <p:nvPr/>
          </p:nvSpPr>
          <p:spPr>
            <a:xfrm>
              <a:off x="9451729" y="2693449"/>
              <a:ext cx="1080000" cy="1080000"/>
            </a:xfrm>
            <a:prstGeom prst="roundRect">
              <a:avLst>
                <a:gd name="adj" fmla="val 50000"/>
              </a:avLst>
            </a:prstGeom>
            <a:solidFill>
              <a:srgbClr val="CD62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81" name="Group 80">
              <a:extLst>
                <a:ext uri="{FF2B5EF4-FFF2-40B4-BE49-F238E27FC236}">
                  <a16:creationId xmlns:a16="http://schemas.microsoft.com/office/drawing/2014/main" id="{E4A40686-0C96-33D4-FC7E-F168F4F8EC87}"/>
                </a:ext>
              </a:extLst>
            </p:cNvPr>
            <p:cNvGrpSpPr/>
            <p:nvPr/>
          </p:nvGrpSpPr>
          <p:grpSpPr>
            <a:xfrm>
              <a:off x="9631634" y="2882338"/>
              <a:ext cx="720191" cy="622957"/>
              <a:chOff x="9631633" y="2929392"/>
              <a:chExt cx="720191" cy="622957"/>
            </a:xfrm>
          </p:grpSpPr>
          <p:sp>
            <p:nvSpPr>
              <p:cNvPr id="75" name="Rectangle 74">
                <a:extLst>
                  <a:ext uri="{FF2B5EF4-FFF2-40B4-BE49-F238E27FC236}">
                    <a16:creationId xmlns:a16="http://schemas.microsoft.com/office/drawing/2014/main" id="{66F4AC11-F788-9992-6E94-FA90BF733566}"/>
                  </a:ext>
                </a:extLst>
              </p:cNvPr>
              <p:cNvSpPr/>
              <p:nvPr/>
            </p:nvSpPr>
            <p:spPr>
              <a:xfrm>
                <a:off x="9631633" y="3113872"/>
                <a:ext cx="720191" cy="438199"/>
              </a:xfrm>
              <a:prstGeom prst="rect">
                <a:avLst/>
              </a:prstGeom>
              <a:noFill/>
              <a:ln w="28575"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6" name="Rectangle 75">
                <a:extLst>
                  <a:ext uri="{FF2B5EF4-FFF2-40B4-BE49-F238E27FC236}">
                    <a16:creationId xmlns:a16="http://schemas.microsoft.com/office/drawing/2014/main" id="{64F4BE5E-E6A2-4EAE-A9D5-351F7148109B}"/>
                  </a:ext>
                </a:extLst>
              </p:cNvPr>
              <p:cNvSpPr/>
              <p:nvPr/>
            </p:nvSpPr>
            <p:spPr>
              <a:xfrm>
                <a:off x="9704894" y="3012349"/>
                <a:ext cx="286834" cy="540000"/>
              </a:xfrm>
              <a:custGeom>
                <a:avLst/>
                <a:gdLst>
                  <a:gd name="connsiteX0" fmla="*/ 0 w 286834"/>
                  <a:gd name="connsiteY0" fmla="*/ 0 h 540000"/>
                  <a:gd name="connsiteX1" fmla="*/ 286834 w 286834"/>
                  <a:gd name="connsiteY1" fmla="*/ 0 h 540000"/>
                  <a:gd name="connsiteX2" fmla="*/ 286834 w 286834"/>
                  <a:gd name="connsiteY2" fmla="*/ 540000 h 540000"/>
                  <a:gd name="connsiteX3" fmla="*/ 0 w 286834"/>
                  <a:gd name="connsiteY3" fmla="*/ 540000 h 540000"/>
                  <a:gd name="connsiteX4" fmla="*/ 0 w 286834"/>
                  <a:gd name="connsiteY4" fmla="*/ 0 h 540000"/>
                  <a:gd name="connsiteX0" fmla="*/ 0 w 286834"/>
                  <a:gd name="connsiteY0" fmla="*/ 0 h 540000"/>
                  <a:gd name="connsiteX1" fmla="*/ 286834 w 286834"/>
                  <a:gd name="connsiteY1" fmla="*/ 0 h 540000"/>
                  <a:gd name="connsiteX2" fmla="*/ 286834 w 286834"/>
                  <a:gd name="connsiteY2" fmla="*/ 540000 h 540000"/>
                  <a:gd name="connsiteX3" fmla="*/ 0 w 286834"/>
                  <a:gd name="connsiteY3" fmla="*/ 540000 h 540000"/>
                  <a:gd name="connsiteX4" fmla="*/ 1083 w 286834"/>
                  <a:gd name="connsiteY4" fmla="*/ 409402 h 540000"/>
                  <a:gd name="connsiteX5" fmla="*/ 0 w 286834"/>
                  <a:gd name="connsiteY5" fmla="*/ 0 h 540000"/>
                  <a:gd name="connsiteX0" fmla="*/ 0 w 286834"/>
                  <a:gd name="connsiteY0" fmla="*/ 0 h 540000"/>
                  <a:gd name="connsiteX1" fmla="*/ 286834 w 286834"/>
                  <a:gd name="connsiteY1" fmla="*/ 0 h 540000"/>
                  <a:gd name="connsiteX2" fmla="*/ 284635 w 286834"/>
                  <a:gd name="connsiteY2" fmla="*/ 112661 h 540000"/>
                  <a:gd name="connsiteX3" fmla="*/ 286834 w 286834"/>
                  <a:gd name="connsiteY3" fmla="*/ 540000 h 540000"/>
                  <a:gd name="connsiteX4" fmla="*/ 0 w 286834"/>
                  <a:gd name="connsiteY4" fmla="*/ 540000 h 540000"/>
                  <a:gd name="connsiteX5" fmla="*/ 1083 w 286834"/>
                  <a:gd name="connsiteY5" fmla="*/ 409402 h 540000"/>
                  <a:gd name="connsiteX6" fmla="*/ 0 w 286834"/>
                  <a:gd name="connsiteY6" fmla="*/ 0 h 540000"/>
                  <a:gd name="connsiteX0" fmla="*/ 0 w 286834"/>
                  <a:gd name="connsiteY0" fmla="*/ 0 h 540000"/>
                  <a:gd name="connsiteX1" fmla="*/ 284635 w 286834"/>
                  <a:gd name="connsiteY1" fmla="*/ 112661 h 540000"/>
                  <a:gd name="connsiteX2" fmla="*/ 286834 w 286834"/>
                  <a:gd name="connsiteY2" fmla="*/ 540000 h 540000"/>
                  <a:gd name="connsiteX3" fmla="*/ 0 w 286834"/>
                  <a:gd name="connsiteY3" fmla="*/ 540000 h 540000"/>
                  <a:gd name="connsiteX4" fmla="*/ 1083 w 286834"/>
                  <a:gd name="connsiteY4" fmla="*/ 409402 h 540000"/>
                  <a:gd name="connsiteX5" fmla="*/ 0 w 286834"/>
                  <a:gd name="connsiteY5" fmla="*/ 0 h 540000"/>
                  <a:gd name="connsiteX0" fmla="*/ 0 w 286834"/>
                  <a:gd name="connsiteY0" fmla="*/ 0 h 540000"/>
                  <a:gd name="connsiteX1" fmla="*/ 284635 w 286834"/>
                  <a:gd name="connsiteY1" fmla="*/ 112661 h 540000"/>
                  <a:gd name="connsiteX2" fmla="*/ 286834 w 286834"/>
                  <a:gd name="connsiteY2" fmla="*/ 540000 h 540000"/>
                  <a:gd name="connsiteX3" fmla="*/ 1083 w 286834"/>
                  <a:gd name="connsiteY3" fmla="*/ 409402 h 540000"/>
                  <a:gd name="connsiteX4" fmla="*/ 0 w 286834"/>
                  <a:gd name="connsiteY4" fmla="*/ 0 h 540000"/>
                  <a:gd name="connsiteX0" fmla="*/ 0 w 286834"/>
                  <a:gd name="connsiteY0" fmla="*/ 0 h 540000"/>
                  <a:gd name="connsiteX1" fmla="*/ 284635 w 286834"/>
                  <a:gd name="connsiteY1" fmla="*/ 112661 h 540000"/>
                  <a:gd name="connsiteX2" fmla="*/ 286834 w 286834"/>
                  <a:gd name="connsiteY2" fmla="*/ 540000 h 540000"/>
                  <a:gd name="connsiteX3" fmla="*/ 1083 w 286834"/>
                  <a:gd name="connsiteY3" fmla="*/ 409402 h 540000"/>
                  <a:gd name="connsiteX4" fmla="*/ 0 w 286834"/>
                  <a:gd name="connsiteY4" fmla="*/ 0 h 540000"/>
                  <a:gd name="connsiteX0" fmla="*/ 0 w 286834"/>
                  <a:gd name="connsiteY0" fmla="*/ 0 h 540000"/>
                  <a:gd name="connsiteX1" fmla="*/ 284635 w 286834"/>
                  <a:gd name="connsiteY1" fmla="*/ 112661 h 540000"/>
                  <a:gd name="connsiteX2" fmla="*/ 286834 w 286834"/>
                  <a:gd name="connsiteY2" fmla="*/ 540000 h 540000"/>
                  <a:gd name="connsiteX3" fmla="*/ 1083 w 286834"/>
                  <a:gd name="connsiteY3" fmla="*/ 409402 h 540000"/>
                  <a:gd name="connsiteX4" fmla="*/ 0 w 286834"/>
                  <a:gd name="connsiteY4" fmla="*/ 0 h 540000"/>
                  <a:gd name="connsiteX0" fmla="*/ 0 w 286834"/>
                  <a:gd name="connsiteY0" fmla="*/ 0 h 540000"/>
                  <a:gd name="connsiteX1" fmla="*/ 284635 w 286834"/>
                  <a:gd name="connsiteY1" fmla="*/ 112661 h 540000"/>
                  <a:gd name="connsiteX2" fmla="*/ 286834 w 286834"/>
                  <a:gd name="connsiteY2" fmla="*/ 540000 h 540000"/>
                  <a:gd name="connsiteX3" fmla="*/ 1083 w 286834"/>
                  <a:gd name="connsiteY3" fmla="*/ 409402 h 540000"/>
                  <a:gd name="connsiteX4" fmla="*/ 0 w 286834"/>
                  <a:gd name="connsiteY4" fmla="*/ 0 h 540000"/>
                  <a:gd name="connsiteX0" fmla="*/ 0 w 286834"/>
                  <a:gd name="connsiteY0" fmla="*/ 0 h 540000"/>
                  <a:gd name="connsiteX1" fmla="*/ 284635 w 286834"/>
                  <a:gd name="connsiteY1" fmla="*/ 112661 h 540000"/>
                  <a:gd name="connsiteX2" fmla="*/ 286834 w 286834"/>
                  <a:gd name="connsiteY2" fmla="*/ 540000 h 540000"/>
                  <a:gd name="connsiteX3" fmla="*/ 1083 w 286834"/>
                  <a:gd name="connsiteY3" fmla="*/ 409402 h 540000"/>
                  <a:gd name="connsiteX4" fmla="*/ 0 w 286834"/>
                  <a:gd name="connsiteY4" fmla="*/ 0 h 54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6834" h="540000">
                    <a:moveTo>
                      <a:pt x="0" y="0"/>
                    </a:moveTo>
                    <a:cubicBezTo>
                      <a:pt x="101473" y="2385"/>
                      <a:pt x="200747" y="31145"/>
                      <a:pt x="284635" y="112661"/>
                    </a:cubicBezTo>
                    <a:lnTo>
                      <a:pt x="286834" y="540000"/>
                    </a:lnTo>
                    <a:cubicBezTo>
                      <a:pt x="211367" y="472288"/>
                      <a:pt x="151285" y="419964"/>
                      <a:pt x="1083" y="409402"/>
                    </a:cubicBezTo>
                    <a:lnTo>
                      <a:pt x="0" y="0"/>
                    </a:lnTo>
                    <a:close/>
                  </a:path>
                </a:pathLst>
              </a:custGeom>
              <a:solidFill>
                <a:srgbClr val="CD6241"/>
              </a:solidFill>
              <a:ln w="28575"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7" name="Rectangle 75">
                <a:extLst>
                  <a:ext uri="{FF2B5EF4-FFF2-40B4-BE49-F238E27FC236}">
                    <a16:creationId xmlns:a16="http://schemas.microsoft.com/office/drawing/2014/main" id="{2BF7496A-54AE-3396-AC33-1CB7F39F3812}"/>
                  </a:ext>
                </a:extLst>
              </p:cNvPr>
              <p:cNvSpPr/>
              <p:nvPr/>
            </p:nvSpPr>
            <p:spPr>
              <a:xfrm flipH="1">
                <a:off x="9989224" y="3012349"/>
                <a:ext cx="286834" cy="540000"/>
              </a:xfrm>
              <a:custGeom>
                <a:avLst/>
                <a:gdLst>
                  <a:gd name="connsiteX0" fmla="*/ 0 w 286834"/>
                  <a:gd name="connsiteY0" fmla="*/ 0 h 540000"/>
                  <a:gd name="connsiteX1" fmla="*/ 286834 w 286834"/>
                  <a:gd name="connsiteY1" fmla="*/ 0 h 540000"/>
                  <a:gd name="connsiteX2" fmla="*/ 286834 w 286834"/>
                  <a:gd name="connsiteY2" fmla="*/ 540000 h 540000"/>
                  <a:gd name="connsiteX3" fmla="*/ 0 w 286834"/>
                  <a:gd name="connsiteY3" fmla="*/ 540000 h 540000"/>
                  <a:gd name="connsiteX4" fmla="*/ 0 w 286834"/>
                  <a:gd name="connsiteY4" fmla="*/ 0 h 540000"/>
                  <a:gd name="connsiteX0" fmla="*/ 0 w 286834"/>
                  <a:gd name="connsiteY0" fmla="*/ 0 h 540000"/>
                  <a:gd name="connsiteX1" fmla="*/ 286834 w 286834"/>
                  <a:gd name="connsiteY1" fmla="*/ 0 h 540000"/>
                  <a:gd name="connsiteX2" fmla="*/ 286834 w 286834"/>
                  <a:gd name="connsiteY2" fmla="*/ 540000 h 540000"/>
                  <a:gd name="connsiteX3" fmla="*/ 0 w 286834"/>
                  <a:gd name="connsiteY3" fmla="*/ 540000 h 540000"/>
                  <a:gd name="connsiteX4" fmla="*/ 1083 w 286834"/>
                  <a:gd name="connsiteY4" fmla="*/ 409402 h 540000"/>
                  <a:gd name="connsiteX5" fmla="*/ 0 w 286834"/>
                  <a:gd name="connsiteY5" fmla="*/ 0 h 540000"/>
                  <a:gd name="connsiteX0" fmla="*/ 0 w 286834"/>
                  <a:gd name="connsiteY0" fmla="*/ 0 h 540000"/>
                  <a:gd name="connsiteX1" fmla="*/ 286834 w 286834"/>
                  <a:gd name="connsiteY1" fmla="*/ 0 h 540000"/>
                  <a:gd name="connsiteX2" fmla="*/ 284635 w 286834"/>
                  <a:gd name="connsiteY2" fmla="*/ 112661 h 540000"/>
                  <a:gd name="connsiteX3" fmla="*/ 286834 w 286834"/>
                  <a:gd name="connsiteY3" fmla="*/ 540000 h 540000"/>
                  <a:gd name="connsiteX4" fmla="*/ 0 w 286834"/>
                  <a:gd name="connsiteY4" fmla="*/ 540000 h 540000"/>
                  <a:gd name="connsiteX5" fmla="*/ 1083 w 286834"/>
                  <a:gd name="connsiteY5" fmla="*/ 409402 h 540000"/>
                  <a:gd name="connsiteX6" fmla="*/ 0 w 286834"/>
                  <a:gd name="connsiteY6" fmla="*/ 0 h 540000"/>
                  <a:gd name="connsiteX0" fmla="*/ 0 w 286834"/>
                  <a:gd name="connsiteY0" fmla="*/ 0 h 540000"/>
                  <a:gd name="connsiteX1" fmla="*/ 284635 w 286834"/>
                  <a:gd name="connsiteY1" fmla="*/ 112661 h 540000"/>
                  <a:gd name="connsiteX2" fmla="*/ 286834 w 286834"/>
                  <a:gd name="connsiteY2" fmla="*/ 540000 h 540000"/>
                  <a:gd name="connsiteX3" fmla="*/ 0 w 286834"/>
                  <a:gd name="connsiteY3" fmla="*/ 540000 h 540000"/>
                  <a:gd name="connsiteX4" fmla="*/ 1083 w 286834"/>
                  <a:gd name="connsiteY4" fmla="*/ 409402 h 540000"/>
                  <a:gd name="connsiteX5" fmla="*/ 0 w 286834"/>
                  <a:gd name="connsiteY5" fmla="*/ 0 h 540000"/>
                  <a:gd name="connsiteX0" fmla="*/ 0 w 286834"/>
                  <a:gd name="connsiteY0" fmla="*/ 0 h 540000"/>
                  <a:gd name="connsiteX1" fmla="*/ 284635 w 286834"/>
                  <a:gd name="connsiteY1" fmla="*/ 112661 h 540000"/>
                  <a:gd name="connsiteX2" fmla="*/ 286834 w 286834"/>
                  <a:gd name="connsiteY2" fmla="*/ 540000 h 540000"/>
                  <a:gd name="connsiteX3" fmla="*/ 1083 w 286834"/>
                  <a:gd name="connsiteY3" fmla="*/ 409402 h 540000"/>
                  <a:gd name="connsiteX4" fmla="*/ 0 w 286834"/>
                  <a:gd name="connsiteY4" fmla="*/ 0 h 540000"/>
                  <a:gd name="connsiteX0" fmla="*/ 0 w 286834"/>
                  <a:gd name="connsiteY0" fmla="*/ 0 h 540000"/>
                  <a:gd name="connsiteX1" fmla="*/ 284635 w 286834"/>
                  <a:gd name="connsiteY1" fmla="*/ 112661 h 540000"/>
                  <a:gd name="connsiteX2" fmla="*/ 286834 w 286834"/>
                  <a:gd name="connsiteY2" fmla="*/ 540000 h 540000"/>
                  <a:gd name="connsiteX3" fmla="*/ 1083 w 286834"/>
                  <a:gd name="connsiteY3" fmla="*/ 409402 h 540000"/>
                  <a:gd name="connsiteX4" fmla="*/ 0 w 286834"/>
                  <a:gd name="connsiteY4" fmla="*/ 0 h 540000"/>
                  <a:gd name="connsiteX0" fmla="*/ 0 w 286834"/>
                  <a:gd name="connsiteY0" fmla="*/ 0 h 540000"/>
                  <a:gd name="connsiteX1" fmla="*/ 284635 w 286834"/>
                  <a:gd name="connsiteY1" fmla="*/ 112661 h 540000"/>
                  <a:gd name="connsiteX2" fmla="*/ 286834 w 286834"/>
                  <a:gd name="connsiteY2" fmla="*/ 540000 h 540000"/>
                  <a:gd name="connsiteX3" fmla="*/ 1083 w 286834"/>
                  <a:gd name="connsiteY3" fmla="*/ 409402 h 540000"/>
                  <a:gd name="connsiteX4" fmla="*/ 0 w 286834"/>
                  <a:gd name="connsiteY4" fmla="*/ 0 h 540000"/>
                  <a:gd name="connsiteX0" fmla="*/ 0 w 286834"/>
                  <a:gd name="connsiteY0" fmla="*/ 0 h 540000"/>
                  <a:gd name="connsiteX1" fmla="*/ 284635 w 286834"/>
                  <a:gd name="connsiteY1" fmla="*/ 112661 h 540000"/>
                  <a:gd name="connsiteX2" fmla="*/ 286834 w 286834"/>
                  <a:gd name="connsiteY2" fmla="*/ 540000 h 540000"/>
                  <a:gd name="connsiteX3" fmla="*/ 1083 w 286834"/>
                  <a:gd name="connsiteY3" fmla="*/ 409402 h 540000"/>
                  <a:gd name="connsiteX4" fmla="*/ 0 w 286834"/>
                  <a:gd name="connsiteY4" fmla="*/ 0 h 540000"/>
                  <a:gd name="connsiteX0" fmla="*/ 0 w 286834"/>
                  <a:gd name="connsiteY0" fmla="*/ 0 h 540000"/>
                  <a:gd name="connsiteX1" fmla="*/ 284635 w 286834"/>
                  <a:gd name="connsiteY1" fmla="*/ 112661 h 540000"/>
                  <a:gd name="connsiteX2" fmla="*/ 286834 w 286834"/>
                  <a:gd name="connsiteY2" fmla="*/ 540000 h 540000"/>
                  <a:gd name="connsiteX3" fmla="*/ 1083 w 286834"/>
                  <a:gd name="connsiteY3" fmla="*/ 409402 h 540000"/>
                  <a:gd name="connsiteX4" fmla="*/ 0 w 286834"/>
                  <a:gd name="connsiteY4" fmla="*/ 0 h 54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6834" h="540000">
                    <a:moveTo>
                      <a:pt x="0" y="0"/>
                    </a:moveTo>
                    <a:cubicBezTo>
                      <a:pt x="101473" y="2385"/>
                      <a:pt x="200747" y="31145"/>
                      <a:pt x="284635" y="112661"/>
                    </a:cubicBezTo>
                    <a:lnTo>
                      <a:pt x="286834" y="540000"/>
                    </a:lnTo>
                    <a:cubicBezTo>
                      <a:pt x="211367" y="472288"/>
                      <a:pt x="151285" y="419964"/>
                      <a:pt x="1083" y="409402"/>
                    </a:cubicBezTo>
                    <a:lnTo>
                      <a:pt x="0" y="0"/>
                    </a:lnTo>
                    <a:close/>
                  </a:path>
                </a:pathLst>
              </a:custGeom>
              <a:solidFill>
                <a:srgbClr val="CD6241"/>
              </a:solidFill>
              <a:ln w="28575"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8" name="Rectangle 75">
                <a:extLst>
                  <a:ext uri="{FF2B5EF4-FFF2-40B4-BE49-F238E27FC236}">
                    <a16:creationId xmlns:a16="http://schemas.microsoft.com/office/drawing/2014/main" id="{80CFB9B0-D965-9AA3-97B3-9D29540CF3B2}"/>
                  </a:ext>
                </a:extLst>
              </p:cNvPr>
              <p:cNvSpPr/>
              <p:nvPr/>
            </p:nvSpPr>
            <p:spPr>
              <a:xfrm flipH="1">
                <a:off x="9984139" y="2929392"/>
                <a:ext cx="187492" cy="609628"/>
              </a:xfrm>
              <a:custGeom>
                <a:avLst/>
                <a:gdLst>
                  <a:gd name="connsiteX0" fmla="*/ 0 w 286834"/>
                  <a:gd name="connsiteY0" fmla="*/ 0 h 540000"/>
                  <a:gd name="connsiteX1" fmla="*/ 286834 w 286834"/>
                  <a:gd name="connsiteY1" fmla="*/ 0 h 540000"/>
                  <a:gd name="connsiteX2" fmla="*/ 286834 w 286834"/>
                  <a:gd name="connsiteY2" fmla="*/ 540000 h 540000"/>
                  <a:gd name="connsiteX3" fmla="*/ 0 w 286834"/>
                  <a:gd name="connsiteY3" fmla="*/ 540000 h 540000"/>
                  <a:gd name="connsiteX4" fmla="*/ 0 w 286834"/>
                  <a:gd name="connsiteY4" fmla="*/ 0 h 540000"/>
                  <a:gd name="connsiteX0" fmla="*/ 0 w 286834"/>
                  <a:gd name="connsiteY0" fmla="*/ 0 h 540000"/>
                  <a:gd name="connsiteX1" fmla="*/ 286834 w 286834"/>
                  <a:gd name="connsiteY1" fmla="*/ 0 h 540000"/>
                  <a:gd name="connsiteX2" fmla="*/ 286834 w 286834"/>
                  <a:gd name="connsiteY2" fmla="*/ 540000 h 540000"/>
                  <a:gd name="connsiteX3" fmla="*/ 0 w 286834"/>
                  <a:gd name="connsiteY3" fmla="*/ 540000 h 540000"/>
                  <a:gd name="connsiteX4" fmla="*/ 1083 w 286834"/>
                  <a:gd name="connsiteY4" fmla="*/ 409402 h 540000"/>
                  <a:gd name="connsiteX5" fmla="*/ 0 w 286834"/>
                  <a:gd name="connsiteY5" fmla="*/ 0 h 540000"/>
                  <a:gd name="connsiteX0" fmla="*/ 0 w 286834"/>
                  <a:gd name="connsiteY0" fmla="*/ 0 h 540000"/>
                  <a:gd name="connsiteX1" fmla="*/ 286834 w 286834"/>
                  <a:gd name="connsiteY1" fmla="*/ 0 h 540000"/>
                  <a:gd name="connsiteX2" fmla="*/ 284635 w 286834"/>
                  <a:gd name="connsiteY2" fmla="*/ 112661 h 540000"/>
                  <a:gd name="connsiteX3" fmla="*/ 286834 w 286834"/>
                  <a:gd name="connsiteY3" fmla="*/ 540000 h 540000"/>
                  <a:gd name="connsiteX4" fmla="*/ 0 w 286834"/>
                  <a:gd name="connsiteY4" fmla="*/ 540000 h 540000"/>
                  <a:gd name="connsiteX5" fmla="*/ 1083 w 286834"/>
                  <a:gd name="connsiteY5" fmla="*/ 409402 h 540000"/>
                  <a:gd name="connsiteX6" fmla="*/ 0 w 286834"/>
                  <a:gd name="connsiteY6" fmla="*/ 0 h 540000"/>
                  <a:gd name="connsiteX0" fmla="*/ 0 w 286834"/>
                  <a:gd name="connsiteY0" fmla="*/ 0 h 540000"/>
                  <a:gd name="connsiteX1" fmla="*/ 284635 w 286834"/>
                  <a:gd name="connsiteY1" fmla="*/ 112661 h 540000"/>
                  <a:gd name="connsiteX2" fmla="*/ 286834 w 286834"/>
                  <a:gd name="connsiteY2" fmla="*/ 540000 h 540000"/>
                  <a:gd name="connsiteX3" fmla="*/ 0 w 286834"/>
                  <a:gd name="connsiteY3" fmla="*/ 540000 h 540000"/>
                  <a:gd name="connsiteX4" fmla="*/ 1083 w 286834"/>
                  <a:gd name="connsiteY4" fmla="*/ 409402 h 540000"/>
                  <a:gd name="connsiteX5" fmla="*/ 0 w 286834"/>
                  <a:gd name="connsiteY5" fmla="*/ 0 h 540000"/>
                  <a:gd name="connsiteX0" fmla="*/ 0 w 286834"/>
                  <a:gd name="connsiteY0" fmla="*/ 0 h 540000"/>
                  <a:gd name="connsiteX1" fmla="*/ 284635 w 286834"/>
                  <a:gd name="connsiteY1" fmla="*/ 112661 h 540000"/>
                  <a:gd name="connsiteX2" fmla="*/ 286834 w 286834"/>
                  <a:gd name="connsiteY2" fmla="*/ 540000 h 540000"/>
                  <a:gd name="connsiteX3" fmla="*/ 1083 w 286834"/>
                  <a:gd name="connsiteY3" fmla="*/ 409402 h 540000"/>
                  <a:gd name="connsiteX4" fmla="*/ 0 w 286834"/>
                  <a:gd name="connsiteY4" fmla="*/ 0 h 540000"/>
                  <a:gd name="connsiteX0" fmla="*/ 0 w 286834"/>
                  <a:gd name="connsiteY0" fmla="*/ 0 h 540000"/>
                  <a:gd name="connsiteX1" fmla="*/ 284635 w 286834"/>
                  <a:gd name="connsiteY1" fmla="*/ 112661 h 540000"/>
                  <a:gd name="connsiteX2" fmla="*/ 286834 w 286834"/>
                  <a:gd name="connsiteY2" fmla="*/ 540000 h 540000"/>
                  <a:gd name="connsiteX3" fmla="*/ 1083 w 286834"/>
                  <a:gd name="connsiteY3" fmla="*/ 409402 h 540000"/>
                  <a:gd name="connsiteX4" fmla="*/ 0 w 286834"/>
                  <a:gd name="connsiteY4" fmla="*/ 0 h 540000"/>
                  <a:gd name="connsiteX0" fmla="*/ 0 w 286834"/>
                  <a:gd name="connsiteY0" fmla="*/ 0 h 540000"/>
                  <a:gd name="connsiteX1" fmla="*/ 284635 w 286834"/>
                  <a:gd name="connsiteY1" fmla="*/ 112661 h 540000"/>
                  <a:gd name="connsiteX2" fmla="*/ 286834 w 286834"/>
                  <a:gd name="connsiteY2" fmla="*/ 540000 h 540000"/>
                  <a:gd name="connsiteX3" fmla="*/ 1083 w 286834"/>
                  <a:gd name="connsiteY3" fmla="*/ 409402 h 540000"/>
                  <a:gd name="connsiteX4" fmla="*/ 0 w 286834"/>
                  <a:gd name="connsiteY4" fmla="*/ 0 h 540000"/>
                  <a:gd name="connsiteX0" fmla="*/ 0 w 286834"/>
                  <a:gd name="connsiteY0" fmla="*/ 0 h 540000"/>
                  <a:gd name="connsiteX1" fmla="*/ 284635 w 286834"/>
                  <a:gd name="connsiteY1" fmla="*/ 112661 h 540000"/>
                  <a:gd name="connsiteX2" fmla="*/ 286834 w 286834"/>
                  <a:gd name="connsiteY2" fmla="*/ 540000 h 540000"/>
                  <a:gd name="connsiteX3" fmla="*/ 1083 w 286834"/>
                  <a:gd name="connsiteY3" fmla="*/ 409402 h 540000"/>
                  <a:gd name="connsiteX4" fmla="*/ 0 w 286834"/>
                  <a:gd name="connsiteY4" fmla="*/ 0 h 540000"/>
                  <a:gd name="connsiteX0" fmla="*/ 0 w 286834"/>
                  <a:gd name="connsiteY0" fmla="*/ 0 h 540000"/>
                  <a:gd name="connsiteX1" fmla="*/ 284635 w 286834"/>
                  <a:gd name="connsiteY1" fmla="*/ 112661 h 540000"/>
                  <a:gd name="connsiteX2" fmla="*/ 286834 w 286834"/>
                  <a:gd name="connsiteY2" fmla="*/ 540000 h 540000"/>
                  <a:gd name="connsiteX3" fmla="*/ 1083 w 286834"/>
                  <a:gd name="connsiteY3" fmla="*/ 409402 h 540000"/>
                  <a:gd name="connsiteX4" fmla="*/ 0 w 286834"/>
                  <a:gd name="connsiteY4" fmla="*/ 0 h 540000"/>
                  <a:gd name="connsiteX0" fmla="*/ 2265 w 285751"/>
                  <a:gd name="connsiteY0" fmla="*/ 0 h 585298"/>
                  <a:gd name="connsiteX1" fmla="*/ 283552 w 285751"/>
                  <a:gd name="connsiteY1" fmla="*/ 157959 h 585298"/>
                  <a:gd name="connsiteX2" fmla="*/ 285751 w 285751"/>
                  <a:gd name="connsiteY2" fmla="*/ 585298 h 585298"/>
                  <a:gd name="connsiteX3" fmla="*/ 0 w 285751"/>
                  <a:gd name="connsiteY3" fmla="*/ 454700 h 585298"/>
                  <a:gd name="connsiteX4" fmla="*/ 2265 w 285751"/>
                  <a:gd name="connsiteY4" fmla="*/ 0 h 585298"/>
                  <a:gd name="connsiteX0" fmla="*/ 2265 w 285751"/>
                  <a:gd name="connsiteY0" fmla="*/ 0 h 585298"/>
                  <a:gd name="connsiteX1" fmla="*/ 283551 w 285751"/>
                  <a:gd name="connsiteY1" fmla="*/ 183843 h 585298"/>
                  <a:gd name="connsiteX2" fmla="*/ 285751 w 285751"/>
                  <a:gd name="connsiteY2" fmla="*/ 585298 h 585298"/>
                  <a:gd name="connsiteX3" fmla="*/ 0 w 285751"/>
                  <a:gd name="connsiteY3" fmla="*/ 454700 h 585298"/>
                  <a:gd name="connsiteX4" fmla="*/ 2265 w 285751"/>
                  <a:gd name="connsiteY4" fmla="*/ 0 h 585298"/>
                  <a:gd name="connsiteX0" fmla="*/ 2265 w 285751"/>
                  <a:gd name="connsiteY0" fmla="*/ 0 h 585298"/>
                  <a:gd name="connsiteX1" fmla="*/ 283551 w 285751"/>
                  <a:gd name="connsiteY1" fmla="*/ 183843 h 585298"/>
                  <a:gd name="connsiteX2" fmla="*/ 285751 w 285751"/>
                  <a:gd name="connsiteY2" fmla="*/ 585298 h 585298"/>
                  <a:gd name="connsiteX3" fmla="*/ 0 w 285751"/>
                  <a:gd name="connsiteY3" fmla="*/ 454700 h 585298"/>
                  <a:gd name="connsiteX4" fmla="*/ 2265 w 285751"/>
                  <a:gd name="connsiteY4" fmla="*/ 0 h 585298"/>
                  <a:gd name="connsiteX0" fmla="*/ 2265 w 289099"/>
                  <a:gd name="connsiteY0" fmla="*/ 0 h 598240"/>
                  <a:gd name="connsiteX1" fmla="*/ 283551 w 289099"/>
                  <a:gd name="connsiteY1" fmla="*/ 183843 h 598240"/>
                  <a:gd name="connsiteX2" fmla="*/ 289099 w 289099"/>
                  <a:gd name="connsiteY2" fmla="*/ 598240 h 598240"/>
                  <a:gd name="connsiteX3" fmla="*/ 0 w 289099"/>
                  <a:gd name="connsiteY3" fmla="*/ 454700 h 598240"/>
                  <a:gd name="connsiteX4" fmla="*/ 2265 w 289099"/>
                  <a:gd name="connsiteY4" fmla="*/ 0 h 5982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9099" h="598240">
                    <a:moveTo>
                      <a:pt x="2265" y="0"/>
                    </a:moveTo>
                    <a:cubicBezTo>
                      <a:pt x="103738" y="2385"/>
                      <a:pt x="236493" y="63501"/>
                      <a:pt x="283551" y="183843"/>
                    </a:cubicBezTo>
                    <a:cubicBezTo>
                      <a:pt x="284284" y="317661"/>
                      <a:pt x="288366" y="464422"/>
                      <a:pt x="289099" y="598240"/>
                    </a:cubicBezTo>
                    <a:cubicBezTo>
                      <a:pt x="213632" y="530528"/>
                      <a:pt x="150202" y="465262"/>
                      <a:pt x="0" y="454700"/>
                    </a:cubicBezTo>
                    <a:lnTo>
                      <a:pt x="2265" y="0"/>
                    </a:lnTo>
                    <a:close/>
                  </a:path>
                </a:pathLst>
              </a:custGeom>
              <a:solidFill>
                <a:srgbClr val="CD6241"/>
              </a:solidFill>
              <a:ln w="28575"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80" name="Straight Connector 79">
                <a:extLst>
                  <a:ext uri="{FF2B5EF4-FFF2-40B4-BE49-F238E27FC236}">
                    <a16:creationId xmlns:a16="http://schemas.microsoft.com/office/drawing/2014/main" id="{CB96E61D-353C-7AE3-4328-D36401A338DB}"/>
                  </a:ext>
                </a:extLst>
              </p:cNvPr>
              <p:cNvCxnSpPr/>
              <p:nvPr/>
            </p:nvCxnSpPr>
            <p:spPr>
              <a:xfrm>
                <a:off x="9663130" y="3228975"/>
                <a:ext cx="83527" cy="0"/>
              </a:xfrm>
              <a:prstGeom prst="line">
                <a:avLst/>
              </a:prstGeom>
              <a:ln w="28575">
                <a:solidFill>
                  <a:srgbClr val="CD6241"/>
                </a:solidFill>
              </a:ln>
              <a:effectLst/>
            </p:spPr>
            <p:style>
              <a:lnRef idx="1">
                <a:schemeClr val="accent1"/>
              </a:lnRef>
              <a:fillRef idx="0">
                <a:schemeClr val="accent1"/>
              </a:fillRef>
              <a:effectRef idx="0">
                <a:schemeClr val="accent1"/>
              </a:effectRef>
              <a:fontRef idx="minor">
                <a:schemeClr val="tx1"/>
              </a:fontRef>
            </p:style>
          </p:cxnSp>
        </p:grpSp>
      </p:grpSp>
      <p:sp>
        <p:nvSpPr>
          <p:cNvPr id="107" name="Oval 106">
            <a:hlinkClick r:id="rId15" action="ppaction://hlinksldjump" highlightClick="1"/>
            <a:extLst>
              <a:ext uri="{FF2B5EF4-FFF2-40B4-BE49-F238E27FC236}">
                <a16:creationId xmlns:a16="http://schemas.microsoft.com/office/drawing/2014/main" id="{989842C3-3B76-CFBA-15DE-A773F949C7D8}"/>
              </a:ext>
            </a:extLst>
          </p:cNvPr>
          <p:cNvSpPr/>
          <p:nvPr/>
        </p:nvSpPr>
        <p:spPr>
          <a:xfrm>
            <a:off x="9494237" y="2678789"/>
            <a:ext cx="1080000" cy="1080000"/>
          </a:xfrm>
          <a:prstGeom prst="ellipse">
            <a:avLst/>
          </a:prstGeom>
          <a:noFill/>
          <a:ln w="508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A452586-3BA9-D2E5-9A20-6CE9696DA5AE}"/>
              </a:ext>
            </a:extLst>
          </p:cNvPr>
          <p:cNvSpPr txBox="1">
            <a:spLocks/>
          </p:cNvSpPr>
          <p:nvPr/>
        </p:nvSpPr>
        <p:spPr>
          <a:xfrm>
            <a:off x="189565" y="3797756"/>
            <a:ext cx="2476478" cy="604210"/>
          </a:xfrm>
          <a:prstGeom prst="rect">
            <a:avLst/>
          </a:prstGeom>
        </p:spPr>
        <p:txBody>
          <a:bodyPr vert="horz" lIns="0" tIns="0" rIns="0" bIns="0" rtlCol="0" anchor="t" anchorCtr="0">
            <a:noAutofit/>
          </a:bodyPr>
          <a:lstStyle>
            <a:lvl1pPr algn="l" defTabSz="914400" rtl="0" eaLnBrk="1" latinLnBrk="0" hangingPunct="1">
              <a:lnSpc>
                <a:spcPct val="100000"/>
              </a:lnSpc>
              <a:spcBef>
                <a:spcPct val="0"/>
              </a:spcBef>
              <a:buNone/>
              <a:defRPr sz="4500" kern="1200">
                <a:solidFill>
                  <a:schemeClr val="bg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GB" sz="2000" b="1" spc="-50" dirty="0">
                <a:solidFill>
                  <a:srgbClr val="C00000"/>
                </a:solidFill>
                <a:latin typeface="Calibri" panose="020F0502020204030204"/>
                <a:ea typeface="+mn-ea"/>
                <a:cs typeface="+mn-cs"/>
              </a:rPr>
              <a:t>1 point release</a:t>
            </a:r>
          </a:p>
        </p:txBody>
      </p:sp>
      <p:sp>
        <p:nvSpPr>
          <p:cNvPr id="3" name="Oval 2">
            <a:hlinkClick r:id="rId3" action="ppaction://hlinksldjump" highlightClick="1"/>
            <a:extLst>
              <a:ext uri="{FF2B5EF4-FFF2-40B4-BE49-F238E27FC236}">
                <a16:creationId xmlns:a16="http://schemas.microsoft.com/office/drawing/2014/main" id="{3D1FE83B-AF4B-7E82-27A3-09D259DFD285}"/>
              </a:ext>
            </a:extLst>
          </p:cNvPr>
          <p:cNvSpPr/>
          <p:nvPr/>
        </p:nvSpPr>
        <p:spPr>
          <a:xfrm>
            <a:off x="885228" y="919099"/>
            <a:ext cx="1080000" cy="1080000"/>
          </a:xfrm>
          <a:prstGeom prst="ellipse">
            <a:avLst/>
          </a:prstGeom>
          <a:noFill/>
          <a:ln w="508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0000"/>
              </a:solidFill>
              <a:effectLst/>
              <a:highlight>
                <a:srgbClr val="FF0000"/>
              </a:highlight>
              <a:uLnTx/>
              <a:uFillTx/>
              <a:latin typeface="Calibri" panose="020F0502020204030204"/>
              <a:ea typeface="+mn-ea"/>
              <a:cs typeface="+mn-cs"/>
            </a:endParaRPr>
          </a:p>
        </p:txBody>
      </p:sp>
      <p:sp>
        <p:nvSpPr>
          <p:cNvPr id="6" name="Title 1">
            <a:extLst>
              <a:ext uri="{FF2B5EF4-FFF2-40B4-BE49-F238E27FC236}">
                <a16:creationId xmlns:a16="http://schemas.microsoft.com/office/drawing/2014/main" id="{717386AC-2604-94F4-BBF0-F9D654DC01C2}"/>
              </a:ext>
            </a:extLst>
          </p:cNvPr>
          <p:cNvSpPr txBox="1">
            <a:spLocks/>
          </p:cNvSpPr>
          <p:nvPr/>
        </p:nvSpPr>
        <p:spPr>
          <a:xfrm>
            <a:off x="4641173" y="5570109"/>
            <a:ext cx="2476478" cy="604210"/>
          </a:xfrm>
          <a:prstGeom prst="rect">
            <a:avLst/>
          </a:prstGeom>
        </p:spPr>
        <p:txBody>
          <a:bodyPr vert="horz" lIns="0" tIns="0" rIns="0" bIns="0" rtlCol="0" anchor="t" anchorCtr="0">
            <a:noAutofit/>
          </a:bodyPr>
          <a:lstStyle>
            <a:lvl1pPr algn="l" defTabSz="914400" rtl="0" eaLnBrk="1" latinLnBrk="0" hangingPunct="1">
              <a:lnSpc>
                <a:spcPct val="100000"/>
              </a:lnSpc>
              <a:spcBef>
                <a:spcPct val="0"/>
              </a:spcBef>
              <a:buNone/>
              <a:defRPr sz="4500" kern="1200">
                <a:solidFill>
                  <a:schemeClr val="bg1"/>
                </a:solidFill>
                <a:latin typeface="+mj-lt"/>
                <a:ea typeface="+mj-ea"/>
                <a:cs typeface="+mj-cs"/>
              </a:defRPr>
            </a:lvl1pPr>
          </a:lstStyle>
          <a:p>
            <a:pPr algn="ctr">
              <a:defRPr/>
            </a:pPr>
            <a:r>
              <a:rPr lang="en-GB" sz="2000" b="1" spc="-50" dirty="0">
                <a:solidFill>
                  <a:srgbClr val="C00000"/>
                </a:solidFill>
                <a:latin typeface="Calibri" panose="020F0502020204030204"/>
              </a:rPr>
              <a:t>1</a:t>
            </a:r>
            <a:r>
              <a:rPr kumimoji="0" lang="en-GB" sz="2000" b="1" i="0" u="none" strike="noStrike" kern="1200" cap="none" spc="-50" normalizeH="0" baseline="0" noProof="0" dirty="0">
                <a:ln>
                  <a:noFill/>
                </a:ln>
                <a:solidFill>
                  <a:srgbClr val="C00000"/>
                </a:solidFill>
                <a:effectLst/>
                <a:uLnTx/>
                <a:uFillTx/>
                <a:latin typeface="Calibri" panose="020F0502020204030204"/>
                <a:ea typeface="+mj-ea"/>
                <a:cs typeface="+mj-cs"/>
              </a:rPr>
              <a:t> </a:t>
            </a:r>
            <a:r>
              <a:rPr lang="en-GB" sz="2000" b="1" spc="-50" dirty="0">
                <a:solidFill>
                  <a:srgbClr val="C00000"/>
                </a:solidFill>
                <a:latin typeface="Calibri" panose="020F0502020204030204"/>
              </a:rPr>
              <a:t>point release</a:t>
            </a:r>
            <a:endParaRPr kumimoji="0" lang="en-GB" sz="2000" b="1" i="0" u="none" strike="noStrike" kern="1200" cap="none" spc="-50" normalizeH="0" baseline="0" noProof="0" dirty="0">
              <a:ln>
                <a:noFill/>
              </a:ln>
              <a:solidFill>
                <a:srgbClr val="C00000"/>
              </a:solidFill>
              <a:effectLst/>
              <a:uLnTx/>
              <a:uFillTx/>
              <a:latin typeface="Calibri" panose="020F0502020204030204"/>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GB" sz="2000" i="0" u="none" strike="noStrike" kern="1200" cap="none" spc="-50" normalizeH="0" baseline="0" noProof="0" dirty="0">
              <a:ln>
                <a:noFill/>
              </a:ln>
              <a:solidFill>
                <a:schemeClr val="tx1"/>
              </a:solidFill>
              <a:effectLst/>
              <a:uLnTx/>
              <a:uFillTx/>
              <a:latin typeface="Calibri" panose="020F0502020204030204"/>
              <a:ea typeface="+mj-ea"/>
              <a:cs typeface="+mj-cs"/>
            </a:endParaRPr>
          </a:p>
        </p:txBody>
      </p:sp>
      <p:sp>
        <p:nvSpPr>
          <p:cNvPr id="7" name="Oval 6">
            <a:hlinkClick r:id="rId16" action="ppaction://hlinksldjump" highlightClick="1"/>
            <a:extLst>
              <a:ext uri="{FF2B5EF4-FFF2-40B4-BE49-F238E27FC236}">
                <a16:creationId xmlns:a16="http://schemas.microsoft.com/office/drawing/2014/main" id="{7D8D3CB4-04B1-202C-0048-53EED3841A08}"/>
              </a:ext>
            </a:extLst>
          </p:cNvPr>
          <p:cNvSpPr/>
          <p:nvPr/>
        </p:nvSpPr>
        <p:spPr>
          <a:xfrm>
            <a:off x="5333494" y="4476182"/>
            <a:ext cx="1080000" cy="1080000"/>
          </a:xfrm>
          <a:prstGeom prst="ellipse">
            <a:avLst/>
          </a:prstGeom>
          <a:noFill/>
          <a:ln w="508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Oval 3">
            <a:hlinkClick r:id="rId17" action="ppaction://hlinksldjump" highlightClick="1"/>
            <a:extLst>
              <a:ext uri="{FF2B5EF4-FFF2-40B4-BE49-F238E27FC236}">
                <a16:creationId xmlns:a16="http://schemas.microsoft.com/office/drawing/2014/main" id="{8FCA4F11-E435-0955-2F6C-A8BBB66961FD}"/>
              </a:ext>
            </a:extLst>
          </p:cNvPr>
          <p:cNvSpPr/>
          <p:nvPr/>
        </p:nvSpPr>
        <p:spPr>
          <a:xfrm>
            <a:off x="885228" y="2686798"/>
            <a:ext cx="1080000" cy="1080000"/>
          </a:xfrm>
          <a:prstGeom prst="ellipse">
            <a:avLst/>
          </a:prstGeom>
          <a:noFill/>
          <a:ln w="508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0000"/>
              </a:solidFill>
              <a:effectLst/>
              <a:highlight>
                <a:srgbClr val="FF0000"/>
              </a:highlight>
              <a:uLnTx/>
              <a:uFillTx/>
              <a:latin typeface="Calibri" panose="020F0502020204030204"/>
              <a:ea typeface="+mn-ea"/>
              <a:cs typeface="+mn-cs"/>
            </a:endParaRPr>
          </a:p>
        </p:txBody>
      </p:sp>
      <p:sp>
        <p:nvSpPr>
          <p:cNvPr id="8" name="Title 1">
            <a:extLst>
              <a:ext uri="{FF2B5EF4-FFF2-40B4-BE49-F238E27FC236}">
                <a16:creationId xmlns:a16="http://schemas.microsoft.com/office/drawing/2014/main" id="{5CEB15B1-5675-A756-EB3B-6A1707F90B2A}"/>
              </a:ext>
            </a:extLst>
          </p:cNvPr>
          <p:cNvSpPr txBox="1">
            <a:spLocks/>
          </p:cNvSpPr>
          <p:nvPr/>
        </p:nvSpPr>
        <p:spPr>
          <a:xfrm>
            <a:off x="4477900" y="3754315"/>
            <a:ext cx="2818884" cy="283953"/>
          </a:xfrm>
          <a:prstGeom prst="rect">
            <a:avLst/>
          </a:prstGeom>
        </p:spPr>
        <p:txBody>
          <a:bodyPr vert="horz" lIns="0" tIns="0" rIns="0" bIns="0" rtlCol="0" anchor="t" anchorCtr="0">
            <a:noAutofit/>
          </a:bodyPr>
          <a:lstStyle>
            <a:lvl1pPr algn="l" defTabSz="914400" rtl="0" eaLnBrk="1" latinLnBrk="0" hangingPunct="1">
              <a:lnSpc>
                <a:spcPct val="100000"/>
              </a:lnSpc>
              <a:spcBef>
                <a:spcPct val="0"/>
              </a:spcBef>
              <a:buNone/>
              <a:defRPr sz="4500" kern="1200">
                <a:solidFill>
                  <a:schemeClr val="bg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2000" i="0" u="none" strike="noStrike" kern="1200" cap="none" spc="-50" normalizeH="0" baseline="0" noProof="0" dirty="0">
                <a:ln>
                  <a:noFill/>
                </a:ln>
                <a:solidFill>
                  <a:schemeClr val="tx1"/>
                </a:solidFill>
                <a:effectLst/>
                <a:uLnTx/>
                <a:uFillTx/>
                <a:latin typeface="Calibri" panose="020F0502020204030204"/>
                <a:ea typeface="+mj-ea"/>
                <a:cs typeface="+mj-cs"/>
              </a:rPr>
              <a:t>0 new standards</a:t>
            </a:r>
          </a:p>
        </p:txBody>
      </p:sp>
      <p:pic>
        <p:nvPicPr>
          <p:cNvPr id="9" name="Picture 8" descr="A white line on a blue circle&#10;&#10;Description automatically generated">
            <a:extLst>
              <a:ext uri="{FF2B5EF4-FFF2-40B4-BE49-F238E27FC236}">
                <a16:creationId xmlns:a16="http://schemas.microsoft.com/office/drawing/2014/main" id="{5E04C30A-C7E3-A06B-F464-740B40E9DE99}"/>
              </a:ext>
            </a:extLst>
          </p:cNvPr>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9494237" y="4477830"/>
            <a:ext cx="1080000" cy="1080000"/>
          </a:xfrm>
          <a:prstGeom prst="rect">
            <a:avLst/>
          </a:prstGeom>
        </p:spPr>
      </p:pic>
      <p:sp>
        <p:nvSpPr>
          <p:cNvPr id="11" name="Rectangle 10">
            <a:extLst>
              <a:ext uri="{FF2B5EF4-FFF2-40B4-BE49-F238E27FC236}">
                <a16:creationId xmlns:a16="http://schemas.microsoft.com/office/drawing/2014/main" id="{5F82A54E-C1D1-39D8-CCC3-516C916AE9D9}"/>
              </a:ext>
            </a:extLst>
          </p:cNvPr>
          <p:cNvSpPr/>
          <p:nvPr/>
        </p:nvSpPr>
        <p:spPr>
          <a:xfrm>
            <a:off x="10560036" y="4705016"/>
            <a:ext cx="1591514" cy="604210"/>
          </a:xfrm>
          <a:prstGeom prst="rect">
            <a:avLst/>
          </a:prstGeom>
          <a:noFill/>
          <a:ln w="2857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a:ln w="0"/>
                <a:solidFill>
                  <a:prstClr val="black"/>
                </a:solidFill>
                <a:effectLst/>
                <a:uLnTx/>
                <a:uFillTx/>
                <a:latin typeface="Calibri" panose="020F0502020204030204"/>
                <a:ea typeface="+mn-ea"/>
                <a:cs typeface="+mn-cs"/>
              </a:rPr>
              <a:t>Rail-related legislation</a:t>
            </a:r>
          </a:p>
        </p:txBody>
      </p:sp>
      <p:sp>
        <p:nvSpPr>
          <p:cNvPr id="12" name="Oval 11">
            <a:hlinkClick r:id="rId19" action="ppaction://hlinksldjump" highlightClick="1"/>
            <a:extLst>
              <a:ext uri="{FF2B5EF4-FFF2-40B4-BE49-F238E27FC236}">
                <a16:creationId xmlns:a16="http://schemas.microsoft.com/office/drawing/2014/main" id="{34752096-8B13-91C6-B495-F1A25747E768}"/>
              </a:ext>
            </a:extLst>
          </p:cNvPr>
          <p:cNvSpPr/>
          <p:nvPr/>
        </p:nvSpPr>
        <p:spPr>
          <a:xfrm>
            <a:off x="9489272" y="4465551"/>
            <a:ext cx="1080000" cy="1080000"/>
          </a:xfrm>
          <a:prstGeom prst="ellipse">
            <a:avLst/>
          </a:prstGeom>
          <a:noFill/>
          <a:ln w="508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0000"/>
              </a:solidFill>
              <a:effectLst/>
              <a:highlight>
                <a:srgbClr val="FF0000"/>
              </a:highlight>
              <a:uLnTx/>
              <a:uFillTx/>
              <a:latin typeface="Calibri" panose="020F0502020204030204"/>
              <a:ea typeface="+mn-ea"/>
              <a:cs typeface="+mn-cs"/>
            </a:endParaRPr>
          </a:p>
        </p:txBody>
      </p:sp>
    </p:spTree>
    <p:extLst>
      <p:ext uri="{BB962C8B-B14F-4D97-AF65-F5344CB8AC3E}">
        <p14:creationId xmlns:p14="http://schemas.microsoft.com/office/powerpoint/2010/main" val="4080311281"/>
      </p:ext>
    </p:extLst>
  </p:cSld>
  <p:clrMapOvr>
    <a:masterClrMapping/>
  </p:clrMapOvr>
  <mc:AlternateContent xmlns:mc="http://schemas.openxmlformats.org/markup-compatibility/2006" xmlns:p14="http://schemas.microsoft.com/office/powerpoint/2010/main">
    <mc:Choice Requires="p14">
      <p:transition spd="slow" p14:dur="1500" advClick="0">
        <p:fade/>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heel(1)">
                                      <p:cBhvr>
                                        <p:cTn id="7" dur="2000"/>
                                        <p:tgtEl>
                                          <p:spTgt spid="60"/>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107"/>
                                        </p:tgtEl>
                                        <p:attrNameLst>
                                          <p:attrName>style.visibility</p:attrName>
                                        </p:attrNameLst>
                                      </p:cBhvr>
                                      <p:to>
                                        <p:strVal val="visible"/>
                                      </p:to>
                                    </p:set>
                                    <p:animEffect transition="in" filter="wheel(1)">
                                      <p:cBhvr>
                                        <p:cTn id="10" dur="2000"/>
                                        <p:tgtEl>
                                          <p:spTgt spid="107"/>
                                        </p:tgtEl>
                                      </p:cBhvr>
                                    </p:animEffect>
                                  </p:childTnLst>
                                </p:cTn>
                              </p:par>
                              <p:par>
                                <p:cTn id="11" presetID="21" presetClass="entr" presetSubtype="1"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heel(1)">
                                      <p:cBhvr>
                                        <p:cTn id="13" dur="2000"/>
                                        <p:tgtEl>
                                          <p:spTgt spid="3"/>
                                        </p:tgtEl>
                                      </p:cBhvr>
                                    </p:animEffect>
                                  </p:childTnLst>
                                </p:cTn>
                              </p:par>
                              <p:par>
                                <p:cTn id="14" presetID="21" presetClass="entr" presetSubtype="1"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heel(1)">
                                      <p:cBhvr>
                                        <p:cTn id="16" dur="2000"/>
                                        <p:tgtEl>
                                          <p:spTgt spid="7"/>
                                        </p:tgtEl>
                                      </p:cBhvr>
                                    </p:animEffect>
                                  </p:childTnLst>
                                </p:cTn>
                              </p:par>
                              <p:par>
                                <p:cTn id="17" presetID="21" presetClass="entr" presetSubtype="1"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heel(1)">
                                      <p:cBhvr>
                                        <p:cTn id="19" dur="2000"/>
                                        <p:tgtEl>
                                          <p:spTgt spid="4"/>
                                        </p:tgtEl>
                                      </p:cBhvr>
                                    </p:animEffect>
                                  </p:childTnLst>
                                </p:cTn>
                              </p:par>
                              <p:par>
                                <p:cTn id="20" presetID="21" presetClass="entr" presetSubtype="1" fill="hold" grpId="0"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heel(1)">
                                      <p:cBhvr>
                                        <p:cTn id="22"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P spid="107" grpId="0" animBg="1"/>
      <p:bldP spid="3" grpId="0" animBg="1"/>
      <p:bldP spid="7" grpId="0" animBg="1"/>
      <p:bldP spid="4" grpId="0" animBg="1"/>
      <p:bldP spid="1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descr="A green circle with white lines on it&#10;&#10;Description automatically generated">
            <a:extLst>
              <a:ext uri="{FF2B5EF4-FFF2-40B4-BE49-F238E27FC236}">
                <a16:creationId xmlns:a16="http://schemas.microsoft.com/office/drawing/2014/main" id="{47B9386C-5D84-A74B-8EF3-660E4356DD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7883" y="3314265"/>
            <a:ext cx="720000" cy="720000"/>
          </a:xfrm>
          <a:prstGeom prst="rect">
            <a:avLst/>
          </a:prstGeom>
        </p:spPr>
      </p:pic>
      <p:pic>
        <p:nvPicPr>
          <p:cNvPr id="9" name="Picture 8" descr="A green circle with white lines on it&#10;&#10;Description automatically generated">
            <a:extLst>
              <a:ext uri="{FF2B5EF4-FFF2-40B4-BE49-F238E27FC236}">
                <a16:creationId xmlns:a16="http://schemas.microsoft.com/office/drawing/2014/main" id="{3555B8A7-D6ED-90E3-6D24-2745ECA2E2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7883" y="555512"/>
            <a:ext cx="720000" cy="720000"/>
          </a:xfrm>
          <a:prstGeom prst="rect">
            <a:avLst/>
          </a:prstGeom>
        </p:spPr>
      </p:pic>
      <p:sp>
        <p:nvSpPr>
          <p:cNvPr id="5" name="Rectangle: Rounded Corners 4">
            <a:hlinkClick r:id="" action="ppaction://noaction" highlightClick="1"/>
            <a:extLst>
              <a:ext uri="{FF2B5EF4-FFF2-40B4-BE49-F238E27FC236}">
                <a16:creationId xmlns:a16="http://schemas.microsoft.com/office/drawing/2014/main" id="{24592447-56E8-9F04-BB2B-F670029CA0A7}"/>
              </a:ext>
            </a:extLst>
          </p:cNvPr>
          <p:cNvSpPr/>
          <p:nvPr/>
        </p:nvSpPr>
        <p:spPr>
          <a:xfrm>
            <a:off x="1073188" y="1451010"/>
            <a:ext cx="10055745" cy="1295107"/>
          </a:xfrm>
          <a:prstGeom prst="roundRect">
            <a:avLst>
              <a:gd name="adj" fmla="val 13193"/>
            </a:avLst>
          </a:prstGeom>
          <a:solidFill>
            <a:schemeClr val="bg1"/>
          </a:solidFill>
          <a:ln w="38100">
            <a:solidFill>
              <a:srgbClr val="1B864B"/>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chemeClr val="tx1"/>
                </a:solidFill>
                <a:effectLst/>
                <a:latin typeface="Calibri" panose="020F0502020204030204" pitchFamily="34" charset="0"/>
                <a:ea typeface="Calibri" panose="020F0502020204030204" pitchFamily="34" charset="0"/>
              </a:rPr>
              <a:t>RIS-2712-RST Issue 1.2 – On-Train Camera Monitoring Systems.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i="1" dirty="0">
                <a:solidFill>
                  <a:schemeClr val="tx1"/>
                </a:solidFill>
                <a:effectLst/>
                <a:latin typeface="Calibri" panose="020F0502020204030204" pitchFamily="34" charset="0"/>
                <a:ea typeface="Calibri" panose="020F0502020204030204" pitchFamily="34" charset="0"/>
              </a:rPr>
              <a:t>Updated to include two new requirements so that forward-facing CCTV is installed on rolling stock. This change was instigated following a recommendations in RAIB report  –Train driver struck by a train near West Worthing Middle Siding, West Sussex, 1 February 2022.</a:t>
            </a:r>
          </a:p>
        </p:txBody>
      </p:sp>
      <p:sp>
        <p:nvSpPr>
          <p:cNvPr id="96" name="Rectangle: Rounded Corners 95">
            <a:hlinkClick r:id="" action="ppaction://noaction" highlightClick="1"/>
            <a:extLst>
              <a:ext uri="{FF2B5EF4-FFF2-40B4-BE49-F238E27FC236}">
                <a16:creationId xmlns:a16="http://schemas.microsoft.com/office/drawing/2014/main" id="{CD7569DD-3719-4B53-91BD-09854E05A764}"/>
              </a:ext>
            </a:extLst>
          </p:cNvPr>
          <p:cNvSpPr/>
          <p:nvPr/>
        </p:nvSpPr>
        <p:spPr>
          <a:xfrm>
            <a:off x="1073188" y="563010"/>
            <a:ext cx="10065867" cy="720000"/>
          </a:xfrm>
          <a:prstGeom prst="roundRect">
            <a:avLst>
              <a:gd name="adj" fmla="val 30718"/>
            </a:avLst>
          </a:prstGeom>
          <a:solidFill>
            <a:srgbClr val="1B864B"/>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normalizeH="0" noProof="0" dirty="0">
                <a:ln>
                  <a:noFill/>
                </a:ln>
                <a:solidFill>
                  <a:prstClr val="white"/>
                </a:solidFill>
                <a:effectLst/>
                <a:uLnTx/>
                <a:uFillTx/>
                <a:latin typeface="Calibri" panose="020F0502020204030204"/>
                <a:ea typeface="+mn-ea"/>
                <a:cs typeface="+mn-cs"/>
              </a:rPr>
              <a:t>One Rolling Stock standard point release has been </a:t>
            </a:r>
            <a:r>
              <a:rPr lang="en-GB" dirty="0">
                <a:solidFill>
                  <a:prstClr val="white"/>
                </a:solidFill>
                <a:latin typeface="Calibri" panose="020F0502020204030204"/>
              </a:rPr>
              <a:t>issued</a:t>
            </a:r>
            <a:r>
              <a:rPr kumimoji="0" lang="en-GB" sz="1800" b="0" i="0" u="none" strike="noStrike" kern="1200" cap="none" normalizeH="0" noProof="0" dirty="0">
                <a:ln>
                  <a:noFill/>
                </a:ln>
                <a:solidFill>
                  <a:prstClr val="white"/>
                </a:solidFill>
                <a:effectLst/>
                <a:uLnTx/>
                <a:uFillTx/>
                <a:latin typeface="Calibri" panose="020F0502020204030204"/>
                <a:ea typeface="+mn-ea"/>
                <a:cs typeface="+mn-cs"/>
              </a:rPr>
              <a:t> in the March 2024 Standards catalogue. </a:t>
            </a:r>
          </a:p>
        </p:txBody>
      </p:sp>
      <p:pic>
        <p:nvPicPr>
          <p:cNvPr id="13" name="Picture 12">
            <a:hlinkClick r:id="rId4" action="ppaction://hlinksldjump"/>
            <a:extLst>
              <a:ext uri="{FF2B5EF4-FFF2-40B4-BE49-F238E27FC236}">
                <a16:creationId xmlns:a16="http://schemas.microsoft.com/office/drawing/2014/main" id="{C8B40F3F-6F4D-419A-8D07-6E20A5B50E0E}"/>
              </a:ext>
            </a:extLst>
          </p:cNvPr>
          <p:cNvPicPr>
            <a:picLocks noChangeAspect="1"/>
          </p:cNvPicPr>
          <p:nvPr/>
        </p:nvPicPr>
        <p:blipFill>
          <a:blip r:embed="rId5"/>
          <a:stretch>
            <a:fillRect/>
          </a:stretch>
        </p:blipFill>
        <p:spPr>
          <a:xfrm>
            <a:off x="11290478" y="157163"/>
            <a:ext cx="755970" cy="755970"/>
          </a:xfrm>
          <a:prstGeom prst="rect">
            <a:avLst/>
          </a:prstGeom>
        </p:spPr>
      </p:pic>
      <p:sp>
        <p:nvSpPr>
          <p:cNvPr id="20" name="Title 1">
            <a:extLst>
              <a:ext uri="{FF2B5EF4-FFF2-40B4-BE49-F238E27FC236}">
                <a16:creationId xmlns:a16="http://schemas.microsoft.com/office/drawing/2014/main" id="{3FC419C9-125C-440F-B86B-135CD3F21D56}"/>
              </a:ext>
            </a:extLst>
          </p:cNvPr>
          <p:cNvSpPr txBox="1">
            <a:spLocks/>
          </p:cNvSpPr>
          <p:nvPr/>
        </p:nvSpPr>
        <p:spPr>
          <a:xfrm>
            <a:off x="2402723" y="1425"/>
            <a:ext cx="7386554" cy="604210"/>
          </a:xfrm>
          <a:prstGeom prst="rect">
            <a:avLst/>
          </a:prstGeom>
        </p:spPr>
        <p:txBody>
          <a:bodyPr vert="horz" lIns="0" tIns="0" rIns="0" bIns="0" rtlCol="0" anchor="ctr" anchorCtr="0">
            <a:noAutofit/>
          </a:bodyPr>
          <a:lstStyle>
            <a:lvl1pPr algn="l" defTabSz="914400" rtl="0" eaLnBrk="1" latinLnBrk="0" hangingPunct="1">
              <a:lnSpc>
                <a:spcPct val="100000"/>
              </a:lnSpc>
              <a:spcBef>
                <a:spcPct val="0"/>
              </a:spcBef>
              <a:buNone/>
              <a:defRPr sz="4500" kern="1200">
                <a:solidFill>
                  <a:schemeClr val="bg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2400" b="0" i="0" u="none" strike="noStrike" kern="1200" cap="none" spc="-50" normalizeH="0" baseline="0" noProof="0">
                <a:ln>
                  <a:noFill/>
                </a:ln>
                <a:solidFill>
                  <a:prstClr val="black"/>
                </a:solidFill>
                <a:effectLst/>
                <a:uLnTx/>
                <a:uFillTx/>
                <a:latin typeface="Calibri"/>
                <a:ea typeface="+mj-ea"/>
                <a:cs typeface="+mj-cs"/>
              </a:rPr>
              <a:t>Changes to Standards – March 2024</a:t>
            </a:r>
            <a:endParaRPr kumimoji="0" lang="en-GB" sz="2400" b="0" i="1" u="none" strike="noStrike" kern="1200" cap="none" spc="0" normalizeH="0" baseline="0" noProof="0">
              <a:ln>
                <a:noFill/>
              </a:ln>
              <a:solidFill>
                <a:prstClr val="black"/>
              </a:solidFill>
              <a:effectLst/>
              <a:uLnTx/>
              <a:uFillTx/>
              <a:latin typeface="Calibri"/>
              <a:ea typeface="+mj-ea"/>
              <a:cs typeface="+mj-cs"/>
            </a:endParaRPr>
          </a:p>
        </p:txBody>
      </p:sp>
      <p:pic>
        <p:nvPicPr>
          <p:cNvPr id="14" name="Picture 13">
            <a:hlinkClick r:id="" action="ppaction://hlinkshowjump?jump=endshow"/>
            <a:extLst>
              <a:ext uri="{FF2B5EF4-FFF2-40B4-BE49-F238E27FC236}">
                <a16:creationId xmlns:a16="http://schemas.microsoft.com/office/drawing/2014/main" id="{F669768E-9899-433D-8744-18C270214005}"/>
              </a:ext>
            </a:extLst>
          </p:cNvPr>
          <p:cNvPicPr>
            <a:picLocks noChangeAspect="1"/>
          </p:cNvPicPr>
          <p:nvPr/>
        </p:nvPicPr>
        <p:blipFill>
          <a:blip r:embed="rId6"/>
          <a:stretch>
            <a:fillRect/>
          </a:stretch>
        </p:blipFill>
        <p:spPr>
          <a:xfrm>
            <a:off x="89371" y="6016808"/>
            <a:ext cx="720000" cy="692039"/>
          </a:xfrm>
          <a:prstGeom prst="rect">
            <a:avLst/>
          </a:prstGeom>
        </p:spPr>
      </p:pic>
      <p:sp>
        <p:nvSpPr>
          <p:cNvPr id="15" name="Title 1">
            <a:extLst>
              <a:ext uri="{FF2B5EF4-FFF2-40B4-BE49-F238E27FC236}">
                <a16:creationId xmlns:a16="http://schemas.microsoft.com/office/drawing/2014/main" id="{0722A038-6C2F-4E9D-AA72-0B194804F51E}"/>
              </a:ext>
            </a:extLst>
          </p:cNvPr>
          <p:cNvSpPr txBox="1">
            <a:spLocks/>
          </p:cNvSpPr>
          <p:nvPr/>
        </p:nvSpPr>
        <p:spPr>
          <a:xfrm>
            <a:off x="2402723" y="2746117"/>
            <a:ext cx="7386554" cy="392975"/>
          </a:xfrm>
          <a:prstGeom prst="rect">
            <a:avLst/>
          </a:prstGeom>
        </p:spPr>
        <p:txBody>
          <a:bodyPr vert="horz" lIns="0" tIns="0" rIns="0" bIns="0" rtlCol="0" anchor="ctr" anchorCtr="0">
            <a:noAutofit/>
          </a:bodyPr>
          <a:lstStyle>
            <a:lvl1pPr algn="l" defTabSz="914400" rtl="0" eaLnBrk="1" latinLnBrk="0" hangingPunct="1">
              <a:lnSpc>
                <a:spcPct val="100000"/>
              </a:lnSpc>
              <a:spcBef>
                <a:spcPct val="0"/>
              </a:spcBef>
              <a:buNone/>
              <a:defRPr sz="4500" kern="1200">
                <a:solidFill>
                  <a:schemeClr val="bg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2000" b="1" i="0" u="none" strike="noStrike" kern="1200" cap="none" spc="-50" normalizeH="0" baseline="0" noProof="0" dirty="0">
                <a:ln>
                  <a:noFill/>
                </a:ln>
                <a:solidFill>
                  <a:srgbClr val="C00000"/>
                </a:solidFill>
                <a:effectLst/>
                <a:uLnTx/>
                <a:uFillTx/>
                <a:latin typeface="Calibri"/>
                <a:ea typeface="+mj-ea"/>
                <a:cs typeface="+mj-cs"/>
              </a:rPr>
              <a:t>Click on the link to go to the standard on the RSSB website</a:t>
            </a:r>
          </a:p>
        </p:txBody>
      </p:sp>
      <p:sp>
        <p:nvSpPr>
          <p:cNvPr id="3" name="Rectangle: Rounded Corners 2">
            <a:hlinkClick r:id="" action="ppaction://noaction" highlightClick="1"/>
            <a:extLst>
              <a:ext uri="{FF2B5EF4-FFF2-40B4-BE49-F238E27FC236}">
                <a16:creationId xmlns:a16="http://schemas.microsoft.com/office/drawing/2014/main" id="{C00D63F4-D091-CAD3-05AD-470D82D8715E}"/>
              </a:ext>
            </a:extLst>
          </p:cNvPr>
          <p:cNvSpPr/>
          <p:nvPr/>
        </p:nvSpPr>
        <p:spPr>
          <a:xfrm>
            <a:off x="1073188" y="3312152"/>
            <a:ext cx="10065867" cy="720000"/>
          </a:xfrm>
          <a:prstGeom prst="roundRect">
            <a:avLst>
              <a:gd name="adj" fmla="val 30718"/>
            </a:avLst>
          </a:prstGeom>
          <a:solidFill>
            <a:srgbClr val="1B864B"/>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normalizeH="0" noProof="0" dirty="0">
                <a:ln>
                  <a:noFill/>
                </a:ln>
                <a:solidFill>
                  <a:prstClr val="white"/>
                </a:solidFill>
                <a:effectLst/>
                <a:uLnTx/>
                <a:uFillTx/>
                <a:latin typeface="Calibri" panose="020F0502020204030204"/>
                <a:ea typeface="+mn-ea"/>
                <a:cs typeface="+mn-cs"/>
              </a:rPr>
              <a:t>One Rolling Stock Technical Note has been updated in the March 2024 Standards catalogue. </a:t>
            </a:r>
          </a:p>
        </p:txBody>
      </p:sp>
      <p:sp>
        <p:nvSpPr>
          <p:cNvPr id="4" name="Title 1">
            <a:extLst>
              <a:ext uri="{FF2B5EF4-FFF2-40B4-BE49-F238E27FC236}">
                <a16:creationId xmlns:a16="http://schemas.microsoft.com/office/drawing/2014/main" id="{5A30689C-1F31-A167-05AA-B1F8A9CB9B1E}"/>
              </a:ext>
            </a:extLst>
          </p:cNvPr>
          <p:cNvSpPr txBox="1">
            <a:spLocks/>
          </p:cNvSpPr>
          <p:nvPr/>
        </p:nvSpPr>
        <p:spPr>
          <a:xfrm>
            <a:off x="2417905" y="5659039"/>
            <a:ext cx="7386554" cy="392975"/>
          </a:xfrm>
          <a:prstGeom prst="rect">
            <a:avLst/>
          </a:prstGeom>
        </p:spPr>
        <p:txBody>
          <a:bodyPr vert="horz" lIns="0" tIns="0" rIns="0" bIns="0" rtlCol="0" anchor="ctr" anchorCtr="0">
            <a:noAutofit/>
          </a:bodyPr>
          <a:lstStyle>
            <a:lvl1pPr algn="l" defTabSz="914400" rtl="0" eaLnBrk="1" latinLnBrk="0" hangingPunct="1">
              <a:lnSpc>
                <a:spcPct val="100000"/>
              </a:lnSpc>
              <a:spcBef>
                <a:spcPct val="0"/>
              </a:spcBef>
              <a:buNone/>
              <a:defRPr sz="4500" kern="1200">
                <a:solidFill>
                  <a:schemeClr val="bg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2000" b="1" i="0" u="none" strike="noStrike" kern="1200" cap="none" spc="-50" normalizeH="0" baseline="0" noProof="0" dirty="0">
                <a:ln>
                  <a:noFill/>
                </a:ln>
                <a:solidFill>
                  <a:srgbClr val="C00000"/>
                </a:solidFill>
                <a:effectLst/>
                <a:uLnTx/>
                <a:uFillTx/>
                <a:latin typeface="Calibri"/>
                <a:ea typeface="+mj-ea"/>
                <a:cs typeface="+mj-cs"/>
              </a:rPr>
              <a:t>Click on the link to go to the standard on the RSSB website</a:t>
            </a:r>
          </a:p>
        </p:txBody>
      </p:sp>
      <p:sp>
        <p:nvSpPr>
          <p:cNvPr id="6" name="Rectangle: Rounded Corners 5">
            <a:hlinkClick r:id="" action="ppaction://noaction" highlightClick="1"/>
            <a:extLst>
              <a:ext uri="{FF2B5EF4-FFF2-40B4-BE49-F238E27FC236}">
                <a16:creationId xmlns:a16="http://schemas.microsoft.com/office/drawing/2014/main" id="{A75BAA0F-B00B-1639-185B-4CA38A8F9E7E}"/>
              </a:ext>
            </a:extLst>
          </p:cNvPr>
          <p:cNvSpPr/>
          <p:nvPr/>
        </p:nvSpPr>
        <p:spPr>
          <a:xfrm>
            <a:off x="1073188" y="4200152"/>
            <a:ext cx="10055745" cy="1478135"/>
          </a:xfrm>
          <a:prstGeom prst="roundRect">
            <a:avLst>
              <a:gd name="adj" fmla="val 13519"/>
            </a:avLst>
          </a:prstGeom>
          <a:solidFill>
            <a:schemeClr val="bg1"/>
          </a:solidFill>
          <a:ln w="38100">
            <a:solidFill>
              <a:srgbClr val="1B864B"/>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chemeClr val="tx1"/>
                </a:solidFill>
              </a:rPr>
              <a:t>TN2310 Issue 1 – Compliance with noise and vibration legislation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dirty="0">
                <a:ln>
                  <a:noFill/>
                </a:ln>
                <a:solidFill>
                  <a:schemeClr val="tx1"/>
                </a:solidFill>
                <a:effectLst/>
                <a:uLnTx/>
                <a:uFillTx/>
                <a:latin typeface="Calibri" panose="020F0502020204030204"/>
                <a:ea typeface="+mn-ea"/>
                <a:cs typeface="+mn-cs"/>
              </a:rPr>
              <a:t>This Technical Note will help familiarise organisations operating across the GB mainline railway with their statutory duties in respect of noise and vibration generated by railway activities. It replaces GMGN2460 Issue 1 – Guidance on Compliance with Noise and Vibration Legislation in the Railway Environment, which has now been withdrawn.</a:t>
            </a:r>
          </a:p>
        </p:txBody>
      </p:sp>
      <p:pic>
        <p:nvPicPr>
          <p:cNvPr id="8" name="Picture 7">
            <a:hlinkClick r:id="rId7"/>
            <a:extLst>
              <a:ext uri="{FF2B5EF4-FFF2-40B4-BE49-F238E27FC236}">
                <a16:creationId xmlns:a16="http://schemas.microsoft.com/office/drawing/2014/main" id="{AC6E38E0-BB1B-4231-51AE-F07E2D95FC35}"/>
              </a:ext>
            </a:extLst>
          </p:cNvPr>
          <p:cNvPicPr>
            <a:picLocks noChangeAspect="1"/>
          </p:cNvPicPr>
          <p:nvPr/>
        </p:nvPicPr>
        <p:blipFill>
          <a:blip r:embed="rId8"/>
          <a:stretch>
            <a:fillRect/>
          </a:stretch>
        </p:blipFill>
        <p:spPr>
          <a:xfrm>
            <a:off x="10751946" y="4190245"/>
            <a:ext cx="755970" cy="755970"/>
          </a:xfrm>
          <a:prstGeom prst="rect">
            <a:avLst/>
          </a:prstGeom>
        </p:spPr>
      </p:pic>
      <p:pic>
        <p:nvPicPr>
          <p:cNvPr id="7" name="Picture 6">
            <a:hlinkClick r:id="rId9"/>
            <a:extLst>
              <a:ext uri="{FF2B5EF4-FFF2-40B4-BE49-F238E27FC236}">
                <a16:creationId xmlns:a16="http://schemas.microsoft.com/office/drawing/2014/main" id="{DE2FAACB-20A0-ACC2-E838-C641CC19A091}"/>
              </a:ext>
            </a:extLst>
          </p:cNvPr>
          <p:cNvPicPr>
            <a:picLocks noChangeAspect="1"/>
          </p:cNvPicPr>
          <p:nvPr/>
        </p:nvPicPr>
        <p:blipFill>
          <a:blip r:embed="rId8"/>
          <a:stretch>
            <a:fillRect/>
          </a:stretch>
        </p:blipFill>
        <p:spPr>
          <a:xfrm>
            <a:off x="10761070" y="1431596"/>
            <a:ext cx="755970" cy="755970"/>
          </a:xfrm>
          <a:prstGeom prst="rect">
            <a:avLst/>
          </a:prstGeom>
        </p:spPr>
      </p:pic>
    </p:spTree>
    <p:extLst>
      <p:ext uri="{BB962C8B-B14F-4D97-AF65-F5344CB8AC3E}">
        <p14:creationId xmlns:p14="http://schemas.microsoft.com/office/powerpoint/2010/main" val="1519006244"/>
      </p:ext>
    </p:extLst>
  </p:cSld>
  <p:clrMapOvr>
    <a:masterClrMapping/>
  </p:clrMapOvr>
  <mc:AlternateContent xmlns:mc="http://schemas.openxmlformats.org/markup-compatibility/2006" xmlns:p14="http://schemas.microsoft.com/office/powerpoint/2010/main">
    <mc:Choice Requires="p14">
      <p:transition spd="slow" p14:dur="1500" advClick="0">
        <p:fade/>
      </p:transition>
    </mc:Choice>
    <mc:Fallback xmlns="">
      <p:transition spd="slow" advClick="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white line on a blue circle&#10;&#10;Description automatically generated">
            <a:extLst>
              <a:ext uri="{FF2B5EF4-FFF2-40B4-BE49-F238E27FC236}">
                <a16:creationId xmlns:a16="http://schemas.microsoft.com/office/drawing/2014/main" id="{E20106BE-2412-BD42-1107-691B007CFFC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7477" y="553133"/>
            <a:ext cx="720000" cy="720000"/>
          </a:xfrm>
          <a:prstGeom prst="rect">
            <a:avLst/>
          </a:prstGeom>
        </p:spPr>
      </p:pic>
      <p:sp>
        <p:nvSpPr>
          <p:cNvPr id="96" name="Rectangle: Rounded Corners 95">
            <a:extLst>
              <a:ext uri="{FF2B5EF4-FFF2-40B4-BE49-F238E27FC236}">
                <a16:creationId xmlns:a16="http://schemas.microsoft.com/office/drawing/2014/main" id="{CD7569DD-3719-4B53-91BD-09854E05A764}"/>
              </a:ext>
            </a:extLst>
          </p:cNvPr>
          <p:cNvSpPr/>
          <p:nvPr/>
        </p:nvSpPr>
        <p:spPr>
          <a:xfrm>
            <a:off x="1073188" y="554010"/>
            <a:ext cx="10065867" cy="720000"/>
          </a:xfrm>
          <a:prstGeom prst="roundRect">
            <a:avLst>
              <a:gd name="adj" fmla="val 30718"/>
            </a:avLst>
          </a:prstGeom>
          <a:solidFill>
            <a:srgbClr val="10B6BD"/>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pc="-70" dirty="0">
                <a:solidFill>
                  <a:prstClr val="white"/>
                </a:solidFill>
                <a:latin typeface="Calibri" panose="020F0502020204030204"/>
              </a:rPr>
              <a:t>One Plant </a:t>
            </a:r>
            <a:r>
              <a:rPr kumimoji="0" lang="en-GB" sz="1800" b="0" i="0" u="none" strike="noStrike" kern="1200" cap="none" spc="-70" normalizeH="0" noProof="0" dirty="0">
                <a:ln>
                  <a:noFill/>
                </a:ln>
                <a:solidFill>
                  <a:prstClr val="white"/>
                </a:solidFill>
                <a:effectLst/>
                <a:uLnTx/>
                <a:uFillTx/>
                <a:latin typeface="Calibri" panose="020F0502020204030204"/>
                <a:ea typeface="+mn-ea"/>
                <a:cs typeface="+mn-cs"/>
              </a:rPr>
              <a:t>standard point release has been </a:t>
            </a:r>
            <a:r>
              <a:rPr lang="en-GB" spc="-70" dirty="0">
                <a:solidFill>
                  <a:prstClr val="white"/>
                </a:solidFill>
                <a:latin typeface="Calibri" panose="020F0502020204030204"/>
              </a:rPr>
              <a:t>issued</a:t>
            </a:r>
            <a:r>
              <a:rPr kumimoji="0" lang="en-GB" sz="1800" b="0" i="0" u="none" strike="noStrike" kern="1200" cap="none" spc="-70" normalizeH="0" noProof="0" dirty="0">
                <a:ln>
                  <a:noFill/>
                </a:ln>
                <a:solidFill>
                  <a:prstClr val="white"/>
                </a:solidFill>
                <a:effectLst/>
                <a:uLnTx/>
                <a:uFillTx/>
                <a:latin typeface="Calibri" panose="020F0502020204030204"/>
                <a:ea typeface="+mn-ea"/>
                <a:cs typeface="+mn-cs"/>
              </a:rPr>
              <a:t> in the March 2024 standards catalogue </a:t>
            </a:r>
          </a:p>
        </p:txBody>
      </p:sp>
      <p:pic>
        <p:nvPicPr>
          <p:cNvPr id="13" name="Picture 12">
            <a:hlinkClick r:id="rId4" action="ppaction://hlinksldjump"/>
            <a:extLst>
              <a:ext uri="{FF2B5EF4-FFF2-40B4-BE49-F238E27FC236}">
                <a16:creationId xmlns:a16="http://schemas.microsoft.com/office/drawing/2014/main" id="{C8B40F3F-6F4D-419A-8D07-6E20A5B50E0E}"/>
              </a:ext>
            </a:extLst>
          </p:cNvPr>
          <p:cNvPicPr>
            <a:picLocks noChangeAspect="1"/>
          </p:cNvPicPr>
          <p:nvPr/>
        </p:nvPicPr>
        <p:blipFill>
          <a:blip r:embed="rId5"/>
          <a:stretch>
            <a:fillRect/>
          </a:stretch>
        </p:blipFill>
        <p:spPr>
          <a:xfrm>
            <a:off x="11290478" y="157163"/>
            <a:ext cx="755970" cy="755970"/>
          </a:xfrm>
          <a:prstGeom prst="rect">
            <a:avLst/>
          </a:prstGeom>
        </p:spPr>
      </p:pic>
      <p:sp>
        <p:nvSpPr>
          <p:cNvPr id="20" name="Title 1">
            <a:extLst>
              <a:ext uri="{FF2B5EF4-FFF2-40B4-BE49-F238E27FC236}">
                <a16:creationId xmlns:a16="http://schemas.microsoft.com/office/drawing/2014/main" id="{3FC419C9-125C-440F-B86B-135CD3F21D56}"/>
              </a:ext>
            </a:extLst>
          </p:cNvPr>
          <p:cNvSpPr txBox="1">
            <a:spLocks/>
          </p:cNvSpPr>
          <p:nvPr/>
        </p:nvSpPr>
        <p:spPr>
          <a:xfrm>
            <a:off x="2402723" y="1425"/>
            <a:ext cx="7386554" cy="604210"/>
          </a:xfrm>
          <a:prstGeom prst="rect">
            <a:avLst/>
          </a:prstGeom>
        </p:spPr>
        <p:txBody>
          <a:bodyPr vert="horz" lIns="0" tIns="0" rIns="0" bIns="0" rtlCol="0" anchor="ctr" anchorCtr="0">
            <a:noAutofit/>
          </a:bodyPr>
          <a:lstStyle>
            <a:lvl1pPr algn="l" defTabSz="914400" rtl="0" eaLnBrk="1" latinLnBrk="0" hangingPunct="1">
              <a:lnSpc>
                <a:spcPct val="100000"/>
              </a:lnSpc>
              <a:spcBef>
                <a:spcPct val="0"/>
              </a:spcBef>
              <a:buNone/>
              <a:defRPr sz="4500" kern="1200">
                <a:solidFill>
                  <a:schemeClr val="bg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2400" b="0" i="0" u="none" strike="noStrike" kern="1200" cap="none" spc="-50" normalizeH="0" baseline="0" noProof="0">
                <a:ln>
                  <a:noFill/>
                </a:ln>
                <a:solidFill>
                  <a:prstClr val="black"/>
                </a:solidFill>
                <a:effectLst/>
                <a:uLnTx/>
                <a:uFillTx/>
                <a:latin typeface="Calibri"/>
                <a:ea typeface="+mj-ea"/>
                <a:cs typeface="+mj-cs"/>
              </a:rPr>
              <a:t>Changes to Standards – March 2024</a:t>
            </a:r>
            <a:endParaRPr kumimoji="0" lang="en-GB" sz="2400" b="0" i="1" u="none" strike="noStrike" kern="1200" cap="none" spc="0" normalizeH="0" baseline="0" noProof="0">
              <a:ln>
                <a:noFill/>
              </a:ln>
              <a:solidFill>
                <a:prstClr val="black"/>
              </a:solidFill>
              <a:effectLst/>
              <a:uLnTx/>
              <a:uFillTx/>
              <a:latin typeface="Calibri"/>
              <a:ea typeface="+mj-ea"/>
              <a:cs typeface="+mj-cs"/>
            </a:endParaRPr>
          </a:p>
        </p:txBody>
      </p:sp>
      <p:pic>
        <p:nvPicPr>
          <p:cNvPr id="11" name="Picture 10">
            <a:hlinkClick r:id="" action="ppaction://hlinkshowjump?jump=endshow"/>
            <a:extLst>
              <a:ext uri="{FF2B5EF4-FFF2-40B4-BE49-F238E27FC236}">
                <a16:creationId xmlns:a16="http://schemas.microsoft.com/office/drawing/2014/main" id="{80377A48-5B8D-41DF-9FAB-F558CB22C76B}"/>
              </a:ext>
            </a:extLst>
          </p:cNvPr>
          <p:cNvPicPr>
            <a:picLocks noChangeAspect="1"/>
          </p:cNvPicPr>
          <p:nvPr/>
        </p:nvPicPr>
        <p:blipFill>
          <a:blip r:embed="rId6"/>
          <a:stretch>
            <a:fillRect/>
          </a:stretch>
        </p:blipFill>
        <p:spPr>
          <a:xfrm>
            <a:off x="89371" y="6016808"/>
            <a:ext cx="720000" cy="692039"/>
          </a:xfrm>
          <a:prstGeom prst="rect">
            <a:avLst/>
          </a:prstGeom>
        </p:spPr>
      </p:pic>
      <p:sp>
        <p:nvSpPr>
          <p:cNvPr id="4" name="Rectangle: Rounded Corners 3">
            <a:hlinkClick r:id="" action="ppaction://hlinkshowjump?jump=nextslide" highlightClick="1"/>
            <a:extLst>
              <a:ext uri="{FF2B5EF4-FFF2-40B4-BE49-F238E27FC236}">
                <a16:creationId xmlns:a16="http://schemas.microsoft.com/office/drawing/2014/main" id="{29C893A5-B17F-5F5F-1CDC-25F927163029}"/>
              </a:ext>
            </a:extLst>
          </p:cNvPr>
          <p:cNvSpPr/>
          <p:nvPr/>
        </p:nvSpPr>
        <p:spPr>
          <a:xfrm>
            <a:off x="1116922" y="1466594"/>
            <a:ext cx="10022133" cy="2607565"/>
          </a:xfrm>
          <a:prstGeom prst="roundRect">
            <a:avLst>
              <a:gd name="adj" fmla="val 5773"/>
            </a:avLst>
          </a:prstGeom>
          <a:solidFill>
            <a:schemeClr val="bg1"/>
          </a:solidFill>
          <a:ln w="38100">
            <a:solidFill>
              <a:srgbClr val="10B6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gn="l" defTabSz="914400" rtl="0" eaLnBrk="1" fontAlgn="auto" latinLnBrk="0" hangingPunct="1">
              <a:lnSpc>
                <a:spcPct val="100000"/>
              </a:lnSpc>
              <a:spcBef>
                <a:spcPts val="0"/>
              </a:spcBef>
              <a:spcAft>
                <a:spcPts val="0"/>
              </a:spcAft>
              <a:buClrTx/>
              <a:buSzTx/>
              <a:buFontTx/>
              <a:buNone/>
              <a:tabLst>
                <a:tab pos="0" algn="l"/>
              </a:tabLst>
              <a:defRPr/>
            </a:pPr>
            <a:r>
              <a:rPr lang="en-GB" sz="1800" dirty="0">
                <a:solidFill>
                  <a:srgbClr val="000000"/>
                </a:solidFill>
                <a:effectLst/>
                <a:latin typeface="Calibri" panose="020F0502020204030204" pitchFamily="34" charset="0"/>
                <a:ea typeface="Calibri" panose="020F0502020204030204" pitchFamily="34" charset="0"/>
              </a:rPr>
              <a:t>RIS-1530-PLT Issue 7.1 – Technical requirements for On Track Plant</a:t>
            </a:r>
            <a:br>
              <a:rPr lang="en-GB" sz="1800" dirty="0">
                <a:solidFill>
                  <a:srgbClr val="000000"/>
                </a:solidFill>
                <a:effectLst/>
                <a:latin typeface="Calibri" panose="020F0502020204030204" pitchFamily="34" charset="0"/>
                <a:ea typeface="Calibri" panose="020F0502020204030204" pitchFamily="34" charset="0"/>
              </a:rPr>
            </a:br>
            <a:r>
              <a:rPr lang="en-GB" sz="1800" i="1" dirty="0">
                <a:solidFill>
                  <a:srgbClr val="000000"/>
                </a:solidFill>
                <a:effectLst/>
                <a:latin typeface="Calibri" panose="020F0502020204030204" pitchFamily="34" charset="0"/>
                <a:ea typeface="Calibri" panose="020F0502020204030204" pitchFamily="34" charset="0"/>
              </a:rPr>
              <a:t>Correction in section 5.1 now refers to BS EN 280:2013+A1:2015 (was +A1:2011)</a:t>
            </a:r>
          </a:p>
          <a:p>
            <a:pPr marR="0" lvl="0" algn="l" defTabSz="914400" rtl="0" eaLnBrk="1" fontAlgn="auto" latinLnBrk="0" hangingPunct="1">
              <a:lnSpc>
                <a:spcPct val="100000"/>
              </a:lnSpc>
              <a:spcBef>
                <a:spcPts val="0"/>
              </a:spcBef>
              <a:spcAft>
                <a:spcPts val="0"/>
              </a:spcAft>
              <a:buClrTx/>
              <a:buSzTx/>
              <a:buFontTx/>
              <a:buNone/>
              <a:tabLst>
                <a:tab pos="0" algn="l"/>
              </a:tabLst>
              <a:defRPr/>
            </a:pPr>
            <a:r>
              <a:rPr lang="en-GB" sz="1800" i="1" dirty="0">
                <a:solidFill>
                  <a:srgbClr val="000000"/>
                </a:solidFill>
                <a:effectLst/>
                <a:latin typeface="Calibri" panose="020F0502020204030204" pitchFamily="34" charset="0"/>
                <a:ea typeface="Calibri" panose="020F0502020204030204" pitchFamily="34" charset="0"/>
              </a:rPr>
              <a:t>Amendments in sections 9.2 and 9.3, permitting existing machines to be recertificated to earlier versions of applicable standards, unless they are being modified in the affected area. Specifically: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0" algn="l"/>
              </a:tabLst>
              <a:defRPr/>
            </a:pPr>
            <a:r>
              <a:rPr lang="en-GB" sz="1800" i="1" dirty="0">
                <a:solidFill>
                  <a:srgbClr val="000000"/>
                </a:solidFill>
                <a:effectLst/>
                <a:latin typeface="Calibri" panose="020F0502020204030204" pitchFamily="34" charset="0"/>
                <a:ea typeface="Calibri" panose="020F0502020204030204" pitchFamily="34" charset="0"/>
              </a:rPr>
              <a:t>Excavators used as cranes can be recertificated to the 2006 versions of BS EN 474-1 and -5.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0" algn="l"/>
              </a:tabLst>
              <a:defRPr/>
            </a:pPr>
            <a:r>
              <a:rPr lang="en-GB" sz="1800" i="1" dirty="0">
                <a:solidFill>
                  <a:srgbClr val="000000"/>
                </a:solidFill>
                <a:effectLst/>
                <a:latin typeface="Calibri" panose="020F0502020204030204" pitchFamily="34" charset="0"/>
                <a:ea typeface="Calibri" panose="020F0502020204030204" pitchFamily="34" charset="0"/>
              </a:rPr>
              <a:t>Excavators used as cranes that are modified – the 2022 versions apply.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0" algn="l"/>
              </a:tabLst>
              <a:defRPr/>
            </a:pPr>
            <a:r>
              <a:rPr lang="en-GB" sz="1800" i="1" dirty="0">
                <a:solidFill>
                  <a:srgbClr val="000000"/>
                </a:solidFill>
                <a:effectLst/>
                <a:latin typeface="Calibri" panose="020F0502020204030204" pitchFamily="34" charset="0"/>
                <a:ea typeface="Calibri" panose="020F0502020204030204" pitchFamily="34" charset="0"/>
              </a:rPr>
              <a:t>Mobile Elevating Work Platforms (MEWPs) can be recertificated to the 2001 (or later) versions of BS EN 280.</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0" algn="l"/>
              </a:tabLst>
              <a:defRPr/>
            </a:pPr>
            <a:r>
              <a:rPr lang="en-GB" sz="1800" i="1" dirty="0">
                <a:solidFill>
                  <a:srgbClr val="000000"/>
                </a:solidFill>
                <a:effectLst/>
                <a:latin typeface="Calibri" panose="020F0502020204030204" pitchFamily="34" charset="0"/>
                <a:ea typeface="Calibri" panose="020F0502020204030204" pitchFamily="34" charset="0"/>
              </a:rPr>
              <a:t>Mobile Elevating Work Platforms (MEWPs) that are modified – the 2022 version applies.</a:t>
            </a:r>
          </a:p>
        </p:txBody>
      </p:sp>
      <p:sp>
        <p:nvSpPr>
          <p:cNvPr id="14" name="Title 1">
            <a:extLst>
              <a:ext uri="{FF2B5EF4-FFF2-40B4-BE49-F238E27FC236}">
                <a16:creationId xmlns:a16="http://schemas.microsoft.com/office/drawing/2014/main" id="{1BDBD936-624B-F561-FA36-D88B66BCDA7C}"/>
              </a:ext>
            </a:extLst>
          </p:cNvPr>
          <p:cNvSpPr txBox="1">
            <a:spLocks/>
          </p:cNvSpPr>
          <p:nvPr/>
        </p:nvSpPr>
        <p:spPr>
          <a:xfrm>
            <a:off x="2402723" y="4175303"/>
            <a:ext cx="7386554" cy="392975"/>
          </a:xfrm>
          <a:prstGeom prst="rect">
            <a:avLst/>
          </a:prstGeom>
        </p:spPr>
        <p:txBody>
          <a:bodyPr vert="horz" lIns="0" tIns="0" rIns="0" bIns="0" rtlCol="0" anchor="ctr" anchorCtr="0">
            <a:noAutofit/>
          </a:bodyPr>
          <a:lstStyle>
            <a:lvl1pPr algn="l" defTabSz="914400" rtl="0" eaLnBrk="1" latinLnBrk="0" hangingPunct="1">
              <a:lnSpc>
                <a:spcPct val="100000"/>
              </a:lnSpc>
              <a:spcBef>
                <a:spcPct val="0"/>
              </a:spcBef>
              <a:buNone/>
              <a:defRPr sz="4500" kern="1200">
                <a:solidFill>
                  <a:schemeClr val="bg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2000" b="1" i="0" u="none" strike="noStrike" kern="1200" cap="none" spc="-50" normalizeH="0" baseline="0" noProof="0" dirty="0">
                <a:ln>
                  <a:noFill/>
                </a:ln>
                <a:solidFill>
                  <a:srgbClr val="C00000"/>
                </a:solidFill>
                <a:effectLst/>
                <a:uLnTx/>
                <a:uFillTx/>
                <a:latin typeface="Calibri"/>
                <a:ea typeface="+mj-ea"/>
                <a:cs typeface="+mj-cs"/>
              </a:rPr>
              <a:t>Click on the link to go to the standard on the RSSB website</a:t>
            </a:r>
          </a:p>
        </p:txBody>
      </p:sp>
      <p:pic>
        <p:nvPicPr>
          <p:cNvPr id="3" name="Picture 2">
            <a:hlinkClick r:id="rId7"/>
            <a:extLst>
              <a:ext uri="{FF2B5EF4-FFF2-40B4-BE49-F238E27FC236}">
                <a16:creationId xmlns:a16="http://schemas.microsoft.com/office/drawing/2014/main" id="{6D5A2826-6997-0C85-3F18-AAA1B53805EB}"/>
              </a:ext>
            </a:extLst>
          </p:cNvPr>
          <p:cNvPicPr>
            <a:picLocks noChangeAspect="1"/>
          </p:cNvPicPr>
          <p:nvPr/>
        </p:nvPicPr>
        <p:blipFill>
          <a:blip r:embed="rId8"/>
          <a:stretch>
            <a:fillRect/>
          </a:stretch>
        </p:blipFill>
        <p:spPr>
          <a:xfrm>
            <a:off x="10534508" y="1466658"/>
            <a:ext cx="755970" cy="755970"/>
          </a:xfrm>
          <a:prstGeom prst="rect">
            <a:avLst/>
          </a:prstGeom>
        </p:spPr>
      </p:pic>
    </p:spTree>
    <p:extLst>
      <p:ext uri="{BB962C8B-B14F-4D97-AF65-F5344CB8AC3E}">
        <p14:creationId xmlns:p14="http://schemas.microsoft.com/office/powerpoint/2010/main" val="775967208"/>
      </p:ext>
    </p:extLst>
  </p:cSld>
  <p:clrMapOvr>
    <a:masterClrMapping/>
  </p:clrMapOvr>
  <mc:AlternateContent xmlns:mc="http://schemas.openxmlformats.org/markup-compatibility/2006" xmlns:p14="http://schemas.microsoft.com/office/powerpoint/2010/main">
    <mc:Choice Requires="p14">
      <p:transition spd="slow" p14:dur="1500" advClick="0">
        <p:fade/>
      </p:transition>
    </mc:Choice>
    <mc:Fallback xmlns="">
      <p:transition spd="slow" advClick="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blue circle with a lightning bolt in it&#10;&#10;Description automatically generated">
            <a:extLst>
              <a:ext uri="{FF2B5EF4-FFF2-40B4-BE49-F238E27FC236}">
                <a16:creationId xmlns:a16="http://schemas.microsoft.com/office/drawing/2014/main" id="{3E28540F-DCFC-2F6D-C29F-531B0650B4D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7477" y="554010"/>
            <a:ext cx="720000" cy="720000"/>
          </a:xfrm>
          <a:prstGeom prst="rect">
            <a:avLst/>
          </a:prstGeom>
        </p:spPr>
      </p:pic>
      <p:sp>
        <p:nvSpPr>
          <p:cNvPr id="96" name="Rectangle: Rounded Corners 95">
            <a:extLst>
              <a:ext uri="{FF2B5EF4-FFF2-40B4-BE49-F238E27FC236}">
                <a16:creationId xmlns:a16="http://schemas.microsoft.com/office/drawing/2014/main" id="{CD7569DD-3719-4B53-91BD-09854E05A764}"/>
              </a:ext>
            </a:extLst>
          </p:cNvPr>
          <p:cNvSpPr/>
          <p:nvPr/>
        </p:nvSpPr>
        <p:spPr>
          <a:xfrm>
            <a:off x="1073188" y="554010"/>
            <a:ext cx="10065867" cy="720000"/>
          </a:xfrm>
          <a:prstGeom prst="roundRect">
            <a:avLst>
              <a:gd name="adj" fmla="val 30718"/>
            </a:avLst>
          </a:prstGeom>
          <a:solidFill>
            <a:srgbClr val="4F13E0"/>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pc="-70" dirty="0">
                <a:solidFill>
                  <a:prstClr val="white"/>
                </a:solidFill>
                <a:latin typeface="Calibri" panose="020F0502020204030204"/>
              </a:rPr>
              <a:t>One Energy </a:t>
            </a:r>
            <a:r>
              <a:rPr kumimoji="0" lang="en-GB" sz="1800" b="0" i="0" u="none" strike="noStrike" kern="1200" cap="none" spc="-70" normalizeH="0" noProof="0" dirty="0">
                <a:ln>
                  <a:noFill/>
                </a:ln>
                <a:solidFill>
                  <a:prstClr val="white"/>
                </a:solidFill>
                <a:effectLst/>
                <a:uLnTx/>
                <a:uFillTx/>
                <a:latin typeface="Calibri" panose="020F0502020204030204"/>
                <a:ea typeface="+mn-ea"/>
                <a:cs typeface="+mn-cs"/>
              </a:rPr>
              <a:t>standard point release has been </a:t>
            </a:r>
            <a:r>
              <a:rPr lang="en-GB" spc="-70" dirty="0">
                <a:solidFill>
                  <a:prstClr val="white"/>
                </a:solidFill>
                <a:latin typeface="Calibri" panose="020F0502020204030204"/>
              </a:rPr>
              <a:t>issued</a:t>
            </a:r>
            <a:r>
              <a:rPr kumimoji="0" lang="en-GB" sz="1800" b="0" i="0" u="none" strike="noStrike" kern="1200" cap="none" spc="-70" normalizeH="0" noProof="0" dirty="0">
                <a:ln>
                  <a:noFill/>
                </a:ln>
                <a:solidFill>
                  <a:prstClr val="white"/>
                </a:solidFill>
                <a:effectLst/>
                <a:uLnTx/>
                <a:uFillTx/>
                <a:latin typeface="Calibri" panose="020F0502020204030204"/>
                <a:ea typeface="+mn-ea"/>
                <a:cs typeface="+mn-cs"/>
              </a:rPr>
              <a:t> in the March 2024 standards catalogue </a:t>
            </a:r>
          </a:p>
        </p:txBody>
      </p:sp>
      <p:pic>
        <p:nvPicPr>
          <p:cNvPr id="13" name="Picture 12">
            <a:hlinkClick r:id="rId4" action="ppaction://hlinksldjump"/>
            <a:extLst>
              <a:ext uri="{FF2B5EF4-FFF2-40B4-BE49-F238E27FC236}">
                <a16:creationId xmlns:a16="http://schemas.microsoft.com/office/drawing/2014/main" id="{C8B40F3F-6F4D-419A-8D07-6E20A5B50E0E}"/>
              </a:ext>
            </a:extLst>
          </p:cNvPr>
          <p:cNvPicPr>
            <a:picLocks noChangeAspect="1"/>
          </p:cNvPicPr>
          <p:nvPr/>
        </p:nvPicPr>
        <p:blipFill>
          <a:blip r:embed="rId5"/>
          <a:stretch>
            <a:fillRect/>
          </a:stretch>
        </p:blipFill>
        <p:spPr>
          <a:xfrm>
            <a:off x="11290478" y="157163"/>
            <a:ext cx="755970" cy="755970"/>
          </a:xfrm>
          <a:prstGeom prst="rect">
            <a:avLst/>
          </a:prstGeom>
        </p:spPr>
      </p:pic>
      <p:sp>
        <p:nvSpPr>
          <p:cNvPr id="20" name="Title 1">
            <a:extLst>
              <a:ext uri="{FF2B5EF4-FFF2-40B4-BE49-F238E27FC236}">
                <a16:creationId xmlns:a16="http://schemas.microsoft.com/office/drawing/2014/main" id="{3FC419C9-125C-440F-B86B-135CD3F21D56}"/>
              </a:ext>
            </a:extLst>
          </p:cNvPr>
          <p:cNvSpPr txBox="1">
            <a:spLocks/>
          </p:cNvSpPr>
          <p:nvPr/>
        </p:nvSpPr>
        <p:spPr>
          <a:xfrm>
            <a:off x="2402723" y="1425"/>
            <a:ext cx="7386554" cy="604210"/>
          </a:xfrm>
          <a:prstGeom prst="rect">
            <a:avLst/>
          </a:prstGeom>
        </p:spPr>
        <p:txBody>
          <a:bodyPr vert="horz" lIns="0" tIns="0" rIns="0" bIns="0" rtlCol="0" anchor="ctr" anchorCtr="0">
            <a:noAutofit/>
          </a:bodyPr>
          <a:lstStyle>
            <a:lvl1pPr algn="l" defTabSz="914400" rtl="0" eaLnBrk="1" latinLnBrk="0" hangingPunct="1">
              <a:lnSpc>
                <a:spcPct val="100000"/>
              </a:lnSpc>
              <a:spcBef>
                <a:spcPct val="0"/>
              </a:spcBef>
              <a:buNone/>
              <a:defRPr sz="4500" kern="1200">
                <a:solidFill>
                  <a:schemeClr val="bg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2400" b="0" i="0" u="none" strike="noStrike" kern="1200" cap="none" spc="-50" normalizeH="0" baseline="0" noProof="0">
                <a:ln>
                  <a:noFill/>
                </a:ln>
                <a:solidFill>
                  <a:prstClr val="black"/>
                </a:solidFill>
                <a:effectLst/>
                <a:uLnTx/>
                <a:uFillTx/>
                <a:latin typeface="Calibri"/>
                <a:ea typeface="+mj-ea"/>
                <a:cs typeface="+mj-cs"/>
              </a:rPr>
              <a:t>Changes to Standards – March 2024</a:t>
            </a:r>
            <a:endParaRPr kumimoji="0" lang="en-GB" sz="2400" b="0" i="1" u="none" strike="noStrike" kern="1200" cap="none" spc="0" normalizeH="0" baseline="0" noProof="0">
              <a:ln>
                <a:noFill/>
              </a:ln>
              <a:solidFill>
                <a:prstClr val="black"/>
              </a:solidFill>
              <a:effectLst/>
              <a:uLnTx/>
              <a:uFillTx/>
              <a:latin typeface="Calibri"/>
              <a:ea typeface="+mj-ea"/>
              <a:cs typeface="+mj-cs"/>
            </a:endParaRPr>
          </a:p>
        </p:txBody>
      </p:sp>
      <p:pic>
        <p:nvPicPr>
          <p:cNvPr id="11" name="Picture 10">
            <a:hlinkClick r:id="" action="ppaction://hlinkshowjump?jump=endshow"/>
            <a:extLst>
              <a:ext uri="{FF2B5EF4-FFF2-40B4-BE49-F238E27FC236}">
                <a16:creationId xmlns:a16="http://schemas.microsoft.com/office/drawing/2014/main" id="{80377A48-5B8D-41DF-9FAB-F558CB22C76B}"/>
              </a:ext>
            </a:extLst>
          </p:cNvPr>
          <p:cNvPicPr>
            <a:picLocks noChangeAspect="1"/>
          </p:cNvPicPr>
          <p:nvPr/>
        </p:nvPicPr>
        <p:blipFill>
          <a:blip r:embed="rId6"/>
          <a:stretch>
            <a:fillRect/>
          </a:stretch>
        </p:blipFill>
        <p:spPr>
          <a:xfrm>
            <a:off x="89371" y="6016808"/>
            <a:ext cx="720000" cy="692039"/>
          </a:xfrm>
          <a:prstGeom prst="rect">
            <a:avLst/>
          </a:prstGeom>
        </p:spPr>
      </p:pic>
      <p:sp>
        <p:nvSpPr>
          <p:cNvPr id="4" name="Rectangle: Rounded Corners 3">
            <a:hlinkClick r:id="" action="ppaction://hlinkshowjump?jump=nextslide" highlightClick="1"/>
            <a:extLst>
              <a:ext uri="{FF2B5EF4-FFF2-40B4-BE49-F238E27FC236}">
                <a16:creationId xmlns:a16="http://schemas.microsoft.com/office/drawing/2014/main" id="{29C893A5-B17F-5F5F-1CDC-25F927163029}"/>
              </a:ext>
            </a:extLst>
          </p:cNvPr>
          <p:cNvSpPr/>
          <p:nvPr/>
        </p:nvSpPr>
        <p:spPr>
          <a:xfrm>
            <a:off x="1116922" y="1430084"/>
            <a:ext cx="10022133" cy="1018476"/>
          </a:xfrm>
          <a:prstGeom prst="roundRect">
            <a:avLst>
              <a:gd name="adj" fmla="val 14043"/>
            </a:avLst>
          </a:prstGeom>
          <a:solidFill>
            <a:schemeClr val="bg1"/>
          </a:solidFill>
          <a:ln w="38100">
            <a:solidFill>
              <a:srgbClr val="4F13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a:tabLst>
                <a:tab pos="2058988" algn="l"/>
              </a:tabLst>
            </a:pPr>
            <a:r>
              <a:rPr lang="en-GB" dirty="0">
                <a:solidFill>
                  <a:schemeClr val="tx1"/>
                </a:solidFill>
                <a:effectLst/>
                <a:latin typeface="-apple-system"/>
              </a:rPr>
              <a:t>GLGN1620 Issue 1.1 – Guidance on the Application of the Control of Electromagnetic Fields</a:t>
            </a:r>
            <a:br>
              <a:rPr lang="en-GB" dirty="0">
                <a:solidFill>
                  <a:schemeClr val="tx1"/>
                </a:solidFill>
                <a:effectLst/>
                <a:latin typeface="-apple-system"/>
              </a:rPr>
            </a:br>
            <a:r>
              <a:rPr lang="en-GB" dirty="0">
                <a:solidFill>
                  <a:schemeClr val="tx1"/>
                </a:solidFill>
                <a:effectLst/>
                <a:latin typeface="-apple-system"/>
              </a:rPr>
              <a:t>	at Work Regulations</a:t>
            </a:r>
          </a:p>
          <a:p>
            <a:pPr rtl="0">
              <a:tabLst>
                <a:tab pos="2154238" algn="l"/>
              </a:tabLst>
            </a:pPr>
            <a:r>
              <a:rPr lang="en-GB" i="1" dirty="0">
                <a:solidFill>
                  <a:schemeClr val="tx1"/>
                </a:solidFill>
                <a:effectLst/>
                <a:latin typeface="-apple-system"/>
              </a:rPr>
              <a:t>References to legislation updated </a:t>
            </a:r>
            <a:endParaRPr lang="en-GB" i="1" dirty="0">
              <a:effectLst/>
              <a:latin typeface="-apple-system"/>
            </a:endParaRPr>
          </a:p>
        </p:txBody>
      </p:sp>
      <p:sp>
        <p:nvSpPr>
          <p:cNvPr id="14" name="Title 1">
            <a:extLst>
              <a:ext uri="{FF2B5EF4-FFF2-40B4-BE49-F238E27FC236}">
                <a16:creationId xmlns:a16="http://schemas.microsoft.com/office/drawing/2014/main" id="{1BDBD936-624B-F561-FA36-D88B66BCDA7C}"/>
              </a:ext>
            </a:extLst>
          </p:cNvPr>
          <p:cNvSpPr txBox="1">
            <a:spLocks/>
          </p:cNvSpPr>
          <p:nvPr/>
        </p:nvSpPr>
        <p:spPr>
          <a:xfrm>
            <a:off x="2361984" y="2466416"/>
            <a:ext cx="7386554" cy="392975"/>
          </a:xfrm>
          <a:prstGeom prst="rect">
            <a:avLst/>
          </a:prstGeom>
        </p:spPr>
        <p:txBody>
          <a:bodyPr vert="horz" lIns="0" tIns="0" rIns="0" bIns="0" rtlCol="0" anchor="ctr" anchorCtr="0">
            <a:noAutofit/>
          </a:bodyPr>
          <a:lstStyle>
            <a:lvl1pPr algn="l" defTabSz="914400" rtl="0" eaLnBrk="1" latinLnBrk="0" hangingPunct="1">
              <a:lnSpc>
                <a:spcPct val="100000"/>
              </a:lnSpc>
              <a:spcBef>
                <a:spcPct val="0"/>
              </a:spcBef>
              <a:buNone/>
              <a:defRPr sz="4500" kern="1200">
                <a:solidFill>
                  <a:schemeClr val="bg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2000" b="1" i="0" u="none" strike="noStrike" kern="1200" cap="none" spc="-50" normalizeH="0" baseline="0" noProof="0" dirty="0">
                <a:ln>
                  <a:noFill/>
                </a:ln>
                <a:solidFill>
                  <a:srgbClr val="C00000"/>
                </a:solidFill>
                <a:effectLst/>
                <a:uLnTx/>
                <a:uFillTx/>
                <a:latin typeface="Calibri"/>
                <a:ea typeface="+mj-ea"/>
                <a:cs typeface="+mj-cs"/>
              </a:rPr>
              <a:t>Click on the link to go to the standard on the RSSB website</a:t>
            </a:r>
          </a:p>
        </p:txBody>
      </p:sp>
      <p:pic>
        <p:nvPicPr>
          <p:cNvPr id="3" name="Picture 2">
            <a:hlinkClick r:id="rId7"/>
            <a:extLst>
              <a:ext uri="{FF2B5EF4-FFF2-40B4-BE49-F238E27FC236}">
                <a16:creationId xmlns:a16="http://schemas.microsoft.com/office/drawing/2014/main" id="{6D5A2826-6997-0C85-3F18-AAA1B53805EB}"/>
              </a:ext>
            </a:extLst>
          </p:cNvPr>
          <p:cNvPicPr>
            <a:picLocks noChangeAspect="1"/>
          </p:cNvPicPr>
          <p:nvPr/>
        </p:nvPicPr>
        <p:blipFill>
          <a:blip r:embed="rId8"/>
          <a:stretch>
            <a:fillRect/>
          </a:stretch>
        </p:blipFill>
        <p:spPr>
          <a:xfrm>
            <a:off x="10534508" y="1412228"/>
            <a:ext cx="755970" cy="755970"/>
          </a:xfrm>
          <a:prstGeom prst="rect">
            <a:avLst/>
          </a:prstGeom>
        </p:spPr>
      </p:pic>
      <p:sp>
        <p:nvSpPr>
          <p:cNvPr id="7" name="Freeform: Shape 12">
            <a:extLst>
              <a:ext uri="{FF2B5EF4-FFF2-40B4-BE49-F238E27FC236}">
                <a16:creationId xmlns:a16="http://schemas.microsoft.com/office/drawing/2014/main" id="{F0373BE4-068A-297B-8474-2C5F0AFCF5A1}"/>
              </a:ext>
            </a:extLst>
          </p:cNvPr>
          <p:cNvSpPr/>
          <p:nvPr/>
        </p:nvSpPr>
        <p:spPr>
          <a:xfrm>
            <a:off x="5719426" y="4633293"/>
            <a:ext cx="335835" cy="745482"/>
          </a:xfrm>
          <a:custGeom>
            <a:avLst/>
            <a:gdLst>
              <a:gd name="connsiteX0" fmla="*/ 437279 w 574336"/>
              <a:gd name="connsiteY0" fmla="*/ 0 h 1080830"/>
              <a:gd name="connsiteX1" fmla="*/ 340198 w 574336"/>
              <a:gd name="connsiteY1" fmla="*/ 467910 h 1080830"/>
              <a:gd name="connsiteX2" fmla="*/ 574336 w 574336"/>
              <a:gd name="connsiteY2" fmla="*/ 467910 h 1080830"/>
              <a:gd name="connsiteX3" fmla="*/ 137057 w 574336"/>
              <a:gd name="connsiteY3" fmla="*/ 1080830 h 1080830"/>
              <a:gd name="connsiteX4" fmla="*/ 234139 w 574336"/>
              <a:gd name="connsiteY4" fmla="*/ 612920 h 1080830"/>
              <a:gd name="connsiteX5" fmla="*/ 0 w 574336"/>
              <a:gd name="connsiteY5" fmla="*/ 612920 h 1080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4336" h="1080830">
                <a:moveTo>
                  <a:pt x="437279" y="0"/>
                </a:moveTo>
                <a:lnTo>
                  <a:pt x="340198" y="467910"/>
                </a:lnTo>
                <a:lnTo>
                  <a:pt x="574336" y="467910"/>
                </a:lnTo>
                <a:lnTo>
                  <a:pt x="137057" y="1080830"/>
                </a:lnTo>
                <a:lnTo>
                  <a:pt x="234139" y="612920"/>
                </a:lnTo>
                <a:lnTo>
                  <a:pt x="0" y="612920"/>
                </a:lnTo>
                <a:close/>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Tree>
    <p:extLst>
      <p:ext uri="{BB962C8B-B14F-4D97-AF65-F5344CB8AC3E}">
        <p14:creationId xmlns:p14="http://schemas.microsoft.com/office/powerpoint/2010/main" val="4254817061"/>
      </p:ext>
    </p:extLst>
  </p:cSld>
  <p:clrMapOvr>
    <a:masterClrMapping/>
  </p:clrMapOvr>
  <mc:AlternateContent xmlns:mc="http://schemas.openxmlformats.org/markup-compatibility/2006" xmlns:p14="http://schemas.microsoft.com/office/powerpoint/2010/main">
    <mc:Choice Requires="p14">
      <p:transition spd="slow" p14:dur="1500" advClick="0">
        <p:fade/>
      </p:transition>
    </mc:Choice>
    <mc:Fallback xmlns="">
      <p:transition spd="slow" advClick="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red circle with white logo&#10;&#10;Description automatically generated">
            <a:hlinkClick r:id="rId3" action="ppaction://hlinksldjump"/>
            <a:extLst>
              <a:ext uri="{FF2B5EF4-FFF2-40B4-BE49-F238E27FC236}">
                <a16:creationId xmlns:a16="http://schemas.microsoft.com/office/drawing/2014/main" id="{563440F1-9855-42A5-D041-334AF99F4CC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7477" y="553133"/>
            <a:ext cx="720000" cy="720000"/>
          </a:xfrm>
          <a:prstGeom prst="rect">
            <a:avLst/>
          </a:prstGeom>
        </p:spPr>
      </p:pic>
      <p:sp>
        <p:nvSpPr>
          <p:cNvPr id="96" name="Rectangle: Rounded Corners 95">
            <a:extLst>
              <a:ext uri="{FF2B5EF4-FFF2-40B4-BE49-F238E27FC236}">
                <a16:creationId xmlns:a16="http://schemas.microsoft.com/office/drawing/2014/main" id="{CD7569DD-3719-4B53-91BD-09854E05A764}"/>
              </a:ext>
            </a:extLst>
          </p:cNvPr>
          <p:cNvSpPr/>
          <p:nvPr/>
        </p:nvSpPr>
        <p:spPr>
          <a:xfrm>
            <a:off x="1073188" y="554010"/>
            <a:ext cx="10065867" cy="720000"/>
          </a:xfrm>
          <a:prstGeom prst="roundRect">
            <a:avLst>
              <a:gd name="adj" fmla="val 30718"/>
            </a:avLst>
          </a:prstGeom>
          <a:solidFill>
            <a:srgbClr val="851023"/>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pc="-70" dirty="0">
                <a:solidFill>
                  <a:prstClr val="white"/>
                </a:solidFill>
                <a:latin typeface="Calibri" panose="020F0502020204030204"/>
              </a:rPr>
              <a:t>One</a:t>
            </a:r>
            <a:r>
              <a:rPr kumimoji="0" lang="en-GB" sz="1800" b="0" i="0" u="none" strike="noStrike" kern="1200" cap="none" spc="-70" normalizeH="0" noProof="0" dirty="0">
                <a:ln>
                  <a:noFill/>
                </a:ln>
                <a:solidFill>
                  <a:prstClr val="white"/>
                </a:solidFill>
                <a:effectLst/>
                <a:uLnTx/>
                <a:uFillTx/>
                <a:latin typeface="Calibri" panose="020F0502020204030204"/>
                <a:ea typeface="+mn-ea"/>
                <a:cs typeface="+mn-cs"/>
              </a:rPr>
              <a:t> </a:t>
            </a:r>
            <a:r>
              <a:rPr lang="en-GB" spc="-70" dirty="0">
                <a:solidFill>
                  <a:prstClr val="white"/>
                </a:solidFill>
                <a:latin typeface="Calibri" panose="020F0502020204030204"/>
              </a:rPr>
              <a:t>CCS </a:t>
            </a:r>
            <a:r>
              <a:rPr kumimoji="0" lang="en-GB" sz="1800" b="0" i="0" u="none" strike="noStrike" kern="1200" cap="none" spc="-70" normalizeH="0" noProof="0" dirty="0">
                <a:ln>
                  <a:noFill/>
                </a:ln>
                <a:solidFill>
                  <a:prstClr val="white"/>
                </a:solidFill>
                <a:effectLst/>
                <a:uLnTx/>
                <a:uFillTx/>
                <a:latin typeface="Calibri" panose="020F0502020204030204"/>
                <a:ea typeface="+mn-ea"/>
                <a:cs typeface="+mn-cs"/>
              </a:rPr>
              <a:t>standard point release has been </a:t>
            </a:r>
            <a:r>
              <a:rPr lang="en-GB" spc="-70" dirty="0">
                <a:solidFill>
                  <a:prstClr val="white"/>
                </a:solidFill>
                <a:latin typeface="Calibri" panose="020F0502020204030204"/>
              </a:rPr>
              <a:t>issued</a:t>
            </a:r>
            <a:r>
              <a:rPr kumimoji="0" lang="en-GB" sz="1800" b="0" i="0" u="none" strike="noStrike" kern="1200" cap="none" spc="-70" normalizeH="0" noProof="0" dirty="0">
                <a:ln>
                  <a:noFill/>
                </a:ln>
                <a:solidFill>
                  <a:prstClr val="white"/>
                </a:solidFill>
                <a:effectLst/>
                <a:uLnTx/>
                <a:uFillTx/>
                <a:latin typeface="Calibri" panose="020F0502020204030204"/>
                <a:ea typeface="+mn-ea"/>
                <a:cs typeface="+mn-cs"/>
              </a:rPr>
              <a:t> in the March 2024 standards catalogue </a:t>
            </a:r>
          </a:p>
        </p:txBody>
      </p:sp>
      <p:pic>
        <p:nvPicPr>
          <p:cNvPr id="13" name="Picture 12">
            <a:hlinkClick r:id="rId5" action="ppaction://hlinksldjump"/>
            <a:extLst>
              <a:ext uri="{FF2B5EF4-FFF2-40B4-BE49-F238E27FC236}">
                <a16:creationId xmlns:a16="http://schemas.microsoft.com/office/drawing/2014/main" id="{C8B40F3F-6F4D-419A-8D07-6E20A5B50E0E}"/>
              </a:ext>
            </a:extLst>
          </p:cNvPr>
          <p:cNvPicPr>
            <a:picLocks noChangeAspect="1"/>
          </p:cNvPicPr>
          <p:nvPr/>
        </p:nvPicPr>
        <p:blipFill>
          <a:blip r:embed="rId6"/>
          <a:stretch>
            <a:fillRect/>
          </a:stretch>
        </p:blipFill>
        <p:spPr>
          <a:xfrm>
            <a:off x="11290478" y="157163"/>
            <a:ext cx="755970" cy="755970"/>
          </a:xfrm>
          <a:prstGeom prst="rect">
            <a:avLst/>
          </a:prstGeom>
        </p:spPr>
      </p:pic>
      <p:sp>
        <p:nvSpPr>
          <p:cNvPr id="20" name="Title 1">
            <a:extLst>
              <a:ext uri="{FF2B5EF4-FFF2-40B4-BE49-F238E27FC236}">
                <a16:creationId xmlns:a16="http://schemas.microsoft.com/office/drawing/2014/main" id="{3FC419C9-125C-440F-B86B-135CD3F21D56}"/>
              </a:ext>
            </a:extLst>
          </p:cNvPr>
          <p:cNvSpPr txBox="1">
            <a:spLocks/>
          </p:cNvSpPr>
          <p:nvPr/>
        </p:nvSpPr>
        <p:spPr>
          <a:xfrm>
            <a:off x="2402723" y="1425"/>
            <a:ext cx="7386554" cy="604210"/>
          </a:xfrm>
          <a:prstGeom prst="rect">
            <a:avLst/>
          </a:prstGeom>
        </p:spPr>
        <p:txBody>
          <a:bodyPr vert="horz" lIns="0" tIns="0" rIns="0" bIns="0" rtlCol="0" anchor="ctr" anchorCtr="0">
            <a:noAutofit/>
          </a:bodyPr>
          <a:lstStyle>
            <a:lvl1pPr algn="l" defTabSz="914400" rtl="0" eaLnBrk="1" latinLnBrk="0" hangingPunct="1">
              <a:lnSpc>
                <a:spcPct val="100000"/>
              </a:lnSpc>
              <a:spcBef>
                <a:spcPct val="0"/>
              </a:spcBef>
              <a:buNone/>
              <a:defRPr sz="4500" kern="1200">
                <a:solidFill>
                  <a:schemeClr val="bg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2400" b="0" i="0" u="none" strike="noStrike" kern="1200" cap="none" spc="-50" normalizeH="0" baseline="0" noProof="0">
                <a:ln>
                  <a:noFill/>
                </a:ln>
                <a:solidFill>
                  <a:prstClr val="black"/>
                </a:solidFill>
                <a:effectLst/>
                <a:uLnTx/>
                <a:uFillTx/>
                <a:latin typeface="Calibri"/>
                <a:ea typeface="+mj-ea"/>
                <a:cs typeface="+mj-cs"/>
              </a:rPr>
              <a:t>Changes to Standards – March 2024</a:t>
            </a:r>
            <a:endParaRPr kumimoji="0" lang="en-GB" sz="2400" b="0" i="1" u="none" strike="noStrike" kern="1200" cap="none" spc="0" normalizeH="0" baseline="0" noProof="0">
              <a:ln>
                <a:noFill/>
              </a:ln>
              <a:solidFill>
                <a:prstClr val="black"/>
              </a:solidFill>
              <a:effectLst/>
              <a:uLnTx/>
              <a:uFillTx/>
              <a:latin typeface="Calibri"/>
              <a:ea typeface="+mj-ea"/>
              <a:cs typeface="+mj-cs"/>
            </a:endParaRPr>
          </a:p>
        </p:txBody>
      </p:sp>
      <p:pic>
        <p:nvPicPr>
          <p:cNvPr id="11" name="Picture 10">
            <a:hlinkClick r:id="" action="ppaction://hlinkshowjump?jump=endshow"/>
            <a:extLst>
              <a:ext uri="{FF2B5EF4-FFF2-40B4-BE49-F238E27FC236}">
                <a16:creationId xmlns:a16="http://schemas.microsoft.com/office/drawing/2014/main" id="{80377A48-5B8D-41DF-9FAB-F558CB22C76B}"/>
              </a:ext>
            </a:extLst>
          </p:cNvPr>
          <p:cNvPicPr>
            <a:picLocks noChangeAspect="1"/>
          </p:cNvPicPr>
          <p:nvPr/>
        </p:nvPicPr>
        <p:blipFill>
          <a:blip r:embed="rId7"/>
          <a:stretch>
            <a:fillRect/>
          </a:stretch>
        </p:blipFill>
        <p:spPr>
          <a:xfrm>
            <a:off x="89371" y="6016808"/>
            <a:ext cx="720000" cy="692039"/>
          </a:xfrm>
          <a:prstGeom prst="rect">
            <a:avLst/>
          </a:prstGeom>
        </p:spPr>
      </p:pic>
      <p:sp>
        <p:nvSpPr>
          <p:cNvPr id="4" name="Rectangle: Rounded Corners 3">
            <a:hlinkClick r:id="" action="ppaction://hlinkshowjump?jump=nextslide" highlightClick="1"/>
            <a:extLst>
              <a:ext uri="{FF2B5EF4-FFF2-40B4-BE49-F238E27FC236}">
                <a16:creationId xmlns:a16="http://schemas.microsoft.com/office/drawing/2014/main" id="{29C893A5-B17F-5F5F-1CDC-25F927163029}"/>
              </a:ext>
            </a:extLst>
          </p:cNvPr>
          <p:cNvSpPr/>
          <p:nvPr/>
        </p:nvSpPr>
        <p:spPr>
          <a:xfrm>
            <a:off x="1116922" y="1430084"/>
            <a:ext cx="10022133" cy="1018476"/>
          </a:xfrm>
          <a:prstGeom prst="roundRect">
            <a:avLst>
              <a:gd name="adj" fmla="val 14043"/>
            </a:avLst>
          </a:prstGeom>
          <a:solidFill>
            <a:schemeClr val="bg1"/>
          </a:solidFill>
          <a:ln w="38100">
            <a:solidFill>
              <a:srgbClr val="85102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a:tabLst>
                <a:tab pos="2058988" algn="l"/>
              </a:tabLst>
            </a:pPr>
            <a:r>
              <a:rPr lang="en-GB" dirty="0">
                <a:solidFill>
                  <a:schemeClr val="tx1"/>
                </a:solidFill>
                <a:effectLst/>
                <a:latin typeface="-apple-system"/>
              </a:rPr>
              <a:t>GKRT0028 Issue 3.2 – Infrastructure Based Train Detection Interface Requirements</a:t>
            </a:r>
            <a:br>
              <a:rPr lang="en-GB" dirty="0">
                <a:solidFill>
                  <a:schemeClr val="tx1"/>
                </a:solidFill>
                <a:effectLst/>
                <a:latin typeface="-apple-system"/>
              </a:rPr>
            </a:br>
            <a:r>
              <a:rPr lang="en-GB" i="1" dirty="0">
                <a:solidFill>
                  <a:schemeClr val="tx1"/>
                </a:solidFill>
                <a:effectLst/>
                <a:latin typeface="-apple-system"/>
              </a:rPr>
              <a:t>Minor amendment made to the guidance suggesting that a risk assessment may be needed where  </a:t>
            </a:r>
            <a:br>
              <a:rPr lang="en-GB" i="1" dirty="0">
                <a:solidFill>
                  <a:schemeClr val="tx1"/>
                </a:solidFill>
                <a:effectLst/>
                <a:latin typeface="-apple-system"/>
              </a:rPr>
            </a:br>
            <a:r>
              <a:rPr lang="en-GB" i="1" dirty="0">
                <a:solidFill>
                  <a:schemeClr val="tx1"/>
                </a:solidFill>
                <a:effectLst/>
                <a:latin typeface="-apple-system"/>
              </a:rPr>
              <a:t>Insulated Block Joints are staggered.</a:t>
            </a:r>
            <a:endParaRPr lang="en-GB" i="1" dirty="0">
              <a:effectLst/>
              <a:latin typeface="-apple-system"/>
            </a:endParaRPr>
          </a:p>
        </p:txBody>
      </p:sp>
      <p:sp>
        <p:nvSpPr>
          <p:cNvPr id="14" name="Title 1">
            <a:extLst>
              <a:ext uri="{FF2B5EF4-FFF2-40B4-BE49-F238E27FC236}">
                <a16:creationId xmlns:a16="http://schemas.microsoft.com/office/drawing/2014/main" id="{1BDBD936-624B-F561-FA36-D88B66BCDA7C}"/>
              </a:ext>
            </a:extLst>
          </p:cNvPr>
          <p:cNvSpPr txBox="1">
            <a:spLocks/>
          </p:cNvSpPr>
          <p:nvPr/>
        </p:nvSpPr>
        <p:spPr>
          <a:xfrm>
            <a:off x="2361984" y="2466416"/>
            <a:ext cx="7386554" cy="392975"/>
          </a:xfrm>
          <a:prstGeom prst="rect">
            <a:avLst/>
          </a:prstGeom>
        </p:spPr>
        <p:txBody>
          <a:bodyPr vert="horz" lIns="0" tIns="0" rIns="0" bIns="0" rtlCol="0" anchor="ctr" anchorCtr="0">
            <a:noAutofit/>
          </a:bodyPr>
          <a:lstStyle>
            <a:lvl1pPr algn="l" defTabSz="914400" rtl="0" eaLnBrk="1" latinLnBrk="0" hangingPunct="1">
              <a:lnSpc>
                <a:spcPct val="100000"/>
              </a:lnSpc>
              <a:spcBef>
                <a:spcPct val="0"/>
              </a:spcBef>
              <a:buNone/>
              <a:defRPr sz="4500" kern="1200">
                <a:solidFill>
                  <a:schemeClr val="bg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2000" b="1" i="0" u="none" strike="noStrike" kern="1200" cap="none" spc="-50" normalizeH="0" baseline="0" noProof="0" dirty="0">
                <a:ln>
                  <a:noFill/>
                </a:ln>
                <a:solidFill>
                  <a:srgbClr val="C00000"/>
                </a:solidFill>
                <a:effectLst/>
                <a:uLnTx/>
                <a:uFillTx/>
                <a:latin typeface="Calibri"/>
                <a:ea typeface="+mj-ea"/>
                <a:cs typeface="+mj-cs"/>
              </a:rPr>
              <a:t>Click on the link to go to the standard on the RSSB website</a:t>
            </a:r>
          </a:p>
        </p:txBody>
      </p:sp>
      <p:pic>
        <p:nvPicPr>
          <p:cNvPr id="3" name="Picture 2">
            <a:hlinkClick r:id="rId8"/>
            <a:extLst>
              <a:ext uri="{FF2B5EF4-FFF2-40B4-BE49-F238E27FC236}">
                <a16:creationId xmlns:a16="http://schemas.microsoft.com/office/drawing/2014/main" id="{6D5A2826-6997-0C85-3F18-AAA1B53805EB}"/>
              </a:ext>
            </a:extLst>
          </p:cNvPr>
          <p:cNvPicPr>
            <a:picLocks noChangeAspect="1"/>
          </p:cNvPicPr>
          <p:nvPr/>
        </p:nvPicPr>
        <p:blipFill>
          <a:blip r:embed="rId9"/>
          <a:stretch>
            <a:fillRect/>
          </a:stretch>
        </p:blipFill>
        <p:spPr>
          <a:xfrm>
            <a:off x="10534508" y="1412228"/>
            <a:ext cx="755970" cy="755970"/>
          </a:xfrm>
          <a:prstGeom prst="rect">
            <a:avLst/>
          </a:prstGeom>
        </p:spPr>
      </p:pic>
      <p:sp>
        <p:nvSpPr>
          <p:cNvPr id="7" name="Freeform: Shape 12">
            <a:extLst>
              <a:ext uri="{FF2B5EF4-FFF2-40B4-BE49-F238E27FC236}">
                <a16:creationId xmlns:a16="http://schemas.microsoft.com/office/drawing/2014/main" id="{F0373BE4-068A-297B-8474-2C5F0AFCF5A1}"/>
              </a:ext>
            </a:extLst>
          </p:cNvPr>
          <p:cNvSpPr/>
          <p:nvPr/>
        </p:nvSpPr>
        <p:spPr>
          <a:xfrm>
            <a:off x="5719426" y="4633293"/>
            <a:ext cx="335835" cy="745482"/>
          </a:xfrm>
          <a:custGeom>
            <a:avLst/>
            <a:gdLst>
              <a:gd name="connsiteX0" fmla="*/ 437279 w 574336"/>
              <a:gd name="connsiteY0" fmla="*/ 0 h 1080830"/>
              <a:gd name="connsiteX1" fmla="*/ 340198 w 574336"/>
              <a:gd name="connsiteY1" fmla="*/ 467910 h 1080830"/>
              <a:gd name="connsiteX2" fmla="*/ 574336 w 574336"/>
              <a:gd name="connsiteY2" fmla="*/ 467910 h 1080830"/>
              <a:gd name="connsiteX3" fmla="*/ 137057 w 574336"/>
              <a:gd name="connsiteY3" fmla="*/ 1080830 h 1080830"/>
              <a:gd name="connsiteX4" fmla="*/ 234139 w 574336"/>
              <a:gd name="connsiteY4" fmla="*/ 612920 h 1080830"/>
              <a:gd name="connsiteX5" fmla="*/ 0 w 574336"/>
              <a:gd name="connsiteY5" fmla="*/ 612920 h 1080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4336" h="1080830">
                <a:moveTo>
                  <a:pt x="437279" y="0"/>
                </a:moveTo>
                <a:lnTo>
                  <a:pt x="340198" y="467910"/>
                </a:lnTo>
                <a:lnTo>
                  <a:pt x="574336" y="467910"/>
                </a:lnTo>
                <a:lnTo>
                  <a:pt x="137057" y="1080830"/>
                </a:lnTo>
                <a:lnTo>
                  <a:pt x="234139" y="612920"/>
                </a:lnTo>
                <a:lnTo>
                  <a:pt x="0" y="612920"/>
                </a:lnTo>
                <a:close/>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Tree>
    <p:extLst>
      <p:ext uri="{BB962C8B-B14F-4D97-AF65-F5344CB8AC3E}">
        <p14:creationId xmlns:p14="http://schemas.microsoft.com/office/powerpoint/2010/main" val="1580217424"/>
      </p:ext>
    </p:extLst>
  </p:cSld>
  <p:clrMapOvr>
    <a:masterClrMapping/>
  </p:clrMapOvr>
  <mc:AlternateContent xmlns:mc="http://schemas.openxmlformats.org/markup-compatibility/2006" xmlns:p14="http://schemas.microsoft.com/office/powerpoint/2010/main">
    <mc:Choice Requires="p14">
      <p:transition spd="slow" p14:dur="1500" advClick="0">
        <p:fade/>
      </p:transition>
    </mc:Choice>
    <mc:Fallback xmlns="">
      <p:transition spd="slow" advClick="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white line on a blue circle&#10;&#10;Description automatically generated">
            <a:extLst>
              <a:ext uri="{FF2B5EF4-FFF2-40B4-BE49-F238E27FC236}">
                <a16:creationId xmlns:a16="http://schemas.microsoft.com/office/drawing/2014/main" id="{8903B3C9-DC05-66AC-0366-3061CD7F4C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7477" y="554010"/>
            <a:ext cx="720000" cy="720000"/>
          </a:xfrm>
          <a:prstGeom prst="rect">
            <a:avLst/>
          </a:prstGeom>
        </p:spPr>
      </p:pic>
      <p:sp>
        <p:nvSpPr>
          <p:cNvPr id="96" name="Rectangle: Rounded Corners 95">
            <a:hlinkClick r:id="" action="ppaction://noaction" highlightClick="1"/>
            <a:extLst>
              <a:ext uri="{FF2B5EF4-FFF2-40B4-BE49-F238E27FC236}">
                <a16:creationId xmlns:a16="http://schemas.microsoft.com/office/drawing/2014/main" id="{CD7569DD-3719-4B53-91BD-09854E05A764}"/>
              </a:ext>
            </a:extLst>
          </p:cNvPr>
          <p:cNvSpPr/>
          <p:nvPr/>
        </p:nvSpPr>
        <p:spPr>
          <a:xfrm>
            <a:off x="1073188" y="554010"/>
            <a:ext cx="10065867" cy="720000"/>
          </a:xfrm>
          <a:prstGeom prst="roundRect">
            <a:avLst>
              <a:gd name="adj" fmla="val 30718"/>
            </a:avLst>
          </a:prstGeom>
          <a:solidFill>
            <a:srgbClr val="20204F"/>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70" normalizeH="0" baseline="0" noProof="0" dirty="0">
                <a:ln>
                  <a:noFill/>
                </a:ln>
                <a:solidFill>
                  <a:prstClr val="white"/>
                </a:solidFill>
                <a:effectLst/>
                <a:uLnTx/>
                <a:uFillTx/>
                <a:latin typeface="Calibri" panose="020F0502020204030204"/>
                <a:ea typeface="+mn-ea"/>
                <a:cs typeface="+mn-cs"/>
              </a:rPr>
              <a:t>Legislation news related to updated of the revision of  National Technical Specification Notices (NTSNs)</a:t>
            </a:r>
          </a:p>
        </p:txBody>
      </p:sp>
      <p:pic>
        <p:nvPicPr>
          <p:cNvPr id="13" name="Picture 12">
            <a:hlinkClick r:id="rId4" action="ppaction://hlinksldjump"/>
            <a:extLst>
              <a:ext uri="{FF2B5EF4-FFF2-40B4-BE49-F238E27FC236}">
                <a16:creationId xmlns:a16="http://schemas.microsoft.com/office/drawing/2014/main" id="{C8B40F3F-6F4D-419A-8D07-6E20A5B50E0E}"/>
              </a:ext>
            </a:extLst>
          </p:cNvPr>
          <p:cNvPicPr>
            <a:picLocks noChangeAspect="1"/>
          </p:cNvPicPr>
          <p:nvPr/>
        </p:nvPicPr>
        <p:blipFill>
          <a:blip r:embed="rId5"/>
          <a:stretch>
            <a:fillRect/>
          </a:stretch>
        </p:blipFill>
        <p:spPr>
          <a:xfrm>
            <a:off x="11290478" y="157163"/>
            <a:ext cx="755970" cy="755970"/>
          </a:xfrm>
          <a:prstGeom prst="rect">
            <a:avLst/>
          </a:prstGeom>
        </p:spPr>
      </p:pic>
      <p:sp>
        <p:nvSpPr>
          <p:cNvPr id="20" name="Title 1">
            <a:extLst>
              <a:ext uri="{FF2B5EF4-FFF2-40B4-BE49-F238E27FC236}">
                <a16:creationId xmlns:a16="http://schemas.microsoft.com/office/drawing/2014/main" id="{3FC419C9-125C-440F-B86B-135CD3F21D56}"/>
              </a:ext>
            </a:extLst>
          </p:cNvPr>
          <p:cNvSpPr txBox="1">
            <a:spLocks/>
          </p:cNvSpPr>
          <p:nvPr/>
        </p:nvSpPr>
        <p:spPr>
          <a:xfrm>
            <a:off x="2402723" y="1425"/>
            <a:ext cx="7386554" cy="604210"/>
          </a:xfrm>
          <a:prstGeom prst="rect">
            <a:avLst/>
          </a:prstGeom>
        </p:spPr>
        <p:txBody>
          <a:bodyPr vert="horz" lIns="0" tIns="0" rIns="0" bIns="0" rtlCol="0" anchor="ctr" anchorCtr="0">
            <a:noAutofit/>
          </a:bodyPr>
          <a:lstStyle>
            <a:lvl1pPr algn="l" defTabSz="914400" rtl="0" eaLnBrk="1" latinLnBrk="0" hangingPunct="1">
              <a:lnSpc>
                <a:spcPct val="100000"/>
              </a:lnSpc>
              <a:spcBef>
                <a:spcPct val="0"/>
              </a:spcBef>
              <a:buNone/>
              <a:defRPr sz="4500" kern="1200">
                <a:solidFill>
                  <a:schemeClr val="bg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2400" b="0" i="0" u="none" strike="noStrike" kern="1200" cap="none" spc="-50" normalizeH="0" baseline="0" noProof="0">
                <a:ln>
                  <a:noFill/>
                </a:ln>
                <a:solidFill>
                  <a:prstClr val="black"/>
                </a:solidFill>
                <a:effectLst/>
                <a:uLnTx/>
                <a:uFillTx/>
                <a:latin typeface="Calibri"/>
                <a:ea typeface="+mj-ea"/>
                <a:cs typeface="+mj-cs"/>
              </a:rPr>
              <a:t>Changes to Standards – March 2024</a:t>
            </a:r>
            <a:endParaRPr kumimoji="0" lang="en-GB" sz="2400" b="0" i="1" u="none" strike="noStrike" kern="1200" cap="none" spc="0" normalizeH="0" baseline="0" noProof="0">
              <a:ln>
                <a:noFill/>
              </a:ln>
              <a:solidFill>
                <a:prstClr val="black"/>
              </a:solidFill>
              <a:effectLst/>
              <a:uLnTx/>
              <a:uFillTx/>
              <a:latin typeface="Calibri"/>
              <a:ea typeface="+mj-ea"/>
              <a:cs typeface="+mj-cs"/>
            </a:endParaRPr>
          </a:p>
        </p:txBody>
      </p:sp>
      <p:pic>
        <p:nvPicPr>
          <p:cNvPr id="11" name="Picture 10">
            <a:hlinkClick r:id="" action="ppaction://hlinkshowjump?jump=endshow"/>
            <a:extLst>
              <a:ext uri="{FF2B5EF4-FFF2-40B4-BE49-F238E27FC236}">
                <a16:creationId xmlns:a16="http://schemas.microsoft.com/office/drawing/2014/main" id="{80377A48-5B8D-41DF-9FAB-F558CB22C76B}"/>
              </a:ext>
            </a:extLst>
          </p:cNvPr>
          <p:cNvPicPr>
            <a:picLocks noChangeAspect="1"/>
          </p:cNvPicPr>
          <p:nvPr/>
        </p:nvPicPr>
        <p:blipFill>
          <a:blip r:embed="rId6"/>
          <a:stretch>
            <a:fillRect/>
          </a:stretch>
        </p:blipFill>
        <p:spPr>
          <a:xfrm>
            <a:off x="89371" y="6016808"/>
            <a:ext cx="720000" cy="692039"/>
          </a:xfrm>
          <a:prstGeom prst="rect">
            <a:avLst/>
          </a:prstGeom>
        </p:spPr>
      </p:pic>
      <p:sp>
        <p:nvSpPr>
          <p:cNvPr id="4" name="Rectangle: Rounded Corners 3">
            <a:hlinkClick r:id="" action="ppaction://noaction" highlightClick="1"/>
            <a:extLst>
              <a:ext uri="{FF2B5EF4-FFF2-40B4-BE49-F238E27FC236}">
                <a16:creationId xmlns:a16="http://schemas.microsoft.com/office/drawing/2014/main" id="{29C893A5-B17F-5F5F-1CDC-25F927163029}"/>
              </a:ext>
            </a:extLst>
          </p:cNvPr>
          <p:cNvSpPr/>
          <p:nvPr/>
        </p:nvSpPr>
        <p:spPr>
          <a:xfrm>
            <a:off x="1116922" y="1466595"/>
            <a:ext cx="10022133" cy="3924812"/>
          </a:xfrm>
          <a:prstGeom prst="roundRect">
            <a:avLst>
              <a:gd name="adj" fmla="val 4164"/>
            </a:avLst>
          </a:prstGeom>
          <a:solidFill>
            <a:schemeClr val="bg1"/>
          </a:solidFill>
          <a:ln w="38100">
            <a:solidFill>
              <a:srgbClr val="20204F"/>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600"/>
              </a:spcAft>
              <a:buClrTx/>
              <a:buSzTx/>
              <a:buFontTx/>
              <a:buNone/>
              <a:tabLst/>
              <a:defRPr/>
            </a:pPr>
            <a:endParaRPr kumimoji="0" lang="en-GB" sz="1800" b="0"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mn-cs"/>
            </a:endParaRPr>
          </a:p>
        </p:txBody>
      </p:sp>
      <p:sp>
        <p:nvSpPr>
          <p:cNvPr id="30" name="TextBox 29">
            <a:extLst>
              <a:ext uri="{FF2B5EF4-FFF2-40B4-BE49-F238E27FC236}">
                <a16:creationId xmlns:a16="http://schemas.microsoft.com/office/drawing/2014/main" id="{CA82F399-5E7A-FE8D-B20D-80089FEA1E71}"/>
              </a:ext>
            </a:extLst>
          </p:cNvPr>
          <p:cNvSpPr txBox="1"/>
          <p:nvPr/>
        </p:nvSpPr>
        <p:spPr>
          <a:xfrm>
            <a:off x="1116921" y="1466594"/>
            <a:ext cx="10022133" cy="3842077"/>
          </a:xfrm>
          <a:prstGeom prst="rect">
            <a:avLst/>
          </a:prstGeom>
          <a:noFill/>
          <a:ln>
            <a:noFill/>
          </a:ln>
        </p:spPr>
        <p:txBody>
          <a:bodyPr wrap="square" lIns="72000" rIns="36000">
            <a:spAutoFit/>
          </a:bodyPr>
          <a:lstStyle/>
          <a:p>
            <a:pPr marL="0" marR="0" lvl="0" indent="0" algn="l" defTabSz="914400" rtl="0" eaLnBrk="1" fontAlgn="auto" latinLnBrk="0" hangingPunct="1">
              <a:lnSpc>
                <a:spcPct val="100000"/>
              </a:lnSpc>
              <a:spcBef>
                <a:spcPts val="0"/>
              </a:spcBef>
              <a:spcAft>
                <a:spcPts val="140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Following industry consultation in December 2023, The following suite of NTSNs have been sent to  Department of Transport for government scrutiny and approval –</a:t>
            </a:r>
          </a:p>
          <a:p>
            <a:pPr marL="0" marR="0" lvl="0" indent="442913" algn="l" defTabSz="914400" rtl="0" eaLnBrk="1" fontAlgn="auto" latinLnBrk="0" hangingPunct="1">
              <a:lnSpc>
                <a:spcPct val="100000"/>
              </a:lnSpc>
              <a:spcBef>
                <a:spcPts val="0"/>
              </a:spcBef>
              <a:spcAft>
                <a:spcPts val="140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CCS NTSN Issue 2 - Control Command and Signalling National Technical Specification Notice</a:t>
            </a:r>
          </a:p>
          <a:p>
            <a:pPr marL="0" marR="0" lvl="0" indent="442913" algn="l" defTabSz="914400" rtl="0" eaLnBrk="1" fontAlgn="auto" latinLnBrk="0" hangingPunct="1">
              <a:lnSpc>
                <a:spcPct val="100000"/>
              </a:lnSpc>
              <a:spcBef>
                <a:spcPts val="0"/>
              </a:spcBef>
              <a:spcAft>
                <a:spcPts val="140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INF NTSN Issue 2 - Infrastructure National Technical Specification Notice</a:t>
            </a:r>
          </a:p>
          <a:p>
            <a:pPr marL="0" marR="0" lvl="0" indent="442913" algn="l" defTabSz="914400" rtl="0" eaLnBrk="1" fontAlgn="auto" latinLnBrk="0" hangingPunct="1">
              <a:lnSpc>
                <a:spcPct val="100000"/>
              </a:lnSpc>
              <a:spcBef>
                <a:spcPts val="0"/>
              </a:spcBef>
              <a:spcAft>
                <a:spcPts val="140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LOC&amp;PAS NTSN Issue 2 - Rolling Stock Locomotive &amp; Passenger National Technical Specification Notice</a:t>
            </a:r>
          </a:p>
          <a:p>
            <a:pPr marL="0" marR="0" lvl="0" indent="442913" algn="l" defTabSz="914400" rtl="0" eaLnBrk="1" fontAlgn="auto" latinLnBrk="0" hangingPunct="1">
              <a:lnSpc>
                <a:spcPct val="100000"/>
              </a:lnSpc>
              <a:spcBef>
                <a:spcPts val="0"/>
              </a:spcBef>
              <a:spcAft>
                <a:spcPts val="140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NOI NTSN Issue 2 - Rolling Stock - Noise National Technical Specification Notice</a:t>
            </a:r>
          </a:p>
          <a:p>
            <a:pPr marL="0" marR="0" lvl="0" indent="442913" algn="l" defTabSz="914400" rtl="0" eaLnBrk="1" fontAlgn="auto" latinLnBrk="0" hangingPunct="1">
              <a:lnSpc>
                <a:spcPct val="100000"/>
              </a:lnSpc>
              <a:spcBef>
                <a:spcPts val="0"/>
              </a:spcBef>
              <a:spcAft>
                <a:spcPts val="140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OPE NTSN Issue 2 - Operation and Traffic Management National Technical Specification Notice</a:t>
            </a:r>
          </a:p>
          <a:p>
            <a:pPr marL="0" marR="0" lvl="0" indent="442913" algn="l" defTabSz="914400" rtl="0" eaLnBrk="1" fontAlgn="auto" latinLnBrk="0" hangingPunct="1">
              <a:lnSpc>
                <a:spcPct val="100000"/>
              </a:lnSpc>
              <a:spcBef>
                <a:spcPts val="0"/>
              </a:spcBef>
              <a:spcAft>
                <a:spcPts val="140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PRM NTSN Issue 2 - Persons of Reduced Mobility National Technical Specification Notice</a:t>
            </a:r>
          </a:p>
          <a:p>
            <a:pPr marL="0" marR="0" lvl="0" indent="442913" algn="l" defTabSz="914400" rtl="0" eaLnBrk="1" fontAlgn="auto" latinLnBrk="0" hangingPunct="1">
              <a:lnSpc>
                <a:spcPct val="100000"/>
              </a:lnSpc>
              <a:spcBef>
                <a:spcPts val="0"/>
              </a:spcBef>
              <a:spcAft>
                <a:spcPts val="140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WAG NTSN Issue 2 - Rolling Stock - Freight Wagons (WAG) National Technical Specification Notice</a:t>
            </a:r>
          </a:p>
        </p:txBody>
      </p:sp>
      <p:pic>
        <p:nvPicPr>
          <p:cNvPr id="6" name="Picture 5">
            <a:extLst>
              <a:ext uri="{FF2B5EF4-FFF2-40B4-BE49-F238E27FC236}">
                <a16:creationId xmlns:a16="http://schemas.microsoft.com/office/drawing/2014/main" id="{B7EAC5CD-2AB5-C5AA-E478-984812CC4AB0}"/>
              </a:ext>
            </a:extLst>
          </p:cNvPr>
          <p:cNvPicPr>
            <a:picLocks noChangeAspect="1"/>
          </p:cNvPicPr>
          <p:nvPr/>
        </p:nvPicPr>
        <p:blipFill>
          <a:blip r:embed="rId7"/>
          <a:stretch>
            <a:fillRect/>
          </a:stretch>
        </p:blipFill>
        <p:spPr>
          <a:xfrm>
            <a:off x="1186493" y="2178310"/>
            <a:ext cx="396000" cy="396000"/>
          </a:xfrm>
          <a:prstGeom prst="rect">
            <a:avLst/>
          </a:prstGeom>
        </p:spPr>
      </p:pic>
      <p:pic>
        <p:nvPicPr>
          <p:cNvPr id="7" name="Picture 6">
            <a:extLst>
              <a:ext uri="{FF2B5EF4-FFF2-40B4-BE49-F238E27FC236}">
                <a16:creationId xmlns:a16="http://schemas.microsoft.com/office/drawing/2014/main" id="{3199DDD5-808A-0111-E22A-8E0031358719}"/>
              </a:ext>
            </a:extLst>
          </p:cNvPr>
          <p:cNvPicPr>
            <a:picLocks noChangeAspect="1"/>
          </p:cNvPicPr>
          <p:nvPr/>
        </p:nvPicPr>
        <p:blipFill>
          <a:blip r:embed="rId7"/>
          <a:stretch>
            <a:fillRect/>
          </a:stretch>
        </p:blipFill>
        <p:spPr>
          <a:xfrm>
            <a:off x="1186492" y="2631513"/>
            <a:ext cx="396000" cy="396000"/>
          </a:xfrm>
          <a:prstGeom prst="rect">
            <a:avLst/>
          </a:prstGeom>
        </p:spPr>
      </p:pic>
      <p:pic>
        <p:nvPicPr>
          <p:cNvPr id="8" name="Picture 7">
            <a:extLst>
              <a:ext uri="{FF2B5EF4-FFF2-40B4-BE49-F238E27FC236}">
                <a16:creationId xmlns:a16="http://schemas.microsoft.com/office/drawing/2014/main" id="{FDAADCBA-2FE7-1778-6992-99ADD07B8FDA}"/>
              </a:ext>
            </a:extLst>
          </p:cNvPr>
          <p:cNvPicPr>
            <a:picLocks noChangeAspect="1"/>
          </p:cNvPicPr>
          <p:nvPr/>
        </p:nvPicPr>
        <p:blipFill>
          <a:blip r:embed="rId7"/>
          <a:stretch>
            <a:fillRect/>
          </a:stretch>
        </p:blipFill>
        <p:spPr>
          <a:xfrm>
            <a:off x="1188664" y="3084716"/>
            <a:ext cx="396000" cy="396000"/>
          </a:xfrm>
          <a:prstGeom prst="rect">
            <a:avLst/>
          </a:prstGeom>
        </p:spPr>
      </p:pic>
      <p:pic>
        <p:nvPicPr>
          <p:cNvPr id="9" name="Picture 8">
            <a:extLst>
              <a:ext uri="{FF2B5EF4-FFF2-40B4-BE49-F238E27FC236}">
                <a16:creationId xmlns:a16="http://schemas.microsoft.com/office/drawing/2014/main" id="{AC9A9E65-8709-7960-8524-55AB4DFF96F5}"/>
              </a:ext>
            </a:extLst>
          </p:cNvPr>
          <p:cNvPicPr>
            <a:picLocks noChangeAspect="1"/>
          </p:cNvPicPr>
          <p:nvPr/>
        </p:nvPicPr>
        <p:blipFill>
          <a:blip r:embed="rId7"/>
          <a:stretch>
            <a:fillRect/>
          </a:stretch>
        </p:blipFill>
        <p:spPr>
          <a:xfrm>
            <a:off x="1188663" y="3537919"/>
            <a:ext cx="396000" cy="396000"/>
          </a:xfrm>
          <a:prstGeom prst="rect">
            <a:avLst/>
          </a:prstGeom>
        </p:spPr>
      </p:pic>
      <p:pic>
        <p:nvPicPr>
          <p:cNvPr id="10" name="Picture 9">
            <a:extLst>
              <a:ext uri="{FF2B5EF4-FFF2-40B4-BE49-F238E27FC236}">
                <a16:creationId xmlns:a16="http://schemas.microsoft.com/office/drawing/2014/main" id="{6D9DD8E7-EF7A-7498-46D6-30B54F017570}"/>
              </a:ext>
            </a:extLst>
          </p:cNvPr>
          <p:cNvPicPr>
            <a:picLocks noChangeAspect="1"/>
          </p:cNvPicPr>
          <p:nvPr/>
        </p:nvPicPr>
        <p:blipFill>
          <a:blip r:embed="rId7"/>
          <a:stretch>
            <a:fillRect/>
          </a:stretch>
        </p:blipFill>
        <p:spPr>
          <a:xfrm>
            <a:off x="1198603" y="3991122"/>
            <a:ext cx="396000" cy="396000"/>
          </a:xfrm>
          <a:prstGeom prst="rect">
            <a:avLst/>
          </a:prstGeom>
        </p:spPr>
      </p:pic>
      <p:pic>
        <p:nvPicPr>
          <p:cNvPr id="12" name="Picture 11">
            <a:extLst>
              <a:ext uri="{FF2B5EF4-FFF2-40B4-BE49-F238E27FC236}">
                <a16:creationId xmlns:a16="http://schemas.microsoft.com/office/drawing/2014/main" id="{AA028463-7C8D-92E7-F883-84910CBC1896}"/>
              </a:ext>
            </a:extLst>
          </p:cNvPr>
          <p:cNvPicPr>
            <a:picLocks noChangeAspect="1"/>
          </p:cNvPicPr>
          <p:nvPr/>
        </p:nvPicPr>
        <p:blipFill>
          <a:blip r:embed="rId7"/>
          <a:stretch>
            <a:fillRect/>
          </a:stretch>
        </p:blipFill>
        <p:spPr>
          <a:xfrm>
            <a:off x="1198602" y="4444325"/>
            <a:ext cx="396000" cy="396000"/>
          </a:xfrm>
          <a:prstGeom prst="rect">
            <a:avLst/>
          </a:prstGeom>
        </p:spPr>
      </p:pic>
      <p:pic>
        <p:nvPicPr>
          <p:cNvPr id="14" name="Picture 13">
            <a:extLst>
              <a:ext uri="{FF2B5EF4-FFF2-40B4-BE49-F238E27FC236}">
                <a16:creationId xmlns:a16="http://schemas.microsoft.com/office/drawing/2014/main" id="{2A855C4B-35B2-6BFB-29B7-95A98040A1A7}"/>
              </a:ext>
            </a:extLst>
          </p:cNvPr>
          <p:cNvPicPr>
            <a:picLocks noChangeAspect="1"/>
          </p:cNvPicPr>
          <p:nvPr/>
        </p:nvPicPr>
        <p:blipFill>
          <a:blip r:embed="rId7"/>
          <a:stretch>
            <a:fillRect/>
          </a:stretch>
        </p:blipFill>
        <p:spPr>
          <a:xfrm>
            <a:off x="1198602" y="4897528"/>
            <a:ext cx="396000" cy="396000"/>
          </a:xfrm>
          <a:prstGeom prst="rect">
            <a:avLst/>
          </a:prstGeom>
        </p:spPr>
      </p:pic>
      <p:pic>
        <p:nvPicPr>
          <p:cNvPr id="18" name="Picture 17">
            <a:hlinkClick r:id="" action="ppaction://hlinkshowjump?jump=nextslide"/>
            <a:extLst>
              <a:ext uri="{FF2B5EF4-FFF2-40B4-BE49-F238E27FC236}">
                <a16:creationId xmlns:a16="http://schemas.microsoft.com/office/drawing/2014/main" id="{7C866BDD-8437-3F9F-1C11-C3C8A0617395}"/>
              </a:ext>
            </a:extLst>
          </p:cNvPr>
          <p:cNvPicPr>
            <a:picLocks noChangeAspect="1"/>
          </p:cNvPicPr>
          <p:nvPr/>
        </p:nvPicPr>
        <p:blipFill>
          <a:blip r:embed="rId8">
            <a:alphaModFix/>
          </a:blip>
          <a:stretch>
            <a:fillRect/>
          </a:stretch>
        </p:blipFill>
        <p:spPr>
          <a:xfrm>
            <a:off x="11290478" y="6016808"/>
            <a:ext cx="756000" cy="756000"/>
          </a:xfrm>
          <a:prstGeom prst="rect">
            <a:avLst/>
          </a:prstGeom>
        </p:spPr>
      </p:pic>
      <p:pic>
        <p:nvPicPr>
          <p:cNvPr id="19" name="Picture 18">
            <a:extLst>
              <a:ext uri="{FF2B5EF4-FFF2-40B4-BE49-F238E27FC236}">
                <a16:creationId xmlns:a16="http://schemas.microsoft.com/office/drawing/2014/main" id="{0D0E56E3-AB43-DBE2-C0ED-AFA042081DC9}"/>
              </a:ext>
            </a:extLst>
          </p:cNvPr>
          <p:cNvPicPr>
            <a:picLocks noChangeAspect="1"/>
          </p:cNvPicPr>
          <p:nvPr/>
        </p:nvPicPr>
        <p:blipFill>
          <a:blip r:embed="rId8">
            <a:alphaModFix amt="20000"/>
          </a:blip>
          <a:stretch>
            <a:fillRect/>
          </a:stretch>
        </p:blipFill>
        <p:spPr>
          <a:xfrm flipH="1">
            <a:off x="10372933" y="6016808"/>
            <a:ext cx="756000" cy="756000"/>
          </a:xfrm>
          <a:prstGeom prst="rect">
            <a:avLst/>
          </a:prstGeom>
        </p:spPr>
      </p:pic>
    </p:spTree>
    <p:extLst>
      <p:ext uri="{BB962C8B-B14F-4D97-AF65-F5344CB8AC3E}">
        <p14:creationId xmlns:p14="http://schemas.microsoft.com/office/powerpoint/2010/main" val="3225420470"/>
      </p:ext>
    </p:extLst>
  </p:cSld>
  <p:clrMapOvr>
    <a:masterClrMapping/>
  </p:clrMapOvr>
  <mc:AlternateContent xmlns:mc="http://schemas.openxmlformats.org/markup-compatibility/2006" xmlns:p14="http://schemas.microsoft.com/office/powerpoint/2010/main">
    <mc:Choice Requires="p14">
      <p:transition spd="slow" p14:dur="1500" advClick="0">
        <p:fade/>
      </p:transition>
    </mc:Choice>
    <mc:Fallback xmlns="">
      <p:transition spd="slow" advClick="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white line on a blue circle&#10;&#10;Description automatically generated">
            <a:extLst>
              <a:ext uri="{FF2B5EF4-FFF2-40B4-BE49-F238E27FC236}">
                <a16:creationId xmlns:a16="http://schemas.microsoft.com/office/drawing/2014/main" id="{8903B3C9-DC05-66AC-0366-3061CD7F4C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7477" y="554010"/>
            <a:ext cx="720000" cy="720000"/>
          </a:xfrm>
          <a:prstGeom prst="rect">
            <a:avLst/>
          </a:prstGeom>
        </p:spPr>
      </p:pic>
      <p:sp>
        <p:nvSpPr>
          <p:cNvPr id="96" name="Rectangle: Rounded Corners 95">
            <a:hlinkClick r:id="" action="ppaction://noaction" highlightClick="1"/>
            <a:extLst>
              <a:ext uri="{FF2B5EF4-FFF2-40B4-BE49-F238E27FC236}">
                <a16:creationId xmlns:a16="http://schemas.microsoft.com/office/drawing/2014/main" id="{CD7569DD-3719-4B53-91BD-09854E05A764}"/>
              </a:ext>
            </a:extLst>
          </p:cNvPr>
          <p:cNvSpPr/>
          <p:nvPr/>
        </p:nvSpPr>
        <p:spPr>
          <a:xfrm>
            <a:off x="1073188" y="554010"/>
            <a:ext cx="10065867" cy="720000"/>
          </a:xfrm>
          <a:prstGeom prst="roundRect">
            <a:avLst>
              <a:gd name="adj" fmla="val 30718"/>
            </a:avLst>
          </a:prstGeom>
          <a:solidFill>
            <a:srgbClr val="20204F"/>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70" normalizeH="0" baseline="0" noProof="0" dirty="0">
                <a:ln>
                  <a:noFill/>
                </a:ln>
                <a:solidFill>
                  <a:prstClr val="white"/>
                </a:solidFill>
                <a:effectLst/>
                <a:uLnTx/>
                <a:uFillTx/>
                <a:latin typeface="Calibri" panose="020F0502020204030204"/>
                <a:ea typeface="+mn-ea"/>
                <a:cs typeface="+mn-cs"/>
              </a:rPr>
              <a:t>Legislation news related to updated of the revision of  National Technical Specification Notices (NTSNs)</a:t>
            </a:r>
          </a:p>
        </p:txBody>
      </p:sp>
      <p:pic>
        <p:nvPicPr>
          <p:cNvPr id="13" name="Picture 12">
            <a:hlinkClick r:id="rId4" action="ppaction://hlinksldjump"/>
            <a:extLst>
              <a:ext uri="{FF2B5EF4-FFF2-40B4-BE49-F238E27FC236}">
                <a16:creationId xmlns:a16="http://schemas.microsoft.com/office/drawing/2014/main" id="{C8B40F3F-6F4D-419A-8D07-6E20A5B50E0E}"/>
              </a:ext>
            </a:extLst>
          </p:cNvPr>
          <p:cNvPicPr>
            <a:picLocks noChangeAspect="1"/>
          </p:cNvPicPr>
          <p:nvPr/>
        </p:nvPicPr>
        <p:blipFill>
          <a:blip r:embed="rId5"/>
          <a:stretch>
            <a:fillRect/>
          </a:stretch>
        </p:blipFill>
        <p:spPr>
          <a:xfrm>
            <a:off x="11290478" y="157163"/>
            <a:ext cx="755970" cy="755970"/>
          </a:xfrm>
          <a:prstGeom prst="rect">
            <a:avLst/>
          </a:prstGeom>
        </p:spPr>
      </p:pic>
      <p:sp>
        <p:nvSpPr>
          <p:cNvPr id="20" name="Title 1">
            <a:extLst>
              <a:ext uri="{FF2B5EF4-FFF2-40B4-BE49-F238E27FC236}">
                <a16:creationId xmlns:a16="http://schemas.microsoft.com/office/drawing/2014/main" id="{3FC419C9-125C-440F-B86B-135CD3F21D56}"/>
              </a:ext>
            </a:extLst>
          </p:cNvPr>
          <p:cNvSpPr txBox="1">
            <a:spLocks/>
          </p:cNvSpPr>
          <p:nvPr/>
        </p:nvSpPr>
        <p:spPr>
          <a:xfrm>
            <a:off x="2402723" y="1425"/>
            <a:ext cx="7386554" cy="604210"/>
          </a:xfrm>
          <a:prstGeom prst="rect">
            <a:avLst/>
          </a:prstGeom>
        </p:spPr>
        <p:txBody>
          <a:bodyPr vert="horz" lIns="0" tIns="0" rIns="0" bIns="0" rtlCol="0" anchor="ctr" anchorCtr="0">
            <a:noAutofit/>
          </a:bodyPr>
          <a:lstStyle>
            <a:lvl1pPr algn="l" defTabSz="914400" rtl="0" eaLnBrk="1" latinLnBrk="0" hangingPunct="1">
              <a:lnSpc>
                <a:spcPct val="100000"/>
              </a:lnSpc>
              <a:spcBef>
                <a:spcPct val="0"/>
              </a:spcBef>
              <a:buNone/>
              <a:defRPr sz="4500" kern="1200">
                <a:solidFill>
                  <a:schemeClr val="bg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2400" b="0" i="0" u="none" strike="noStrike" kern="1200" cap="none" spc="-50" normalizeH="0" baseline="0" noProof="0">
                <a:ln>
                  <a:noFill/>
                </a:ln>
                <a:solidFill>
                  <a:prstClr val="black"/>
                </a:solidFill>
                <a:effectLst/>
                <a:uLnTx/>
                <a:uFillTx/>
                <a:latin typeface="Calibri"/>
                <a:ea typeface="+mj-ea"/>
                <a:cs typeface="+mj-cs"/>
              </a:rPr>
              <a:t>Changes to Standards – March 2024</a:t>
            </a:r>
            <a:endParaRPr kumimoji="0" lang="en-GB" sz="2400" b="0" i="1" u="none" strike="noStrike" kern="1200" cap="none" spc="0" normalizeH="0" baseline="0" noProof="0">
              <a:ln>
                <a:noFill/>
              </a:ln>
              <a:solidFill>
                <a:prstClr val="black"/>
              </a:solidFill>
              <a:effectLst/>
              <a:uLnTx/>
              <a:uFillTx/>
              <a:latin typeface="Calibri"/>
              <a:ea typeface="+mj-ea"/>
              <a:cs typeface="+mj-cs"/>
            </a:endParaRPr>
          </a:p>
        </p:txBody>
      </p:sp>
      <p:pic>
        <p:nvPicPr>
          <p:cNvPr id="11" name="Picture 10">
            <a:hlinkClick r:id="" action="ppaction://hlinkshowjump?jump=endshow"/>
            <a:extLst>
              <a:ext uri="{FF2B5EF4-FFF2-40B4-BE49-F238E27FC236}">
                <a16:creationId xmlns:a16="http://schemas.microsoft.com/office/drawing/2014/main" id="{80377A48-5B8D-41DF-9FAB-F558CB22C76B}"/>
              </a:ext>
            </a:extLst>
          </p:cNvPr>
          <p:cNvPicPr>
            <a:picLocks noChangeAspect="1"/>
          </p:cNvPicPr>
          <p:nvPr/>
        </p:nvPicPr>
        <p:blipFill>
          <a:blip r:embed="rId6"/>
          <a:stretch>
            <a:fillRect/>
          </a:stretch>
        </p:blipFill>
        <p:spPr>
          <a:xfrm>
            <a:off x="89371" y="6016808"/>
            <a:ext cx="720000" cy="692039"/>
          </a:xfrm>
          <a:prstGeom prst="rect">
            <a:avLst/>
          </a:prstGeom>
        </p:spPr>
      </p:pic>
      <p:sp>
        <p:nvSpPr>
          <p:cNvPr id="4" name="Rectangle: Rounded Corners 3">
            <a:hlinkClick r:id="" action="ppaction://noaction" highlightClick="1"/>
            <a:extLst>
              <a:ext uri="{FF2B5EF4-FFF2-40B4-BE49-F238E27FC236}">
                <a16:creationId xmlns:a16="http://schemas.microsoft.com/office/drawing/2014/main" id="{29C893A5-B17F-5F5F-1CDC-25F927163029}"/>
              </a:ext>
            </a:extLst>
          </p:cNvPr>
          <p:cNvSpPr/>
          <p:nvPr/>
        </p:nvSpPr>
        <p:spPr>
          <a:xfrm>
            <a:off x="1116922" y="1466594"/>
            <a:ext cx="10022133" cy="4473939"/>
          </a:xfrm>
          <a:prstGeom prst="roundRect">
            <a:avLst>
              <a:gd name="adj" fmla="val 4164"/>
            </a:avLst>
          </a:prstGeom>
          <a:solidFill>
            <a:schemeClr val="bg1"/>
          </a:solidFill>
          <a:ln w="38100">
            <a:solidFill>
              <a:srgbClr val="20204F"/>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600"/>
              </a:spcAft>
              <a:buClrTx/>
              <a:buSzTx/>
              <a:buFontTx/>
              <a:buNone/>
              <a:tabLst/>
              <a:defRPr/>
            </a:pPr>
            <a:endParaRPr kumimoji="0" lang="en-GB" sz="1800" b="0"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mn-cs"/>
            </a:endParaRPr>
          </a:p>
        </p:txBody>
      </p:sp>
      <p:sp>
        <p:nvSpPr>
          <p:cNvPr id="30" name="TextBox 29">
            <a:extLst>
              <a:ext uri="{FF2B5EF4-FFF2-40B4-BE49-F238E27FC236}">
                <a16:creationId xmlns:a16="http://schemas.microsoft.com/office/drawing/2014/main" id="{CA82F399-5E7A-FE8D-B20D-80089FEA1E71}"/>
              </a:ext>
            </a:extLst>
          </p:cNvPr>
          <p:cNvSpPr txBox="1"/>
          <p:nvPr/>
        </p:nvSpPr>
        <p:spPr>
          <a:xfrm>
            <a:off x="1116921" y="1466594"/>
            <a:ext cx="10012012" cy="4508927"/>
          </a:xfrm>
          <a:prstGeom prst="rect">
            <a:avLst/>
          </a:prstGeom>
          <a:noFill/>
          <a:ln>
            <a:noFill/>
          </a:ln>
        </p:spPr>
        <p:txBody>
          <a:bodyPr wrap="square">
            <a:spAutoFit/>
          </a:bodyPr>
          <a:lstStyle/>
          <a:p>
            <a:pPr marL="444500" marR="0" lvl="0" indent="-444500" algn="l" defTabSz="914400" rtl="0" eaLnBrk="1" fontAlgn="auto" latinLnBrk="0" hangingPunct="1">
              <a:lnSpc>
                <a:spcPct val="100000"/>
              </a:lnSpc>
              <a:spcBef>
                <a:spcPts val="0"/>
              </a:spcBef>
              <a:spcAft>
                <a:spcPts val="60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One NTSN is still going through industry consultation</a:t>
            </a:r>
          </a:p>
          <a:p>
            <a:pPr marL="444500" marR="0" lvl="0" indent="0" algn="l" defTabSz="914400" rtl="0" eaLnBrk="1" fontAlgn="auto" latinLnBrk="0" hangingPunct="1">
              <a:lnSpc>
                <a:spcPct val="100000"/>
              </a:lnSpc>
              <a:spcBef>
                <a:spcPts val="0"/>
              </a:spcBef>
              <a:spcAft>
                <a:spcPts val="120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ENE NTSN Issue 2 - Energy National Technical Specification Notice. </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The EU are combining two current TSI into one, they are -   </a:t>
            </a:r>
          </a:p>
          <a:p>
            <a:pPr marL="444500" marR="0" lvl="0" indent="-4445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TAP TSI - Telematics applications for Passengers (TAP) Technical Specification for Interoperability</a:t>
            </a:r>
          </a:p>
          <a:p>
            <a:pPr marL="0" marR="0" lvl="0" indent="444500" algn="l" defTabSz="914400" rtl="0" eaLnBrk="1" fontAlgn="auto" latinLnBrk="0" hangingPunct="1">
              <a:lnSpc>
                <a:spcPct val="100000"/>
              </a:lnSpc>
              <a:spcBef>
                <a:spcPts val="0"/>
              </a:spcBef>
              <a:spcAft>
                <a:spcPts val="60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and the </a:t>
            </a:r>
          </a:p>
          <a:p>
            <a:pPr marL="444500" marR="0" lvl="0" indent="-4445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TAF TSI - Telematics applications for Freight (TAF) Technical Specification for Interoperability </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The new TSI will be called the - </a:t>
            </a:r>
          </a:p>
          <a:p>
            <a:pPr marL="444500" marR="0" lvl="0" indent="-4445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TS TSI - Telematic Subsystems (TS) Technical Specification for Interoperability </a:t>
            </a:r>
          </a:p>
          <a:p>
            <a:pPr marL="0" marR="0" lvl="0" indent="0" algn="l" defTabSz="914400" rtl="0" eaLnBrk="1" fontAlgn="auto" latinLnBrk="0" hangingPunct="1">
              <a:lnSpc>
                <a:spcPct val="100000"/>
              </a:lnSpc>
              <a:spcBef>
                <a:spcPts val="0"/>
              </a:spcBef>
              <a:spcAft>
                <a:spcPts val="600"/>
              </a:spcAft>
              <a:buClrTx/>
              <a:buSzTx/>
              <a:buFontTx/>
              <a:buNone/>
              <a:tabLst/>
              <a:defRPr/>
            </a:pPr>
            <a:endParaRPr kumimoji="0" lang="en-GB" sz="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endParaRP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RSSB is working with DfT to consider how this change will impact the - </a:t>
            </a:r>
          </a:p>
          <a:p>
            <a:pPr marL="447675" marR="0" lvl="0" indent="-447675"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TAP NTSN - Telematics applications for Passengers (TAP) National Technical Specification Notice </a:t>
            </a:r>
          </a:p>
          <a:p>
            <a:pPr marL="447675" marR="0" lvl="0" indent="-447675" algn="l" defTabSz="914400" rtl="0" eaLnBrk="1" fontAlgn="auto" latinLnBrk="0" hangingPunct="1">
              <a:lnSpc>
                <a:spcPct val="100000"/>
              </a:lnSpc>
              <a:spcBef>
                <a:spcPts val="0"/>
              </a:spcBef>
              <a:spcAft>
                <a:spcPts val="60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and the </a:t>
            </a:r>
          </a:p>
          <a:p>
            <a:pPr marL="447675" marR="0" lvl="0" indent="-447675"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TAF NTSN - Telematics applications for Freight (TAF) National Technical Specification Notice </a:t>
            </a:r>
          </a:p>
        </p:txBody>
      </p:sp>
      <p:pic>
        <p:nvPicPr>
          <p:cNvPr id="3" name="Picture 2">
            <a:extLst>
              <a:ext uri="{FF2B5EF4-FFF2-40B4-BE49-F238E27FC236}">
                <a16:creationId xmlns:a16="http://schemas.microsoft.com/office/drawing/2014/main" id="{C1466FD6-621B-DB7F-70CF-09821C21B946}"/>
              </a:ext>
            </a:extLst>
          </p:cNvPr>
          <p:cNvPicPr>
            <a:picLocks noChangeAspect="1"/>
          </p:cNvPicPr>
          <p:nvPr/>
        </p:nvPicPr>
        <p:blipFill>
          <a:blip r:embed="rId7"/>
          <a:stretch>
            <a:fillRect/>
          </a:stretch>
        </p:blipFill>
        <p:spPr>
          <a:xfrm>
            <a:off x="1173882" y="4835881"/>
            <a:ext cx="396000" cy="396000"/>
          </a:xfrm>
          <a:prstGeom prst="rect">
            <a:avLst/>
          </a:prstGeom>
        </p:spPr>
      </p:pic>
      <p:pic>
        <p:nvPicPr>
          <p:cNvPr id="5" name="Picture 4">
            <a:extLst>
              <a:ext uri="{FF2B5EF4-FFF2-40B4-BE49-F238E27FC236}">
                <a16:creationId xmlns:a16="http://schemas.microsoft.com/office/drawing/2014/main" id="{83A0723F-7A0F-3E3D-BC5A-F5007293F56D}"/>
              </a:ext>
            </a:extLst>
          </p:cNvPr>
          <p:cNvPicPr>
            <a:picLocks noChangeAspect="1"/>
          </p:cNvPicPr>
          <p:nvPr/>
        </p:nvPicPr>
        <p:blipFill>
          <a:blip r:embed="rId7"/>
          <a:stretch>
            <a:fillRect/>
          </a:stretch>
        </p:blipFill>
        <p:spPr>
          <a:xfrm>
            <a:off x="1173882" y="5544533"/>
            <a:ext cx="396000" cy="396000"/>
          </a:xfrm>
          <a:prstGeom prst="rect">
            <a:avLst/>
          </a:prstGeom>
        </p:spPr>
      </p:pic>
      <p:pic>
        <p:nvPicPr>
          <p:cNvPr id="6" name="Picture 5">
            <a:hlinkClick r:id="" action="ppaction://hlinkshowjump?jump=previousslide"/>
            <a:extLst>
              <a:ext uri="{FF2B5EF4-FFF2-40B4-BE49-F238E27FC236}">
                <a16:creationId xmlns:a16="http://schemas.microsoft.com/office/drawing/2014/main" id="{294AB5C9-3781-F487-7E93-F1CBDDC555E5}"/>
              </a:ext>
            </a:extLst>
          </p:cNvPr>
          <p:cNvPicPr>
            <a:picLocks noChangeAspect="1"/>
          </p:cNvPicPr>
          <p:nvPr/>
        </p:nvPicPr>
        <p:blipFill>
          <a:blip r:embed="rId8"/>
          <a:stretch>
            <a:fillRect/>
          </a:stretch>
        </p:blipFill>
        <p:spPr>
          <a:xfrm flipH="1">
            <a:off x="10372933" y="6016808"/>
            <a:ext cx="756000" cy="756000"/>
          </a:xfrm>
          <a:prstGeom prst="rect">
            <a:avLst/>
          </a:prstGeom>
        </p:spPr>
      </p:pic>
      <p:pic>
        <p:nvPicPr>
          <p:cNvPr id="7" name="Picture 6">
            <a:extLst>
              <a:ext uri="{FF2B5EF4-FFF2-40B4-BE49-F238E27FC236}">
                <a16:creationId xmlns:a16="http://schemas.microsoft.com/office/drawing/2014/main" id="{F10E6E63-B3FA-6F4D-6EDF-A32C20B4E6D2}"/>
              </a:ext>
            </a:extLst>
          </p:cNvPr>
          <p:cNvPicPr>
            <a:picLocks noChangeAspect="1"/>
          </p:cNvPicPr>
          <p:nvPr/>
        </p:nvPicPr>
        <p:blipFill>
          <a:blip r:embed="rId8">
            <a:alphaModFix amt="20000"/>
          </a:blip>
          <a:stretch>
            <a:fillRect/>
          </a:stretch>
        </p:blipFill>
        <p:spPr>
          <a:xfrm>
            <a:off x="11290478" y="6016808"/>
            <a:ext cx="756000" cy="756000"/>
          </a:xfrm>
          <a:prstGeom prst="rect">
            <a:avLst/>
          </a:prstGeom>
        </p:spPr>
      </p:pic>
      <p:pic>
        <p:nvPicPr>
          <p:cNvPr id="8" name="Picture 2" descr="EU Flag | The Christ in Prophecy Journal">
            <a:extLst>
              <a:ext uri="{FF2B5EF4-FFF2-40B4-BE49-F238E27FC236}">
                <a16:creationId xmlns:a16="http://schemas.microsoft.com/office/drawing/2014/main" id="{4B65F6B9-5FD7-0736-7481-C27A9E870B4E}"/>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l="19588" t="7392" r="17988" b="8100"/>
          <a:stretch/>
        </p:blipFill>
        <p:spPr bwMode="auto">
          <a:xfrm>
            <a:off x="1173887" y="2577521"/>
            <a:ext cx="395991" cy="396000"/>
          </a:xfrm>
          <a:prstGeom prst="ellipse">
            <a:avLst/>
          </a:prstGeom>
          <a:noFill/>
          <a:extLst>
            <a:ext uri="{909E8E84-426E-40DD-AFC4-6F175D3DCCD1}">
              <a14:hiddenFill xmlns:a14="http://schemas.microsoft.com/office/drawing/2010/main">
                <a:solidFill>
                  <a:srgbClr val="FFFFFF"/>
                </a:solidFill>
              </a14:hiddenFill>
            </a:ext>
          </a:extLst>
        </p:spPr>
      </p:pic>
      <p:pic>
        <p:nvPicPr>
          <p:cNvPr id="9" name="Picture 2" descr="EU Flag | The Christ in Prophecy Journal">
            <a:extLst>
              <a:ext uri="{FF2B5EF4-FFF2-40B4-BE49-F238E27FC236}">
                <a16:creationId xmlns:a16="http://schemas.microsoft.com/office/drawing/2014/main" id="{EFEC5302-9874-436B-9758-78EC9D76A0B3}"/>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l="19588" t="7392" r="17988" b="8100"/>
          <a:stretch/>
        </p:blipFill>
        <p:spPr bwMode="auto">
          <a:xfrm>
            <a:off x="1173887" y="3292253"/>
            <a:ext cx="395991" cy="396000"/>
          </a:xfrm>
          <a:prstGeom prst="ellipse">
            <a:avLst/>
          </a:prstGeom>
          <a:noFill/>
          <a:extLst>
            <a:ext uri="{909E8E84-426E-40DD-AFC4-6F175D3DCCD1}">
              <a14:hiddenFill xmlns:a14="http://schemas.microsoft.com/office/drawing/2010/main">
                <a:solidFill>
                  <a:srgbClr val="FFFFFF"/>
                </a:solidFill>
              </a14:hiddenFill>
            </a:ext>
          </a:extLst>
        </p:spPr>
      </p:pic>
      <p:pic>
        <p:nvPicPr>
          <p:cNvPr id="23" name="Picture 22">
            <a:extLst>
              <a:ext uri="{FF2B5EF4-FFF2-40B4-BE49-F238E27FC236}">
                <a16:creationId xmlns:a16="http://schemas.microsoft.com/office/drawing/2014/main" id="{7CF2CFD5-1BAF-E3E8-44DA-596145DE6254}"/>
              </a:ext>
            </a:extLst>
          </p:cNvPr>
          <p:cNvPicPr>
            <a:picLocks noChangeAspect="1"/>
          </p:cNvPicPr>
          <p:nvPr/>
        </p:nvPicPr>
        <p:blipFill>
          <a:blip r:embed="rId7"/>
          <a:stretch>
            <a:fillRect/>
          </a:stretch>
        </p:blipFill>
        <p:spPr>
          <a:xfrm>
            <a:off x="1173878" y="1816241"/>
            <a:ext cx="396000" cy="396000"/>
          </a:xfrm>
          <a:prstGeom prst="rect">
            <a:avLst/>
          </a:prstGeom>
        </p:spPr>
      </p:pic>
      <p:pic>
        <p:nvPicPr>
          <p:cNvPr id="24" name="Picture 2" descr="EU Flag | The Christ in Prophecy Journal">
            <a:extLst>
              <a:ext uri="{FF2B5EF4-FFF2-40B4-BE49-F238E27FC236}">
                <a16:creationId xmlns:a16="http://schemas.microsoft.com/office/drawing/2014/main" id="{2943B534-B70F-63DF-2223-C8B5BE43C37F}"/>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l="19588" t="7392" r="17988" b="8100"/>
          <a:stretch/>
        </p:blipFill>
        <p:spPr bwMode="auto">
          <a:xfrm>
            <a:off x="1173887" y="3975153"/>
            <a:ext cx="395991" cy="396000"/>
          </a:xfrm>
          <a:prstGeom prst="ellipse">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1400650"/>
      </p:ext>
    </p:extLst>
  </p:cSld>
  <p:clrMapOvr>
    <a:masterClrMapping/>
  </p:clrMapOvr>
  <mc:AlternateContent xmlns:mc="http://schemas.openxmlformats.org/markup-compatibility/2006" xmlns:p14="http://schemas.microsoft.com/office/powerpoint/2010/main">
    <mc:Choice Requires="p14">
      <p:transition spd="slow" p14:dur="1500" advClick="0">
        <p:fade/>
      </p:transition>
    </mc:Choice>
    <mc:Fallback xmlns="">
      <p:transition spd="slow" advClick="0">
        <p:fade/>
      </p:transition>
    </mc:Fallback>
  </mc:AlternateContent>
</p:sld>
</file>

<file path=ppt/theme/theme1.xml><?xml version="1.0" encoding="utf-8"?>
<a:theme xmlns:a="http://schemas.openxmlformats.org/drawingml/2006/main" name="9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w="63500">
          <a:solidFill>
            <a:schemeClr val="tx1"/>
          </a:solidFill>
        </a:ln>
        <a:effectLst/>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ver">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y test" id="{A8017CE5-8DB6-1640-ACC2-337831A8C94F}" vid="{6D3B8E94-BD00-BB43-9D2B-34F974CF12B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1c562db-e93c-4d45-a7c1-9e4a2fbd2fc0">
      <Terms xmlns="http://schemas.microsoft.com/office/infopath/2007/PartnerControls"/>
    </lcf76f155ced4ddcb4097134ff3c332f>
    <TaxCatchAll xmlns="8089b08c-abae-4574-a6ff-2d07be0713db" xsi:nil="true"/>
    <SharedWithUsers xmlns="8089b08c-abae-4574-a6ff-2d07be0713db">
      <UserInfo>
        <DisplayName>Wayne Murphy</DisplayName>
        <AccountId>22</AccountId>
        <AccountType/>
      </UserInfo>
      <UserInfo>
        <DisplayName>Darren Fitzgerald</DisplayName>
        <AccountId>55</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E31BA71C05D99449D01563567B1F2C2" ma:contentTypeVersion="15" ma:contentTypeDescription="Create a new document." ma:contentTypeScope="" ma:versionID="d4115c6d4a5eae8f64441e4852eb8db2">
  <xsd:schema xmlns:xsd="http://www.w3.org/2001/XMLSchema" xmlns:xs="http://www.w3.org/2001/XMLSchema" xmlns:p="http://schemas.microsoft.com/office/2006/metadata/properties" xmlns:ns2="d1c562db-e93c-4d45-a7c1-9e4a2fbd2fc0" xmlns:ns3="8089b08c-abae-4574-a6ff-2d07be0713db" targetNamespace="http://schemas.microsoft.com/office/2006/metadata/properties" ma:root="true" ma:fieldsID="58f50b4e0b3bdcae44f6bc768a100ae7" ns2:_="" ns3:_="">
    <xsd:import namespace="d1c562db-e93c-4d45-a7c1-9e4a2fbd2fc0"/>
    <xsd:import namespace="8089b08c-abae-4574-a6ff-2d07be0713db"/>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ServiceLocation" minOccurs="0"/>
                <xsd:element ref="ns2:MediaServiceOCR" minOccurs="0"/>
                <xsd:element ref="ns2:MediaLengthInSeconds"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1c562db-e93c-4d45-a7c1-9e4a2fbd2f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56541f7f-1005-4369-9bab-4b4ace300165"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Location" ma:index="16" nillable="true" ma:displayName="Location" ma:indexed="true"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089b08c-abae-4574-a6ff-2d07be0713db"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544a9667-8eed-45d4-9b23-f18e111ee661}" ma:internalName="TaxCatchAll" ma:showField="CatchAllData" ma:web="8089b08c-abae-4574-a6ff-2d07be0713db">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88D6100-6E53-4C91-9DBE-E4254FBE7151}">
  <ds:schemaRef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d1c562db-e93c-4d45-a7c1-9e4a2fbd2fc0"/>
    <ds:schemaRef ds:uri="http://schemas.microsoft.com/office/2006/documentManagement/types"/>
    <ds:schemaRef ds:uri="8089b08c-abae-4574-a6ff-2d07be0713db"/>
    <ds:schemaRef ds:uri="http://www.w3.org/XML/1998/namespace"/>
    <ds:schemaRef ds:uri="http://purl.org/dc/dcmitype/"/>
  </ds:schemaRefs>
</ds:datastoreItem>
</file>

<file path=customXml/itemProps2.xml><?xml version="1.0" encoding="utf-8"?>
<ds:datastoreItem xmlns:ds="http://schemas.openxmlformats.org/officeDocument/2006/customXml" ds:itemID="{B84C09D5-E8FB-49D3-910A-371F8E003D1A}">
  <ds:schemaRefs>
    <ds:schemaRef ds:uri="http://schemas.microsoft.com/sharepoint/v3/contenttype/forms"/>
  </ds:schemaRefs>
</ds:datastoreItem>
</file>

<file path=customXml/itemProps3.xml><?xml version="1.0" encoding="utf-8"?>
<ds:datastoreItem xmlns:ds="http://schemas.openxmlformats.org/officeDocument/2006/customXml" ds:itemID="{C5DEC496-40B2-4DFD-8918-EBE9E9A6C280}">
  <ds:schemaRefs>
    <ds:schemaRef ds:uri="8089b08c-abae-4574-a6ff-2d07be0713db"/>
    <ds:schemaRef ds:uri="d1c562db-e93c-4d45-a7c1-9e4a2fbd2fc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3188</TotalTime>
  <Words>2224</Words>
  <Application>Microsoft Office PowerPoint</Application>
  <PresentationFormat>Widescreen</PresentationFormat>
  <Paragraphs>201</Paragraphs>
  <Slides>23</Slides>
  <Notes>22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23</vt:i4>
      </vt:variant>
    </vt:vector>
  </HeadingPairs>
  <TitlesOfParts>
    <vt:vector size="30" baseType="lpstr">
      <vt:lpstr>-apple-system</vt:lpstr>
      <vt:lpstr>Arial</vt:lpstr>
      <vt:lpstr>Bahnschrift</vt:lpstr>
      <vt:lpstr>Calibri</vt:lpstr>
      <vt:lpstr>Calibri Light</vt:lpstr>
      <vt:lpstr>9_Office Theme</vt:lpstr>
      <vt:lpstr>Cover</vt:lpstr>
      <vt:lpstr>Changes to Standards –  March 2024 Interactive Briefing Slide Deck  Please view in slideshow mode for the links to work.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Wayne Murphy</dc:creator>
  <cp:lastModifiedBy>Wayne Murphy</cp:lastModifiedBy>
  <cp:revision>7</cp:revision>
  <dcterms:created xsi:type="dcterms:W3CDTF">2021-09-02T09:08:56Z</dcterms:created>
  <dcterms:modified xsi:type="dcterms:W3CDTF">2024-03-01T10:23:56Z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0x0101005E31BA71C05D99449D01563567B1F2C2</vt:lpwstr>
  </property>
  <property fmtid="{D5CDD505-2E9C-101B-9397-08002B2CF9AE}" pid="3" name="MediaServiceImageTags">
    <vt:lpwstr/>
  </property>
</Properties>
</file>