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Lst>
  <p:notesMasterIdLst>
    <p:notesMasterId r:id="rId29"/>
  </p:notesMasterIdLst>
  <p:sldIdLst>
    <p:sldId id="265" r:id="rId6"/>
    <p:sldId id="822" r:id="rId7"/>
    <p:sldId id="775" r:id="rId8"/>
    <p:sldId id="1013" r:id="rId9"/>
    <p:sldId id="1009" r:id="rId10"/>
    <p:sldId id="1011" r:id="rId11"/>
    <p:sldId id="1019" r:id="rId12"/>
    <p:sldId id="1058" r:id="rId13"/>
    <p:sldId id="774" r:id="rId14"/>
    <p:sldId id="1068" r:id="rId15"/>
    <p:sldId id="1071" r:id="rId16"/>
    <p:sldId id="1070" r:id="rId17"/>
    <p:sldId id="1067" r:id="rId18"/>
    <p:sldId id="1029" r:id="rId19"/>
    <p:sldId id="1048" r:id="rId20"/>
    <p:sldId id="1059" r:id="rId21"/>
    <p:sldId id="1060" r:id="rId22"/>
    <p:sldId id="1061" r:id="rId23"/>
    <p:sldId id="1062" r:id="rId24"/>
    <p:sldId id="1063" r:id="rId25"/>
    <p:sldId id="1064" r:id="rId26"/>
    <p:sldId id="1065" r:id="rId27"/>
    <p:sldId id="10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1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678117-36DF-5969-9039-97E806191961}" name="Anna Plodowski" initials="AP" userId="S::Anna.Plodowski@RSSB.CO.UK::6ed79830-603a-4aef-9826-a126fde59419" providerId="AD"/>
  <p188:author id="{DB37C021-CBA8-39E6-56DF-C94510434A4C}" name="Wayne Murphy" initials="WM" userId="S::Wayne.Murphy@RSSB.CO.UK::45211b58-5c40-4621-afe1-584f547e3c19" providerId="AD"/>
  <p188:author id="{7B25D4B0-AD0C-5BDE-0DC5-83188F01D97F}" name="Maryann Cox" initials="MC" userId="S::Maryann.Cox@RSSB.CO.UK::cc0568d0-faa5-4300-b4d0-bb0b5ddb804c" providerId="AD"/>
  <p188:author id="{A9AD35CF-59FA-68D4-7117-6551B9593557}" name="Maryann Cox" initials="MC" userId="S::maryann.cox@rssb.co.uk::cc0568d0-faa5-4300-b4d0-bb0b5ddb80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yne Murphy" initials="WM" lastIdx="2" clrIdx="0">
    <p:extLst>
      <p:ext uri="{19B8F6BF-5375-455C-9EA6-DF929625EA0E}">
        <p15:presenceInfo xmlns:p15="http://schemas.microsoft.com/office/powerpoint/2012/main" userId="S::Wayne.Murphy@RSSB.CO.UK::45211b58-5c40-4621-afe1-584f547e3c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975"/>
    <a:srgbClr val="851023"/>
    <a:srgbClr val="1B864B"/>
    <a:srgbClr val="CD6241"/>
    <a:srgbClr val="20204F"/>
    <a:srgbClr val="3EB758"/>
    <a:srgbClr val="2D6BCE"/>
    <a:srgbClr val="FFFFFF"/>
    <a:srgbClr val="DEC94F"/>
    <a:srgbClr val="DE9B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3" d="100"/>
          <a:sy n="83" d="100"/>
        </p:scale>
        <p:origin x="586" y="62"/>
      </p:cViewPr>
      <p:guideLst>
        <p:guide pos="3840"/>
        <p:guide orient="horz" pos="31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Murphy" userId="45211b58-5c40-4621-afe1-584f547e3c19" providerId="ADAL" clId="{A1A8C661-04D1-4693-AD01-E3FC48FEA274}"/>
    <pc:docChg chg="custSel modSld">
      <pc:chgData name="Wayne Murphy" userId="45211b58-5c40-4621-afe1-584f547e3c19" providerId="ADAL" clId="{A1A8C661-04D1-4693-AD01-E3FC48FEA274}" dt="2023-12-01T07:36:26.793" v="1" actId="1076"/>
      <pc:docMkLst>
        <pc:docMk/>
      </pc:docMkLst>
      <pc:sldChg chg="delSp modSp mod">
        <pc:chgData name="Wayne Murphy" userId="45211b58-5c40-4621-afe1-584f547e3c19" providerId="ADAL" clId="{A1A8C661-04D1-4693-AD01-E3FC48FEA274}" dt="2023-12-01T07:36:26.793" v="1" actId="1076"/>
        <pc:sldMkLst>
          <pc:docMk/>
          <pc:sldMk cId="1839108644" sldId="1059"/>
        </pc:sldMkLst>
        <pc:spChg chg="mod">
          <ac:chgData name="Wayne Murphy" userId="45211b58-5c40-4621-afe1-584f547e3c19" providerId="ADAL" clId="{A1A8C661-04D1-4693-AD01-E3FC48FEA274}" dt="2023-12-01T07:36:26.793" v="1" actId="1076"/>
          <ac:spMkLst>
            <pc:docMk/>
            <pc:sldMk cId="1839108644" sldId="1059"/>
            <ac:spMk id="9" creationId="{E6F8A45D-2F84-D5D4-CC08-E435FCC594D2}"/>
          </ac:spMkLst>
        </pc:spChg>
        <pc:spChg chg="del">
          <ac:chgData name="Wayne Murphy" userId="45211b58-5c40-4621-afe1-584f547e3c19" providerId="ADAL" clId="{A1A8C661-04D1-4693-AD01-E3FC48FEA274}" dt="2023-12-01T07:36:22.252" v="0" actId="478"/>
          <ac:spMkLst>
            <pc:docMk/>
            <pc:sldMk cId="1839108644" sldId="1059"/>
            <ac:spMk id="26" creationId="{70144890-351B-2B55-7E91-868A9E39E6C3}"/>
          </ac:spMkLst>
        </pc:spChg>
        <pc:picChg chg="del">
          <ac:chgData name="Wayne Murphy" userId="45211b58-5c40-4621-afe1-584f547e3c19" providerId="ADAL" clId="{A1A8C661-04D1-4693-AD01-E3FC48FEA274}" dt="2023-12-01T07:36:22.252" v="0" actId="478"/>
          <ac:picMkLst>
            <pc:docMk/>
            <pc:sldMk cId="1839108644" sldId="1059"/>
            <ac:picMk id="14" creationId="{C080D3C5-3DDC-2068-3D6D-2906428683BB}"/>
          </ac:picMkLst>
        </pc:picChg>
        <pc:picChg chg="mod">
          <ac:chgData name="Wayne Murphy" userId="45211b58-5c40-4621-afe1-584f547e3c19" providerId="ADAL" clId="{A1A8C661-04D1-4693-AD01-E3FC48FEA274}" dt="2023-12-01T07:36:26.793" v="1" actId="1076"/>
          <ac:picMkLst>
            <pc:docMk/>
            <pc:sldMk cId="1839108644" sldId="1059"/>
            <ac:picMk id="15" creationId="{75314F7A-EF6F-D6D5-3C30-09D071EE49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31769-03CB-4D5E-B296-6FE510D2821E}" type="datetimeFigureOut">
              <a:rPr lang="en-GB" smtClean="0"/>
              <a:t>01/12/2023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D6BB7-506D-45A6-8446-F683DEB7DF1F}" type="slidenum">
              <a:rPr lang="en-GB" smtClean="0"/>
              <a:t>‹#›</a:t>
            </a:fld>
            <a:endParaRPr lang="en-GB"/>
          </a:p>
        </p:txBody>
      </p:sp>
    </p:spTree>
    <p:extLst>
      <p:ext uri="{BB962C8B-B14F-4D97-AF65-F5344CB8AC3E}">
        <p14:creationId xmlns:p14="http://schemas.microsoft.com/office/powerpoint/2010/main" val="30861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44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8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391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245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330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943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20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882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467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297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58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588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053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981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07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35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64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23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68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681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32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321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86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509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512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016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580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6717323" y="1689832"/>
            <a:ext cx="4947138"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6717323" y="3150332"/>
            <a:ext cx="4947138"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9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235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01/12/2023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378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01/12/2023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820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01/12/2023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585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01/12/2023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702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00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01/12/2023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288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01/12/2023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429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01/12/2023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271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37220-2DD3-1D1C-1540-FC8F42DC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A6292A2B-7DDC-6FB8-A932-A9DF4D4E2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F2CA-B8B7-1648-A0C4-6D39A5ED6BC8}" type="slidenum">
              <a:rPr lang="en-GB" smtClean="0"/>
              <a:t>‹#›</a:t>
            </a:fld>
            <a:endParaRPr lang="en-GB"/>
          </a:p>
        </p:txBody>
      </p:sp>
      <p:sp>
        <p:nvSpPr>
          <p:cNvPr id="9" name="Footer Placeholder 8">
            <a:extLst>
              <a:ext uri="{FF2B5EF4-FFF2-40B4-BE49-F238E27FC236}">
                <a16:creationId xmlns:a16="http://schemas.microsoft.com/office/drawing/2014/main" id="{E4E3D11E-5D0C-86BD-64ED-21BEF5A37FC2}"/>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10" name="Text Placeholder 9">
            <a:extLst>
              <a:ext uri="{FF2B5EF4-FFF2-40B4-BE49-F238E27FC236}">
                <a16:creationId xmlns:a16="http://schemas.microsoft.com/office/drawing/2014/main" id="{DE4D061F-1791-7EF7-FFA8-8772C0B41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52868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dt="0"/>
  <p:txStyles>
    <p:title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9.png"/><Relationship Id="rId3" Type="http://schemas.openxmlformats.org/officeDocument/2006/relationships/image" Target="../media/image27.png"/><Relationship Id="rId7" Type="http://schemas.openxmlformats.org/officeDocument/2006/relationships/hyperlink" Target="https://www.rssb.co.uk/what-we-do/rssb-and-the-rail-industry/complying-with-legislation/railway-legislation-news" TargetMode="External"/><Relationship Id="rId12"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slide" Target="slide2.xml"/><Relationship Id="rId15" Type="http://schemas.openxmlformats.org/officeDocument/2006/relationships/slide" Target="slide9.xml"/><Relationship Id="rId10" Type="http://schemas.openxmlformats.org/officeDocument/2006/relationships/image" Target="../media/image18.png"/><Relationship Id="rId4" Type="http://schemas.openxmlformats.org/officeDocument/2006/relationships/hyperlink" Target="https://www.orr.gov.uk/guidance-compliance/rail/health-safety/laws/rogs/entities-charge-maintenance" TargetMode="External"/><Relationship Id="rId9" Type="http://schemas.openxmlformats.org/officeDocument/2006/relationships/image" Target="../media/image6.png"/><Relationship Id="rId14"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hyperlink" Target="https://www.rssb.co.uk/what-we-do/rssb-and-the-rail-industry/complying-with-legislation/railway-legislation-news" TargetMode="External"/><Relationship Id="rId13" Type="http://schemas.openxmlformats.org/officeDocument/2006/relationships/image" Target="../media/image29.jpeg"/><Relationship Id="rId3" Type="http://schemas.openxmlformats.org/officeDocument/2006/relationships/image" Target="../media/image27.png"/><Relationship Id="rId7" Type="http://schemas.openxmlformats.org/officeDocument/2006/relationships/image" Target="../media/image5.png"/><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8.png"/><Relationship Id="rId5" Type="http://schemas.openxmlformats.org/officeDocument/2006/relationships/hyperlink" Target="https://www.gov.uk/government/consultations/improving-signage-at-private-level-crossings-revised-sign-designs" TargetMode="External"/><Relationship Id="rId1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hyperlink" Target="https://www.legislation.gov.uk/uksi/2023/1112/contents/made" TargetMode="External"/><Relationship Id="rId9" Type="http://schemas.openxmlformats.org/officeDocument/2006/relationships/image" Target="../media/image4.png"/><Relationship Id="rId14" Type="http://schemas.openxmlformats.org/officeDocument/2006/relationships/slide" Target="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1.png"/><Relationship Id="rId3" Type="http://schemas.openxmlformats.org/officeDocument/2006/relationships/image" Target="../media/image27.png"/><Relationship Id="rId7" Type="http://schemas.openxmlformats.org/officeDocument/2006/relationships/hyperlink" Target="https://www.rssb.co.uk/what-we-do/rssb-and-the-rail-industry/complying-with-legislation/railway-legislation-news" TargetMode="External"/><Relationship Id="rId12" Type="http://schemas.openxmlformats.org/officeDocument/2006/relationships/image" Target="../media/image20.svg"/><Relationship Id="rId2" Type="http://schemas.openxmlformats.org/officeDocument/2006/relationships/notesSlide" Target="../notesSlides/notesSlide11.xml"/><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slide" Target="slide2.xml"/><Relationship Id="rId15" Type="http://schemas.openxmlformats.org/officeDocument/2006/relationships/slide" Target="slide9.xml"/><Relationship Id="rId10" Type="http://schemas.openxmlformats.org/officeDocument/2006/relationships/image" Target="../media/image18.png"/><Relationship Id="rId4" Type="http://schemas.openxmlformats.org/officeDocument/2006/relationships/hyperlink" Target="https://www.gov.uk/guidance/ce-marking" TargetMode="External"/><Relationship Id="rId9" Type="http://schemas.openxmlformats.org/officeDocument/2006/relationships/image" Target="../media/image6.pn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hyperlink" Target="https://www.rssb.co.uk/standards-catalogue/CatalogueItem/cop0125-iss-5" TargetMode="External"/><Relationship Id="rId13" Type="http://schemas.openxmlformats.org/officeDocument/2006/relationships/hyperlink" Target="https://www.rssb.co.uk/standards-catalogue/CatalogueItem/poster-l8-iss-3" TargetMode="External"/><Relationship Id="rId3" Type="http://schemas.openxmlformats.org/officeDocument/2006/relationships/image" Target="../media/image31.png"/><Relationship Id="rId7" Type="http://schemas.openxmlformats.org/officeDocument/2006/relationships/image" Target="../media/image6.png"/><Relationship Id="rId12" Type="http://schemas.openxmlformats.org/officeDocument/2006/relationships/hyperlink" Target="https://www.rssb.co.uk/standards-catalogue/CatalogueItem/poster-i3-iss-3"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www.rssb.co.uk/standards-catalogue/CatalogueItem/cop0025-iss-5" TargetMode="External"/><Relationship Id="rId5" Type="http://schemas.openxmlformats.org/officeDocument/2006/relationships/slide" Target="slide2.xml"/><Relationship Id="rId10" Type="http://schemas.openxmlformats.org/officeDocument/2006/relationships/hyperlink" Target="https://www.rssb.co.uk/standards-catalogue/CatalogueItem/cop0128-iss-3" TargetMode="External"/><Relationship Id="rId4" Type="http://schemas.openxmlformats.org/officeDocument/2006/relationships/hyperlink" Target="https://catalogues.rssb.co.uk/rgs/oodocs/COP0005%20Iss%206.pdf" TargetMode="External"/><Relationship Id="rId9" Type="http://schemas.openxmlformats.org/officeDocument/2006/relationships/image" Target="../media/image4.png"/><Relationship Id="rId14" Type="http://schemas.openxmlformats.org/officeDocument/2006/relationships/hyperlink" Target="https://www.rssb.co.uk/standards-catalogue/CatalogueItem/poster-l9-iss-3"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rssb.co.uk/-/media/Project/RSSB/RssbWebsite/Documents/Registered/Deviations/2023/10/02/14/32/23-019-DEV.pdf" TargetMode="External"/><Relationship Id="rId3" Type="http://schemas.openxmlformats.org/officeDocument/2006/relationships/slide" Target="slide2.xml"/><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https://www.rssb.co.uk/-/media/Project/RSSB/RssbWebsite/Documents/Registered/Deviations/2023/10/31/10/36/23-030-DEV.pdf" TargetMode="External"/><Relationship Id="rId5" Type="http://schemas.openxmlformats.org/officeDocument/2006/relationships/hyperlink" Target="https://www.rssb.co.uk/-/media/Project/RSSB/RssbWebsite/Documents/Registered/Deviations/2023/11/03/14/43/23-028-DEV.pdf" TargetMode="External"/><Relationship Id="rId10" Type="http://schemas.openxmlformats.org/officeDocument/2006/relationships/hyperlink" Target="https://www.rssb.co.uk/-/media/Project/RSSB/RssbWebsite/Documents/Registered/Deviations/2023/10/10/11/03/23-037-DEV.pdf" TargetMode="External"/><Relationship Id="rId4" Type="http://schemas.openxmlformats.org/officeDocument/2006/relationships/image" Target="../media/image5.png"/><Relationship Id="rId9" Type="http://schemas.openxmlformats.org/officeDocument/2006/relationships/hyperlink" Target="https://www.rssb.co.uk/-/media/Project/RSSB/RssbWebsite/Documents/Registered/Deviations/2023/09/29/09/22/23-035-DEV.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15.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15.xm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15.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15.xml"/><Relationship Id="rId4" Type="http://schemas.openxmlformats.org/officeDocument/2006/relationships/image" Target="../media/image14.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15.xml"/><Relationship Id="rId4" Type="http://schemas.openxmlformats.org/officeDocument/2006/relationships/image" Target="../media/image10.pn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1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4.xml"/><Relationship Id="rId18" Type="http://schemas.openxmlformats.org/officeDocument/2006/relationships/slide" Target="slide13.xml"/><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5.png"/><Relationship Id="rId17"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slide" Target="slide2.xml"/><Relationship Id="rId5" Type="http://schemas.openxmlformats.org/officeDocument/2006/relationships/image" Target="../media/image10.png"/><Relationship Id="rId15" Type="http://schemas.openxmlformats.org/officeDocument/2006/relationships/slide" Target="slide5.xml"/><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hyperlink" Target="https://www.rssb.co.uk/standards/using-standards/rssb-technical-notes/tn111-iss-1-technical-note-rolling-stock-cyber-security-essential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s://www.rssb.co.uk/standards/using-standards/rssb-technical-notes/tn112-iss-1-driver-controlled-operation-on-train-camera-monitoring-systems" TargetMode="External"/><Relationship Id="rId4" Type="http://schemas.openxmlformats.org/officeDocument/2006/relationships/slide" Target="slide2.xml"/><Relationship Id="rId9" Type="http://schemas.openxmlformats.org/officeDocument/2006/relationships/hyperlink" Target="https://www.rssb.co.uk/standards-catalogue/CatalogueItem/RIS-2703-RST-Iss-2"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rssb.co.uk/standards-catalogue/CatalogueItem/gert8000-t3-iss-11-1" TargetMode="External"/><Relationship Id="rId3" Type="http://schemas.openxmlformats.org/officeDocument/2006/relationships/image" Target="../media/image10.png"/><Relationship Id="rId7" Type="http://schemas.openxmlformats.org/officeDocument/2006/relationships/image" Target="../media/image6.png"/><Relationship Id="rId12" Type="http://schemas.openxmlformats.org/officeDocument/2006/relationships/hyperlink" Target="https://www.rssb.co.uk/standards-catalogue/CatalogueItem/germ8000-possessionworkers-iss-9-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hyperlink" Target="https://www.rssb.co.uk/standards-catalogue/CatalogueItem/germ8000-traindriver-iss-13-1" TargetMode="External"/><Relationship Id="rId5" Type="http://schemas.openxmlformats.org/officeDocument/2006/relationships/image" Target="../media/image5.png"/><Relationship Id="rId10" Type="http://schemas.openxmlformats.org/officeDocument/2006/relationships/hyperlink" Target="https://www.rssb.co.uk/standards-catalogue/CatalogueItem/germ8000-signallersignallingtechnician-iss-13-1" TargetMode="External"/><Relationship Id="rId4" Type="http://schemas.openxmlformats.org/officeDocument/2006/relationships/slide" Target="slide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10" Type="http://schemas.openxmlformats.org/officeDocument/2006/relationships/slide" Target="slide8.xml"/><Relationship Id="rId4" Type="http://schemas.openxmlformats.org/officeDocument/2006/relationships/slide" Target="slide15.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slide" Target="slide6.xml"/><Relationship Id="rId3" Type="http://schemas.openxmlformats.org/officeDocument/2006/relationships/slide" Target="slide2.xml"/><Relationship Id="rId7" Type="http://schemas.openxmlformats.org/officeDocument/2006/relationships/image" Target="../media/image6.png"/><Relationship Id="rId12" Type="http://schemas.openxmlformats.org/officeDocument/2006/relationships/image" Target="../media/image16.png"/><Relationship Id="rId17" Type="http://schemas.openxmlformats.org/officeDocument/2006/relationships/image" Target="../media/image26.jpeg"/><Relationship Id="rId2" Type="http://schemas.openxmlformats.org/officeDocument/2006/relationships/notesSlide" Target="../notesSlides/notesSlide6.xml"/><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1.png"/><Relationship Id="rId5" Type="http://schemas.openxmlformats.org/officeDocument/2006/relationships/hyperlink" Target="https://www.rssb.co.uk/standards-catalogue/CatalogueItem/ris-7707-ins-iss-1" TargetMode="External"/><Relationship Id="rId15" Type="http://schemas.openxmlformats.org/officeDocument/2006/relationships/image" Target="../media/image24.png"/><Relationship Id="rId10" Type="http://schemas.openxmlformats.org/officeDocument/2006/relationships/image" Target="../media/image20.svg"/><Relationship Id="rId19"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9.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3.svg"/><Relationship Id="rId3" Type="http://schemas.openxmlformats.org/officeDocument/2006/relationships/hyperlink" Target="https://www.rssb.co.uk/research-catalogue/CatalogueItem/rp002750" TargetMode="External"/><Relationship Id="rId7" Type="http://schemas.openxmlformats.org/officeDocument/2006/relationships/hyperlink" Target="https://www.rssb.co.uk/standards-catalogue/CatalogueItem/gcrt5021-iss-6" TargetMode="External"/><Relationship Id="rId12" Type="http://schemas.openxmlformats.org/officeDocument/2006/relationships/image" Target="../media/image22.png"/><Relationship Id="rId17" Type="http://schemas.openxmlformats.org/officeDocument/2006/relationships/image" Target="../media/image7.png"/><Relationship Id="rId2" Type="http://schemas.openxmlformats.org/officeDocument/2006/relationships/notesSlide" Target="../notesSlides/notesSlide7.xml"/><Relationship Id="rId16"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slide" Target="slide2.xml"/><Relationship Id="rId15" Type="http://schemas.openxmlformats.org/officeDocument/2006/relationships/image" Target="../media/image25.svg"/><Relationship Id="rId10" Type="http://schemas.openxmlformats.org/officeDocument/2006/relationships/image" Target="../media/image21.png"/><Relationship Id="rId4" Type="http://schemas.openxmlformats.org/officeDocument/2006/relationships/hyperlink" Target="https://www.rssb.co.uk/research-catalogue/CatalogueItem/COF-UOH-59" TargetMode="External"/><Relationship Id="rId9" Type="http://schemas.openxmlformats.org/officeDocument/2006/relationships/image" Target="../media/image6.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12.xml"/><Relationship Id="rId5" Type="http://schemas.openxmlformats.org/officeDocument/2006/relationships/hyperlink" Target="https://catalogues.rssb.co.uk/rgs/oodocs/COP0005%20Iss%206.pdf" TargetMode="External"/><Relationship Id="rId10" Type="http://schemas.openxmlformats.org/officeDocument/2006/relationships/image" Target="../media/image17.png"/><Relationship Id="rId4" Type="http://schemas.openxmlformats.org/officeDocument/2006/relationships/slide" Target="slide11.xml"/><Relationship Id="rId9"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1EA42-44B4-4698-AA6E-0AD5FE99DAC1}"/>
              </a:ext>
            </a:extLst>
          </p:cNvPr>
          <p:cNvSpPr>
            <a:spLocks noGrp="1"/>
          </p:cNvSpPr>
          <p:nvPr>
            <p:ph type="title"/>
          </p:nvPr>
        </p:nvSpPr>
        <p:spPr>
          <a:xfrm>
            <a:off x="6717323" y="1597472"/>
            <a:ext cx="5025878" cy="1325563"/>
          </a:xfrm>
        </p:spPr>
        <p:txBody>
          <a:bodyPr>
            <a:noAutofit/>
          </a:bodyPr>
          <a:lstStyle/>
          <a:p>
            <a:r>
              <a:rPr lang="en-GB" sz="2600" dirty="0">
                <a:latin typeface="Bahnschrift"/>
              </a:rPr>
              <a:t>Changes to Standards – </a:t>
            </a:r>
            <a:br>
              <a:rPr lang="en-GB" sz="2600" dirty="0"/>
            </a:br>
            <a:r>
              <a:rPr lang="en-GB" sz="2600" dirty="0">
                <a:latin typeface="Bahnschrift"/>
              </a:rPr>
              <a:t>December 2023 Interactive Briefing Slide Deck</a:t>
            </a:r>
            <a:br>
              <a:rPr lang="en-GB" sz="2600" dirty="0"/>
            </a:br>
            <a:br>
              <a:rPr lang="en-GB" sz="2600" dirty="0"/>
            </a:br>
            <a:r>
              <a:rPr lang="en-GB" sz="2000" dirty="0">
                <a:solidFill>
                  <a:srgbClr val="C00000"/>
                </a:solidFill>
                <a:latin typeface="Bahnschrift"/>
              </a:rPr>
              <a:t>Please view in slideshow mode for the links to work. </a:t>
            </a:r>
            <a:endParaRPr lang="en-GB" sz="2000" dirty="0">
              <a:solidFill>
                <a:srgbClr val="C00000"/>
              </a:solidFill>
            </a:endParaRPr>
          </a:p>
        </p:txBody>
      </p:sp>
      <p:sp>
        <p:nvSpPr>
          <p:cNvPr id="5" name="Content Placeholder 4">
            <a:extLst>
              <a:ext uri="{FF2B5EF4-FFF2-40B4-BE49-F238E27FC236}">
                <a16:creationId xmlns:a16="http://schemas.microsoft.com/office/drawing/2014/main" id="{F2899E64-C78E-4A07-BFF2-82F152B34DC4}"/>
              </a:ext>
            </a:extLst>
          </p:cNvPr>
          <p:cNvSpPr>
            <a:spLocks noGrp="1"/>
          </p:cNvSpPr>
          <p:nvPr>
            <p:ph idx="1"/>
          </p:nvPr>
        </p:nvSpPr>
        <p:spPr>
          <a:xfrm>
            <a:off x="6717323" y="3272741"/>
            <a:ext cx="4717125" cy="1878240"/>
          </a:xfrm>
        </p:spPr>
        <p:txBody>
          <a:bodyPr>
            <a:noAutofit/>
          </a:bodyPr>
          <a:lstStyle/>
          <a:p>
            <a:pPr>
              <a:lnSpc>
                <a:spcPct val="100000"/>
              </a:lnSpc>
              <a:spcBef>
                <a:spcPts val="600"/>
              </a:spcBef>
              <a:spcAft>
                <a:spcPts val="600"/>
              </a:spcAft>
            </a:pPr>
            <a:r>
              <a:rPr lang="en-GB" sz="1800" dirty="0"/>
              <a:t>The presentation is interactive. You decide how to navigate through it, (use the arrow buttons) but you can always return to the main menu by clicking on the home icon </a:t>
            </a:r>
          </a:p>
          <a:p>
            <a:pPr>
              <a:lnSpc>
                <a:spcPct val="100000"/>
              </a:lnSpc>
              <a:spcBef>
                <a:spcPts val="600"/>
              </a:spcBef>
              <a:spcAft>
                <a:spcPts val="600"/>
              </a:spcAft>
            </a:pPr>
            <a:r>
              <a:rPr lang="en-GB" sz="1800" dirty="0"/>
              <a:t>Some slides contain links to additional online content. These are indicated with this icon, click on the icon and it will take you to the content.</a:t>
            </a:r>
          </a:p>
          <a:p>
            <a:pPr>
              <a:lnSpc>
                <a:spcPct val="100000"/>
              </a:lnSpc>
              <a:spcBef>
                <a:spcPts val="600"/>
              </a:spcBef>
              <a:spcAft>
                <a:spcPts val="600"/>
              </a:spcAft>
            </a:pPr>
            <a:r>
              <a:rPr lang="en-GB" sz="1800" dirty="0"/>
              <a:t>You can close the presentation at any time by clicking on the exit icon.</a:t>
            </a:r>
          </a:p>
        </p:txBody>
      </p:sp>
      <p:pic>
        <p:nvPicPr>
          <p:cNvPr id="7" name="Picture 6">
            <a:extLst>
              <a:ext uri="{FF2B5EF4-FFF2-40B4-BE49-F238E27FC236}">
                <a16:creationId xmlns:a16="http://schemas.microsoft.com/office/drawing/2014/main" id="{9D061E04-36C9-4AAF-BBDF-D9D5FDE84CE3}"/>
              </a:ext>
            </a:extLst>
          </p:cNvPr>
          <p:cNvPicPr>
            <a:picLocks noChangeAspect="1"/>
          </p:cNvPicPr>
          <p:nvPr/>
        </p:nvPicPr>
        <p:blipFill>
          <a:blip r:embed="rId2"/>
          <a:stretch>
            <a:fillRect/>
          </a:stretch>
        </p:blipFill>
        <p:spPr>
          <a:xfrm>
            <a:off x="11434448" y="4678158"/>
            <a:ext cx="612000" cy="612000"/>
          </a:xfrm>
          <a:prstGeom prst="rect">
            <a:avLst/>
          </a:prstGeom>
        </p:spPr>
      </p:pic>
      <p:pic>
        <p:nvPicPr>
          <p:cNvPr id="8" name="Picture 7">
            <a:hlinkClick r:id="rId3" action="ppaction://hlinksldjump"/>
            <a:extLst>
              <a:ext uri="{FF2B5EF4-FFF2-40B4-BE49-F238E27FC236}">
                <a16:creationId xmlns:a16="http://schemas.microsoft.com/office/drawing/2014/main" id="{B384F224-8740-4A7C-828E-E08204A5D603}"/>
              </a:ext>
            </a:extLst>
          </p:cNvPr>
          <p:cNvPicPr>
            <a:picLocks noChangeAspect="1"/>
          </p:cNvPicPr>
          <p:nvPr/>
        </p:nvPicPr>
        <p:blipFill>
          <a:blip r:embed="rId4"/>
          <a:stretch>
            <a:fillRect/>
          </a:stretch>
        </p:blipFill>
        <p:spPr>
          <a:xfrm>
            <a:off x="11434448" y="3628966"/>
            <a:ext cx="612000" cy="612000"/>
          </a:xfrm>
          <a:prstGeom prst="rect">
            <a:avLst/>
          </a:prstGeom>
        </p:spPr>
      </p:pic>
      <p:grpSp>
        <p:nvGrpSpPr>
          <p:cNvPr id="10" name="Group 9">
            <a:extLst>
              <a:ext uri="{FF2B5EF4-FFF2-40B4-BE49-F238E27FC236}">
                <a16:creationId xmlns:a16="http://schemas.microsoft.com/office/drawing/2014/main" id="{6DEF5109-2C8F-4539-8B1F-C07DD96BA81C}"/>
              </a:ext>
            </a:extLst>
          </p:cNvPr>
          <p:cNvGrpSpPr/>
          <p:nvPr/>
        </p:nvGrpSpPr>
        <p:grpSpPr>
          <a:xfrm>
            <a:off x="11434448" y="5551401"/>
            <a:ext cx="612000" cy="588233"/>
            <a:chOff x="11434448" y="5080893"/>
            <a:chExt cx="612000" cy="588233"/>
          </a:xfrm>
        </p:grpSpPr>
        <p:sp>
          <p:nvSpPr>
            <p:cNvPr id="2" name="Oval 1">
              <a:extLst>
                <a:ext uri="{FF2B5EF4-FFF2-40B4-BE49-F238E27FC236}">
                  <a16:creationId xmlns:a16="http://schemas.microsoft.com/office/drawing/2014/main" id="{2153456D-25C8-4F41-90C1-E95850869A3F}"/>
                </a:ext>
              </a:extLst>
            </p:cNvPr>
            <p:cNvSpPr/>
            <p:nvPr/>
          </p:nvSpPr>
          <p:spPr>
            <a:xfrm>
              <a:off x="11452448" y="5080893"/>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hlinkClick r:id="" action="ppaction://hlinkshowjump?jump=endshow"/>
              <a:extLst>
                <a:ext uri="{FF2B5EF4-FFF2-40B4-BE49-F238E27FC236}">
                  <a16:creationId xmlns:a16="http://schemas.microsoft.com/office/drawing/2014/main" id="{BD37FF8D-9702-4A2D-8C3D-C8713C419127}"/>
                </a:ext>
              </a:extLst>
            </p:cNvPr>
            <p:cNvPicPr preferRelativeResize="0">
              <a:picLocks noChangeAspect="1"/>
            </p:cNvPicPr>
            <p:nvPr/>
          </p:nvPicPr>
          <p:blipFill>
            <a:blip r:embed="rId5"/>
            <a:stretch>
              <a:fillRect/>
            </a:stretch>
          </p:blipFill>
          <p:spPr>
            <a:xfrm>
              <a:off x="11434448" y="5080893"/>
              <a:ext cx="612000" cy="588233"/>
            </a:xfrm>
            <a:prstGeom prst="rect">
              <a:avLst/>
            </a:prstGeom>
          </p:spPr>
        </p:pic>
      </p:grpSp>
      <p:pic>
        <p:nvPicPr>
          <p:cNvPr id="17" name="Picture 16">
            <a:hlinkClick r:id="" action="ppaction://hlinkshowjump?jump=nextslide"/>
            <a:extLst>
              <a:ext uri="{FF2B5EF4-FFF2-40B4-BE49-F238E27FC236}">
                <a16:creationId xmlns:a16="http://schemas.microsoft.com/office/drawing/2014/main" id="{2CAEB200-7945-48A9-D6A7-D95631DFA64D}"/>
              </a:ext>
            </a:extLst>
          </p:cNvPr>
          <p:cNvPicPr>
            <a:picLocks noChangeAspect="1"/>
          </p:cNvPicPr>
          <p:nvPr/>
        </p:nvPicPr>
        <p:blipFill>
          <a:blip r:embed="rId6"/>
          <a:stretch>
            <a:fillRect/>
          </a:stretch>
        </p:blipFill>
        <p:spPr>
          <a:xfrm>
            <a:off x="11436795" y="6248347"/>
            <a:ext cx="609653" cy="609653"/>
          </a:xfrm>
          <a:prstGeom prst="rect">
            <a:avLst/>
          </a:prstGeom>
        </p:spPr>
      </p:pic>
      <p:pic>
        <p:nvPicPr>
          <p:cNvPr id="19" name="Picture 18">
            <a:extLst>
              <a:ext uri="{FF2B5EF4-FFF2-40B4-BE49-F238E27FC236}">
                <a16:creationId xmlns:a16="http://schemas.microsoft.com/office/drawing/2014/main" id="{34A7222A-5098-74BD-5A26-1A9D8DE96DA0}"/>
              </a:ext>
            </a:extLst>
          </p:cNvPr>
          <p:cNvPicPr>
            <a:picLocks noChangeAspect="1"/>
          </p:cNvPicPr>
          <p:nvPr/>
        </p:nvPicPr>
        <p:blipFill>
          <a:blip r:embed="rId6">
            <a:alphaModFix amt="20000"/>
          </a:blip>
          <a:stretch>
            <a:fillRect/>
          </a:stretch>
        </p:blipFill>
        <p:spPr>
          <a:xfrm flipH="1">
            <a:off x="10700195" y="6248347"/>
            <a:ext cx="609653" cy="609653"/>
          </a:xfrm>
          <a:prstGeom prst="rect">
            <a:avLst/>
          </a:prstGeom>
        </p:spPr>
      </p:pic>
    </p:spTree>
    <p:extLst>
      <p:ext uri="{BB962C8B-B14F-4D97-AF65-F5344CB8AC3E}">
        <p14:creationId xmlns:p14="http://schemas.microsoft.com/office/powerpoint/2010/main" val="409249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675146-D583-BE5B-0614-D2D87185DF1F}"/>
              </a:ext>
            </a:extLst>
          </p:cNvPr>
          <p:cNvPicPr preferRelativeResize="0">
            <a:picLocks/>
          </p:cNvPicPr>
          <p:nvPr/>
        </p:nvPicPr>
        <p:blipFill>
          <a:blip r:embed="rId3"/>
          <a:stretch>
            <a:fillRect/>
          </a:stretch>
        </p:blipFill>
        <p:spPr>
          <a:xfrm>
            <a:off x="269153" y="542761"/>
            <a:ext cx="720000" cy="720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0" marR="0" lvl="0" indent="-21526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Guidance on Entities in charge of maintenance (ECMs)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015746"/>
          </a:xfrm>
          <a:prstGeom prst="roundRect">
            <a:avLst>
              <a:gd name="adj" fmla="val 4382"/>
            </a:avLst>
          </a:prstGeom>
          <a:no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l" fontAlgn="base"/>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 </a:t>
            </a:r>
            <a:r>
              <a:rPr lang="en-GB" b="0" i="0" dirty="0">
                <a:solidFill>
                  <a:srgbClr val="000000"/>
                </a:solidFill>
                <a:effectLst/>
              </a:rPr>
              <a:t>The Department for Transport (DfT) and the Office of Rail and Road (ORR) have jointly published revised guidance on the requirements for entities in charge of maintenance (ECMs) in Great Britain. This follows amendments made to the Railways and Other Guided Transport Systems (Safety) Regulations 2006 (ROGS) to end the recognition of EU-issued ECM certificates for domestic-only-use freight wagons on 30 June 2023.</a:t>
            </a:r>
          </a:p>
          <a:p>
            <a:pPr algn="l" fontAlgn="base"/>
            <a:endParaRPr lang="en-GB" b="0" i="0" dirty="0">
              <a:solidFill>
                <a:srgbClr val="000000"/>
              </a:solidFill>
              <a:effectLst/>
            </a:endParaRPr>
          </a:p>
          <a:p>
            <a:pPr algn="l" fontAlgn="base"/>
            <a:r>
              <a:rPr lang="en-GB" b="0" i="0" dirty="0">
                <a:solidFill>
                  <a:srgbClr val="000000"/>
                </a:solidFill>
                <a:effectLst/>
              </a:rPr>
              <a:t>The revised guidance, Guidance for Entities in Charge of Maintenance in</a:t>
            </a:r>
            <a:br>
              <a:rPr lang="en-GB" b="0" i="0" dirty="0">
                <a:solidFill>
                  <a:srgbClr val="000000"/>
                </a:solidFill>
                <a:effectLst/>
              </a:rPr>
            </a:br>
            <a:r>
              <a:rPr lang="en-GB" b="0" i="0" dirty="0">
                <a:solidFill>
                  <a:srgbClr val="000000"/>
                </a:solidFill>
                <a:effectLst/>
              </a:rPr>
              <a:t>Great Britain (published 29 August 2023), can be found on the </a:t>
            </a:r>
            <a:r>
              <a:rPr lang="en-GB" b="0" i="0" u="none" strike="noStrike" dirty="0">
                <a:solidFill>
                  <a:srgbClr val="4F13E1"/>
                </a:solidFill>
                <a:effectLst/>
                <a:hlinkClick r:id="rId4"/>
              </a:rPr>
              <a:t>ORR </a:t>
            </a:r>
            <a:r>
              <a:rPr lang="en-GB" b="0" i="0" dirty="0">
                <a:solidFill>
                  <a:srgbClr val="000000"/>
                </a:solidFill>
                <a:effectLst/>
              </a:rPr>
              <a:t>website. </a:t>
            </a:r>
            <a:br>
              <a:rPr lang="en-GB" b="0" i="0" dirty="0">
                <a:solidFill>
                  <a:srgbClr val="000000"/>
                </a:solidFill>
                <a:effectLst/>
              </a:rPr>
            </a:br>
            <a:r>
              <a:rPr lang="en-GB" b="0" i="0" dirty="0">
                <a:solidFill>
                  <a:srgbClr val="000000"/>
                </a:solidFill>
                <a:effectLst/>
              </a:rPr>
              <a:t>It will be of particular interest to ECMs, certification bodies, wagon keepers, </a:t>
            </a:r>
            <a:br>
              <a:rPr lang="en-GB" b="0" i="0" dirty="0">
                <a:solidFill>
                  <a:srgbClr val="000000"/>
                </a:solidFill>
                <a:effectLst/>
              </a:rPr>
            </a:br>
            <a:r>
              <a:rPr lang="en-GB" b="0" i="0" dirty="0">
                <a:solidFill>
                  <a:srgbClr val="000000"/>
                </a:solidFill>
                <a:effectLst/>
              </a:rPr>
              <a:t>and railway undertakings responsible for the maintenance or operation of </a:t>
            </a:r>
            <a:br>
              <a:rPr lang="en-GB" b="0" i="0" dirty="0">
                <a:solidFill>
                  <a:srgbClr val="000000"/>
                </a:solidFill>
                <a:effectLst/>
              </a:rPr>
            </a:br>
            <a:r>
              <a:rPr lang="en-GB" b="0" i="0" dirty="0">
                <a:solidFill>
                  <a:srgbClr val="000000"/>
                </a:solidFill>
                <a:effectLst/>
              </a:rPr>
              <a:t>vehicles involved in domestic and cross-border services.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 </a:t>
            </a:r>
            <a:endParaRPr kumimoji="0" lang="en-GB" sz="800" b="1"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7"/>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23" name="Group 22">
            <a:extLst>
              <a:ext uri="{FF2B5EF4-FFF2-40B4-BE49-F238E27FC236}">
                <a16:creationId xmlns:a16="http://schemas.microsoft.com/office/drawing/2014/main" id="{2F6CEA90-0FA3-330C-E84F-C75EBD54F602}"/>
              </a:ext>
            </a:extLst>
          </p:cNvPr>
          <p:cNvGrpSpPr/>
          <p:nvPr/>
        </p:nvGrpSpPr>
        <p:grpSpPr>
          <a:xfrm>
            <a:off x="269153" y="2188810"/>
            <a:ext cx="720000" cy="789749"/>
            <a:chOff x="296159" y="2222339"/>
            <a:chExt cx="720000" cy="789749"/>
          </a:xfrm>
        </p:grpSpPr>
        <p:sp>
          <p:nvSpPr>
            <p:cNvPr id="24" name="Rectangle: Rounded Corners 23">
              <a:extLst>
                <a:ext uri="{FF2B5EF4-FFF2-40B4-BE49-F238E27FC236}">
                  <a16:creationId xmlns:a16="http://schemas.microsoft.com/office/drawing/2014/main" id="{BAFCEA20-388A-331D-B50B-81644FDD5CC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94209D30-ADC6-2F64-99CC-8897DCB738BB}"/>
                </a:ext>
              </a:extLst>
            </p:cNvPr>
            <p:cNvPicPr>
              <a:picLocks noChangeAspect="1"/>
            </p:cNvPicPr>
            <p:nvPr/>
          </p:nvPicPr>
          <p:blipFill>
            <a:blip r:embed="rId11"/>
            <a:stretch>
              <a:fillRect/>
            </a:stretch>
          </p:blipFill>
          <p:spPr>
            <a:xfrm>
              <a:off x="341670" y="2231693"/>
              <a:ext cx="628978" cy="625753"/>
            </a:xfrm>
            <a:prstGeom prst="rect">
              <a:avLst/>
            </a:prstGeom>
          </p:spPr>
        </p:pic>
        <p:sp>
          <p:nvSpPr>
            <p:cNvPr id="26" name="TextBox 25">
              <a:extLst>
                <a:ext uri="{FF2B5EF4-FFF2-40B4-BE49-F238E27FC236}">
                  <a16:creationId xmlns:a16="http://schemas.microsoft.com/office/drawing/2014/main" id="{01B49AA6-F5EE-905E-5D15-200182E6956A}"/>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pic>
        <p:nvPicPr>
          <p:cNvPr id="7" name="Picture 6">
            <a:extLst>
              <a:ext uri="{FF2B5EF4-FFF2-40B4-BE49-F238E27FC236}">
                <a16:creationId xmlns:a16="http://schemas.microsoft.com/office/drawing/2014/main" id="{BA5BEE7C-8620-AB89-EBB1-EC4D7D9FB49D}"/>
              </a:ext>
            </a:extLst>
          </p:cNvPr>
          <p:cNvPicPr>
            <a:picLocks noChangeAspect="1"/>
          </p:cNvPicPr>
          <p:nvPr/>
        </p:nvPicPr>
        <p:blipFill>
          <a:blip r:embed="rId12"/>
          <a:stretch>
            <a:fillRect/>
          </a:stretch>
        </p:blipFill>
        <p:spPr>
          <a:xfrm>
            <a:off x="8403220" y="2630690"/>
            <a:ext cx="2631397" cy="3713665"/>
          </a:xfrm>
          <a:prstGeom prst="roundRect">
            <a:avLst>
              <a:gd name="adj" fmla="val 6823"/>
            </a:avLst>
          </a:prstGeom>
          <a:ln w="28575">
            <a:solidFill>
              <a:schemeClr val="tx1"/>
            </a:solidFill>
          </a:ln>
        </p:spPr>
      </p:pic>
      <p:grpSp>
        <p:nvGrpSpPr>
          <p:cNvPr id="8" name="Group 7">
            <a:extLst>
              <a:ext uri="{FF2B5EF4-FFF2-40B4-BE49-F238E27FC236}">
                <a16:creationId xmlns:a16="http://schemas.microsoft.com/office/drawing/2014/main" id="{E257FADF-B401-5B44-4677-FD331C114A7E}"/>
              </a:ext>
            </a:extLst>
          </p:cNvPr>
          <p:cNvGrpSpPr/>
          <p:nvPr/>
        </p:nvGrpSpPr>
        <p:grpSpPr>
          <a:xfrm>
            <a:off x="279982" y="2978559"/>
            <a:ext cx="736531" cy="728660"/>
            <a:chOff x="260945" y="3762574"/>
            <a:chExt cx="736531" cy="728660"/>
          </a:xfrm>
        </p:grpSpPr>
        <p:grpSp>
          <p:nvGrpSpPr>
            <p:cNvPr id="9" name="Group 8">
              <a:extLst>
                <a:ext uri="{FF2B5EF4-FFF2-40B4-BE49-F238E27FC236}">
                  <a16:creationId xmlns:a16="http://schemas.microsoft.com/office/drawing/2014/main" id="{02DFFFFA-6CF4-464C-8784-096B0FC00487}"/>
                </a:ext>
              </a:extLst>
            </p:cNvPr>
            <p:cNvGrpSpPr/>
            <p:nvPr/>
          </p:nvGrpSpPr>
          <p:grpSpPr>
            <a:xfrm>
              <a:off x="260945" y="3771234"/>
              <a:ext cx="736531" cy="720000"/>
              <a:chOff x="262400" y="2964625"/>
              <a:chExt cx="736531" cy="720000"/>
            </a:xfrm>
          </p:grpSpPr>
          <p:sp>
            <p:nvSpPr>
              <p:cNvPr id="12" name="Rectangle: Rounded Corners 11">
                <a:extLst>
                  <a:ext uri="{FF2B5EF4-FFF2-40B4-BE49-F238E27FC236}">
                    <a16:creationId xmlns:a16="http://schemas.microsoft.com/office/drawing/2014/main" id="{DC0A9ADA-F9E2-189C-F9B2-D5BD3CC0C687}"/>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7490E61-B60C-F090-4071-F34D13E827EA}"/>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1" name="Graphic 10" descr="Handshake outline">
              <a:extLst>
                <a:ext uri="{FF2B5EF4-FFF2-40B4-BE49-F238E27FC236}">
                  <a16:creationId xmlns:a16="http://schemas.microsoft.com/office/drawing/2014/main" id="{98D025AC-6029-8DDA-7351-CDC9A57F418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19" y="3762574"/>
              <a:ext cx="593637" cy="593637"/>
            </a:xfrm>
            <a:prstGeom prst="rect">
              <a:avLst/>
            </a:prstGeom>
          </p:spPr>
        </p:pic>
      </p:grpSp>
      <p:pic>
        <p:nvPicPr>
          <p:cNvPr id="4" name="Picture 3">
            <a:hlinkClick r:id="rId15" action="ppaction://hlinksldjump"/>
            <a:extLst>
              <a:ext uri="{FF2B5EF4-FFF2-40B4-BE49-F238E27FC236}">
                <a16:creationId xmlns:a16="http://schemas.microsoft.com/office/drawing/2014/main" id="{263273AE-3F4F-C6A0-79E1-98F4F96A082B}"/>
              </a:ext>
            </a:extLst>
          </p:cNvPr>
          <p:cNvPicPr>
            <a:picLocks noChangeAspect="1"/>
          </p:cNvPicPr>
          <p:nvPr/>
        </p:nvPicPr>
        <p:blipFill>
          <a:blip r:embed="rId16"/>
          <a:stretch>
            <a:fillRect/>
          </a:stretch>
        </p:blipFill>
        <p:spPr>
          <a:xfrm flipH="1">
            <a:off x="11346629" y="6016808"/>
            <a:ext cx="756000" cy="756000"/>
          </a:xfrm>
          <a:prstGeom prst="rect">
            <a:avLst/>
          </a:prstGeom>
        </p:spPr>
      </p:pic>
    </p:spTree>
    <p:extLst>
      <p:ext uri="{BB962C8B-B14F-4D97-AF65-F5344CB8AC3E}">
        <p14:creationId xmlns:p14="http://schemas.microsoft.com/office/powerpoint/2010/main" val="81648380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675146-D583-BE5B-0614-D2D87185DF1F}"/>
              </a:ext>
            </a:extLst>
          </p:cNvPr>
          <p:cNvPicPr preferRelativeResize="0">
            <a:picLocks/>
          </p:cNvPicPr>
          <p:nvPr/>
        </p:nvPicPr>
        <p:blipFill>
          <a:blip r:embed="rId3"/>
          <a:stretch>
            <a:fillRect/>
          </a:stretch>
        </p:blipFill>
        <p:spPr>
          <a:xfrm>
            <a:off x="269153" y="542761"/>
            <a:ext cx="720000" cy="720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0" marR="0" lvl="0" indent="-21526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The Private Crossings (Signs and Barriers) Regulations 2023 (S.I. 2023/1112)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015746"/>
          </a:xfrm>
          <a:prstGeom prst="roundRect">
            <a:avLst>
              <a:gd name="adj" fmla="val 4382"/>
            </a:avLst>
          </a:prstGeom>
          <a:no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The Department for Transport (DfT) laid before Parliament on 26 October 2023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hlinkClick r:id="rId4"/>
              </a:rPr>
              <a:t>the Private Crossings (Signs and Barriers) Regulations 2023 (S.I. 2023/1112)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(the 2023 Regulations), which enter into force on 18 November 2023. They prescribe the type, design, and size of signs and barriers to be placed near private level crossings on the rail network in Great Britain.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The 2023 Regulations replace the Private Crossings (Signs and Barriers) Regulations 1996 (S.I. 1996/1786) (the 1996 Regulations), which previously prescribed the type, design, and size of barriers.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The DfT states in the explanatory memorandum to the 2023 Regulations that it does not expect the changeover to new signs by operators of private level crossings on the</a:t>
            </a:r>
            <a:b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mainline network to be complete until at least 2029.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The 2023 Regulations were made following two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hlinkClick r:id="rId5"/>
              </a:rPr>
              <a:t>public</a:t>
            </a:r>
            <a:b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hlinkClick r:id="rId5"/>
              </a:rPr>
            </a:b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hlinkClick r:id="rId5"/>
              </a:rPr>
              <a:t>consultations </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and the</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hlinkClick r:id="rId5"/>
              </a:rPr>
              <a:t> Government’s response to these</a:t>
            </a:r>
            <a:b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hlinkClick r:id="rId5"/>
              </a:rPr>
            </a:b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hlinkClick r:id="rId5"/>
              </a:rPr>
              <a:t>consultations</a:t>
            </a: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The signage in the 2023 Regulations is in English but DfT</a:t>
            </a:r>
            <a:b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will be consulting in due course on proposals to legislate</a:t>
            </a:r>
            <a:b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for signage in Welsh at private level  crossings in Wales.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800" b="1"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8"/>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10"/>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11"/>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23" name="Group 22">
            <a:extLst>
              <a:ext uri="{FF2B5EF4-FFF2-40B4-BE49-F238E27FC236}">
                <a16:creationId xmlns:a16="http://schemas.microsoft.com/office/drawing/2014/main" id="{2F6CEA90-0FA3-330C-E84F-C75EBD54F602}"/>
              </a:ext>
            </a:extLst>
          </p:cNvPr>
          <p:cNvGrpSpPr/>
          <p:nvPr/>
        </p:nvGrpSpPr>
        <p:grpSpPr>
          <a:xfrm>
            <a:off x="269153" y="2188810"/>
            <a:ext cx="720000" cy="789749"/>
            <a:chOff x="296159" y="2222339"/>
            <a:chExt cx="720000" cy="789749"/>
          </a:xfrm>
        </p:grpSpPr>
        <p:sp>
          <p:nvSpPr>
            <p:cNvPr id="24" name="Rectangle: Rounded Corners 23">
              <a:extLst>
                <a:ext uri="{FF2B5EF4-FFF2-40B4-BE49-F238E27FC236}">
                  <a16:creationId xmlns:a16="http://schemas.microsoft.com/office/drawing/2014/main" id="{BAFCEA20-388A-331D-B50B-81644FDD5CC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94209D30-ADC6-2F64-99CC-8897DCB738BB}"/>
                </a:ext>
              </a:extLst>
            </p:cNvPr>
            <p:cNvPicPr>
              <a:picLocks noChangeAspect="1"/>
            </p:cNvPicPr>
            <p:nvPr/>
          </p:nvPicPr>
          <p:blipFill>
            <a:blip r:embed="rId12"/>
            <a:stretch>
              <a:fillRect/>
            </a:stretch>
          </p:blipFill>
          <p:spPr>
            <a:xfrm>
              <a:off x="341670" y="2231693"/>
              <a:ext cx="628978" cy="625753"/>
            </a:xfrm>
            <a:prstGeom prst="rect">
              <a:avLst/>
            </a:prstGeom>
          </p:spPr>
        </p:pic>
        <p:sp>
          <p:nvSpPr>
            <p:cNvPr id="26" name="TextBox 25">
              <a:extLst>
                <a:ext uri="{FF2B5EF4-FFF2-40B4-BE49-F238E27FC236}">
                  <a16:creationId xmlns:a16="http://schemas.microsoft.com/office/drawing/2014/main" id="{01B49AA6-F5EE-905E-5D15-200182E6956A}"/>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pic>
        <p:nvPicPr>
          <p:cNvPr id="1026" name="Picture 2" descr="A Private Level Crossing on the East Coast Mainline Towards Fields on ...">
            <a:extLst>
              <a:ext uri="{FF2B5EF4-FFF2-40B4-BE49-F238E27FC236}">
                <a16:creationId xmlns:a16="http://schemas.microsoft.com/office/drawing/2014/main" id="{F228A25D-5A25-F66E-DB48-2E81FF7A239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5090" t="17340" r="1543" b="17934"/>
          <a:stretch/>
        </p:blipFill>
        <p:spPr bwMode="auto">
          <a:xfrm>
            <a:off x="6364923" y="3648364"/>
            <a:ext cx="4666282" cy="2717116"/>
          </a:xfrm>
          <a:prstGeom prst="roundRect">
            <a:avLst>
              <a:gd name="adj" fmla="val 6657"/>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 name="Picture 3">
            <a:hlinkClick r:id="rId14" action="ppaction://hlinksldjump"/>
            <a:extLst>
              <a:ext uri="{FF2B5EF4-FFF2-40B4-BE49-F238E27FC236}">
                <a16:creationId xmlns:a16="http://schemas.microsoft.com/office/drawing/2014/main" id="{4A8DD5D3-461A-70DF-9BD1-E0971FDE5279}"/>
              </a:ext>
            </a:extLst>
          </p:cNvPr>
          <p:cNvPicPr>
            <a:picLocks noChangeAspect="1"/>
          </p:cNvPicPr>
          <p:nvPr/>
        </p:nvPicPr>
        <p:blipFill>
          <a:blip r:embed="rId15"/>
          <a:stretch>
            <a:fillRect/>
          </a:stretch>
        </p:blipFill>
        <p:spPr>
          <a:xfrm flipH="1">
            <a:off x="11346629" y="6016808"/>
            <a:ext cx="756000" cy="756000"/>
          </a:xfrm>
          <a:prstGeom prst="rect">
            <a:avLst/>
          </a:prstGeom>
        </p:spPr>
      </p:pic>
    </p:spTree>
    <p:extLst>
      <p:ext uri="{BB962C8B-B14F-4D97-AF65-F5344CB8AC3E}">
        <p14:creationId xmlns:p14="http://schemas.microsoft.com/office/powerpoint/2010/main" val="390633145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675146-D583-BE5B-0614-D2D87185DF1F}"/>
              </a:ext>
            </a:extLst>
          </p:cNvPr>
          <p:cNvPicPr preferRelativeResize="0">
            <a:picLocks/>
          </p:cNvPicPr>
          <p:nvPr/>
        </p:nvPicPr>
        <p:blipFill>
          <a:blip r:embed="rId3"/>
          <a:stretch>
            <a:fillRect/>
          </a:stretch>
        </p:blipFill>
        <p:spPr>
          <a:xfrm>
            <a:off x="269153" y="542761"/>
            <a:ext cx="720000" cy="720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0" marR="0" lvl="0" indent="-21526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Extension of CE mark recognition</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015746"/>
          </a:xfrm>
          <a:prstGeom prst="roundRect">
            <a:avLst>
              <a:gd name="adj" fmla="val 4382"/>
            </a:avLst>
          </a:prstGeom>
          <a:no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62024"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l" fontAlgn="base"/>
            <a:r>
              <a:rPr kumimoji="0" lang="en-GB" sz="1800" b="1" i="0" u="none" strike="noStrike" kern="1200" cap="none" spc="-50" normalizeH="0" baseline="0" noProof="0" dirty="0">
                <a:ln>
                  <a:noFill/>
                </a:ln>
                <a:solidFill>
                  <a:prstClr val="black"/>
                </a:solidFill>
                <a:effectLst/>
                <a:uLnTx/>
                <a:uFillTx/>
                <a:ea typeface="+mn-ea"/>
                <a:cs typeface="+mn-cs"/>
              </a:rPr>
              <a:t>Overview – </a:t>
            </a:r>
            <a:r>
              <a:rPr lang="en-GB" b="0" i="0" dirty="0">
                <a:solidFill>
                  <a:srgbClr val="000000"/>
                </a:solidFill>
                <a:effectLst/>
              </a:rPr>
              <a:t>The Department for Business and Trade (DBT) recently announced its</a:t>
            </a:r>
            <a:br>
              <a:rPr lang="en-GB" b="0" i="0" dirty="0">
                <a:solidFill>
                  <a:srgbClr val="000000"/>
                </a:solidFill>
                <a:effectLst/>
              </a:rPr>
            </a:br>
            <a:r>
              <a:rPr lang="en-GB" b="0" i="0" dirty="0">
                <a:solidFill>
                  <a:srgbClr val="000000"/>
                </a:solidFill>
                <a:effectLst/>
              </a:rPr>
              <a:t>intention to extend indefinitely the recognition of the CE marking for placing</a:t>
            </a:r>
          </a:p>
          <a:p>
            <a:pPr algn="l" fontAlgn="base"/>
            <a:r>
              <a:rPr lang="en-GB" b="0" i="0" dirty="0">
                <a:solidFill>
                  <a:srgbClr val="000000"/>
                </a:solidFill>
                <a:effectLst/>
              </a:rPr>
              <a:t>most goods on the market in Great Britain. CE marking indicates that the </a:t>
            </a:r>
            <a:br>
              <a:rPr lang="en-GB" b="0" i="0" dirty="0">
                <a:solidFill>
                  <a:srgbClr val="000000"/>
                </a:solidFill>
                <a:effectLst/>
              </a:rPr>
            </a:br>
            <a:r>
              <a:rPr lang="en-GB" b="0" i="0" dirty="0">
                <a:solidFill>
                  <a:srgbClr val="000000"/>
                </a:solidFill>
                <a:effectLst/>
              </a:rPr>
              <a:t>manufacturer or importer affirms the goods’ conformity with European health, </a:t>
            </a:r>
            <a:br>
              <a:rPr lang="en-GB" b="0" i="0" dirty="0">
                <a:solidFill>
                  <a:srgbClr val="000000"/>
                </a:solidFill>
                <a:effectLst/>
              </a:rPr>
            </a:br>
            <a:r>
              <a:rPr lang="en-GB" b="0" i="0" dirty="0">
                <a:solidFill>
                  <a:srgbClr val="000000"/>
                </a:solidFill>
                <a:effectLst/>
              </a:rPr>
              <a:t>safety, and environmental protection standards.</a:t>
            </a:r>
          </a:p>
          <a:p>
            <a:pPr algn="l" fontAlgn="base"/>
            <a:endParaRPr lang="en-GB" b="0" i="0" dirty="0">
              <a:solidFill>
                <a:srgbClr val="000000"/>
              </a:solidFill>
              <a:effectLst/>
            </a:endParaRPr>
          </a:p>
          <a:p>
            <a:pPr algn="l" fontAlgn="base"/>
            <a:r>
              <a:rPr lang="en-GB" b="0" i="0" dirty="0">
                <a:solidFill>
                  <a:srgbClr val="000000"/>
                </a:solidFill>
                <a:effectLst/>
              </a:rPr>
              <a:t>This CE marking recognition approach will apply to regulations covering 18 sectors that the DBT is responsible for. As part of the Government’s drive for smarter regulation, the extension will cut business costs and the time required to place products on the market and benefit consumers. This decision was taken following extensive engagement with industry, delivering on a key ask from businesses to ease burdens and boost growth for the UK economy. Further information on this can be found on the </a:t>
            </a:r>
            <a:r>
              <a:rPr lang="en-GB" b="0" i="0" dirty="0">
                <a:solidFill>
                  <a:srgbClr val="000000"/>
                </a:solidFill>
                <a:effectLst/>
                <a:hlinkClick r:id="rId4"/>
              </a:rPr>
              <a:t>Government website</a:t>
            </a:r>
            <a:r>
              <a:rPr lang="en-GB" b="0" i="0" dirty="0">
                <a:solidFill>
                  <a:srgbClr val="000000"/>
                </a:solidFill>
                <a:effectLst/>
              </a:rPr>
              <a:t>.</a:t>
            </a:r>
          </a:p>
          <a:p>
            <a:pPr algn="l" fontAlgn="base"/>
            <a:endParaRPr lang="en-GB" b="0" i="0" dirty="0">
              <a:solidFill>
                <a:srgbClr val="000000"/>
              </a:solidFill>
              <a:effectLst/>
            </a:endParaRPr>
          </a:p>
          <a:p>
            <a:pPr algn="l" fontAlgn="base"/>
            <a:r>
              <a:rPr lang="en-GB" b="0" i="0" dirty="0">
                <a:solidFill>
                  <a:srgbClr val="000000"/>
                </a:solidFill>
                <a:effectLst/>
              </a:rPr>
              <a:t>For rail products regulated under the Railways (Interoperability) Regulations 2011, the DfT is reviewing its policy on the recognition of EU conformity assessments in light of the intention to extend recognition of the CE marking. No decisions have been taken yet and the </a:t>
            </a:r>
            <a:r>
              <a:rPr lang="en-GB" b="0" i="0" dirty="0" err="1">
                <a:solidFill>
                  <a:srgbClr val="000000"/>
                </a:solidFill>
                <a:effectLst/>
              </a:rPr>
              <a:t>DfTs</a:t>
            </a:r>
            <a:r>
              <a:rPr lang="en-GB" b="0" i="0" dirty="0">
                <a:solidFill>
                  <a:srgbClr val="000000"/>
                </a:solidFill>
                <a:effectLst/>
              </a:rPr>
              <a:t> current position remains that it will end recognition of EU conformity assessment documentation for rail interoperability constituents and subsystems at the end of 2024.</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7"/>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6" name="Group 15">
            <a:extLst>
              <a:ext uri="{FF2B5EF4-FFF2-40B4-BE49-F238E27FC236}">
                <a16:creationId xmlns:a16="http://schemas.microsoft.com/office/drawing/2014/main" id="{140E4494-8297-F1B4-8FE2-9B789659D219}"/>
              </a:ext>
            </a:extLst>
          </p:cNvPr>
          <p:cNvGrpSpPr/>
          <p:nvPr/>
        </p:nvGrpSpPr>
        <p:grpSpPr>
          <a:xfrm>
            <a:off x="279982" y="2978559"/>
            <a:ext cx="736531" cy="728660"/>
            <a:chOff x="260945" y="3762574"/>
            <a:chExt cx="736531" cy="728660"/>
          </a:xfrm>
        </p:grpSpPr>
        <p:grpSp>
          <p:nvGrpSpPr>
            <p:cNvPr id="17" name="Group 16">
              <a:extLst>
                <a:ext uri="{FF2B5EF4-FFF2-40B4-BE49-F238E27FC236}">
                  <a16:creationId xmlns:a16="http://schemas.microsoft.com/office/drawing/2014/main" id="{CC56CD30-E822-E2E4-30CF-583DF5682962}"/>
                </a:ext>
              </a:extLst>
            </p:cNvPr>
            <p:cNvGrpSpPr/>
            <p:nvPr/>
          </p:nvGrpSpPr>
          <p:grpSpPr>
            <a:xfrm>
              <a:off x="260945" y="3771234"/>
              <a:ext cx="736531" cy="720000"/>
              <a:chOff x="262400" y="2964625"/>
              <a:chExt cx="736531" cy="720000"/>
            </a:xfrm>
          </p:grpSpPr>
          <p:sp>
            <p:nvSpPr>
              <p:cNvPr id="20" name="Rectangle: Rounded Corners 19">
                <a:extLst>
                  <a:ext uri="{FF2B5EF4-FFF2-40B4-BE49-F238E27FC236}">
                    <a16:creationId xmlns:a16="http://schemas.microsoft.com/office/drawing/2014/main" id="{D9D4A7CA-4557-6351-CA33-F4F5E9FDBC7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039301C-F977-8B62-3E34-CE16304A982F}"/>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8" name="Graphic 17" descr="Handshake outline">
              <a:extLst>
                <a:ext uri="{FF2B5EF4-FFF2-40B4-BE49-F238E27FC236}">
                  <a16:creationId xmlns:a16="http://schemas.microsoft.com/office/drawing/2014/main" id="{AE50E934-121E-26AA-8617-CEDE274CC87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819" y="3762574"/>
              <a:ext cx="593637" cy="593637"/>
            </a:xfrm>
            <a:prstGeom prst="rect">
              <a:avLst/>
            </a:prstGeom>
          </p:spPr>
        </p:pic>
      </p:grpSp>
      <p:grpSp>
        <p:nvGrpSpPr>
          <p:cNvPr id="23" name="Group 22">
            <a:extLst>
              <a:ext uri="{FF2B5EF4-FFF2-40B4-BE49-F238E27FC236}">
                <a16:creationId xmlns:a16="http://schemas.microsoft.com/office/drawing/2014/main" id="{2F6CEA90-0FA3-330C-E84F-C75EBD54F602}"/>
              </a:ext>
            </a:extLst>
          </p:cNvPr>
          <p:cNvGrpSpPr/>
          <p:nvPr/>
        </p:nvGrpSpPr>
        <p:grpSpPr>
          <a:xfrm>
            <a:off x="269153" y="2188810"/>
            <a:ext cx="720000" cy="789749"/>
            <a:chOff x="296159" y="2222339"/>
            <a:chExt cx="720000" cy="789749"/>
          </a:xfrm>
        </p:grpSpPr>
        <p:sp>
          <p:nvSpPr>
            <p:cNvPr id="24" name="Rectangle: Rounded Corners 23">
              <a:extLst>
                <a:ext uri="{FF2B5EF4-FFF2-40B4-BE49-F238E27FC236}">
                  <a16:creationId xmlns:a16="http://schemas.microsoft.com/office/drawing/2014/main" id="{BAFCEA20-388A-331D-B50B-81644FDD5CC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94209D30-ADC6-2F64-99CC-8897DCB738BB}"/>
                </a:ext>
              </a:extLst>
            </p:cNvPr>
            <p:cNvPicPr>
              <a:picLocks noChangeAspect="1"/>
            </p:cNvPicPr>
            <p:nvPr/>
          </p:nvPicPr>
          <p:blipFill>
            <a:blip r:embed="rId13"/>
            <a:stretch>
              <a:fillRect/>
            </a:stretch>
          </p:blipFill>
          <p:spPr>
            <a:xfrm>
              <a:off x="341670" y="2231693"/>
              <a:ext cx="628978" cy="625753"/>
            </a:xfrm>
            <a:prstGeom prst="rect">
              <a:avLst/>
            </a:prstGeom>
          </p:spPr>
        </p:pic>
        <p:sp>
          <p:nvSpPr>
            <p:cNvPr id="26" name="TextBox 25">
              <a:extLst>
                <a:ext uri="{FF2B5EF4-FFF2-40B4-BE49-F238E27FC236}">
                  <a16:creationId xmlns:a16="http://schemas.microsoft.com/office/drawing/2014/main" id="{01B49AA6-F5EE-905E-5D15-200182E6956A}"/>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pic>
        <p:nvPicPr>
          <p:cNvPr id="2050" name="Picture 2" descr="CE marking – Logos Download">
            <a:extLst>
              <a:ext uri="{FF2B5EF4-FFF2-40B4-BE49-F238E27FC236}">
                <a16:creationId xmlns:a16="http://schemas.microsoft.com/office/drawing/2014/main" id="{F2B16CA0-21E0-55BA-4854-C98838FF8FE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61196" y="1529225"/>
            <a:ext cx="2138165" cy="15275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15" action="ppaction://hlinksldjump"/>
            <a:extLst>
              <a:ext uri="{FF2B5EF4-FFF2-40B4-BE49-F238E27FC236}">
                <a16:creationId xmlns:a16="http://schemas.microsoft.com/office/drawing/2014/main" id="{8C181E3D-5059-E0BB-1E4C-BE2A6489D114}"/>
              </a:ext>
            </a:extLst>
          </p:cNvPr>
          <p:cNvPicPr>
            <a:picLocks noChangeAspect="1"/>
          </p:cNvPicPr>
          <p:nvPr/>
        </p:nvPicPr>
        <p:blipFill>
          <a:blip r:embed="rId16"/>
          <a:stretch>
            <a:fillRect/>
          </a:stretch>
        </p:blipFill>
        <p:spPr>
          <a:xfrm flipH="1">
            <a:off x="11346629" y="6016808"/>
            <a:ext cx="756000" cy="756000"/>
          </a:xfrm>
          <a:prstGeom prst="rect">
            <a:avLst/>
          </a:prstGeom>
        </p:spPr>
      </p:pic>
    </p:spTree>
    <p:extLst>
      <p:ext uri="{BB962C8B-B14F-4D97-AF65-F5344CB8AC3E}">
        <p14:creationId xmlns:p14="http://schemas.microsoft.com/office/powerpoint/2010/main" val="321690887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8FF6E26-955A-EB37-67E5-9F174496405E}"/>
              </a:ext>
            </a:extLst>
          </p:cNvPr>
          <p:cNvPicPr preferRelativeResize="0">
            <a:picLocks/>
          </p:cNvPicPr>
          <p:nvPr/>
        </p:nvPicPr>
        <p:blipFill>
          <a:blip r:embed="rId3"/>
          <a:stretch>
            <a:fillRect/>
          </a:stretch>
        </p:blipFill>
        <p:spPr>
          <a:xfrm>
            <a:off x="201765" y="799446"/>
            <a:ext cx="720000" cy="720000"/>
          </a:xfrm>
          <a:prstGeom prst="rect">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60621" y="2602800"/>
            <a:ext cx="9989064" cy="720000"/>
          </a:xfrm>
          <a:prstGeom prst="roundRect">
            <a:avLst>
              <a:gd name="adj" fmla="val 30718"/>
            </a:avLst>
          </a:prstGeom>
          <a:solidFill>
            <a:schemeClr val="bg1"/>
          </a:solidFill>
          <a:ln w="38100">
            <a:solidFill>
              <a:srgbClr val="CD6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6075" indent="-1616075">
              <a:defRPr/>
            </a:pPr>
            <a:r>
              <a:rPr lang="en-GB" b="0" i="0" dirty="0">
                <a:solidFill>
                  <a:schemeClr val="tx1"/>
                </a:solidFill>
                <a:effectLst/>
                <a:latin typeface="Calibri" panose="020F0502020204030204" pitchFamily="34" charset="0"/>
              </a:rPr>
              <a:t>COP0125 Issue 5 - Code of Practice for Management of Sidings Safety Surveys</a:t>
            </a:r>
          </a:p>
        </p:txBody>
      </p:sp>
      <p:sp>
        <p:nvSpPr>
          <p:cNvPr id="18" name="Rectangle: Rounded Corners 17">
            <a:hlinkClick r:id="rId4"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CD62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lang="en-GB" spc="-50" dirty="0">
                <a:solidFill>
                  <a:schemeClr val="bg1"/>
                </a:solidFill>
                <a:latin typeface="Calibri" panose="020F0502020204030204"/>
              </a:rPr>
              <a:t>Three </a:t>
            </a:r>
            <a:r>
              <a:rPr kumimoji="0" lang="en-GB" sz="1800" b="0" i="0" u="none" strike="noStrike" kern="1200" cap="none" spc="-50" normalizeH="0" baseline="0" noProof="0" dirty="0">
                <a:ln>
                  <a:noFill/>
                </a:ln>
                <a:solidFill>
                  <a:schemeClr val="bg1"/>
                </a:solidFill>
                <a:effectLst/>
                <a:uLnTx/>
                <a:uFillTx/>
                <a:latin typeface="Calibri" panose="020F0502020204030204"/>
                <a:ea typeface="+mn-ea"/>
                <a:cs typeface="+mn-cs"/>
              </a:rPr>
              <a:t>Non-RSSB standards and three posters have been published on the RSSB website</a:t>
            </a:r>
          </a:p>
        </p:txBody>
      </p:sp>
      <p:sp>
        <p:nvSpPr>
          <p:cNvPr id="19" name="Title 1">
            <a:extLst>
              <a:ext uri="{FF2B5EF4-FFF2-40B4-BE49-F238E27FC236}">
                <a16:creationId xmlns:a16="http://schemas.microsoft.com/office/drawing/2014/main" id="{4B503AFA-FD29-48AD-B982-2EB8B766ECBC}"/>
              </a:ext>
            </a:extLst>
          </p:cNvPr>
          <p:cNvSpPr txBox="1">
            <a:spLocks/>
          </p:cNvSpPr>
          <p:nvPr/>
        </p:nvSpPr>
        <p:spPr>
          <a:xfrm>
            <a:off x="2171812" y="6167719"/>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20" name="Picture 19">
            <a:hlinkClick r:id="rId5" action="ppaction://hlinksldjump"/>
            <a:extLst>
              <a:ext uri="{FF2B5EF4-FFF2-40B4-BE49-F238E27FC236}">
                <a16:creationId xmlns:a16="http://schemas.microsoft.com/office/drawing/2014/main" id="{E9248DA4-BE2F-413C-A699-A7A5259B8B7C}"/>
              </a:ext>
            </a:extLst>
          </p:cNvPr>
          <p:cNvPicPr>
            <a:picLocks noChangeAspect="1"/>
          </p:cNvPicPr>
          <p:nvPr/>
        </p:nvPicPr>
        <p:blipFill>
          <a:blip r:embed="rId6"/>
          <a:stretch>
            <a:fillRect/>
          </a:stretch>
        </p:blipFill>
        <p:spPr>
          <a:xfrm>
            <a:off x="11290478" y="15716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1" name="Picture 10">
            <a:hlinkClick r:id="" action="ppaction://hlinkshowjump?jump=endshow"/>
            <a:extLst>
              <a:ext uri="{FF2B5EF4-FFF2-40B4-BE49-F238E27FC236}">
                <a16:creationId xmlns:a16="http://schemas.microsoft.com/office/drawing/2014/main" id="{4B14CEBE-8E1F-4E4E-99B3-DFA0F07303FE}"/>
              </a:ext>
            </a:extLst>
          </p:cNvPr>
          <p:cNvPicPr>
            <a:picLocks noChangeAspect="1"/>
          </p:cNvPicPr>
          <p:nvPr/>
        </p:nvPicPr>
        <p:blipFill>
          <a:blip r:embed="rId7"/>
          <a:stretch>
            <a:fillRect/>
          </a:stretch>
        </p:blipFill>
        <p:spPr>
          <a:xfrm>
            <a:off x="89371" y="6016808"/>
            <a:ext cx="720000" cy="692039"/>
          </a:xfrm>
          <a:prstGeom prst="rect">
            <a:avLst/>
          </a:prstGeom>
        </p:spPr>
      </p:pic>
      <p:sp>
        <p:nvSpPr>
          <p:cNvPr id="2" name="Rectangle: Rounded Corners 1">
            <a:hlinkClick r:id="" action="ppaction://noaction" highlightClick="1"/>
            <a:extLst>
              <a:ext uri="{FF2B5EF4-FFF2-40B4-BE49-F238E27FC236}">
                <a16:creationId xmlns:a16="http://schemas.microsoft.com/office/drawing/2014/main" id="{A477BA64-297C-7789-669B-FBBA3CD12336}"/>
              </a:ext>
            </a:extLst>
          </p:cNvPr>
          <p:cNvSpPr/>
          <p:nvPr/>
        </p:nvSpPr>
        <p:spPr>
          <a:xfrm>
            <a:off x="1073189" y="3546387"/>
            <a:ext cx="9989064" cy="720000"/>
          </a:xfrm>
          <a:prstGeom prst="roundRect">
            <a:avLst>
              <a:gd name="adj" fmla="val 30718"/>
            </a:avLst>
          </a:prstGeom>
          <a:solidFill>
            <a:schemeClr val="bg1"/>
          </a:solidFill>
          <a:ln w="38100">
            <a:solidFill>
              <a:srgbClr val="CD6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chemeClr val="tx1"/>
                </a:solidFill>
                <a:effectLst/>
                <a:latin typeface="Calibri" panose="020F0502020204030204" pitchFamily="34" charset="0"/>
              </a:rPr>
              <a:t>COP0128 Issue 3 - Code of Practice for Route Knowledge within Possessions</a:t>
            </a:r>
          </a:p>
        </p:txBody>
      </p:sp>
      <p:pic>
        <p:nvPicPr>
          <p:cNvPr id="14" name="Picture 13">
            <a:hlinkClick r:id="rId8"/>
            <a:extLst>
              <a:ext uri="{FF2B5EF4-FFF2-40B4-BE49-F238E27FC236}">
                <a16:creationId xmlns:a16="http://schemas.microsoft.com/office/drawing/2014/main" id="{4702E7CA-9B89-4E0C-8B4C-CDF03E3019B4}"/>
              </a:ext>
            </a:extLst>
          </p:cNvPr>
          <p:cNvPicPr>
            <a:picLocks noChangeAspect="1"/>
          </p:cNvPicPr>
          <p:nvPr/>
        </p:nvPicPr>
        <p:blipFill>
          <a:blip r:embed="rId9"/>
          <a:stretch>
            <a:fillRect/>
          </a:stretch>
        </p:blipFill>
        <p:spPr>
          <a:xfrm>
            <a:off x="10476115" y="2585197"/>
            <a:ext cx="755970" cy="755970"/>
          </a:xfrm>
          <a:prstGeom prst="rect">
            <a:avLst/>
          </a:prstGeom>
        </p:spPr>
      </p:pic>
      <p:sp>
        <p:nvSpPr>
          <p:cNvPr id="3" name="Rectangle: Rounded Corners 2">
            <a:hlinkClick r:id="" action="ppaction://noaction" highlightClick="1"/>
            <a:extLst>
              <a:ext uri="{FF2B5EF4-FFF2-40B4-BE49-F238E27FC236}">
                <a16:creationId xmlns:a16="http://schemas.microsoft.com/office/drawing/2014/main" id="{484FED05-3F24-BF8F-B407-53DC05EF3E98}"/>
              </a:ext>
            </a:extLst>
          </p:cNvPr>
          <p:cNvSpPr/>
          <p:nvPr/>
        </p:nvSpPr>
        <p:spPr>
          <a:xfrm>
            <a:off x="1073189" y="1679506"/>
            <a:ext cx="9989064" cy="720000"/>
          </a:xfrm>
          <a:prstGeom prst="roundRect">
            <a:avLst>
              <a:gd name="adj" fmla="val 30718"/>
            </a:avLst>
          </a:prstGeom>
          <a:solidFill>
            <a:schemeClr val="bg1"/>
          </a:solidFill>
          <a:ln w="38100">
            <a:solidFill>
              <a:srgbClr val="CD6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1"/>
                </a:solidFill>
                <a:latin typeface="Calibri" panose="020F0502020204030204"/>
              </a:rPr>
              <a:t>COP0025 Issue 5 - Code of Practice for Brake Testing of OTP</a:t>
            </a:r>
          </a:p>
        </p:txBody>
      </p:sp>
      <p:pic>
        <p:nvPicPr>
          <p:cNvPr id="4" name="Picture 3">
            <a:hlinkClick r:id="rId10"/>
            <a:extLst>
              <a:ext uri="{FF2B5EF4-FFF2-40B4-BE49-F238E27FC236}">
                <a16:creationId xmlns:a16="http://schemas.microsoft.com/office/drawing/2014/main" id="{9D8687EC-9CFE-F1B9-BDCB-BE46658AB97A}"/>
              </a:ext>
            </a:extLst>
          </p:cNvPr>
          <p:cNvPicPr>
            <a:picLocks noChangeAspect="1"/>
          </p:cNvPicPr>
          <p:nvPr/>
        </p:nvPicPr>
        <p:blipFill>
          <a:blip r:embed="rId9"/>
          <a:stretch>
            <a:fillRect/>
          </a:stretch>
        </p:blipFill>
        <p:spPr>
          <a:xfrm>
            <a:off x="10476115" y="3526094"/>
            <a:ext cx="755970" cy="755970"/>
          </a:xfrm>
          <a:prstGeom prst="rect">
            <a:avLst/>
          </a:prstGeom>
        </p:spPr>
      </p:pic>
      <p:pic>
        <p:nvPicPr>
          <p:cNvPr id="24" name="Picture 23">
            <a:hlinkClick r:id="rId11"/>
            <a:extLst>
              <a:ext uri="{FF2B5EF4-FFF2-40B4-BE49-F238E27FC236}">
                <a16:creationId xmlns:a16="http://schemas.microsoft.com/office/drawing/2014/main" id="{E4553271-2344-4312-85F6-BF958EB44518}"/>
              </a:ext>
            </a:extLst>
          </p:cNvPr>
          <p:cNvPicPr>
            <a:picLocks noChangeAspect="1"/>
          </p:cNvPicPr>
          <p:nvPr/>
        </p:nvPicPr>
        <p:blipFill>
          <a:blip r:embed="rId9"/>
          <a:stretch>
            <a:fillRect/>
          </a:stretch>
        </p:blipFill>
        <p:spPr>
          <a:xfrm>
            <a:off x="10476115" y="1679506"/>
            <a:ext cx="755970" cy="755970"/>
          </a:xfrm>
          <a:prstGeom prst="rect">
            <a:avLst/>
          </a:prstGeom>
        </p:spPr>
      </p:pic>
      <p:sp>
        <p:nvSpPr>
          <p:cNvPr id="5" name="Rectangle: Rounded Corners 4">
            <a:hlinkClick r:id="" action="ppaction://noaction" highlightClick="1"/>
            <a:extLst>
              <a:ext uri="{FF2B5EF4-FFF2-40B4-BE49-F238E27FC236}">
                <a16:creationId xmlns:a16="http://schemas.microsoft.com/office/drawing/2014/main" id="{F2FE7458-5371-D403-7B1E-F193442D0729}"/>
              </a:ext>
            </a:extLst>
          </p:cNvPr>
          <p:cNvSpPr/>
          <p:nvPr/>
        </p:nvSpPr>
        <p:spPr>
          <a:xfrm>
            <a:off x="1063067" y="4497053"/>
            <a:ext cx="2988000" cy="720000"/>
          </a:xfrm>
          <a:prstGeom prst="roundRect">
            <a:avLst>
              <a:gd name="adj" fmla="val 30718"/>
            </a:avLst>
          </a:prstGeom>
          <a:solidFill>
            <a:schemeClr val="bg1"/>
          </a:solidFill>
          <a:ln w="38100">
            <a:solidFill>
              <a:srgbClr val="CD6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ts val="1800"/>
              </a:lnSpc>
              <a:spcBef>
                <a:spcPts val="0"/>
              </a:spcBef>
              <a:spcAft>
                <a:spcPts val="0"/>
              </a:spcAft>
              <a:buClrTx/>
              <a:buSzTx/>
              <a:buFontTx/>
              <a:buNone/>
              <a:tabLst/>
              <a:defRPr/>
            </a:pPr>
            <a:r>
              <a:rPr lang="en-GB" b="0" i="0" spc="-30" dirty="0">
                <a:solidFill>
                  <a:schemeClr val="tx1"/>
                </a:solidFill>
                <a:effectLst/>
                <a:latin typeface="Calibri" panose="020F0502020204030204" pitchFamily="34" charset="0"/>
              </a:rPr>
              <a:t>Poster I3 Issue 3 - Seasonal Operating of OTP</a:t>
            </a:r>
          </a:p>
        </p:txBody>
      </p:sp>
      <p:pic>
        <p:nvPicPr>
          <p:cNvPr id="6" name="Picture 5">
            <a:hlinkClick r:id="rId12"/>
            <a:extLst>
              <a:ext uri="{FF2B5EF4-FFF2-40B4-BE49-F238E27FC236}">
                <a16:creationId xmlns:a16="http://schemas.microsoft.com/office/drawing/2014/main" id="{594772A8-F020-4F07-2F33-866F4987894B}"/>
              </a:ext>
            </a:extLst>
          </p:cNvPr>
          <p:cNvPicPr>
            <a:picLocks noChangeAspect="1"/>
          </p:cNvPicPr>
          <p:nvPr/>
        </p:nvPicPr>
        <p:blipFill>
          <a:blip r:embed="rId9"/>
          <a:stretch>
            <a:fillRect/>
          </a:stretch>
        </p:blipFill>
        <p:spPr>
          <a:xfrm>
            <a:off x="3648438" y="4479068"/>
            <a:ext cx="755970" cy="755970"/>
          </a:xfrm>
          <a:prstGeom prst="rect">
            <a:avLst/>
          </a:prstGeom>
        </p:spPr>
      </p:pic>
      <p:sp>
        <p:nvSpPr>
          <p:cNvPr id="7" name="Rectangle: Rounded Corners 6">
            <a:hlinkClick r:id="" action="ppaction://noaction" highlightClick="1"/>
            <a:extLst>
              <a:ext uri="{FF2B5EF4-FFF2-40B4-BE49-F238E27FC236}">
                <a16:creationId xmlns:a16="http://schemas.microsoft.com/office/drawing/2014/main" id="{FA06FEB9-88F2-8598-048F-1BFF3D99FB55}"/>
              </a:ext>
            </a:extLst>
          </p:cNvPr>
          <p:cNvSpPr/>
          <p:nvPr/>
        </p:nvSpPr>
        <p:spPr>
          <a:xfrm>
            <a:off x="4574163" y="4478611"/>
            <a:ext cx="2988000" cy="720000"/>
          </a:xfrm>
          <a:prstGeom prst="roundRect">
            <a:avLst>
              <a:gd name="adj" fmla="val 30718"/>
            </a:avLst>
          </a:prstGeom>
          <a:solidFill>
            <a:schemeClr val="bg1"/>
          </a:solidFill>
          <a:ln w="38100">
            <a:solidFill>
              <a:srgbClr val="CD6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ts val="1800"/>
              </a:lnSpc>
              <a:spcBef>
                <a:spcPts val="0"/>
              </a:spcBef>
              <a:spcAft>
                <a:spcPts val="0"/>
              </a:spcAft>
              <a:buClrTx/>
              <a:buSzTx/>
              <a:buFontTx/>
              <a:buNone/>
              <a:tabLst/>
              <a:defRPr/>
            </a:pPr>
            <a:r>
              <a:rPr lang="en-GB" b="0" i="0" spc="-30" dirty="0">
                <a:solidFill>
                  <a:schemeClr val="tx1"/>
                </a:solidFill>
                <a:effectLst/>
                <a:latin typeface="Calibri" panose="020F0502020204030204" pitchFamily="34" charset="0"/>
              </a:rPr>
              <a:t>Poster L8 Issue 3 - OTP Mechanical Movement Limiting Device Awareness</a:t>
            </a:r>
          </a:p>
        </p:txBody>
      </p:sp>
      <p:pic>
        <p:nvPicPr>
          <p:cNvPr id="8" name="Picture 7">
            <a:hlinkClick r:id="rId13"/>
            <a:extLst>
              <a:ext uri="{FF2B5EF4-FFF2-40B4-BE49-F238E27FC236}">
                <a16:creationId xmlns:a16="http://schemas.microsoft.com/office/drawing/2014/main" id="{D12B6D51-12A2-87CE-1B10-53B5A42B57CB}"/>
              </a:ext>
            </a:extLst>
          </p:cNvPr>
          <p:cNvPicPr>
            <a:picLocks noChangeAspect="1"/>
          </p:cNvPicPr>
          <p:nvPr/>
        </p:nvPicPr>
        <p:blipFill>
          <a:blip r:embed="rId9"/>
          <a:stretch>
            <a:fillRect/>
          </a:stretch>
        </p:blipFill>
        <p:spPr>
          <a:xfrm>
            <a:off x="7053343" y="4460626"/>
            <a:ext cx="755970" cy="755970"/>
          </a:xfrm>
          <a:prstGeom prst="rect">
            <a:avLst/>
          </a:prstGeom>
        </p:spPr>
      </p:pic>
      <p:sp>
        <p:nvSpPr>
          <p:cNvPr id="9" name="Rectangle: Rounded Corners 8">
            <a:hlinkClick r:id="" action="ppaction://noaction" highlightClick="1"/>
            <a:extLst>
              <a:ext uri="{FF2B5EF4-FFF2-40B4-BE49-F238E27FC236}">
                <a16:creationId xmlns:a16="http://schemas.microsoft.com/office/drawing/2014/main" id="{7352E803-6034-BBD2-16D2-55EA630AF50A}"/>
              </a:ext>
            </a:extLst>
          </p:cNvPr>
          <p:cNvSpPr/>
          <p:nvPr/>
        </p:nvSpPr>
        <p:spPr>
          <a:xfrm>
            <a:off x="7994917" y="4480003"/>
            <a:ext cx="2988000" cy="720000"/>
          </a:xfrm>
          <a:prstGeom prst="roundRect">
            <a:avLst>
              <a:gd name="adj" fmla="val 30718"/>
            </a:avLst>
          </a:prstGeom>
          <a:solidFill>
            <a:schemeClr val="bg1"/>
          </a:solidFill>
          <a:ln w="38100">
            <a:solidFill>
              <a:srgbClr val="CD6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ts val="1800"/>
              </a:lnSpc>
              <a:spcBef>
                <a:spcPts val="0"/>
              </a:spcBef>
              <a:spcAft>
                <a:spcPts val="0"/>
              </a:spcAft>
              <a:buClrTx/>
              <a:buSzTx/>
              <a:buFontTx/>
              <a:buNone/>
              <a:tabLst/>
              <a:defRPr/>
            </a:pPr>
            <a:r>
              <a:rPr lang="en-GB" b="0" i="0" spc="-30" dirty="0">
                <a:solidFill>
                  <a:schemeClr val="tx1"/>
                </a:solidFill>
                <a:effectLst/>
                <a:latin typeface="Calibri" panose="020F0502020204030204" pitchFamily="34" charset="0"/>
              </a:rPr>
              <a:t>Poster L9 Issue 3 - Rail Handling – Rail Turner Awareness</a:t>
            </a:r>
          </a:p>
        </p:txBody>
      </p:sp>
      <p:pic>
        <p:nvPicPr>
          <p:cNvPr id="10" name="Picture 9">
            <a:hlinkClick r:id="rId14"/>
            <a:extLst>
              <a:ext uri="{FF2B5EF4-FFF2-40B4-BE49-F238E27FC236}">
                <a16:creationId xmlns:a16="http://schemas.microsoft.com/office/drawing/2014/main" id="{E42523AC-39E6-B849-6FF7-4E910210FEA3}"/>
              </a:ext>
            </a:extLst>
          </p:cNvPr>
          <p:cNvPicPr>
            <a:picLocks noChangeAspect="1"/>
          </p:cNvPicPr>
          <p:nvPr/>
        </p:nvPicPr>
        <p:blipFill>
          <a:blip r:embed="rId9"/>
          <a:stretch>
            <a:fillRect/>
          </a:stretch>
        </p:blipFill>
        <p:spPr>
          <a:xfrm>
            <a:off x="10476115" y="4462018"/>
            <a:ext cx="755970" cy="755970"/>
          </a:xfrm>
          <a:prstGeom prst="rect">
            <a:avLst/>
          </a:prstGeom>
        </p:spPr>
      </p:pic>
    </p:spTree>
    <p:extLst>
      <p:ext uri="{BB962C8B-B14F-4D97-AF65-F5344CB8AC3E}">
        <p14:creationId xmlns:p14="http://schemas.microsoft.com/office/powerpoint/2010/main" val="348416636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3"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4"/>
          <a:stretch>
            <a:fillRect/>
          </a:stretch>
        </p:blipFill>
        <p:spPr>
          <a:xfrm>
            <a:off x="11290478" y="157163"/>
            <a:ext cx="755970" cy="755970"/>
          </a:xfrm>
          <a:prstGeom prst="rect">
            <a:avLst/>
          </a:prstGeom>
        </p:spPr>
      </p:pic>
      <p:sp>
        <p:nvSpPr>
          <p:cNvPr id="26" name="Rectangle: Rounded Corners 25">
            <a:extLst>
              <a:ext uri="{FF2B5EF4-FFF2-40B4-BE49-F238E27FC236}">
                <a16:creationId xmlns:a16="http://schemas.microsoft.com/office/drawing/2014/main" id="{3C94C168-699A-4E09-B7DB-564B5CC44F1F}"/>
              </a:ext>
            </a:extLst>
          </p:cNvPr>
          <p:cNvSpPr/>
          <p:nvPr/>
        </p:nvSpPr>
        <p:spPr>
          <a:xfrm>
            <a:off x="986864" y="234119"/>
            <a:ext cx="10227414" cy="720000"/>
          </a:xfrm>
          <a:prstGeom prst="roundRect">
            <a:avLst>
              <a:gd name="adj" fmla="val 30718"/>
            </a:avLst>
          </a:prstGeom>
          <a:solidFill>
            <a:srgbClr val="377A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solidFill>
                  <a:schemeClr val="bg1"/>
                </a:solidFill>
                <a:latin typeface="Calibri" panose="020F0502020204030204"/>
              </a:rPr>
              <a:t>Five deviations </a:t>
            </a:r>
            <a:r>
              <a:rPr kumimoji="0" lang="en-GB" sz="1800" b="0" i="0" u="none" strike="noStrike" kern="1200" cap="none" spc="-50" normalizeH="0" baseline="0" noProof="0" dirty="0">
                <a:ln>
                  <a:noFill/>
                </a:ln>
                <a:solidFill>
                  <a:schemeClr val="bg1"/>
                </a:solidFill>
                <a:effectLst/>
                <a:uLnTx/>
                <a:uFillTx/>
                <a:latin typeface="Calibri" panose="020F0502020204030204"/>
                <a:ea typeface="+mn-ea"/>
                <a:cs typeface="+mn-cs"/>
              </a:rPr>
              <a:t>have been published since September </a:t>
            </a:r>
            <a:r>
              <a:rPr lang="en-GB" spc="-50" dirty="0">
                <a:solidFill>
                  <a:schemeClr val="bg1"/>
                </a:solidFill>
                <a:latin typeface="Calibri" panose="020F0502020204030204"/>
              </a:rPr>
              <a:t>2023 </a:t>
            </a:r>
            <a:endParaRPr kumimoji="0" lang="en-GB" sz="1800" b="0" i="0" u="none" strike="noStrike" kern="1200" cap="none" spc="-50" normalizeH="0" baseline="0" noProof="0" dirty="0">
              <a:ln>
                <a:noFill/>
              </a:ln>
              <a:solidFill>
                <a:schemeClr val="bg1"/>
              </a:solidFill>
              <a:effectLst/>
              <a:uLnTx/>
              <a:uFillTx/>
              <a:latin typeface="Calibri" panose="020F0502020204030204"/>
              <a:ea typeface="+mn-ea"/>
              <a:cs typeface="+mn-cs"/>
            </a:endParaRPr>
          </a:p>
        </p:txBody>
      </p:sp>
      <p:sp>
        <p:nvSpPr>
          <p:cNvPr id="34" name="Rectangle: Rounded Corners 33">
            <a:hlinkClick r:id="" action="ppaction://noaction" highlightClick="1"/>
            <a:extLst>
              <a:ext uri="{FF2B5EF4-FFF2-40B4-BE49-F238E27FC236}">
                <a16:creationId xmlns:a16="http://schemas.microsoft.com/office/drawing/2014/main" id="{8977F8E0-90CD-4A56-9419-ED1D1D450DF2}"/>
              </a:ext>
            </a:extLst>
          </p:cNvPr>
          <p:cNvSpPr/>
          <p:nvPr/>
        </p:nvSpPr>
        <p:spPr>
          <a:xfrm>
            <a:off x="986864" y="1082188"/>
            <a:ext cx="10303614" cy="936000"/>
          </a:xfrm>
          <a:prstGeom prst="roundRect">
            <a:avLst>
              <a:gd name="adj" fmla="val 1730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30" dirty="0">
                <a:solidFill>
                  <a:srgbClr val="377A83"/>
                </a:solidFill>
                <a:latin typeface="Calibri" panose="020F0502020204030204"/>
              </a:rPr>
              <a:t>23-028-DEV</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 </a:t>
            </a:r>
            <a:r>
              <a:rPr lang="en-GB" b="1" spc="-30" dirty="0">
                <a:solidFill>
                  <a:srgbClr val="377A83"/>
                </a:solidFill>
                <a:latin typeface="Calibri" panose="020F0502020204030204"/>
              </a:rPr>
              <a:t>GERT8000-SS1 </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Issue 9</a:t>
            </a:r>
            <a:r>
              <a:rPr lang="en-GB" b="1" spc="-30" dirty="0">
                <a:solidFill>
                  <a:srgbClr val="377A83"/>
                </a:solidFill>
                <a:latin typeface="Calibri" panose="020F0502020204030204"/>
              </a:rPr>
              <a:t> </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 </a:t>
            </a:r>
            <a:r>
              <a:rPr lang="en-GB" b="1" spc="-30" dirty="0">
                <a:solidFill>
                  <a:srgbClr val="377A83"/>
                </a:solidFill>
                <a:latin typeface="Calibri" panose="020F0502020204030204"/>
              </a:rPr>
              <a:t>Station duties and train dispatch. </a:t>
            </a:r>
            <a:r>
              <a:rPr lang="en-GB" spc="-30" dirty="0">
                <a:solidFill>
                  <a:schemeClr val="tx1"/>
                </a:solidFill>
                <a:ea typeface="+mn-lt"/>
                <a:cs typeface="+mn-lt"/>
              </a:rPr>
              <a:t>Use of illuminated dispatch batons</a:t>
            </a:r>
            <a:br>
              <a:rPr lang="en-GB" spc="-30" dirty="0">
                <a:solidFill>
                  <a:schemeClr val="tx1"/>
                </a:solidFill>
                <a:ea typeface="+mn-lt"/>
                <a:cs typeface="+mn-lt"/>
              </a:rPr>
            </a:br>
            <a:r>
              <a:rPr lang="en-GB" spc="-30" dirty="0">
                <a:solidFill>
                  <a:schemeClr val="tx1"/>
                </a:solidFill>
                <a:ea typeface="+mn-lt"/>
                <a:cs typeface="+mn-lt"/>
              </a:rPr>
              <a:t>alone during degraded dispatch of Elizabeth Line train services vice platform mounted train dispatch</a:t>
            </a:r>
            <a:br>
              <a:rPr lang="en-GB" spc="-30" dirty="0">
                <a:solidFill>
                  <a:schemeClr val="tx1"/>
                </a:solidFill>
                <a:ea typeface="+mn-lt"/>
                <a:cs typeface="+mn-lt"/>
              </a:rPr>
            </a:br>
            <a:r>
              <a:rPr lang="en-GB" spc="-30" dirty="0">
                <a:solidFill>
                  <a:schemeClr val="tx1"/>
                </a:solidFill>
                <a:ea typeface="+mn-lt"/>
                <a:cs typeface="+mn-lt"/>
              </a:rPr>
              <a:t>equipment at five platforms on the Elizabeth Line route</a:t>
            </a:r>
            <a:endParaRPr lang="en-GB" spc="-30" dirty="0">
              <a:solidFill>
                <a:schemeClr val="tx1"/>
              </a:solidFill>
              <a:cs typeface="Calibri"/>
            </a:endParaRPr>
          </a:p>
        </p:txBody>
      </p:sp>
      <p:pic>
        <p:nvPicPr>
          <p:cNvPr id="35" name="Picture 34">
            <a:hlinkClick r:id="rId5"/>
            <a:extLst>
              <a:ext uri="{FF2B5EF4-FFF2-40B4-BE49-F238E27FC236}">
                <a16:creationId xmlns:a16="http://schemas.microsoft.com/office/drawing/2014/main" id="{2912DCA1-0C60-4099-A3A8-323FEC37CA64}"/>
              </a:ext>
            </a:extLst>
          </p:cNvPr>
          <p:cNvPicPr>
            <a:picLocks noChangeAspect="1"/>
          </p:cNvPicPr>
          <p:nvPr/>
        </p:nvPicPr>
        <p:blipFill>
          <a:blip r:embed="rId6"/>
          <a:stretch>
            <a:fillRect/>
          </a:stretch>
        </p:blipFill>
        <p:spPr>
          <a:xfrm>
            <a:off x="10750933" y="1072249"/>
            <a:ext cx="755970" cy="755970"/>
          </a:xfrm>
          <a:prstGeom prst="rect">
            <a:avLst/>
          </a:prstGeom>
        </p:spPr>
      </p:pic>
      <p:sp>
        <p:nvSpPr>
          <p:cNvPr id="39" name="Title 1">
            <a:extLst>
              <a:ext uri="{FF2B5EF4-FFF2-40B4-BE49-F238E27FC236}">
                <a16:creationId xmlns:a16="http://schemas.microsoft.com/office/drawing/2014/main" id="{70EE589A-9C05-480C-AC19-888F105236F6}"/>
              </a:ext>
            </a:extLst>
          </p:cNvPr>
          <p:cNvSpPr txBox="1">
            <a:spLocks/>
          </p:cNvSpPr>
          <p:nvPr/>
        </p:nvSpPr>
        <p:spPr>
          <a:xfrm>
            <a:off x="2669686" y="5796913"/>
            <a:ext cx="6784861" cy="49951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deviation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42" name="Picture 41">
            <a:hlinkClick r:id="" action="ppaction://hlinkshowjump?jump=endshow"/>
            <a:extLst>
              <a:ext uri="{FF2B5EF4-FFF2-40B4-BE49-F238E27FC236}">
                <a16:creationId xmlns:a16="http://schemas.microsoft.com/office/drawing/2014/main" id="{48226B99-E179-4659-9B4E-906B3002A6A7}"/>
              </a:ext>
            </a:extLst>
          </p:cNvPr>
          <p:cNvPicPr>
            <a:picLocks noChangeAspect="1"/>
          </p:cNvPicPr>
          <p:nvPr/>
        </p:nvPicPr>
        <p:blipFill>
          <a:blip r:embed="rId7"/>
          <a:stretch>
            <a:fillRect/>
          </a:stretch>
        </p:blipFill>
        <p:spPr>
          <a:xfrm>
            <a:off x="89371" y="6016808"/>
            <a:ext cx="720000" cy="692039"/>
          </a:xfrm>
          <a:prstGeom prst="rect">
            <a:avLst/>
          </a:prstGeom>
        </p:spPr>
      </p:pic>
      <p:sp>
        <p:nvSpPr>
          <p:cNvPr id="6" name="Rectangle: Rounded Corners 5">
            <a:hlinkClick r:id="" action="ppaction://noaction" highlightClick="1"/>
            <a:extLst>
              <a:ext uri="{FF2B5EF4-FFF2-40B4-BE49-F238E27FC236}">
                <a16:creationId xmlns:a16="http://schemas.microsoft.com/office/drawing/2014/main" id="{AE524D6C-0547-9914-4B26-8C41BD010DFB}"/>
              </a:ext>
            </a:extLst>
          </p:cNvPr>
          <p:cNvSpPr/>
          <p:nvPr/>
        </p:nvSpPr>
        <p:spPr>
          <a:xfrm>
            <a:off x="986864" y="2203148"/>
            <a:ext cx="10303614" cy="720000"/>
          </a:xfrm>
          <a:prstGeom prst="roundRect">
            <a:avLst>
              <a:gd name="adj" fmla="val 1730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30" dirty="0">
                <a:solidFill>
                  <a:srgbClr val="377A83"/>
                </a:solidFill>
                <a:latin typeface="Calibri" panose="020F0502020204030204"/>
              </a:rPr>
              <a:t>23-019-DEV</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 </a:t>
            </a:r>
            <a:r>
              <a:rPr lang="en-GB" b="1" spc="-30" dirty="0">
                <a:solidFill>
                  <a:srgbClr val="377A83"/>
                </a:solidFill>
                <a:latin typeface="Calibri" panose="020F0502020204030204"/>
              </a:rPr>
              <a:t>GERT8000‑HB8 </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Issue 9</a:t>
            </a:r>
            <a:r>
              <a:rPr lang="en-GB" b="1" spc="-30" dirty="0">
                <a:solidFill>
                  <a:srgbClr val="377A83"/>
                </a:solidFill>
                <a:latin typeface="Calibri" panose="020F0502020204030204"/>
              </a:rPr>
              <a:t> </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 </a:t>
            </a:r>
            <a:r>
              <a:rPr lang="en-GB" b="1" spc="-30" dirty="0">
                <a:solidFill>
                  <a:srgbClr val="377A83"/>
                </a:solidFill>
                <a:latin typeface="Calibri" panose="020F0502020204030204"/>
              </a:rPr>
              <a:t>IWA, COSS or PC blocking a line. </a:t>
            </a:r>
            <a:r>
              <a:rPr lang="en-GB" spc="-30" dirty="0">
                <a:solidFill>
                  <a:schemeClr val="tx1"/>
                </a:solidFill>
                <a:ea typeface="+mn-lt"/>
                <a:cs typeface="+mn-lt"/>
              </a:rPr>
              <a:t>Application of an ACOD in axle</a:t>
            </a:r>
            <a:br>
              <a:rPr lang="en-GB" spc="-30" dirty="0">
                <a:solidFill>
                  <a:schemeClr val="tx1"/>
                </a:solidFill>
                <a:ea typeface="+mn-lt"/>
                <a:cs typeface="+mn-lt"/>
              </a:rPr>
            </a:br>
            <a:r>
              <a:rPr lang="en-GB" spc="-30" dirty="0">
                <a:solidFill>
                  <a:schemeClr val="tx1"/>
                </a:solidFill>
                <a:ea typeface="+mn-lt"/>
                <a:cs typeface="+mn-lt"/>
              </a:rPr>
              <a:t>counter areas in a line blockage where EPR has been applied</a:t>
            </a:r>
            <a:endParaRPr lang="en-GB" spc="-30" dirty="0">
              <a:solidFill>
                <a:schemeClr val="tx1"/>
              </a:solidFill>
              <a:cs typeface="Calibri"/>
            </a:endParaRPr>
          </a:p>
        </p:txBody>
      </p:sp>
      <p:pic>
        <p:nvPicPr>
          <p:cNvPr id="7" name="Picture 6">
            <a:hlinkClick r:id="rId8"/>
            <a:extLst>
              <a:ext uri="{FF2B5EF4-FFF2-40B4-BE49-F238E27FC236}">
                <a16:creationId xmlns:a16="http://schemas.microsoft.com/office/drawing/2014/main" id="{F653F57D-4C0D-67EF-FAF9-0832CC8C39E3}"/>
              </a:ext>
            </a:extLst>
          </p:cNvPr>
          <p:cNvPicPr>
            <a:picLocks noChangeAspect="1"/>
          </p:cNvPicPr>
          <p:nvPr/>
        </p:nvPicPr>
        <p:blipFill>
          <a:blip r:embed="rId6"/>
          <a:stretch>
            <a:fillRect/>
          </a:stretch>
        </p:blipFill>
        <p:spPr>
          <a:xfrm>
            <a:off x="10750933" y="2194253"/>
            <a:ext cx="755970" cy="755970"/>
          </a:xfrm>
          <a:prstGeom prst="rect">
            <a:avLst/>
          </a:prstGeom>
        </p:spPr>
      </p:pic>
      <p:sp>
        <p:nvSpPr>
          <p:cNvPr id="8" name="Rectangle: Rounded Corners 7">
            <a:hlinkClick r:id="" action="ppaction://noaction" highlightClick="1"/>
            <a:extLst>
              <a:ext uri="{FF2B5EF4-FFF2-40B4-BE49-F238E27FC236}">
                <a16:creationId xmlns:a16="http://schemas.microsoft.com/office/drawing/2014/main" id="{507EAF51-9165-6B3A-F35F-5EB192A97918}"/>
              </a:ext>
            </a:extLst>
          </p:cNvPr>
          <p:cNvSpPr/>
          <p:nvPr/>
        </p:nvSpPr>
        <p:spPr>
          <a:xfrm>
            <a:off x="986864" y="3069000"/>
            <a:ext cx="10303614" cy="720000"/>
          </a:xfrm>
          <a:prstGeom prst="roundRect">
            <a:avLst>
              <a:gd name="adj" fmla="val 1730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30" dirty="0">
                <a:solidFill>
                  <a:srgbClr val="377A83"/>
                </a:solidFill>
                <a:latin typeface="Calibri" panose="020F0502020204030204"/>
              </a:rPr>
              <a:t>23-035-DEV</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 </a:t>
            </a:r>
            <a:r>
              <a:rPr lang="en-GB" b="1" spc="-30" dirty="0">
                <a:solidFill>
                  <a:srgbClr val="377A83"/>
                </a:solidFill>
                <a:latin typeface="Calibri" panose="020F0502020204030204"/>
              </a:rPr>
              <a:t>GIRT7020 </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Issue 2</a:t>
            </a:r>
            <a:r>
              <a:rPr lang="en-GB" b="1" spc="-30" dirty="0">
                <a:solidFill>
                  <a:srgbClr val="377A83"/>
                </a:solidFill>
                <a:latin typeface="Calibri" panose="020F0502020204030204"/>
              </a:rPr>
              <a:t> </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 </a:t>
            </a:r>
            <a:r>
              <a:rPr lang="en-GB" b="1" spc="-30" dirty="0">
                <a:solidFill>
                  <a:srgbClr val="377A83"/>
                </a:solidFill>
                <a:latin typeface="Calibri" panose="020F0502020204030204"/>
              </a:rPr>
              <a:t>GB Requirements for Platform Height, Platform Offset and Platform Width. </a:t>
            </a:r>
            <a:r>
              <a:rPr lang="en-GB" spc="-30" dirty="0">
                <a:solidFill>
                  <a:schemeClr val="tx1"/>
                </a:solidFill>
                <a:ea typeface="+mn-lt"/>
                <a:cs typeface="+mn-lt"/>
              </a:rPr>
              <a:t>Temporary deviation allowing the hoarding line at 2m away from the platform edge at </a:t>
            </a:r>
            <a:r>
              <a:rPr lang="en-GB" spc="-30" dirty="0" err="1">
                <a:solidFill>
                  <a:schemeClr val="tx1"/>
                </a:solidFill>
                <a:ea typeface="+mn-lt"/>
                <a:cs typeface="+mn-lt"/>
              </a:rPr>
              <a:t>Kildale</a:t>
            </a:r>
            <a:r>
              <a:rPr lang="en-GB" spc="-30" dirty="0">
                <a:solidFill>
                  <a:schemeClr val="tx1"/>
                </a:solidFill>
                <a:ea typeface="+mn-lt"/>
                <a:cs typeface="+mn-lt"/>
              </a:rPr>
              <a:t> Railway Station</a:t>
            </a:r>
            <a:endParaRPr lang="en-GB" spc="-30" dirty="0">
              <a:solidFill>
                <a:schemeClr val="tx1"/>
              </a:solidFill>
              <a:cs typeface="Calibri"/>
            </a:endParaRPr>
          </a:p>
        </p:txBody>
      </p:sp>
      <p:pic>
        <p:nvPicPr>
          <p:cNvPr id="9" name="Picture 8">
            <a:hlinkClick r:id="rId9"/>
            <a:extLst>
              <a:ext uri="{FF2B5EF4-FFF2-40B4-BE49-F238E27FC236}">
                <a16:creationId xmlns:a16="http://schemas.microsoft.com/office/drawing/2014/main" id="{434A3B58-8A85-5F9E-AAC4-57F9C0829072}"/>
              </a:ext>
            </a:extLst>
          </p:cNvPr>
          <p:cNvPicPr>
            <a:picLocks noChangeAspect="1"/>
          </p:cNvPicPr>
          <p:nvPr/>
        </p:nvPicPr>
        <p:blipFill>
          <a:blip r:embed="rId6"/>
          <a:stretch>
            <a:fillRect/>
          </a:stretch>
        </p:blipFill>
        <p:spPr>
          <a:xfrm>
            <a:off x="10750933" y="3060105"/>
            <a:ext cx="755970" cy="755970"/>
          </a:xfrm>
          <a:prstGeom prst="rect">
            <a:avLst/>
          </a:prstGeom>
        </p:spPr>
      </p:pic>
      <p:sp>
        <p:nvSpPr>
          <p:cNvPr id="12" name="Rectangle: Rounded Corners 11">
            <a:hlinkClick r:id="" action="ppaction://noaction" highlightClick="1"/>
            <a:extLst>
              <a:ext uri="{FF2B5EF4-FFF2-40B4-BE49-F238E27FC236}">
                <a16:creationId xmlns:a16="http://schemas.microsoft.com/office/drawing/2014/main" id="{5602F38F-2694-034E-E096-5232B0CD83E6}"/>
              </a:ext>
            </a:extLst>
          </p:cNvPr>
          <p:cNvSpPr/>
          <p:nvPr/>
        </p:nvSpPr>
        <p:spPr>
          <a:xfrm>
            <a:off x="986864" y="3989531"/>
            <a:ext cx="10303614" cy="936000"/>
          </a:xfrm>
          <a:prstGeom prst="roundRect">
            <a:avLst>
              <a:gd name="adj" fmla="val 1730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30" dirty="0">
                <a:solidFill>
                  <a:srgbClr val="377A83"/>
                </a:solidFill>
                <a:latin typeface="Calibri" panose="020F0502020204030204"/>
              </a:rPr>
              <a:t>23-037-DEV</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 </a:t>
            </a:r>
            <a:r>
              <a:rPr lang="en-GB" b="1" spc="-30" dirty="0">
                <a:solidFill>
                  <a:srgbClr val="377A83"/>
                </a:solidFill>
                <a:latin typeface="Calibri" panose="020F0502020204030204"/>
              </a:rPr>
              <a:t>GIRT7020 </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Issue 2</a:t>
            </a:r>
            <a:r>
              <a:rPr lang="en-GB" b="1" spc="-30" dirty="0">
                <a:solidFill>
                  <a:srgbClr val="377A83"/>
                </a:solidFill>
                <a:latin typeface="Calibri" panose="020F0502020204030204"/>
              </a:rPr>
              <a:t> </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 </a:t>
            </a:r>
            <a:r>
              <a:rPr lang="en-GB" b="1" spc="-30" dirty="0">
                <a:solidFill>
                  <a:srgbClr val="377A83"/>
                </a:solidFill>
                <a:latin typeface="Calibri" panose="020F0502020204030204"/>
              </a:rPr>
              <a:t>GB Requirements for Platform Height, Platform Offset and Platform Width. </a:t>
            </a:r>
            <a:r>
              <a:rPr lang="en-GB" spc="-30" dirty="0">
                <a:solidFill>
                  <a:schemeClr val="tx1"/>
                </a:solidFill>
                <a:ea typeface="+mn-lt"/>
                <a:cs typeface="+mn-lt"/>
              </a:rPr>
              <a:t>Temporary deviation allowing the hoarding line at 2m away from the platform edge at Prudhoe Railway</a:t>
            </a:r>
            <a:br>
              <a:rPr lang="en-GB" spc="-30" dirty="0">
                <a:solidFill>
                  <a:schemeClr val="tx1"/>
                </a:solidFill>
                <a:ea typeface="+mn-lt"/>
                <a:cs typeface="+mn-lt"/>
              </a:rPr>
            </a:br>
            <a:r>
              <a:rPr lang="en-GB" spc="-30" dirty="0">
                <a:solidFill>
                  <a:schemeClr val="tx1"/>
                </a:solidFill>
                <a:ea typeface="+mn-lt"/>
                <a:cs typeface="+mn-lt"/>
              </a:rPr>
              <a:t>Station. </a:t>
            </a:r>
            <a:endParaRPr lang="en-GB" spc="-30" dirty="0">
              <a:solidFill>
                <a:schemeClr val="tx1"/>
              </a:solidFill>
              <a:cs typeface="Calibri"/>
            </a:endParaRPr>
          </a:p>
        </p:txBody>
      </p:sp>
      <p:pic>
        <p:nvPicPr>
          <p:cNvPr id="13" name="Picture 12">
            <a:hlinkClick r:id="rId10"/>
            <a:extLst>
              <a:ext uri="{FF2B5EF4-FFF2-40B4-BE49-F238E27FC236}">
                <a16:creationId xmlns:a16="http://schemas.microsoft.com/office/drawing/2014/main" id="{EF318529-72FE-CE89-A51C-4CDBDC386F96}"/>
              </a:ext>
            </a:extLst>
          </p:cNvPr>
          <p:cNvPicPr>
            <a:picLocks noChangeAspect="1"/>
          </p:cNvPicPr>
          <p:nvPr/>
        </p:nvPicPr>
        <p:blipFill>
          <a:blip r:embed="rId6"/>
          <a:stretch>
            <a:fillRect/>
          </a:stretch>
        </p:blipFill>
        <p:spPr>
          <a:xfrm>
            <a:off x="10750933" y="3980636"/>
            <a:ext cx="755970" cy="755970"/>
          </a:xfrm>
          <a:prstGeom prst="rect">
            <a:avLst/>
          </a:prstGeom>
        </p:spPr>
      </p:pic>
      <p:sp>
        <p:nvSpPr>
          <p:cNvPr id="15" name="Rectangle: Rounded Corners 14">
            <a:hlinkClick r:id="" action="ppaction://noaction" highlightClick="1"/>
            <a:extLst>
              <a:ext uri="{FF2B5EF4-FFF2-40B4-BE49-F238E27FC236}">
                <a16:creationId xmlns:a16="http://schemas.microsoft.com/office/drawing/2014/main" id="{6767CFBA-537D-BC4C-18D6-CB0123B22ACF}"/>
              </a:ext>
            </a:extLst>
          </p:cNvPr>
          <p:cNvSpPr/>
          <p:nvPr/>
        </p:nvSpPr>
        <p:spPr>
          <a:xfrm>
            <a:off x="986864" y="5049838"/>
            <a:ext cx="10303614" cy="720000"/>
          </a:xfrm>
          <a:prstGeom prst="roundRect">
            <a:avLst>
              <a:gd name="adj" fmla="val 1730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30" dirty="0">
                <a:solidFill>
                  <a:srgbClr val="377A83"/>
                </a:solidFill>
                <a:latin typeface="Calibri" panose="020F0502020204030204"/>
              </a:rPr>
              <a:t>23-030-DEV</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 </a:t>
            </a:r>
            <a:r>
              <a:rPr lang="en-GB" b="1" spc="-30" dirty="0">
                <a:solidFill>
                  <a:srgbClr val="377A83"/>
                </a:solidFill>
                <a:latin typeface="Calibri" panose="020F0502020204030204"/>
              </a:rPr>
              <a:t>GERT8402 </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Issue 2</a:t>
            </a:r>
            <a:r>
              <a:rPr lang="en-GB" b="1" spc="-30" dirty="0">
                <a:solidFill>
                  <a:srgbClr val="377A83"/>
                </a:solidFill>
                <a:latin typeface="Calibri" panose="020F0502020204030204"/>
              </a:rPr>
              <a:t> </a:t>
            </a:r>
            <a:r>
              <a:rPr kumimoji="0" lang="en-GB" b="1" i="0" u="none" strike="noStrike" kern="1200" cap="none" spc="-30" normalizeH="0" noProof="0" dirty="0">
                <a:ln>
                  <a:noFill/>
                </a:ln>
                <a:solidFill>
                  <a:srgbClr val="377A83"/>
                </a:solidFill>
                <a:effectLst/>
                <a:uLnTx/>
                <a:uFillTx/>
                <a:latin typeface="Calibri" panose="020F0502020204030204"/>
                <a:ea typeface="+mn-ea"/>
                <a:cs typeface="+mn-cs"/>
              </a:rPr>
              <a:t>- </a:t>
            </a:r>
            <a:r>
              <a:rPr lang="fr-FR" b="1" spc="-30" dirty="0">
                <a:solidFill>
                  <a:srgbClr val="377A83"/>
                </a:solidFill>
                <a:latin typeface="Calibri" panose="020F0502020204030204"/>
              </a:rPr>
              <a:t>ERTMS/ETCS DMI National </a:t>
            </a:r>
            <a:r>
              <a:rPr lang="fr-FR" b="1" spc="-30" dirty="0" err="1">
                <a:solidFill>
                  <a:srgbClr val="377A83"/>
                </a:solidFill>
                <a:latin typeface="Calibri" panose="020F0502020204030204"/>
              </a:rPr>
              <a:t>Requirements</a:t>
            </a:r>
            <a:r>
              <a:rPr lang="en-GB" b="1" spc="-30" dirty="0">
                <a:solidFill>
                  <a:srgbClr val="377A83"/>
                </a:solidFill>
                <a:latin typeface="Calibri" panose="020F0502020204030204"/>
              </a:rPr>
              <a:t> </a:t>
            </a:r>
            <a:r>
              <a:rPr lang="en-GB" spc="-30" dirty="0">
                <a:solidFill>
                  <a:schemeClr val="tx1"/>
                </a:solidFill>
                <a:ea typeface="+mn-lt"/>
                <a:cs typeface="+mn-lt"/>
              </a:rPr>
              <a:t>Speed display in mph only for</a:t>
            </a:r>
            <a:br>
              <a:rPr lang="en-GB" spc="-30" dirty="0">
                <a:solidFill>
                  <a:schemeClr val="tx1"/>
                </a:solidFill>
                <a:ea typeface="+mn-lt"/>
                <a:cs typeface="+mn-lt"/>
              </a:rPr>
            </a:br>
            <a:r>
              <a:rPr lang="en-GB" spc="-30" dirty="0">
                <a:solidFill>
                  <a:schemeClr val="tx1"/>
                </a:solidFill>
                <a:ea typeface="+mn-lt"/>
                <a:cs typeface="+mn-lt"/>
              </a:rPr>
              <a:t>Class 345 units, this is an extension of deviation application 19‑046‑DEV, that has now expired</a:t>
            </a:r>
            <a:br>
              <a:rPr lang="en-GB" spc="-30" dirty="0">
                <a:solidFill>
                  <a:schemeClr val="tx1"/>
                </a:solidFill>
                <a:ea typeface="+mn-lt"/>
                <a:cs typeface="+mn-lt"/>
              </a:rPr>
            </a:br>
            <a:endParaRPr lang="en-GB" spc="-30" dirty="0">
              <a:solidFill>
                <a:schemeClr val="tx1"/>
              </a:solidFill>
              <a:cs typeface="Calibri"/>
            </a:endParaRPr>
          </a:p>
        </p:txBody>
      </p:sp>
      <p:pic>
        <p:nvPicPr>
          <p:cNvPr id="16" name="Picture 15">
            <a:hlinkClick r:id="rId11"/>
            <a:extLst>
              <a:ext uri="{FF2B5EF4-FFF2-40B4-BE49-F238E27FC236}">
                <a16:creationId xmlns:a16="http://schemas.microsoft.com/office/drawing/2014/main" id="{51D56D94-F3E1-F6F5-E0C5-54B3A7A42A8D}"/>
              </a:ext>
            </a:extLst>
          </p:cNvPr>
          <p:cNvPicPr>
            <a:picLocks noChangeAspect="1"/>
          </p:cNvPicPr>
          <p:nvPr/>
        </p:nvPicPr>
        <p:blipFill>
          <a:blip r:embed="rId6"/>
          <a:stretch>
            <a:fillRect/>
          </a:stretch>
        </p:blipFill>
        <p:spPr>
          <a:xfrm>
            <a:off x="10750933" y="5040943"/>
            <a:ext cx="755970" cy="755970"/>
          </a:xfrm>
          <a:prstGeom prst="rect">
            <a:avLst/>
          </a:prstGeom>
        </p:spPr>
      </p:pic>
    </p:spTree>
    <p:extLst>
      <p:ext uri="{BB962C8B-B14F-4D97-AF65-F5344CB8AC3E}">
        <p14:creationId xmlns:p14="http://schemas.microsoft.com/office/powerpoint/2010/main" val="181641626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een circle with white lines on it&#10;&#10;Description automatically generated">
            <a:extLst>
              <a:ext uri="{FF2B5EF4-FFF2-40B4-BE49-F238E27FC236}">
                <a16:creationId xmlns:a16="http://schemas.microsoft.com/office/drawing/2014/main" id="{1B19C436-3E63-FF33-DDF6-D69E46692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11" y="1060136"/>
            <a:ext cx="720000" cy="720000"/>
          </a:xfrm>
          <a:prstGeom prst="rect">
            <a:avLst/>
          </a:prstGeom>
        </p:spPr>
      </p:pic>
      <p:sp>
        <p:nvSpPr>
          <p:cNvPr id="2" name="not this">
            <a:hlinkClick r:id="rId4" action="ppaction://hlinksldjump" highlightClick="1"/>
            <a:extLst>
              <a:ext uri="{FF2B5EF4-FFF2-40B4-BE49-F238E27FC236}">
                <a16:creationId xmlns:a16="http://schemas.microsoft.com/office/drawing/2014/main" id="{96E15671-DD6D-DEBA-DACE-15A371094F6A}"/>
              </a:ext>
            </a:extLst>
          </p:cNvPr>
          <p:cNvSpPr/>
          <p:nvPr/>
        </p:nvSpPr>
        <p:spPr>
          <a:xfrm>
            <a:off x="1063063" y="201140"/>
            <a:ext cx="10227413" cy="720000"/>
          </a:xfrm>
          <a:prstGeom prst="roundRect">
            <a:avLst>
              <a:gd name="adj" fmla="val 28448"/>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spc="-50" dirty="0">
                <a:latin typeface="Calibri" panose="020F0502020204030204"/>
              </a:rPr>
              <a:t>Standards in the pipeline for publishing in March 2024</a:t>
            </a:r>
          </a:p>
        </p:txBody>
      </p:sp>
      <p:pic>
        <p:nvPicPr>
          <p:cNvPr id="13" name="Picture 12">
            <a:hlinkClick r:id="rId5"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6"/>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7"/>
          <a:stretch>
            <a:fillRect/>
          </a:stretch>
        </p:blipFill>
        <p:spPr>
          <a:xfrm>
            <a:off x="89371" y="6016808"/>
            <a:ext cx="720000" cy="692039"/>
          </a:xfrm>
          <a:prstGeom prst="rect">
            <a:avLst/>
          </a:prstGeom>
        </p:spPr>
      </p:pic>
      <p:sp>
        <p:nvSpPr>
          <p:cNvPr id="28" name="Rectangle: Rounded Corners 27">
            <a:hlinkClick r:id="" action="ppaction://noaction" highlightClick="1"/>
            <a:extLst>
              <a:ext uri="{FF2B5EF4-FFF2-40B4-BE49-F238E27FC236}">
                <a16:creationId xmlns:a16="http://schemas.microsoft.com/office/drawing/2014/main" id="{07E31830-9D38-49B4-2B9C-1CE806C765A9}"/>
              </a:ext>
            </a:extLst>
          </p:cNvPr>
          <p:cNvSpPr/>
          <p:nvPr/>
        </p:nvSpPr>
        <p:spPr>
          <a:xfrm>
            <a:off x="1063065" y="1060136"/>
            <a:ext cx="10227414"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5463" marR="0" lvl="0" indent="-1795463"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TN110 Issue 1 - Compliance with noise and vibration legislation</a:t>
            </a:r>
          </a:p>
        </p:txBody>
      </p:sp>
      <p:pic>
        <p:nvPicPr>
          <p:cNvPr id="10" name="Picture 9">
            <a:hlinkClick r:id="" action="ppaction://hlinkshowjump?jump=nextslide"/>
            <a:extLst>
              <a:ext uri="{FF2B5EF4-FFF2-40B4-BE49-F238E27FC236}">
                <a16:creationId xmlns:a16="http://schemas.microsoft.com/office/drawing/2014/main" id="{F9F84599-9458-1B43-48DC-8FB3A4B92D9A}"/>
              </a:ext>
            </a:extLst>
          </p:cNvPr>
          <p:cNvPicPr>
            <a:picLocks noChangeAspect="1"/>
          </p:cNvPicPr>
          <p:nvPr/>
        </p:nvPicPr>
        <p:blipFill>
          <a:blip r:embed="rId8">
            <a:alphaModFix/>
          </a:blip>
          <a:stretch>
            <a:fillRect/>
          </a:stretch>
        </p:blipFill>
        <p:spPr>
          <a:xfrm>
            <a:off x="11290478" y="6016808"/>
            <a:ext cx="756000" cy="756000"/>
          </a:xfrm>
          <a:prstGeom prst="rect">
            <a:avLst/>
          </a:prstGeom>
        </p:spPr>
      </p:pic>
      <p:pic>
        <p:nvPicPr>
          <p:cNvPr id="11" name="Picture 10">
            <a:extLst>
              <a:ext uri="{FF2B5EF4-FFF2-40B4-BE49-F238E27FC236}">
                <a16:creationId xmlns:a16="http://schemas.microsoft.com/office/drawing/2014/main" id="{05F9422D-4483-8928-8BED-E4147C4BCDE7}"/>
              </a:ext>
            </a:extLst>
          </p:cNvPr>
          <p:cNvPicPr>
            <a:picLocks noChangeAspect="1"/>
          </p:cNvPicPr>
          <p:nvPr/>
        </p:nvPicPr>
        <p:blipFill>
          <a:blip r:embed="rId8">
            <a:alphaModFix amt="20000"/>
          </a:blip>
          <a:stretch>
            <a:fillRect/>
          </a:stretch>
        </p:blipFill>
        <p:spPr>
          <a:xfrm flipH="1">
            <a:off x="10372933" y="6016808"/>
            <a:ext cx="756000" cy="756000"/>
          </a:xfrm>
          <a:prstGeom prst="rect">
            <a:avLst/>
          </a:prstGeom>
        </p:spPr>
      </p:pic>
      <p:sp>
        <p:nvSpPr>
          <p:cNvPr id="5" name="not this">
            <a:hlinkClick r:id="rId4" action="ppaction://hlinksldjump" highlightClick="1"/>
            <a:extLst>
              <a:ext uri="{FF2B5EF4-FFF2-40B4-BE49-F238E27FC236}">
                <a16:creationId xmlns:a16="http://schemas.microsoft.com/office/drawing/2014/main" id="{61CA48F8-4585-397A-A937-4500D1B84B98}"/>
              </a:ext>
            </a:extLst>
          </p:cNvPr>
          <p:cNvSpPr/>
          <p:nvPr/>
        </p:nvSpPr>
        <p:spPr>
          <a:xfrm>
            <a:off x="1063063" y="3585386"/>
            <a:ext cx="10227413" cy="720000"/>
          </a:xfrm>
          <a:prstGeom prst="roundRect">
            <a:avLst>
              <a:gd name="adj" fmla="val 28448"/>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spc="-50" dirty="0">
                <a:latin typeface="Calibri" panose="020F0502020204030204"/>
              </a:rPr>
              <a:t>Draft standards in the pipeline for consultation in December 2023</a:t>
            </a:r>
          </a:p>
        </p:txBody>
      </p:sp>
      <p:pic>
        <p:nvPicPr>
          <p:cNvPr id="6" name="Picture 5" descr="A red circle with white logo&#10;&#10;Description automatically generated">
            <a:extLst>
              <a:ext uri="{FF2B5EF4-FFF2-40B4-BE49-F238E27FC236}">
                <a16:creationId xmlns:a16="http://schemas.microsoft.com/office/drawing/2014/main" id="{EE02008F-306A-28AB-B590-EA905C8110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511" y="5252336"/>
            <a:ext cx="720000" cy="720000"/>
          </a:xfrm>
          <a:prstGeom prst="rect">
            <a:avLst/>
          </a:prstGeom>
        </p:spPr>
      </p:pic>
      <p:pic>
        <p:nvPicPr>
          <p:cNvPr id="7" name="Picture 6" descr="A red circle with white logo&#10;&#10;Description automatically generated">
            <a:extLst>
              <a:ext uri="{FF2B5EF4-FFF2-40B4-BE49-F238E27FC236}">
                <a16:creationId xmlns:a16="http://schemas.microsoft.com/office/drawing/2014/main" id="{D6F54117-9C2D-667C-A893-FAE4BD4D73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511" y="4407917"/>
            <a:ext cx="720000" cy="720000"/>
          </a:xfrm>
          <a:prstGeom prst="rect">
            <a:avLst/>
          </a:prstGeom>
        </p:spPr>
      </p:pic>
      <p:sp>
        <p:nvSpPr>
          <p:cNvPr id="8" name="Rectangle: Rounded Corners 7">
            <a:hlinkClick r:id="" action="ppaction://noaction" highlightClick="1"/>
            <a:extLst>
              <a:ext uri="{FF2B5EF4-FFF2-40B4-BE49-F238E27FC236}">
                <a16:creationId xmlns:a16="http://schemas.microsoft.com/office/drawing/2014/main" id="{4F70A347-3912-F46A-F110-0AA2B373D090}"/>
              </a:ext>
            </a:extLst>
          </p:cNvPr>
          <p:cNvSpPr/>
          <p:nvPr/>
        </p:nvSpPr>
        <p:spPr>
          <a:xfrm>
            <a:off x="1063065" y="5252336"/>
            <a:ext cx="10227414" cy="720000"/>
          </a:xfrm>
          <a:prstGeom prst="roundRect">
            <a:avLst>
              <a:gd name="adj" fmla="val 25789"/>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3750" lvl="0" indent="-2063750">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RIS‐0792‐CCS Issue 1 </a:t>
            </a: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Withdrawal</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 Level Crossing Operational Interfaces with Trains</a:t>
            </a:r>
          </a:p>
        </p:txBody>
      </p:sp>
      <p:sp>
        <p:nvSpPr>
          <p:cNvPr id="9" name="Rectangle: Rounded Corners 8">
            <a:hlinkClick r:id="" action="ppaction://noaction" highlightClick="1"/>
            <a:extLst>
              <a:ext uri="{FF2B5EF4-FFF2-40B4-BE49-F238E27FC236}">
                <a16:creationId xmlns:a16="http://schemas.microsoft.com/office/drawing/2014/main" id="{A1AA5CB4-B60C-73A6-CAAE-A820EC38C055}"/>
              </a:ext>
            </a:extLst>
          </p:cNvPr>
          <p:cNvSpPr/>
          <p:nvPr/>
        </p:nvSpPr>
        <p:spPr>
          <a:xfrm>
            <a:off x="1063065" y="4407917"/>
            <a:ext cx="10227414" cy="720000"/>
          </a:xfrm>
          <a:prstGeom prst="roundRect">
            <a:avLst>
              <a:gd name="adj" fmla="val 25789"/>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5463" marR="0" lvl="0" indent="-1795463"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RIS‐0793‐CCS Issue 1 ‐ Level Crossing System Integration</a:t>
            </a:r>
          </a:p>
        </p:txBody>
      </p:sp>
      <p:pic>
        <p:nvPicPr>
          <p:cNvPr id="14" name="Picture 13" descr="A green circle with white lines on it&#10;&#10;Description automatically generated">
            <a:extLst>
              <a:ext uri="{FF2B5EF4-FFF2-40B4-BE49-F238E27FC236}">
                <a16:creationId xmlns:a16="http://schemas.microsoft.com/office/drawing/2014/main" id="{F484BDEC-9133-7E6A-7F39-141B1CBD7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11" y="1891424"/>
            <a:ext cx="720000" cy="720000"/>
          </a:xfrm>
          <a:prstGeom prst="rect">
            <a:avLst/>
          </a:prstGeom>
        </p:spPr>
      </p:pic>
      <p:sp>
        <p:nvSpPr>
          <p:cNvPr id="15" name="Rectangle: Rounded Corners 14">
            <a:hlinkClick r:id="" action="ppaction://noaction" highlightClick="1"/>
            <a:extLst>
              <a:ext uri="{FF2B5EF4-FFF2-40B4-BE49-F238E27FC236}">
                <a16:creationId xmlns:a16="http://schemas.microsoft.com/office/drawing/2014/main" id="{BE0FD0C3-3388-345B-EB56-51C31C99128C}"/>
              </a:ext>
            </a:extLst>
          </p:cNvPr>
          <p:cNvSpPr/>
          <p:nvPr/>
        </p:nvSpPr>
        <p:spPr>
          <a:xfrm>
            <a:off x="1063065" y="1891424"/>
            <a:ext cx="10227414"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00" marR="0" lvl="0" indent="-3048000"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GMGN2460 Issue 1 </a:t>
            </a: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Withdrawal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Guidance on Compliance with Noise and Vibration Legislation in the Railway Environment</a:t>
            </a:r>
          </a:p>
        </p:txBody>
      </p:sp>
      <p:pic>
        <p:nvPicPr>
          <p:cNvPr id="16" name="Picture 15" descr="A green circle with white lines on it&#10;&#10;Description automatically generated">
            <a:extLst>
              <a:ext uri="{FF2B5EF4-FFF2-40B4-BE49-F238E27FC236}">
                <a16:creationId xmlns:a16="http://schemas.microsoft.com/office/drawing/2014/main" id="{24C8A745-9D41-B014-CE62-0C69C7070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11" y="2744970"/>
            <a:ext cx="720000" cy="720000"/>
          </a:xfrm>
          <a:prstGeom prst="rect">
            <a:avLst/>
          </a:prstGeom>
        </p:spPr>
      </p:pic>
      <p:sp>
        <p:nvSpPr>
          <p:cNvPr id="17" name="Rectangle: Rounded Corners 16">
            <a:hlinkClick r:id="" action="ppaction://noaction" highlightClick="1"/>
            <a:extLst>
              <a:ext uri="{FF2B5EF4-FFF2-40B4-BE49-F238E27FC236}">
                <a16:creationId xmlns:a16="http://schemas.microsoft.com/office/drawing/2014/main" id="{B4B7748B-7272-EA32-4E47-9C5D2D3E6B30}"/>
              </a:ext>
            </a:extLst>
          </p:cNvPr>
          <p:cNvSpPr/>
          <p:nvPr/>
        </p:nvSpPr>
        <p:spPr>
          <a:xfrm>
            <a:off x="1063063" y="2744970"/>
            <a:ext cx="10227414"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00" indent="-3048000">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RIS-2712-RST Issue 1.2 - </a:t>
            </a:r>
            <a:r>
              <a:rPr lang="en-GB" sz="1800" b="0" i="0" u="none" strike="noStrike" dirty="0">
                <a:solidFill>
                  <a:srgbClr val="000000"/>
                </a:solidFill>
                <a:effectLst/>
                <a:latin typeface="Calibri" panose="020F0502020204030204" pitchFamily="34" charset="0"/>
              </a:rPr>
              <a:t>Forward Facing CCTV</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22835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een circle with white lines on it&#10;&#10;Description automatically generated">
            <a:extLst>
              <a:ext uri="{FF2B5EF4-FFF2-40B4-BE49-F238E27FC236}">
                <a16:creationId xmlns:a16="http://schemas.microsoft.com/office/drawing/2014/main" id="{75314F7A-EF6F-D6D5-3C30-09D071EE4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11" y="3607970"/>
            <a:ext cx="720000" cy="720000"/>
          </a:xfrm>
          <a:prstGeom prst="rect">
            <a:avLst/>
          </a:prstGeom>
        </p:spPr>
      </p:pic>
      <p:pic>
        <p:nvPicPr>
          <p:cNvPr id="12" name="Picture 11" descr="A green circle with white lines on it&#10;&#10;Description automatically generated">
            <a:extLst>
              <a:ext uri="{FF2B5EF4-FFF2-40B4-BE49-F238E27FC236}">
                <a16:creationId xmlns:a16="http://schemas.microsoft.com/office/drawing/2014/main" id="{2AA923C8-6651-00CF-FDA5-051FE44E9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11" y="2748974"/>
            <a:ext cx="720000" cy="720000"/>
          </a:xfrm>
          <a:prstGeom prst="rect">
            <a:avLst/>
          </a:prstGeom>
        </p:spPr>
      </p:pic>
      <p:sp>
        <p:nvSpPr>
          <p:cNvPr id="2" name="not this">
            <a:hlinkClick r:id="rId4" action="ppaction://hlinksldjump" highlightClick="1"/>
            <a:extLst>
              <a:ext uri="{FF2B5EF4-FFF2-40B4-BE49-F238E27FC236}">
                <a16:creationId xmlns:a16="http://schemas.microsoft.com/office/drawing/2014/main" id="{96E15671-DD6D-DEBA-DACE-15A371094F6A}"/>
              </a:ext>
            </a:extLst>
          </p:cNvPr>
          <p:cNvSpPr/>
          <p:nvPr/>
        </p:nvSpPr>
        <p:spPr>
          <a:xfrm>
            <a:off x="1063063" y="201140"/>
            <a:ext cx="10227413" cy="720000"/>
          </a:xfrm>
          <a:prstGeom prst="roundRect">
            <a:avLst>
              <a:gd name="adj" fmla="val 28448"/>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spc="-50" dirty="0">
                <a:latin typeface="Calibri" panose="020F0502020204030204"/>
              </a:rPr>
              <a:t>Draft standards in the pipeline for consultation in January 2024 </a:t>
            </a:r>
          </a:p>
        </p:txBody>
      </p:sp>
      <p:pic>
        <p:nvPicPr>
          <p:cNvPr id="13" name="Picture 12">
            <a:hlinkClick r:id="rId5"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6"/>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7"/>
          <a:stretch>
            <a:fillRect/>
          </a:stretch>
        </p:blipFill>
        <p:spPr>
          <a:xfrm>
            <a:off x="89371" y="6016808"/>
            <a:ext cx="720000" cy="692039"/>
          </a:xfrm>
          <a:prstGeom prst="rect">
            <a:avLst/>
          </a:prstGeom>
        </p:spPr>
      </p:pic>
      <p:sp>
        <p:nvSpPr>
          <p:cNvPr id="28" name="Rectangle: Rounded Corners 27">
            <a:hlinkClick r:id="" action="ppaction://noaction" highlightClick="1"/>
            <a:extLst>
              <a:ext uri="{FF2B5EF4-FFF2-40B4-BE49-F238E27FC236}">
                <a16:creationId xmlns:a16="http://schemas.microsoft.com/office/drawing/2014/main" id="{07E31830-9D38-49B4-2B9C-1CE806C765A9}"/>
              </a:ext>
            </a:extLst>
          </p:cNvPr>
          <p:cNvSpPr/>
          <p:nvPr/>
        </p:nvSpPr>
        <p:spPr>
          <a:xfrm>
            <a:off x="1063065" y="2748974"/>
            <a:ext cx="10227414"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5463" marR="0" lvl="0" indent="-1795463"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RIS‐2701‐RST Issue 2 ‐ Rail Industry Standard for NDT Processes on Rail Vehicles</a:t>
            </a:r>
          </a:p>
        </p:txBody>
      </p:sp>
      <p:sp>
        <p:nvSpPr>
          <p:cNvPr id="9" name="Rectangle: Rounded Corners 8">
            <a:hlinkClick r:id="" action="ppaction://noaction" highlightClick="1"/>
            <a:extLst>
              <a:ext uri="{FF2B5EF4-FFF2-40B4-BE49-F238E27FC236}">
                <a16:creationId xmlns:a16="http://schemas.microsoft.com/office/drawing/2014/main" id="{E6F8A45D-2F84-D5D4-CC08-E435FCC594D2}"/>
              </a:ext>
            </a:extLst>
          </p:cNvPr>
          <p:cNvSpPr/>
          <p:nvPr/>
        </p:nvSpPr>
        <p:spPr>
          <a:xfrm>
            <a:off x="1063065" y="3607970"/>
            <a:ext cx="10227414"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00" marR="0" lvl="0" indent="-3048000"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GMGN2460 Issue 1 </a:t>
            </a: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Withdrawal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Guidance on Compliance with Noise and Vibration Legislation in the Railway Environment</a:t>
            </a:r>
          </a:p>
        </p:txBody>
      </p:sp>
      <p:pic>
        <p:nvPicPr>
          <p:cNvPr id="10" name="Picture 9">
            <a:hlinkClick r:id="" action="ppaction://hlinkshowjump?jump=nextslide"/>
            <a:extLst>
              <a:ext uri="{FF2B5EF4-FFF2-40B4-BE49-F238E27FC236}">
                <a16:creationId xmlns:a16="http://schemas.microsoft.com/office/drawing/2014/main" id="{F9F84599-9458-1B43-48DC-8FB3A4B92D9A}"/>
              </a:ext>
            </a:extLst>
          </p:cNvPr>
          <p:cNvPicPr>
            <a:picLocks noChangeAspect="1"/>
          </p:cNvPicPr>
          <p:nvPr/>
        </p:nvPicPr>
        <p:blipFill>
          <a:blip r:embed="rId8">
            <a:alphaModFix/>
          </a:blip>
          <a:stretch>
            <a:fillRect/>
          </a:stretch>
        </p:blipFill>
        <p:spPr>
          <a:xfrm>
            <a:off x="11290478" y="6016808"/>
            <a:ext cx="756000" cy="756000"/>
          </a:xfrm>
          <a:prstGeom prst="rect">
            <a:avLst/>
          </a:prstGeom>
        </p:spPr>
      </p:pic>
      <p:pic>
        <p:nvPicPr>
          <p:cNvPr id="11" name="Picture 10">
            <a:hlinkClick r:id="" action="ppaction://hlinkshowjump?jump=previousslide"/>
            <a:extLst>
              <a:ext uri="{FF2B5EF4-FFF2-40B4-BE49-F238E27FC236}">
                <a16:creationId xmlns:a16="http://schemas.microsoft.com/office/drawing/2014/main" id="{05F9422D-4483-8928-8BED-E4147C4BCDE7}"/>
              </a:ext>
            </a:extLst>
          </p:cNvPr>
          <p:cNvPicPr>
            <a:picLocks noChangeAspect="1"/>
          </p:cNvPicPr>
          <p:nvPr/>
        </p:nvPicPr>
        <p:blipFill>
          <a:blip r:embed="rId8">
            <a:alphaModFix/>
          </a:blip>
          <a:stretch>
            <a:fillRect/>
          </a:stretch>
        </p:blipFill>
        <p:spPr>
          <a:xfrm flipH="1">
            <a:off x="10372933" y="6016808"/>
            <a:ext cx="756000" cy="756000"/>
          </a:xfrm>
          <a:prstGeom prst="rect">
            <a:avLst/>
          </a:prstGeom>
        </p:spPr>
      </p:pic>
      <p:pic>
        <p:nvPicPr>
          <p:cNvPr id="18" name="Picture 17" descr="A red circle with white logo&#10;&#10;Description automatically generated">
            <a:extLst>
              <a:ext uri="{FF2B5EF4-FFF2-40B4-BE49-F238E27FC236}">
                <a16:creationId xmlns:a16="http://schemas.microsoft.com/office/drawing/2014/main" id="{0E932FAE-A12E-5D77-803C-7A18C5FCA2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511" y="1904555"/>
            <a:ext cx="720000" cy="720000"/>
          </a:xfrm>
          <a:prstGeom prst="rect">
            <a:avLst/>
          </a:prstGeom>
        </p:spPr>
      </p:pic>
      <p:pic>
        <p:nvPicPr>
          <p:cNvPr id="19" name="Picture 18" descr="A red circle with white logo&#10;&#10;Description automatically generated">
            <a:extLst>
              <a:ext uri="{FF2B5EF4-FFF2-40B4-BE49-F238E27FC236}">
                <a16:creationId xmlns:a16="http://schemas.microsoft.com/office/drawing/2014/main" id="{A1EBB5C8-87BD-E39D-ECCE-60AD4F6184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511" y="1060136"/>
            <a:ext cx="720000" cy="720000"/>
          </a:xfrm>
          <a:prstGeom prst="rect">
            <a:avLst/>
          </a:prstGeom>
        </p:spPr>
      </p:pic>
      <p:sp>
        <p:nvSpPr>
          <p:cNvPr id="20" name="Rectangle: Rounded Corners 19">
            <a:hlinkClick r:id="" action="ppaction://noaction" highlightClick="1"/>
            <a:extLst>
              <a:ext uri="{FF2B5EF4-FFF2-40B4-BE49-F238E27FC236}">
                <a16:creationId xmlns:a16="http://schemas.microsoft.com/office/drawing/2014/main" id="{69DC7FA1-C6E0-D9FD-44F5-1154328B222F}"/>
              </a:ext>
            </a:extLst>
          </p:cNvPr>
          <p:cNvSpPr/>
          <p:nvPr/>
        </p:nvSpPr>
        <p:spPr>
          <a:xfrm>
            <a:off x="1063065" y="1904555"/>
            <a:ext cx="10227414" cy="720000"/>
          </a:xfrm>
          <a:prstGeom prst="roundRect">
            <a:avLst>
              <a:gd name="adj" fmla="val 25789"/>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GKGN0657 Issue 1 ‐ Guidance on Lineside Signal and Indicator Product Design and Assessment    Requirements</a:t>
            </a:r>
          </a:p>
        </p:txBody>
      </p:sp>
      <p:sp>
        <p:nvSpPr>
          <p:cNvPr id="21" name="Rectangle: Rounded Corners 20">
            <a:hlinkClick r:id="" action="ppaction://noaction" highlightClick="1"/>
            <a:extLst>
              <a:ext uri="{FF2B5EF4-FFF2-40B4-BE49-F238E27FC236}">
                <a16:creationId xmlns:a16="http://schemas.microsoft.com/office/drawing/2014/main" id="{1A8DDC11-405B-8A8F-50B2-AE6E7CD58D14}"/>
              </a:ext>
            </a:extLst>
          </p:cNvPr>
          <p:cNvSpPr/>
          <p:nvPr/>
        </p:nvSpPr>
        <p:spPr>
          <a:xfrm>
            <a:off x="1063065" y="1060136"/>
            <a:ext cx="10227414" cy="720000"/>
          </a:xfrm>
          <a:prstGeom prst="roundRect">
            <a:avLst>
              <a:gd name="adj" fmla="val 25789"/>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5463" marR="0" lvl="0" indent="-1795463"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GKRT0057 Issue 2 ‐ Lineside Signal and Indicator Product Design and Assessment Requirements</a:t>
            </a:r>
          </a:p>
        </p:txBody>
      </p:sp>
    </p:spTree>
    <p:extLst>
      <p:ext uri="{BB962C8B-B14F-4D97-AF65-F5344CB8AC3E}">
        <p14:creationId xmlns:p14="http://schemas.microsoft.com/office/powerpoint/2010/main" val="183910864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een circle with white lines on it&#10;&#10;Description automatically generated">
            <a:extLst>
              <a:ext uri="{FF2B5EF4-FFF2-40B4-BE49-F238E27FC236}">
                <a16:creationId xmlns:a16="http://schemas.microsoft.com/office/drawing/2014/main" id="{EF71920C-D90B-C141-58B0-F93191EB0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11" y="1057296"/>
            <a:ext cx="720000" cy="720000"/>
          </a:xfrm>
          <a:prstGeom prst="rect">
            <a:avLst/>
          </a:prstGeom>
        </p:spPr>
      </p:pic>
      <p:sp>
        <p:nvSpPr>
          <p:cNvPr id="2" name="not this">
            <a:hlinkClick r:id="rId4" action="ppaction://hlinksldjump" highlightClick="1"/>
            <a:extLst>
              <a:ext uri="{FF2B5EF4-FFF2-40B4-BE49-F238E27FC236}">
                <a16:creationId xmlns:a16="http://schemas.microsoft.com/office/drawing/2014/main" id="{96E15671-DD6D-DEBA-DACE-15A371094F6A}"/>
              </a:ext>
            </a:extLst>
          </p:cNvPr>
          <p:cNvSpPr/>
          <p:nvPr/>
        </p:nvSpPr>
        <p:spPr>
          <a:xfrm>
            <a:off x="1063063" y="201140"/>
            <a:ext cx="10227413" cy="720000"/>
          </a:xfrm>
          <a:prstGeom prst="roundRect">
            <a:avLst>
              <a:gd name="adj" fmla="val 28448"/>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spc="-50" dirty="0">
                <a:latin typeface="Calibri" panose="020F0502020204030204"/>
              </a:rPr>
              <a:t>Draft standards in the pipeline for consultation in February 2024</a:t>
            </a:r>
          </a:p>
        </p:txBody>
      </p:sp>
      <p:pic>
        <p:nvPicPr>
          <p:cNvPr id="13" name="Picture 12">
            <a:hlinkClick r:id="rId5"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6"/>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7"/>
          <a:stretch>
            <a:fillRect/>
          </a:stretch>
        </p:blipFill>
        <p:spPr>
          <a:xfrm>
            <a:off x="89371" y="6016808"/>
            <a:ext cx="720000" cy="692039"/>
          </a:xfrm>
          <a:prstGeom prst="rect">
            <a:avLst/>
          </a:prstGeom>
        </p:spPr>
      </p:pic>
      <p:sp>
        <p:nvSpPr>
          <p:cNvPr id="8" name="Rectangle: Rounded Corners 7">
            <a:hlinkClick r:id="" action="ppaction://noaction" highlightClick="1"/>
            <a:extLst>
              <a:ext uri="{FF2B5EF4-FFF2-40B4-BE49-F238E27FC236}">
                <a16:creationId xmlns:a16="http://schemas.microsoft.com/office/drawing/2014/main" id="{13C9CEA1-D06E-9AA9-EC29-E126B1141F1E}"/>
              </a:ext>
            </a:extLst>
          </p:cNvPr>
          <p:cNvSpPr/>
          <p:nvPr/>
        </p:nvSpPr>
        <p:spPr>
          <a:xfrm>
            <a:off x="1063065" y="1057296"/>
            <a:ext cx="10227414"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RIS‐2702‐RST Issue 3 ‐ In‐service Examination and Reference Limits for Freight Wagons</a:t>
            </a:r>
          </a:p>
        </p:txBody>
      </p:sp>
      <p:pic>
        <p:nvPicPr>
          <p:cNvPr id="10" name="Picture 9">
            <a:hlinkClick r:id="" action="ppaction://hlinkshowjump?jump=nextslide"/>
            <a:extLst>
              <a:ext uri="{FF2B5EF4-FFF2-40B4-BE49-F238E27FC236}">
                <a16:creationId xmlns:a16="http://schemas.microsoft.com/office/drawing/2014/main" id="{F9F84599-9458-1B43-48DC-8FB3A4B92D9A}"/>
              </a:ext>
            </a:extLst>
          </p:cNvPr>
          <p:cNvPicPr>
            <a:picLocks noChangeAspect="1"/>
          </p:cNvPicPr>
          <p:nvPr/>
        </p:nvPicPr>
        <p:blipFill>
          <a:blip r:embed="rId8">
            <a:alphaModFix/>
          </a:blip>
          <a:stretch>
            <a:fillRect/>
          </a:stretch>
        </p:blipFill>
        <p:spPr>
          <a:xfrm>
            <a:off x="11290478" y="6016808"/>
            <a:ext cx="756000" cy="756000"/>
          </a:xfrm>
          <a:prstGeom prst="rect">
            <a:avLst/>
          </a:prstGeom>
        </p:spPr>
      </p:pic>
      <p:pic>
        <p:nvPicPr>
          <p:cNvPr id="4" name="Picture 3" descr="A green circle with white lines on it&#10;&#10;Description automatically generated">
            <a:extLst>
              <a:ext uri="{FF2B5EF4-FFF2-40B4-BE49-F238E27FC236}">
                <a16:creationId xmlns:a16="http://schemas.microsoft.com/office/drawing/2014/main" id="{F3EE36EC-A4FF-1EA7-A5BE-00C18ED69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8" y="1913452"/>
            <a:ext cx="720000" cy="720000"/>
          </a:xfrm>
          <a:prstGeom prst="rect">
            <a:avLst/>
          </a:prstGeom>
        </p:spPr>
      </p:pic>
      <p:sp>
        <p:nvSpPr>
          <p:cNvPr id="5" name="Rectangle: Rounded Corners 4">
            <a:hlinkClick r:id="" action="ppaction://noaction" highlightClick="1"/>
            <a:extLst>
              <a:ext uri="{FF2B5EF4-FFF2-40B4-BE49-F238E27FC236}">
                <a16:creationId xmlns:a16="http://schemas.microsoft.com/office/drawing/2014/main" id="{ECE2F4BE-1511-2623-2D31-CD9D6FB9760B}"/>
              </a:ext>
            </a:extLst>
          </p:cNvPr>
          <p:cNvSpPr/>
          <p:nvPr/>
        </p:nvSpPr>
        <p:spPr>
          <a:xfrm>
            <a:off x="1063062" y="1913452"/>
            <a:ext cx="10227414"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GMGN2641 Issue 1.1 ‐ Guidance Note on Vehicle Static Testing</a:t>
            </a:r>
          </a:p>
        </p:txBody>
      </p:sp>
      <p:pic>
        <p:nvPicPr>
          <p:cNvPr id="7" name="Picture 6" descr="A green circle with white lines on it&#10;&#10;Description automatically generated">
            <a:extLst>
              <a:ext uri="{FF2B5EF4-FFF2-40B4-BE49-F238E27FC236}">
                <a16:creationId xmlns:a16="http://schemas.microsoft.com/office/drawing/2014/main" id="{088E807E-3399-E7F3-FAD8-65C008945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8" y="2769608"/>
            <a:ext cx="720000" cy="720000"/>
          </a:xfrm>
          <a:prstGeom prst="rect">
            <a:avLst/>
          </a:prstGeom>
        </p:spPr>
      </p:pic>
      <p:sp>
        <p:nvSpPr>
          <p:cNvPr id="18" name="Rectangle: Rounded Corners 17">
            <a:hlinkClick r:id="" action="ppaction://noaction" highlightClick="1"/>
            <a:extLst>
              <a:ext uri="{FF2B5EF4-FFF2-40B4-BE49-F238E27FC236}">
                <a16:creationId xmlns:a16="http://schemas.microsoft.com/office/drawing/2014/main" id="{00DFE8D6-B3BA-410B-E1FE-C07393C13B40}"/>
              </a:ext>
            </a:extLst>
          </p:cNvPr>
          <p:cNvSpPr/>
          <p:nvPr/>
        </p:nvSpPr>
        <p:spPr>
          <a:xfrm>
            <a:off x="1063062" y="2769608"/>
            <a:ext cx="10227414"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GMRT2141 Issue 4.2 ‐ </a:t>
            </a:r>
            <a:r>
              <a:rPr kumimoji="0" lang="en-GB" sz="1800" b="0" i="0" u="none" strike="noStrike" kern="1200" cap="none" spc="-30" normalizeH="0" noProof="0" dirty="0">
                <a:ln>
                  <a:noFill/>
                </a:ln>
                <a:solidFill>
                  <a:prstClr val="black"/>
                </a:solidFill>
                <a:effectLst/>
                <a:uLnTx/>
                <a:uFillTx/>
                <a:latin typeface="Calibri" panose="020F0502020204030204"/>
                <a:ea typeface="+mn-ea"/>
                <a:cs typeface="+mn-cs"/>
              </a:rPr>
              <a:t>Permissible Track Forces and Resistance to Derailment and Roll‐Over of Railway Vehicles</a:t>
            </a:r>
          </a:p>
        </p:txBody>
      </p:sp>
      <p:pic>
        <p:nvPicPr>
          <p:cNvPr id="19" name="Picture 18" descr="A green circle with white lines on it&#10;&#10;Description automatically generated">
            <a:extLst>
              <a:ext uri="{FF2B5EF4-FFF2-40B4-BE49-F238E27FC236}">
                <a16:creationId xmlns:a16="http://schemas.microsoft.com/office/drawing/2014/main" id="{9CA0A761-2A49-32B9-F20F-4BDFC1ABB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8" y="3625764"/>
            <a:ext cx="720000" cy="720000"/>
          </a:xfrm>
          <a:prstGeom prst="rect">
            <a:avLst/>
          </a:prstGeom>
        </p:spPr>
      </p:pic>
      <p:sp>
        <p:nvSpPr>
          <p:cNvPr id="20" name="Rectangle: Rounded Corners 19">
            <a:hlinkClick r:id="" action="ppaction://noaction" highlightClick="1"/>
            <a:extLst>
              <a:ext uri="{FF2B5EF4-FFF2-40B4-BE49-F238E27FC236}">
                <a16:creationId xmlns:a16="http://schemas.microsoft.com/office/drawing/2014/main" id="{9D399E02-8E6B-7D9F-4CDF-93C250C01878}"/>
              </a:ext>
            </a:extLst>
          </p:cNvPr>
          <p:cNvSpPr/>
          <p:nvPr/>
        </p:nvSpPr>
        <p:spPr>
          <a:xfrm>
            <a:off x="1063062" y="3625764"/>
            <a:ext cx="10227414"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RIS‐2761‐RST Issue 2 ‐ Rail Industry Standard for Driving Cabs</a:t>
            </a:r>
            <a:endParaRPr kumimoji="0" lang="en-GB" sz="1800" b="0" i="0" u="none" strike="noStrike" kern="1200" cap="none" spc="-30" normalizeH="0" noProof="0" dirty="0">
              <a:ln>
                <a:noFill/>
              </a:ln>
              <a:solidFill>
                <a:prstClr val="black"/>
              </a:solidFill>
              <a:effectLst/>
              <a:uLnTx/>
              <a:uFillTx/>
              <a:latin typeface="Calibri" panose="020F0502020204030204"/>
              <a:ea typeface="+mn-ea"/>
              <a:cs typeface="+mn-cs"/>
            </a:endParaRPr>
          </a:p>
        </p:txBody>
      </p:sp>
      <p:pic>
        <p:nvPicPr>
          <p:cNvPr id="3" name="Picture 2">
            <a:hlinkClick r:id="" action="ppaction://hlinkshowjump?jump=previousslide"/>
            <a:extLst>
              <a:ext uri="{FF2B5EF4-FFF2-40B4-BE49-F238E27FC236}">
                <a16:creationId xmlns:a16="http://schemas.microsoft.com/office/drawing/2014/main" id="{BE6CEBAC-5BE3-C23C-0564-E8506629F3D9}"/>
              </a:ext>
            </a:extLst>
          </p:cNvPr>
          <p:cNvPicPr>
            <a:picLocks noChangeAspect="1"/>
          </p:cNvPicPr>
          <p:nvPr/>
        </p:nvPicPr>
        <p:blipFill>
          <a:blip r:embed="rId8">
            <a:alphaModFix/>
          </a:blip>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252880584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line drawing of a person standing next to a train&#10;&#10;Description automatically generated">
            <a:extLst>
              <a:ext uri="{FF2B5EF4-FFF2-40B4-BE49-F238E27FC236}">
                <a16:creationId xmlns:a16="http://schemas.microsoft.com/office/drawing/2014/main" id="{ED528C3A-5D67-230C-499B-8FF063DE3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8" y="1913452"/>
            <a:ext cx="720000" cy="720000"/>
          </a:xfrm>
          <a:prstGeom prst="rect">
            <a:avLst/>
          </a:prstGeom>
        </p:spPr>
      </p:pic>
      <p:pic>
        <p:nvPicPr>
          <p:cNvPr id="3" name="Picture 2" descr="A white line drawing of a person standing next to a train&#10;&#10;Description automatically generated">
            <a:extLst>
              <a:ext uri="{FF2B5EF4-FFF2-40B4-BE49-F238E27FC236}">
                <a16:creationId xmlns:a16="http://schemas.microsoft.com/office/drawing/2014/main" id="{20AA12C1-0746-0B63-2FF7-1D72B2B50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8" y="1057296"/>
            <a:ext cx="720000" cy="720000"/>
          </a:xfrm>
          <a:prstGeom prst="rect">
            <a:avLst/>
          </a:prstGeom>
        </p:spPr>
      </p:pic>
      <p:sp>
        <p:nvSpPr>
          <p:cNvPr id="2" name="not this">
            <a:hlinkClick r:id="rId4" action="ppaction://hlinksldjump" highlightClick="1"/>
            <a:extLst>
              <a:ext uri="{FF2B5EF4-FFF2-40B4-BE49-F238E27FC236}">
                <a16:creationId xmlns:a16="http://schemas.microsoft.com/office/drawing/2014/main" id="{96E15671-DD6D-DEBA-DACE-15A371094F6A}"/>
              </a:ext>
            </a:extLst>
          </p:cNvPr>
          <p:cNvSpPr/>
          <p:nvPr/>
        </p:nvSpPr>
        <p:spPr>
          <a:xfrm>
            <a:off x="1063063" y="201140"/>
            <a:ext cx="10227413" cy="720000"/>
          </a:xfrm>
          <a:prstGeom prst="roundRect">
            <a:avLst>
              <a:gd name="adj" fmla="val 28448"/>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spc="-50" dirty="0">
                <a:latin typeface="Calibri" panose="020F0502020204030204"/>
              </a:rPr>
              <a:t>Draft standards in the pipeline for consultation in March 2024</a:t>
            </a:r>
          </a:p>
        </p:txBody>
      </p:sp>
      <p:pic>
        <p:nvPicPr>
          <p:cNvPr id="13" name="Picture 12">
            <a:hlinkClick r:id="rId5"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6"/>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7"/>
          <a:stretch>
            <a:fillRect/>
          </a:stretch>
        </p:blipFill>
        <p:spPr>
          <a:xfrm>
            <a:off x="89371" y="6016808"/>
            <a:ext cx="720000" cy="692039"/>
          </a:xfrm>
          <a:prstGeom prst="rect">
            <a:avLst/>
          </a:prstGeom>
        </p:spPr>
      </p:pic>
      <p:sp>
        <p:nvSpPr>
          <p:cNvPr id="8" name="Rectangle: Rounded Corners 7">
            <a:hlinkClick r:id="" action="ppaction://noaction" highlightClick="1"/>
            <a:extLst>
              <a:ext uri="{FF2B5EF4-FFF2-40B4-BE49-F238E27FC236}">
                <a16:creationId xmlns:a16="http://schemas.microsoft.com/office/drawing/2014/main" id="{13C9CEA1-D06E-9AA9-EC29-E126B1141F1E}"/>
              </a:ext>
            </a:extLst>
          </p:cNvPr>
          <p:cNvSpPr/>
          <p:nvPr/>
        </p:nvSpPr>
        <p:spPr>
          <a:xfrm>
            <a:off x="1063065" y="1057296"/>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 TW1 Issue 21 ‐ Preparation and movement of trains</a:t>
            </a:r>
          </a:p>
        </p:txBody>
      </p:sp>
      <p:pic>
        <p:nvPicPr>
          <p:cNvPr id="10" name="Picture 9">
            <a:hlinkClick r:id="" action="ppaction://hlinkshowjump?jump=nextslide"/>
            <a:extLst>
              <a:ext uri="{FF2B5EF4-FFF2-40B4-BE49-F238E27FC236}">
                <a16:creationId xmlns:a16="http://schemas.microsoft.com/office/drawing/2014/main" id="{F9F84599-9458-1B43-48DC-8FB3A4B92D9A}"/>
              </a:ext>
            </a:extLst>
          </p:cNvPr>
          <p:cNvPicPr>
            <a:picLocks noChangeAspect="1"/>
          </p:cNvPicPr>
          <p:nvPr/>
        </p:nvPicPr>
        <p:blipFill>
          <a:blip r:embed="rId8">
            <a:alphaModFix/>
          </a:blip>
          <a:stretch>
            <a:fillRect/>
          </a:stretch>
        </p:blipFill>
        <p:spPr>
          <a:xfrm>
            <a:off x="11290478" y="6016808"/>
            <a:ext cx="756000" cy="756000"/>
          </a:xfrm>
          <a:prstGeom prst="rect">
            <a:avLst/>
          </a:prstGeom>
        </p:spPr>
      </p:pic>
      <p:sp>
        <p:nvSpPr>
          <p:cNvPr id="5" name="Rectangle: Rounded Corners 4">
            <a:hlinkClick r:id="" action="ppaction://noaction" highlightClick="1"/>
            <a:extLst>
              <a:ext uri="{FF2B5EF4-FFF2-40B4-BE49-F238E27FC236}">
                <a16:creationId xmlns:a16="http://schemas.microsoft.com/office/drawing/2014/main" id="{ECE2F4BE-1511-2623-2D31-CD9D6FB9760B}"/>
              </a:ext>
            </a:extLst>
          </p:cNvPr>
          <p:cNvSpPr/>
          <p:nvPr/>
        </p:nvSpPr>
        <p:spPr>
          <a:xfrm>
            <a:off x="1063062" y="1913452"/>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 TW5 Issue 14 ‐ Defective or isolated vehicles and on-train equipment</a:t>
            </a:r>
          </a:p>
        </p:txBody>
      </p:sp>
      <p:pic>
        <p:nvPicPr>
          <p:cNvPr id="7" name="Picture 6" descr="A green circle with white lines on it&#10;&#10;Description automatically generated">
            <a:extLst>
              <a:ext uri="{FF2B5EF4-FFF2-40B4-BE49-F238E27FC236}">
                <a16:creationId xmlns:a16="http://schemas.microsoft.com/office/drawing/2014/main" id="{088E807E-3399-E7F3-FAD8-65C008945A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508" y="2769608"/>
            <a:ext cx="720000" cy="720000"/>
          </a:xfrm>
          <a:prstGeom prst="rect">
            <a:avLst/>
          </a:prstGeom>
        </p:spPr>
      </p:pic>
      <p:sp>
        <p:nvSpPr>
          <p:cNvPr id="18" name="Rectangle: Rounded Corners 17">
            <a:hlinkClick r:id="" action="ppaction://noaction" highlightClick="1"/>
            <a:extLst>
              <a:ext uri="{FF2B5EF4-FFF2-40B4-BE49-F238E27FC236}">
                <a16:creationId xmlns:a16="http://schemas.microsoft.com/office/drawing/2014/main" id="{00DFE8D6-B3BA-410B-E1FE-C07393C13B40}"/>
              </a:ext>
            </a:extLst>
          </p:cNvPr>
          <p:cNvSpPr/>
          <p:nvPr/>
        </p:nvSpPr>
        <p:spPr>
          <a:xfrm>
            <a:off x="1063062" y="2769608"/>
            <a:ext cx="10227414"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GMGN2694 Issue 1 ‐ Rolling Stock Subsystems and Electromagnetic Compatibility with CCS Subsystems</a:t>
            </a:r>
            <a:endParaRPr kumimoji="0" lang="en-GB" sz="1800" b="0" i="0" u="none" strike="noStrike" kern="1200" cap="none" spc="-30" normalizeH="0" noProof="0" dirty="0">
              <a:ln>
                <a:noFill/>
              </a:ln>
              <a:solidFill>
                <a:prstClr val="black"/>
              </a:solidFill>
              <a:effectLst/>
              <a:uLnTx/>
              <a:uFillTx/>
              <a:latin typeface="Calibri" panose="020F0502020204030204"/>
              <a:ea typeface="+mn-ea"/>
              <a:cs typeface="+mn-cs"/>
            </a:endParaRPr>
          </a:p>
        </p:txBody>
      </p:sp>
      <p:pic>
        <p:nvPicPr>
          <p:cNvPr id="4" name="Picture 3">
            <a:hlinkClick r:id="" action="ppaction://hlinkshowjump?jump=previousslide"/>
            <a:extLst>
              <a:ext uri="{FF2B5EF4-FFF2-40B4-BE49-F238E27FC236}">
                <a16:creationId xmlns:a16="http://schemas.microsoft.com/office/drawing/2014/main" id="{A103F654-6952-750C-CF45-60A3EDDD5E64}"/>
              </a:ext>
            </a:extLst>
          </p:cNvPr>
          <p:cNvPicPr>
            <a:picLocks noChangeAspect="1"/>
          </p:cNvPicPr>
          <p:nvPr/>
        </p:nvPicPr>
        <p:blipFill>
          <a:blip r:embed="rId8">
            <a:alphaModFix/>
          </a:blip>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417373935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line drawing of a person standing next to a train&#10;&#10;Description automatically generated">
            <a:extLst>
              <a:ext uri="{FF2B5EF4-FFF2-40B4-BE49-F238E27FC236}">
                <a16:creationId xmlns:a16="http://schemas.microsoft.com/office/drawing/2014/main" id="{ED528C3A-5D67-230C-499B-8FF063DE3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8" y="1913452"/>
            <a:ext cx="720000" cy="720000"/>
          </a:xfrm>
          <a:prstGeom prst="rect">
            <a:avLst/>
          </a:prstGeom>
        </p:spPr>
      </p:pic>
      <p:pic>
        <p:nvPicPr>
          <p:cNvPr id="3" name="Picture 2" descr="A white line drawing of a person standing next to a train&#10;&#10;Description automatically generated">
            <a:extLst>
              <a:ext uri="{FF2B5EF4-FFF2-40B4-BE49-F238E27FC236}">
                <a16:creationId xmlns:a16="http://schemas.microsoft.com/office/drawing/2014/main" id="{20AA12C1-0746-0B63-2FF7-1D72B2B50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8" y="1057296"/>
            <a:ext cx="720000" cy="720000"/>
          </a:xfrm>
          <a:prstGeom prst="rect">
            <a:avLst/>
          </a:prstGeom>
        </p:spPr>
      </p:pic>
      <p:sp>
        <p:nvSpPr>
          <p:cNvPr id="2" name="not this">
            <a:hlinkClick r:id="rId4" action="ppaction://hlinksldjump" highlightClick="1"/>
            <a:extLst>
              <a:ext uri="{FF2B5EF4-FFF2-40B4-BE49-F238E27FC236}">
                <a16:creationId xmlns:a16="http://schemas.microsoft.com/office/drawing/2014/main" id="{96E15671-DD6D-DEBA-DACE-15A371094F6A}"/>
              </a:ext>
            </a:extLst>
          </p:cNvPr>
          <p:cNvSpPr/>
          <p:nvPr/>
        </p:nvSpPr>
        <p:spPr>
          <a:xfrm>
            <a:off x="1063063" y="201140"/>
            <a:ext cx="10227413" cy="720000"/>
          </a:xfrm>
          <a:prstGeom prst="roundRect">
            <a:avLst>
              <a:gd name="adj" fmla="val 28448"/>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spc="-50" dirty="0">
                <a:latin typeface="Calibri" panose="020F0502020204030204"/>
              </a:rPr>
              <a:t>Draft standards in the pipeline for consultation in April 2024</a:t>
            </a:r>
          </a:p>
        </p:txBody>
      </p:sp>
      <p:pic>
        <p:nvPicPr>
          <p:cNvPr id="13" name="Picture 12">
            <a:hlinkClick r:id="rId5"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6"/>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7"/>
          <a:stretch>
            <a:fillRect/>
          </a:stretch>
        </p:blipFill>
        <p:spPr>
          <a:xfrm>
            <a:off x="89371" y="6016808"/>
            <a:ext cx="720000" cy="692039"/>
          </a:xfrm>
          <a:prstGeom prst="rect">
            <a:avLst/>
          </a:prstGeom>
        </p:spPr>
      </p:pic>
      <p:sp>
        <p:nvSpPr>
          <p:cNvPr id="8" name="Rectangle: Rounded Corners 7">
            <a:hlinkClick r:id="" action="ppaction://noaction" highlightClick="1"/>
            <a:extLst>
              <a:ext uri="{FF2B5EF4-FFF2-40B4-BE49-F238E27FC236}">
                <a16:creationId xmlns:a16="http://schemas.microsoft.com/office/drawing/2014/main" id="{13C9CEA1-D06E-9AA9-EC29-E126B1141F1E}"/>
              </a:ext>
            </a:extLst>
          </p:cNvPr>
          <p:cNvSpPr/>
          <p:nvPr/>
        </p:nvSpPr>
        <p:spPr>
          <a:xfrm>
            <a:off x="1063065" y="1057296"/>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RIS‐3771‐TOM Issue 1 ‐ Operation of Route and Line Proving Trains</a:t>
            </a:r>
          </a:p>
        </p:txBody>
      </p:sp>
      <p:pic>
        <p:nvPicPr>
          <p:cNvPr id="10" name="Picture 9">
            <a:hlinkClick r:id="" action="ppaction://hlinkshowjump?jump=nextslide"/>
            <a:extLst>
              <a:ext uri="{FF2B5EF4-FFF2-40B4-BE49-F238E27FC236}">
                <a16:creationId xmlns:a16="http://schemas.microsoft.com/office/drawing/2014/main" id="{F9F84599-9458-1B43-48DC-8FB3A4B92D9A}"/>
              </a:ext>
            </a:extLst>
          </p:cNvPr>
          <p:cNvPicPr>
            <a:picLocks noChangeAspect="1"/>
          </p:cNvPicPr>
          <p:nvPr/>
        </p:nvPicPr>
        <p:blipFill>
          <a:blip r:embed="rId8">
            <a:alphaModFix/>
          </a:blip>
          <a:stretch>
            <a:fillRect/>
          </a:stretch>
        </p:blipFill>
        <p:spPr>
          <a:xfrm>
            <a:off x="11290478" y="6016808"/>
            <a:ext cx="756000" cy="756000"/>
          </a:xfrm>
          <a:prstGeom prst="rect">
            <a:avLst/>
          </a:prstGeom>
        </p:spPr>
      </p:pic>
      <p:sp>
        <p:nvSpPr>
          <p:cNvPr id="5" name="Rectangle: Rounded Corners 4">
            <a:hlinkClick r:id="" action="ppaction://noaction" highlightClick="1"/>
            <a:extLst>
              <a:ext uri="{FF2B5EF4-FFF2-40B4-BE49-F238E27FC236}">
                <a16:creationId xmlns:a16="http://schemas.microsoft.com/office/drawing/2014/main" id="{ECE2F4BE-1511-2623-2D31-CD9D6FB9760B}"/>
              </a:ext>
            </a:extLst>
          </p:cNvPr>
          <p:cNvSpPr/>
          <p:nvPr/>
        </p:nvSpPr>
        <p:spPr>
          <a:xfrm>
            <a:off x="1063062" y="1913452"/>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 HB1 Issue 8 ‐ General duties and track safety for track workers</a:t>
            </a:r>
          </a:p>
        </p:txBody>
      </p:sp>
      <p:pic>
        <p:nvPicPr>
          <p:cNvPr id="12" name="Picture 11" descr="A white line drawing of a person standing next to a train&#10;&#10;Description automatically generated">
            <a:extLst>
              <a:ext uri="{FF2B5EF4-FFF2-40B4-BE49-F238E27FC236}">
                <a16:creationId xmlns:a16="http://schemas.microsoft.com/office/drawing/2014/main" id="{ADE706CB-64A3-F60F-8C63-82AD48D2A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5" y="3625764"/>
            <a:ext cx="720000" cy="720000"/>
          </a:xfrm>
          <a:prstGeom prst="rect">
            <a:avLst/>
          </a:prstGeom>
        </p:spPr>
      </p:pic>
      <p:pic>
        <p:nvPicPr>
          <p:cNvPr id="14" name="Picture 13" descr="A white line drawing of a person standing next to a train&#10;&#10;Description automatically generated">
            <a:extLst>
              <a:ext uri="{FF2B5EF4-FFF2-40B4-BE49-F238E27FC236}">
                <a16:creationId xmlns:a16="http://schemas.microsoft.com/office/drawing/2014/main" id="{059EBAE6-2397-E7E7-3B13-1098D5242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5" y="2769608"/>
            <a:ext cx="720000" cy="720000"/>
          </a:xfrm>
          <a:prstGeom prst="rect">
            <a:avLst/>
          </a:prstGeom>
        </p:spPr>
      </p:pic>
      <p:sp>
        <p:nvSpPr>
          <p:cNvPr id="15" name="Rectangle: Rounded Corners 14">
            <a:hlinkClick r:id="" action="ppaction://noaction" highlightClick="1"/>
            <a:extLst>
              <a:ext uri="{FF2B5EF4-FFF2-40B4-BE49-F238E27FC236}">
                <a16:creationId xmlns:a16="http://schemas.microsoft.com/office/drawing/2014/main" id="{44BE6C92-7AF7-82F5-B357-EC2923AB7701}"/>
              </a:ext>
            </a:extLst>
          </p:cNvPr>
          <p:cNvSpPr/>
          <p:nvPr/>
        </p:nvSpPr>
        <p:spPr>
          <a:xfrm>
            <a:off x="1063062" y="2769608"/>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 HB8 Issue </a:t>
            </a:r>
            <a:r>
              <a:rPr lang="en-GB" dirty="0">
                <a:solidFill>
                  <a:prstClr val="black"/>
                </a:solidFill>
                <a:latin typeface="Calibri" panose="020F0502020204030204"/>
              </a:rPr>
              <a:t>10</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 IWA, COSS or PC blocking a line</a:t>
            </a:r>
          </a:p>
        </p:txBody>
      </p:sp>
      <p:sp>
        <p:nvSpPr>
          <p:cNvPr id="16" name="Rectangle: Rounded Corners 15">
            <a:hlinkClick r:id="" action="ppaction://noaction" highlightClick="1"/>
            <a:extLst>
              <a:ext uri="{FF2B5EF4-FFF2-40B4-BE49-F238E27FC236}">
                <a16:creationId xmlns:a16="http://schemas.microsoft.com/office/drawing/2014/main" id="{473AE498-F0B6-AA0D-0547-D3E004E046FC}"/>
              </a:ext>
            </a:extLst>
          </p:cNvPr>
          <p:cNvSpPr/>
          <p:nvPr/>
        </p:nvSpPr>
        <p:spPr>
          <a:xfrm>
            <a:off x="1063059" y="3625764"/>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 TS1 Issue 18 ‐ General Signalling Regulations</a:t>
            </a:r>
          </a:p>
        </p:txBody>
      </p:sp>
      <p:pic>
        <p:nvPicPr>
          <p:cNvPr id="17" name="Picture 16" descr="A white line drawing of a person standing next to a train&#10;&#10;Description automatically generated">
            <a:extLst>
              <a:ext uri="{FF2B5EF4-FFF2-40B4-BE49-F238E27FC236}">
                <a16:creationId xmlns:a16="http://schemas.microsoft.com/office/drawing/2014/main" id="{6808996C-2696-E72E-B2DD-46E522B85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5" y="4497354"/>
            <a:ext cx="720000" cy="72000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81363325-8FF4-FA13-20B5-B546B41D9E39}"/>
              </a:ext>
            </a:extLst>
          </p:cNvPr>
          <p:cNvSpPr/>
          <p:nvPr/>
        </p:nvSpPr>
        <p:spPr>
          <a:xfrm>
            <a:off x="1063059" y="4497354"/>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 TW1 ‐ Issue 20 ‐ Preparation and movement of trains</a:t>
            </a:r>
          </a:p>
        </p:txBody>
      </p:sp>
      <p:pic>
        <p:nvPicPr>
          <p:cNvPr id="4" name="Picture 3">
            <a:hlinkClick r:id="" action="ppaction://hlinkshowjump?jump=previousslide"/>
            <a:extLst>
              <a:ext uri="{FF2B5EF4-FFF2-40B4-BE49-F238E27FC236}">
                <a16:creationId xmlns:a16="http://schemas.microsoft.com/office/drawing/2014/main" id="{04B1D904-569E-1258-EB18-7EC687639E5D}"/>
              </a:ext>
            </a:extLst>
          </p:cNvPr>
          <p:cNvPicPr>
            <a:picLocks noChangeAspect="1"/>
          </p:cNvPicPr>
          <p:nvPr/>
        </p:nvPicPr>
        <p:blipFill>
          <a:blip r:embed="rId8">
            <a:alphaModFix/>
          </a:blip>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84481812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hlinkClick r:id="rId3" action="ppaction://hlinksldjump" highlightClick="1"/>
            <a:extLst>
              <a:ext uri="{FF2B5EF4-FFF2-40B4-BE49-F238E27FC236}">
                <a16:creationId xmlns:a16="http://schemas.microsoft.com/office/drawing/2014/main" id="{3160E9F4-4812-4A92-B280-8CBD4D2B331C}"/>
              </a:ext>
            </a:extLst>
          </p:cNvPr>
          <p:cNvSpPr/>
          <p:nvPr/>
        </p:nvSpPr>
        <p:spPr>
          <a:xfrm>
            <a:off x="2402400" y="3069000"/>
            <a:ext cx="7387200" cy="720000"/>
          </a:xfrm>
          <a:prstGeom prst="roundRect">
            <a:avLst>
              <a:gd name="adj" fmla="val 24600"/>
            </a:avLst>
          </a:prstGeom>
          <a:solidFill>
            <a:srgbClr val="377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2000" b="0" i="0" u="none" strike="noStrike" kern="1200" cap="none" spc="-50" normalizeH="0" baseline="0" noProof="0" dirty="0">
                <a:ln>
                  <a:noFill/>
                </a:ln>
                <a:effectLst/>
                <a:uLnTx/>
                <a:uFillTx/>
                <a:latin typeface="Calibri"/>
                <a:ea typeface="+mj-ea"/>
                <a:cs typeface="+mj-cs"/>
              </a:rPr>
              <a:t>Deviations granted against standards September </a:t>
            </a:r>
            <a:r>
              <a:rPr lang="en-GB" sz="2000" spc="-50" dirty="0">
                <a:latin typeface="Calibri"/>
              </a:rPr>
              <a:t>2023- December 2023  </a:t>
            </a:r>
            <a:endParaRPr kumimoji="0" lang="en-GB" sz="2000" b="0" i="1" u="none" strike="noStrike" kern="1200" cap="none" spc="0" normalizeH="0" baseline="0" noProof="0" dirty="0">
              <a:ln>
                <a:noFill/>
              </a:ln>
              <a:effectLst/>
              <a:uLnTx/>
              <a:uFillTx/>
              <a:latin typeface="Calibri"/>
              <a:ea typeface="+mj-ea"/>
              <a:cs typeface="+mj-cs"/>
            </a:endParaRPr>
          </a:p>
        </p:txBody>
      </p:sp>
      <p:sp>
        <p:nvSpPr>
          <p:cNvPr id="3" name="Rectangle: Rounded Corners 2">
            <a:hlinkClick r:id="" action="ppaction://hlinkshowjump?jump=nextslide" highlightClick="1"/>
            <a:extLst>
              <a:ext uri="{FF2B5EF4-FFF2-40B4-BE49-F238E27FC236}">
                <a16:creationId xmlns:a16="http://schemas.microsoft.com/office/drawing/2014/main" id="{CAD9600C-81C1-4B29-810E-2E0B2AB74BA8}"/>
              </a:ext>
            </a:extLst>
          </p:cNvPr>
          <p:cNvSpPr/>
          <p:nvPr/>
        </p:nvSpPr>
        <p:spPr>
          <a:xfrm>
            <a:off x="2402723" y="1174500"/>
            <a:ext cx="7386554" cy="720000"/>
          </a:xfrm>
          <a:prstGeom prst="roundRect">
            <a:avLst>
              <a:gd name="adj" fmla="val 27679"/>
            </a:avLst>
          </a:prstGeom>
          <a:solidFill>
            <a:srgbClr val="A89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spc="-50" dirty="0">
                <a:latin typeface="Calibri" panose="020F0502020204030204"/>
              </a:rPr>
              <a:t>Changes to standards </a:t>
            </a:r>
            <a:r>
              <a:rPr kumimoji="0" lang="en-GB" sz="2000" b="0" i="0" u="none" strike="noStrike" kern="1200" cap="none" spc="-50" normalizeH="0" baseline="0" noProof="0" dirty="0">
                <a:ln>
                  <a:noFill/>
                </a:ln>
                <a:effectLst/>
                <a:uLnTx/>
                <a:uFillTx/>
                <a:latin typeface="Calibri" panose="020F0502020204030204"/>
                <a:ea typeface="+mj-ea"/>
                <a:cs typeface="+mj-cs"/>
              </a:rPr>
              <a:t>in the December 2023 Standards Update</a:t>
            </a:r>
            <a:r>
              <a:rPr lang="en-GB" sz="2000" spc="-50" dirty="0">
                <a:latin typeface="Calibri" panose="020F0502020204030204"/>
              </a:rPr>
              <a:t>  </a:t>
            </a:r>
            <a:endParaRPr kumimoji="0" lang="en-GB" sz="2000" b="0" i="0" u="none" strike="noStrike" kern="1200" cap="none" spc="-50" normalizeH="0" baseline="0" noProof="0" dirty="0">
              <a:ln>
                <a:noFill/>
              </a:ln>
              <a:effectLst/>
              <a:uLnTx/>
              <a:uFillTx/>
              <a:latin typeface="Calibri" panose="020F0502020204030204"/>
              <a:ea typeface="+mj-ea"/>
              <a:cs typeface="+mj-cs"/>
            </a:endParaRPr>
          </a:p>
        </p:txBody>
      </p:sp>
      <p:sp>
        <p:nvSpPr>
          <p:cNvPr id="61" name="Title 1">
            <a:extLst>
              <a:ext uri="{FF2B5EF4-FFF2-40B4-BE49-F238E27FC236}">
                <a16:creationId xmlns:a16="http://schemas.microsoft.com/office/drawing/2014/main" id="{F94329AA-0959-490B-8EE4-650A6BF130AE}"/>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2023</a:t>
            </a:r>
            <a:endParaRPr kumimoji="0" lang="en-GB" sz="2400" b="0" i="1" u="none" strike="noStrike" kern="1200" cap="none" spc="0" normalizeH="0" baseline="0" noProof="0" dirty="0">
              <a:ln>
                <a:noFill/>
              </a:ln>
              <a:solidFill>
                <a:prstClr val="black"/>
              </a:solidFill>
              <a:effectLst/>
              <a:uLnTx/>
              <a:uFillTx/>
              <a:latin typeface="Calibri"/>
            </a:endParaRPr>
          </a:p>
        </p:txBody>
      </p:sp>
      <p:sp>
        <p:nvSpPr>
          <p:cNvPr id="82" name="not this">
            <a:hlinkClick r:id="rId4" action="ppaction://hlinksldjump" highlightClick="1"/>
            <a:extLst>
              <a:ext uri="{FF2B5EF4-FFF2-40B4-BE49-F238E27FC236}">
                <a16:creationId xmlns:a16="http://schemas.microsoft.com/office/drawing/2014/main" id="{FC27B757-DE1F-4931-8A5C-469F838AA1FB}"/>
              </a:ext>
            </a:extLst>
          </p:cNvPr>
          <p:cNvSpPr/>
          <p:nvPr/>
        </p:nvSpPr>
        <p:spPr>
          <a:xfrm>
            <a:off x="2402723" y="4963500"/>
            <a:ext cx="7386554" cy="720000"/>
          </a:xfrm>
          <a:prstGeom prst="roundRect">
            <a:avLst>
              <a:gd name="adj" fmla="val 28448"/>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spc="-50" dirty="0">
                <a:latin typeface="Calibri" panose="020F0502020204030204"/>
              </a:rPr>
              <a:t>Draft standards in the pipeline for consultation and publishing in 2024 </a:t>
            </a: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a:ln>
                  <a:noFill/>
                </a:ln>
                <a:solidFill>
                  <a:srgbClr val="C00000"/>
                </a:solidFill>
                <a:effectLst/>
                <a:uLnTx/>
                <a:uFillTx/>
                <a:latin typeface="Calibri"/>
                <a:ea typeface="+mj-ea"/>
                <a:cs typeface="+mj-cs"/>
              </a:rPr>
              <a:t>Click on a button to proceed to that section </a:t>
            </a:r>
            <a:endParaRPr kumimoji="0" lang="en-GB" sz="2400" b="1" i="1" u="none" strike="noStrike" kern="1200" cap="none" spc="0" normalizeH="0" baseline="0" noProof="0">
              <a:ln>
                <a:noFill/>
              </a:ln>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2078079846"/>
      </p:ext>
    </p:extLst>
  </p:cSld>
  <p:clrMapOvr>
    <a:masterClrMapping/>
  </p:clrMapOvr>
  <p:transition spd="slow"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line drawing of a person standing next to a train&#10;&#10;Description automatically generated">
            <a:extLst>
              <a:ext uri="{FF2B5EF4-FFF2-40B4-BE49-F238E27FC236}">
                <a16:creationId xmlns:a16="http://schemas.microsoft.com/office/drawing/2014/main" id="{ED528C3A-5D67-230C-499B-8FF063DE3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8" y="1913452"/>
            <a:ext cx="720000" cy="720000"/>
          </a:xfrm>
          <a:prstGeom prst="rect">
            <a:avLst/>
          </a:prstGeom>
        </p:spPr>
      </p:pic>
      <p:pic>
        <p:nvPicPr>
          <p:cNvPr id="3" name="Picture 2" descr="A white line drawing of a person standing next to a train&#10;&#10;Description automatically generated">
            <a:extLst>
              <a:ext uri="{FF2B5EF4-FFF2-40B4-BE49-F238E27FC236}">
                <a16:creationId xmlns:a16="http://schemas.microsoft.com/office/drawing/2014/main" id="{20AA12C1-0746-0B63-2FF7-1D72B2B50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8" y="1057296"/>
            <a:ext cx="720000" cy="720000"/>
          </a:xfrm>
          <a:prstGeom prst="rect">
            <a:avLst/>
          </a:prstGeom>
        </p:spPr>
      </p:pic>
      <p:sp>
        <p:nvSpPr>
          <p:cNvPr id="2" name="not this">
            <a:hlinkClick r:id="rId4" action="ppaction://hlinksldjump" highlightClick="1"/>
            <a:extLst>
              <a:ext uri="{FF2B5EF4-FFF2-40B4-BE49-F238E27FC236}">
                <a16:creationId xmlns:a16="http://schemas.microsoft.com/office/drawing/2014/main" id="{96E15671-DD6D-DEBA-DACE-15A371094F6A}"/>
              </a:ext>
            </a:extLst>
          </p:cNvPr>
          <p:cNvSpPr/>
          <p:nvPr/>
        </p:nvSpPr>
        <p:spPr>
          <a:xfrm>
            <a:off x="1063063" y="201140"/>
            <a:ext cx="10227413" cy="720000"/>
          </a:xfrm>
          <a:prstGeom prst="roundRect">
            <a:avLst>
              <a:gd name="adj" fmla="val 28448"/>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spc="-50" dirty="0">
                <a:latin typeface="Calibri" panose="020F0502020204030204"/>
              </a:rPr>
              <a:t>Draft standards in the pipeline for consultation in April 2024 (continued)</a:t>
            </a:r>
          </a:p>
        </p:txBody>
      </p:sp>
      <p:pic>
        <p:nvPicPr>
          <p:cNvPr id="13" name="Picture 12">
            <a:hlinkClick r:id="rId5"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6"/>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7"/>
          <a:stretch>
            <a:fillRect/>
          </a:stretch>
        </p:blipFill>
        <p:spPr>
          <a:xfrm>
            <a:off x="89371" y="6016808"/>
            <a:ext cx="720000" cy="692039"/>
          </a:xfrm>
          <a:prstGeom prst="rect">
            <a:avLst/>
          </a:prstGeom>
        </p:spPr>
      </p:pic>
      <p:sp>
        <p:nvSpPr>
          <p:cNvPr id="8" name="Rectangle: Rounded Corners 7">
            <a:hlinkClick r:id="" action="ppaction://noaction" highlightClick="1"/>
            <a:extLst>
              <a:ext uri="{FF2B5EF4-FFF2-40B4-BE49-F238E27FC236}">
                <a16:creationId xmlns:a16="http://schemas.microsoft.com/office/drawing/2014/main" id="{13C9CEA1-D06E-9AA9-EC29-E126B1141F1E}"/>
              </a:ext>
            </a:extLst>
          </p:cNvPr>
          <p:cNvSpPr/>
          <p:nvPr/>
        </p:nvSpPr>
        <p:spPr>
          <a:xfrm>
            <a:off x="1063065" y="1057296"/>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GERT8000‐SP Issue 7 ‐ Speeds</a:t>
            </a:r>
          </a:p>
        </p:txBody>
      </p:sp>
      <p:pic>
        <p:nvPicPr>
          <p:cNvPr id="10" name="Picture 9">
            <a:hlinkClick r:id="" action="ppaction://hlinkshowjump?jump=nextslide"/>
            <a:extLst>
              <a:ext uri="{FF2B5EF4-FFF2-40B4-BE49-F238E27FC236}">
                <a16:creationId xmlns:a16="http://schemas.microsoft.com/office/drawing/2014/main" id="{F9F84599-9458-1B43-48DC-8FB3A4B92D9A}"/>
              </a:ext>
            </a:extLst>
          </p:cNvPr>
          <p:cNvPicPr>
            <a:picLocks noChangeAspect="1"/>
          </p:cNvPicPr>
          <p:nvPr/>
        </p:nvPicPr>
        <p:blipFill>
          <a:blip r:embed="rId8">
            <a:alphaModFix/>
          </a:blip>
          <a:stretch>
            <a:fillRect/>
          </a:stretch>
        </p:blipFill>
        <p:spPr>
          <a:xfrm>
            <a:off x="11290478" y="6016808"/>
            <a:ext cx="756000" cy="756000"/>
          </a:xfrm>
          <a:prstGeom prst="rect">
            <a:avLst/>
          </a:prstGeom>
        </p:spPr>
      </p:pic>
      <p:sp>
        <p:nvSpPr>
          <p:cNvPr id="5" name="Rectangle: Rounded Corners 4">
            <a:hlinkClick r:id="" action="ppaction://noaction" highlightClick="1"/>
            <a:extLst>
              <a:ext uri="{FF2B5EF4-FFF2-40B4-BE49-F238E27FC236}">
                <a16:creationId xmlns:a16="http://schemas.microsoft.com/office/drawing/2014/main" id="{ECE2F4BE-1511-2623-2D31-CD9D6FB9760B}"/>
              </a:ext>
            </a:extLst>
          </p:cNvPr>
          <p:cNvSpPr/>
          <p:nvPr/>
        </p:nvSpPr>
        <p:spPr>
          <a:xfrm>
            <a:off x="1063062" y="1913452"/>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 TW7 Issue 10 ‐ Wrong Direction Movements</a:t>
            </a:r>
          </a:p>
        </p:txBody>
      </p:sp>
      <p:pic>
        <p:nvPicPr>
          <p:cNvPr id="14" name="Picture 13" descr="A white line drawing of a person standing next to a train&#10;&#10;Description automatically generated">
            <a:extLst>
              <a:ext uri="{FF2B5EF4-FFF2-40B4-BE49-F238E27FC236}">
                <a16:creationId xmlns:a16="http://schemas.microsoft.com/office/drawing/2014/main" id="{059EBAE6-2397-E7E7-3B13-1098D5242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5" y="2769608"/>
            <a:ext cx="720000" cy="720000"/>
          </a:xfrm>
          <a:prstGeom prst="rect">
            <a:avLst/>
          </a:prstGeom>
        </p:spPr>
      </p:pic>
      <p:sp>
        <p:nvSpPr>
          <p:cNvPr id="15" name="Rectangle: Rounded Corners 14">
            <a:hlinkClick r:id="" action="ppaction://noaction" highlightClick="1"/>
            <a:extLst>
              <a:ext uri="{FF2B5EF4-FFF2-40B4-BE49-F238E27FC236}">
                <a16:creationId xmlns:a16="http://schemas.microsoft.com/office/drawing/2014/main" id="{44BE6C92-7AF7-82F5-B357-EC2923AB7701}"/>
              </a:ext>
            </a:extLst>
          </p:cNvPr>
          <p:cNvSpPr/>
          <p:nvPr/>
        </p:nvSpPr>
        <p:spPr>
          <a:xfrm>
            <a:off x="1063062" y="2769608"/>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RIS‐0733‐CCS Issue 2 ‐ Lineside Operational Signs</a:t>
            </a:r>
          </a:p>
        </p:txBody>
      </p:sp>
      <p:sp>
        <p:nvSpPr>
          <p:cNvPr id="9" name="not this">
            <a:hlinkClick r:id="rId4" action="ppaction://hlinksldjump" highlightClick="1"/>
            <a:extLst>
              <a:ext uri="{FF2B5EF4-FFF2-40B4-BE49-F238E27FC236}">
                <a16:creationId xmlns:a16="http://schemas.microsoft.com/office/drawing/2014/main" id="{C91A12C1-7810-F2BB-28EB-3767A8183E70}"/>
              </a:ext>
            </a:extLst>
          </p:cNvPr>
          <p:cNvSpPr/>
          <p:nvPr/>
        </p:nvSpPr>
        <p:spPr>
          <a:xfrm>
            <a:off x="1063061" y="3715987"/>
            <a:ext cx="10227413" cy="720000"/>
          </a:xfrm>
          <a:prstGeom prst="roundRect">
            <a:avLst>
              <a:gd name="adj" fmla="val 28448"/>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spc="-50" dirty="0">
                <a:latin typeface="Calibri" panose="020F0502020204030204"/>
              </a:rPr>
              <a:t>Draft standards in the pipeline for consultation in May 2024</a:t>
            </a:r>
          </a:p>
        </p:txBody>
      </p:sp>
      <p:pic>
        <p:nvPicPr>
          <p:cNvPr id="18" name="Picture 17" descr="A white line drawing of a person standing next to a train&#10;&#10;Description automatically generated">
            <a:extLst>
              <a:ext uri="{FF2B5EF4-FFF2-40B4-BE49-F238E27FC236}">
                <a16:creationId xmlns:a16="http://schemas.microsoft.com/office/drawing/2014/main" id="{28DF14A5-9BD8-4B45-975A-D557319F0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3" y="4572143"/>
            <a:ext cx="720000" cy="720000"/>
          </a:xfrm>
          <a:prstGeom prst="rect">
            <a:avLst/>
          </a:prstGeom>
        </p:spPr>
      </p:pic>
      <p:sp>
        <p:nvSpPr>
          <p:cNvPr id="20" name="Rectangle: Rounded Corners 19">
            <a:hlinkClick r:id="" action="ppaction://noaction" highlightClick="1"/>
            <a:extLst>
              <a:ext uri="{FF2B5EF4-FFF2-40B4-BE49-F238E27FC236}">
                <a16:creationId xmlns:a16="http://schemas.microsoft.com/office/drawing/2014/main" id="{88CB0C5D-A35F-78F4-E1E0-D4284FF1FDAB}"/>
              </a:ext>
            </a:extLst>
          </p:cNvPr>
          <p:cNvSpPr/>
          <p:nvPr/>
        </p:nvSpPr>
        <p:spPr>
          <a:xfrm>
            <a:off x="1063060" y="4572143"/>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RIS‐3751‐TOM Issue 4 ‐ Rail Industry Standard for Train Driver Selection</a:t>
            </a:r>
          </a:p>
        </p:txBody>
      </p:sp>
      <p:pic>
        <p:nvPicPr>
          <p:cNvPr id="4" name="Picture 3">
            <a:hlinkClick r:id="" action="ppaction://hlinkshowjump?jump=previousslide"/>
            <a:extLst>
              <a:ext uri="{FF2B5EF4-FFF2-40B4-BE49-F238E27FC236}">
                <a16:creationId xmlns:a16="http://schemas.microsoft.com/office/drawing/2014/main" id="{EC9B9B2F-36EC-6572-2806-A99C946A32E3}"/>
              </a:ext>
            </a:extLst>
          </p:cNvPr>
          <p:cNvPicPr>
            <a:picLocks noChangeAspect="1"/>
          </p:cNvPicPr>
          <p:nvPr/>
        </p:nvPicPr>
        <p:blipFill>
          <a:blip r:embed="rId8">
            <a:alphaModFix/>
          </a:blip>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238631297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circle with white lines on it&#10;&#10;Description automatically generated">
            <a:extLst>
              <a:ext uri="{FF2B5EF4-FFF2-40B4-BE49-F238E27FC236}">
                <a16:creationId xmlns:a16="http://schemas.microsoft.com/office/drawing/2014/main" id="{2FE939AD-FB85-48F2-D535-9BEB52C5C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5" y="1057296"/>
            <a:ext cx="720000" cy="720000"/>
          </a:xfrm>
          <a:prstGeom prst="rect">
            <a:avLst/>
          </a:prstGeom>
        </p:spPr>
      </p:pic>
      <p:pic>
        <p:nvPicPr>
          <p:cNvPr id="21" name="Picture 20" descr="A red circle with white logo&#10;&#10;Description automatically generated">
            <a:extLst>
              <a:ext uri="{FF2B5EF4-FFF2-40B4-BE49-F238E27FC236}">
                <a16:creationId xmlns:a16="http://schemas.microsoft.com/office/drawing/2014/main" id="{4109E0C2-C93E-B230-E8F7-4C68A93B1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505" y="4697375"/>
            <a:ext cx="720000" cy="720000"/>
          </a:xfrm>
          <a:prstGeom prst="rect">
            <a:avLst/>
          </a:prstGeom>
        </p:spPr>
      </p:pic>
      <p:sp>
        <p:nvSpPr>
          <p:cNvPr id="2" name="not this">
            <a:hlinkClick r:id="rId5" action="ppaction://hlinksldjump" highlightClick="1"/>
            <a:extLst>
              <a:ext uri="{FF2B5EF4-FFF2-40B4-BE49-F238E27FC236}">
                <a16:creationId xmlns:a16="http://schemas.microsoft.com/office/drawing/2014/main" id="{96E15671-DD6D-DEBA-DACE-15A371094F6A}"/>
              </a:ext>
            </a:extLst>
          </p:cNvPr>
          <p:cNvSpPr/>
          <p:nvPr/>
        </p:nvSpPr>
        <p:spPr>
          <a:xfrm>
            <a:off x="1063063" y="201140"/>
            <a:ext cx="10227413" cy="720000"/>
          </a:xfrm>
          <a:prstGeom prst="roundRect">
            <a:avLst>
              <a:gd name="adj" fmla="val 28448"/>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spc="-50" dirty="0">
                <a:latin typeface="Calibri" panose="020F0502020204030204"/>
              </a:rPr>
              <a:t>Draft standards in the pipeline for consultation in June 2024</a:t>
            </a:r>
          </a:p>
        </p:txBody>
      </p:sp>
      <p:pic>
        <p:nvPicPr>
          <p:cNvPr id="13" name="Picture 12">
            <a:hlinkClick r:id="rId6"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8"/>
          <a:stretch>
            <a:fillRect/>
          </a:stretch>
        </p:blipFill>
        <p:spPr>
          <a:xfrm>
            <a:off x="89371" y="6016808"/>
            <a:ext cx="720000" cy="692039"/>
          </a:xfrm>
          <a:prstGeom prst="rect">
            <a:avLst/>
          </a:prstGeom>
        </p:spPr>
      </p:pic>
      <p:sp>
        <p:nvSpPr>
          <p:cNvPr id="8" name="Rectangle: Rounded Corners 7">
            <a:hlinkClick r:id="" action="ppaction://noaction" highlightClick="1"/>
            <a:extLst>
              <a:ext uri="{FF2B5EF4-FFF2-40B4-BE49-F238E27FC236}">
                <a16:creationId xmlns:a16="http://schemas.microsoft.com/office/drawing/2014/main" id="{13C9CEA1-D06E-9AA9-EC29-E126B1141F1E}"/>
              </a:ext>
            </a:extLst>
          </p:cNvPr>
          <p:cNvSpPr/>
          <p:nvPr/>
        </p:nvSpPr>
        <p:spPr>
          <a:xfrm>
            <a:off x="1063065" y="1057296"/>
            <a:ext cx="10227414"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GMRT8073 Issue 5 ‐ Application of Standard Vehicle Gauges</a:t>
            </a:r>
          </a:p>
        </p:txBody>
      </p:sp>
      <p:pic>
        <p:nvPicPr>
          <p:cNvPr id="10" name="Picture 9">
            <a:hlinkClick r:id="" action="ppaction://hlinkshowjump?jump=nextslide"/>
            <a:extLst>
              <a:ext uri="{FF2B5EF4-FFF2-40B4-BE49-F238E27FC236}">
                <a16:creationId xmlns:a16="http://schemas.microsoft.com/office/drawing/2014/main" id="{F9F84599-9458-1B43-48DC-8FB3A4B92D9A}"/>
              </a:ext>
            </a:extLst>
          </p:cNvPr>
          <p:cNvPicPr>
            <a:picLocks noChangeAspect="1"/>
          </p:cNvPicPr>
          <p:nvPr/>
        </p:nvPicPr>
        <p:blipFill>
          <a:blip r:embed="rId9">
            <a:alphaModFix/>
          </a:blip>
          <a:stretch>
            <a:fillRect/>
          </a:stretch>
        </p:blipFill>
        <p:spPr>
          <a:xfrm>
            <a:off x="11290478" y="6016808"/>
            <a:ext cx="756000" cy="756000"/>
          </a:xfrm>
          <a:prstGeom prst="rect">
            <a:avLst/>
          </a:prstGeom>
        </p:spPr>
      </p:pic>
      <p:pic>
        <p:nvPicPr>
          <p:cNvPr id="12" name="Picture 11" descr="A green circle with white lines on it&#10;&#10;Description automatically generated">
            <a:extLst>
              <a:ext uri="{FF2B5EF4-FFF2-40B4-BE49-F238E27FC236}">
                <a16:creationId xmlns:a16="http://schemas.microsoft.com/office/drawing/2014/main" id="{D1D58EE2-C8C8-3410-6199-F0DE2E68A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5" y="2979881"/>
            <a:ext cx="720000" cy="720000"/>
          </a:xfrm>
          <a:prstGeom prst="rect">
            <a:avLst/>
          </a:prstGeom>
        </p:spPr>
      </p:pic>
      <p:sp>
        <p:nvSpPr>
          <p:cNvPr id="16" name="Rectangle: Rounded Corners 15">
            <a:hlinkClick r:id="" action="ppaction://noaction" highlightClick="1"/>
            <a:extLst>
              <a:ext uri="{FF2B5EF4-FFF2-40B4-BE49-F238E27FC236}">
                <a16:creationId xmlns:a16="http://schemas.microsoft.com/office/drawing/2014/main" id="{6C6F7FE3-13BC-8397-22B7-FC3C7D96ADF3}"/>
              </a:ext>
            </a:extLst>
          </p:cNvPr>
          <p:cNvSpPr/>
          <p:nvPr/>
        </p:nvSpPr>
        <p:spPr>
          <a:xfrm>
            <a:off x="1063065" y="2979881"/>
            <a:ext cx="10227414"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RIS‐2704‐RST Issue 2 ‐ Rail Industry Standard for Wheelsets Handling and Storage</a:t>
            </a:r>
          </a:p>
        </p:txBody>
      </p:sp>
      <p:pic>
        <p:nvPicPr>
          <p:cNvPr id="17" name="Picture 16" descr="A green circle with white lines on it&#10;&#10;Description automatically generated">
            <a:extLst>
              <a:ext uri="{FF2B5EF4-FFF2-40B4-BE49-F238E27FC236}">
                <a16:creationId xmlns:a16="http://schemas.microsoft.com/office/drawing/2014/main" id="{B915F8CB-943B-7183-8B41-B6BE4B5AC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5" y="3838628"/>
            <a:ext cx="720000" cy="720000"/>
          </a:xfrm>
          <a:prstGeom prst="rect">
            <a:avLst/>
          </a:prstGeom>
        </p:spPr>
      </p:pic>
      <p:sp>
        <p:nvSpPr>
          <p:cNvPr id="18" name="Rectangle: Rounded Corners 17">
            <a:hlinkClick r:id="" action="ppaction://noaction" highlightClick="1"/>
            <a:extLst>
              <a:ext uri="{FF2B5EF4-FFF2-40B4-BE49-F238E27FC236}">
                <a16:creationId xmlns:a16="http://schemas.microsoft.com/office/drawing/2014/main" id="{51BA3ABB-1B54-8E38-C606-0271AFD3B4EE}"/>
              </a:ext>
            </a:extLst>
          </p:cNvPr>
          <p:cNvSpPr/>
          <p:nvPr/>
        </p:nvSpPr>
        <p:spPr>
          <a:xfrm>
            <a:off x="1063065" y="3838628"/>
            <a:ext cx="10227414"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RIS‐2709‐RST Issue 2 ‐ Rail Industry Standard for the Identification of Roller Bearings Defects</a:t>
            </a:r>
          </a:p>
        </p:txBody>
      </p:sp>
      <p:sp>
        <p:nvSpPr>
          <p:cNvPr id="20" name="Rectangle: Rounded Corners 19">
            <a:hlinkClick r:id="" action="ppaction://noaction" highlightClick="1"/>
            <a:extLst>
              <a:ext uri="{FF2B5EF4-FFF2-40B4-BE49-F238E27FC236}">
                <a16:creationId xmlns:a16="http://schemas.microsoft.com/office/drawing/2014/main" id="{FB5463D7-8783-14E9-E1D7-0910902C764E}"/>
              </a:ext>
            </a:extLst>
          </p:cNvPr>
          <p:cNvSpPr/>
          <p:nvPr/>
        </p:nvSpPr>
        <p:spPr>
          <a:xfrm>
            <a:off x="1063065" y="4697375"/>
            <a:ext cx="10227414" cy="720000"/>
          </a:xfrm>
          <a:prstGeom prst="roundRect">
            <a:avLst>
              <a:gd name="adj" fmla="val 25789"/>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RIS‐8034‐INS Issue 2 ‐ Maintenance of Signal and Operational Sign Visibility</a:t>
            </a:r>
          </a:p>
        </p:txBody>
      </p:sp>
      <p:sp>
        <p:nvSpPr>
          <p:cNvPr id="22" name="not this">
            <a:hlinkClick r:id="rId5" action="ppaction://hlinksldjump" highlightClick="1"/>
            <a:extLst>
              <a:ext uri="{FF2B5EF4-FFF2-40B4-BE49-F238E27FC236}">
                <a16:creationId xmlns:a16="http://schemas.microsoft.com/office/drawing/2014/main" id="{D25978C8-6D8C-2F58-49C6-EABD3565413E}"/>
              </a:ext>
            </a:extLst>
          </p:cNvPr>
          <p:cNvSpPr/>
          <p:nvPr/>
        </p:nvSpPr>
        <p:spPr>
          <a:xfrm>
            <a:off x="1063062" y="2123725"/>
            <a:ext cx="10227413" cy="720000"/>
          </a:xfrm>
          <a:prstGeom prst="roundRect">
            <a:avLst>
              <a:gd name="adj" fmla="val 28448"/>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spc="-50" dirty="0">
                <a:latin typeface="Calibri" panose="020F0502020204030204"/>
              </a:rPr>
              <a:t>Draft standards in the pipeline for consultation in July 2024</a:t>
            </a:r>
          </a:p>
        </p:txBody>
      </p:sp>
      <p:pic>
        <p:nvPicPr>
          <p:cNvPr id="3" name="Picture 2">
            <a:hlinkClick r:id="" action="ppaction://hlinkshowjump?jump=previousslide"/>
            <a:extLst>
              <a:ext uri="{FF2B5EF4-FFF2-40B4-BE49-F238E27FC236}">
                <a16:creationId xmlns:a16="http://schemas.microsoft.com/office/drawing/2014/main" id="{0933B708-BCB2-C47E-A155-13826054B816}"/>
              </a:ext>
            </a:extLst>
          </p:cNvPr>
          <p:cNvPicPr>
            <a:picLocks noChangeAspect="1"/>
          </p:cNvPicPr>
          <p:nvPr/>
        </p:nvPicPr>
        <p:blipFill>
          <a:blip r:embed="rId9">
            <a:alphaModFix/>
          </a:blip>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233489190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red circle with white logo&#10;&#10;Description automatically generated">
            <a:extLst>
              <a:ext uri="{FF2B5EF4-FFF2-40B4-BE49-F238E27FC236}">
                <a16:creationId xmlns:a16="http://schemas.microsoft.com/office/drawing/2014/main" id="{399E1E34-25C6-4255-EABD-9D3E6ACF5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5" y="4532078"/>
            <a:ext cx="720000" cy="720000"/>
          </a:xfrm>
          <a:prstGeom prst="rect">
            <a:avLst/>
          </a:prstGeom>
        </p:spPr>
      </p:pic>
      <p:pic>
        <p:nvPicPr>
          <p:cNvPr id="6" name="Picture 5" descr="A white line drawing of a person standing next to a train&#10;&#10;Description automatically generated">
            <a:extLst>
              <a:ext uri="{FF2B5EF4-FFF2-40B4-BE49-F238E27FC236}">
                <a16:creationId xmlns:a16="http://schemas.microsoft.com/office/drawing/2014/main" id="{509D3607-8ADD-A9E6-3F8B-FE1322EFD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508" y="1057296"/>
            <a:ext cx="720000" cy="720000"/>
          </a:xfrm>
          <a:prstGeom prst="rect">
            <a:avLst/>
          </a:prstGeom>
        </p:spPr>
      </p:pic>
      <p:sp>
        <p:nvSpPr>
          <p:cNvPr id="2" name="not this">
            <a:hlinkClick r:id="rId5" action="ppaction://hlinksldjump" highlightClick="1"/>
            <a:extLst>
              <a:ext uri="{FF2B5EF4-FFF2-40B4-BE49-F238E27FC236}">
                <a16:creationId xmlns:a16="http://schemas.microsoft.com/office/drawing/2014/main" id="{96E15671-DD6D-DEBA-DACE-15A371094F6A}"/>
              </a:ext>
            </a:extLst>
          </p:cNvPr>
          <p:cNvSpPr/>
          <p:nvPr/>
        </p:nvSpPr>
        <p:spPr>
          <a:xfrm>
            <a:off x="1063063" y="201140"/>
            <a:ext cx="10227413" cy="720000"/>
          </a:xfrm>
          <a:prstGeom prst="roundRect">
            <a:avLst>
              <a:gd name="adj" fmla="val 28448"/>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spc="-50" dirty="0">
                <a:latin typeface="Calibri" panose="020F0502020204030204"/>
              </a:rPr>
              <a:t>Draft standards in the pipeline for consultation in August 2024</a:t>
            </a:r>
          </a:p>
        </p:txBody>
      </p:sp>
      <p:pic>
        <p:nvPicPr>
          <p:cNvPr id="13" name="Picture 12">
            <a:hlinkClick r:id="rId6"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8"/>
          <a:stretch>
            <a:fillRect/>
          </a:stretch>
        </p:blipFill>
        <p:spPr>
          <a:xfrm>
            <a:off x="89371" y="6016808"/>
            <a:ext cx="720000" cy="692039"/>
          </a:xfrm>
          <a:prstGeom prst="rect">
            <a:avLst/>
          </a:prstGeom>
        </p:spPr>
      </p:pic>
      <p:sp>
        <p:nvSpPr>
          <p:cNvPr id="8" name="Rectangle: Rounded Corners 7">
            <a:hlinkClick r:id="" action="ppaction://noaction" highlightClick="1"/>
            <a:extLst>
              <a:ext uri="{FF2B5EF4-FFF2-40B4-BE49-F238E27FC236}">
                <a16:creationId xmlns:a16="http://schemas.microsoft.com/office/drawing/2014/main" id="{13C9CEA1-D06E-9AA9-EC29-E126B1141F1E}"/>
              </a:ext>
            </a:extLst>
          </p:cNvPr>
          <p:cNvSpPr/>
          <p:nvPr/>
        </p:nvSpPr>
        <p:spPr>
          <a:xfrm>
            <a:off x="1063065" y="1057296"/>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RIS‐3789‐TOM Issue 1 ‐ Medical Fitness Requirements</a:t>
            </a:r>
          </a:p>
        </p:txBody>
      </p:sp>
      <p:pic>
        <p:nvPicPr>
          <p:cNvPr id="19" name="Picture 18" descr="A white line drawing of a person standing next to a train&#10;&#10;Description automatically generated">
            <a:extLst>
              <a:ext uri="{FF2B5EF4-FFF2-40B4-BE49-F238E27FC236}">
                <a16:creationId xmlns:a16="http://schemas.microsoft.com/office/drawing/2014/main" id="{6DCEFE85-A8BB-C1AE-D569-8448C4F50B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505" y="1924049"/>
            <a:ext cx="720000" cy="720000"/>
          </a:xfrm>
          <a:prstGeom prst="rect">
            <a:avLst/>
          </a:prstGeom>
        </p:spPr>
      </p:pic>
      <p:sp>
        <p:nvSpPr>
          <p:cNvPr id="22" name="Rectangle: Rounded Corners 21">
            <a:hlinkClick r:id="" action="ppaction://noaction" highlightClick="1"/>
            <a:extLst>
              <a:ext uri="{FF2B5EF4-FFF2-40B4-BE49-F238E27FC236}">
                <a16:creationId xmlns:a16="http://schemas.microsoft.com/office/drawing/2014/main" id="{46B177D3-FA0E-9104-DEF9-BD87947740B3}"/>
              </a:ext>
            </a:extLst>
          </p:cNvPr>
          <p:cNvSpPr/>
          <p:nvPr/>
        </p:nvSpPr>
        <p:spPr>
          <a:xfrm>
            <a:off x="1063062" y="1924049"/>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RIS‐3451‐TOM Issue 2 ‐ Train Drivers ‐ Suitability and Medical Fitness Requirements</a:t>
            </a:r>
          </a:p>
        </p:txBody>
      </p:sp>
      <p:pic>
        <p:nvPicPr>
          <p:cNvPr id="23" name="Picture 22" descr="A white line drawing of a person standing next to a train&#10;&#10;Description automatically generated">
            <a:extLst>
              <a:ext uri="{FF2B5EF4-FFF2-40B4-BE49-F238E27FC236}">
                <a16:creationId xmlns:a16="http://schemas.microsoft.com/office/drawing/2014/main" id="{BE927A2B-0861-4A54-7A85-97A239639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505" y="2793392"/>
            <a:ext cx="720000" cy="720000"/>
          </a:xfrm>
          <a:prstGeom prst="rect">
            <a:avLst/>
          </a:prstGeom>
        </p:spPr>
      </p:pic>
      <p:sp>
        <p:nvSpPr>
          <p:cNvPr id="24" name="Rectangle: Rounded Corners 23">
            <a:hlinkClick r:id="" action="ppaction://noaction" highlightClick="1"/>
            <a:extLst>
              <a:ext uri="{FF2B5EF4-FFF2-40B4-BE49-F238E27FC236}">
                <a16:creationId xmlns:a16="http://schemas.microsoft.com/office/drawing/2014/main" id="{2D9296F7-9FA0-072F-2688-7DDB6E6E10BE}"/>
              </a:ext>
            </a:extLst>
          </p:cNvPr>
          <p:cNvSpPr/>
          <p:nvPr/>
        </p:nvSpPr>
        <p:spPr>
          <a:xfrm>
            <a:off x="1063062" y="2793392"/>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RIS‐3452‐TOM Issue 2 ‐ Train Movement ‐ Medical Fitness Requirements</a:t>
            </a:r>
          </a:p>
        </p:txBody>
      </p:sp>
      <p:pic>
        <p:nvPicPr>
          <p:cNvPr id="27" name="Picture 26" descr="A white line drawing of a person standing next to a train&#10;&#10;Description automatically generated">
            <a:extLst>
              <a:ext uri="{FF2B5EF4-FFF2-40B4-BE49-F238E27FC236}">
                <a16:creationId xmlns:a16="http://schemas.microsoft.com/office/drawing/2014/main" id="{1034290A-D600-0755-3D67-94DB6C7A6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505" y="3662735"/>
            <a:ext cx="720000" cy="720000"/>
          </a:xfrm>
          <a:prstGeom prst="rect">
            <a:avLst/>
          </a:prstGeom>
        </p:spPr>
      </p:pic>
      <p:sp>
        <p:nvSpPr>
          <p:cNvPr id="28" name="Rectangle: Rounded Corners 27">
            <a:hlinkClick r:id="" action="ppaction://noaction" highlightClick="1"/>
            <a:extLst>
              <a:ext uri="{FF2B5EF4-FFF2-40B4-BE49-F238E27FC236}">
                <a16:creationId xmlns:a16="http://schemas.microsoft.com/office/drawing/2014/main" id="{8CAFCF8A-19C7-640F-12CF-CF458EA3EC66}"/>
              </a:ext>
            </a:extLst>
          </p:cNvPr>
          <p:cNvSpPr/>
          <p:nvPr/>
        </p:nvSpPr>
        <p:spPr>
          <a:xfrm>
            <a:off x="1063062" y="3662735"/>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GOGN3655 Issue 2 </a:t>
            </a: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Withdrawal</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 Guidance on Medical Fitness for Railway Safety</a:t>
            </a:r>
          </a:p>
        </p:txBody>
      </p:sp>
      <p:sp>
        <p:nvSpPr>
          <p:cNvPr id="30" name="Rectangle: Rounded Corners 29">
            <a:hlinkClick r:id="" action="ppaction://noaction" highlightClick="1"/>
            <a:extLst>
              <a:ext uri="{FF2B5EF4-FFF2-40B4-BE49-F238E27FC236}">
                <a16:creationId xmlns:a16="http://schemas.microsoft.com/office/drawing/2014/main" id="{DEC10F7E-89DB-5228-208A-2984ECF88ED0}"/>
              </a:ext>
            </a:extLst>
          </p:cNvPr>
          <p:cNvSpPr/>
          <p:nvPr/>
        </p:nvSpPr>
        <p:spPr>
          <a:xfrm>
            <a:off x="1063062" y="4532078"/>
            <a:ext cx="10227414" cy="720000"/>
          </a:xfrm>
          <a:prstGeom prst="roundRect">
            <a:avLst>
              <a:gd name="adj" fmla="val 25789"/>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RIS‐0386‐CCS Issue 2 ‐ Rail Industry Standard on Signal Overrun Risk Evaluation and Assessment</a:t>
            </a:r>
          </a:p>
        </p:txBody>
      </p:sp>
      <p:pic>
        <p:nvPicPr>
          <p:cNvPr id="32" name="Picture 31">
            <a:hlinkClick r:id="" action="ppaction://hlinkshowjump?jump=nextslide"/>
            <a:extLst>
              <a:ext uri="{FF2B5EF4-FFF2-40B4-BE49-F238E27FC236}">
                <a16:creationId xmlns:a16="http://schemas.microsoft.com/office/drawing/2014/main" id="{7003CAF9-D7C2-6524-7E7D-6A58960BD8FD}"/>
              </a:ext>
            </a:extLst>
          </p:cNvPr>
          <p:cNvPicPr>
            <a:picLocks noChangeAspect="1"/>
          </p:cNvPicPr>
          <p:nvPr/>
        </p:nvPicPr>
        <p:blipFill>
          <a:blip r:embed="rId9">
            <a:alphaModFix/>
          </a:blip>
          <a:stretch>
            <a:fillRect/>
          </a:stretch>
        </p:blipFill>
        <p:spPr>
          <a:xfrm>
            <a:off x="11290478" y="6016808"/>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0EF004FF-B347-1826-38FF-463D087BC8A4}"/>
              </a:ext>
            </a:extLst>
          </p:cNvPr>
          <p:cNvPicPr>
            <a:picLocks noChangeAspect="1"/>
          </p:cNvPicPr>
          <p:nvPr/>
        </p:nvPicPr>
        <p:blipFill>
          <a:blip r:embed="rId9">
            <a:alphaModFix/>
          </a:blip>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312606954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line drawing of a person standing next to a train&#10;&#10;Description automatically generated">
            <a:extLst>
              <a:ext uri="{FF2B5EF4-FFF2-40B4-BE49-F238E27FC236}">
                <a16:creationId xmlns:a16="http://schemas.microsoft.com/office/drawing/2014/main" id="{509D3607-8ADD-A9E6-3F8B-FE1322EFD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8" y="1057296"/>
            <a:ext cx="720000" cy="720000"/>
          </a:xfrm>
          <a:prstGeom prst="rect">
            <a:avLst/>
          </a:prstGeom>
        </p:spPr>
      </p:pic>
      <p:sp>
        <p:nvSpPr>
          <p:cNvPr id="2" name="not this">
            <a:hlinkClick r:id="rId4" action="ppaction://hlinksldjump" highlightClick="1"/>
            <a:extLst>
              <a:ext uri="{FF2B5EF4-FFF2-40B4-BE49-F238E27FC236}">
                <a16:creationId xmlns:a16="http://schemas.microsoft.com/office/drawing/2014/main" id="{96E15671-DD6D-DEBA-DACE-15A371094F6A}"/>
              </a:ext>
            </a:extLst>
          </p:cNvPr>
          <p:cNvSpPr/>
          <p:nvPr/>
        </p:nvSpPr>
        <p:spPr>
          <a:xfrm>
            <a:off x="1063063" y="201140"/>
            <a:ext cx="10227413" cy="720000"/>
          </a:xfrm>
          <a:prstGeom prst="roundRect">
            <a:avLst>
              <a:gd name="adj" fmla="val 28448"/>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spc="-50" dirty="0">
                <a:latin typeface="Calibri" panose="020F0502020204030204"/>
              </a:rPr>
              <a:t>Draft standards in the pipeline for consultation in August 2024</a:t>
            </a:r>
          </a:p>
        </p:txBody>
      </p:sp>
      <p:pic>
        <p:nvPicPr>
          <p:cNvPr id="13" name="Picture 12">
            <a:hlinkClick r:id="rId5"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6"/>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7"/>
          <a:stretch>
            <a:fillRect/>
          </a:stretch>
        </p:blipFill>
        <p:spPr>
          <a:xfrm>
            <a:off x="89371" y="6016808"/>
            <a:ext cx="720000" cy="692039"/>
          </a:xfrm>
          <a:prstGeom prst="rect">
            <a:avLst/>
          </a:prstGeom>
        </p:spPr>
      </p:pic>
      <p:sp>
        <p:nvSpPr>
          <p:cNvPr id="8" name="Rectangle: Rounded Corners 7">
            <a:hlinkClick r:id="" action="ppaction://noaction" highlightClick="1"/>
            <a:extLst>
              <a:ext uri="{FF2B5EF4-FFF2-40B4-BE49-F238E27FC236}">
                <a16:creationId xmlns:a16="http://schemas.microsoft.com/office/drawing/2014/main" id="{13C9CEA1-D06E-9AA9-EC29-E126B1141F1E}"/>
              </a:ext>
            </a:extLst>
          </p:cNvPr>
          <p:cNvSpPr/>
          <p:nvPr/>
        </p:nvSpPr>
        <p:spPr>
          <a:xfrm>
            <a:off x="1063065" y="1057296"/>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RIS‐3787‐TOM Issue 1 ‐ Secondary Communications in the Absence of GSM‐R</a:t>
            </a:r>
          </a:p>
        </p:txBody>
      </p:sp>
      <p:pic>
        <p:nvPicPr>
          <p:cNvPr id="3" name="Picture 2">
            <a:hlinkClick r:id="" action="ppaction://hlinkshowjump?jump=previousslide"/>
            <a:extLst>
              <a:ext uri="{FF2B5EF4-FFF2-40B4-BE49-F238E27FC236}">
                <a16:creationId xmlns:a16="http://schemas.microsoft.com/office/drawing/2014/main" id="{22E61754-62D6-4607-87B4-43B59F1DFF53}"/>
              </a:ext>
            </a:extLst>
          </p:cNvPr>
          <p:cNvPicPr>
            <a:picLocks noChangeAspect="1"/>
          </p:cNvPicPr>
          <p:nvPr/>
        </p:nvPicPr>
        <p:blipFill>
          <a:blip r:embed="rId8"/>
          <a:stretch>
            <a:fillRect/>
          </a:stretch>
        </p:blipFill>
        <p:spPr>
          <a:xfrm flipH="1">
            <a:off x="10372933" y="6016808"/>
            <a:ext cx="756000" cy="756000"/>
          </a:xfrm>
          <a:prstGeom prst="rect">
            <a:avLst/>
          </a:prstGeom>
        </p:spPr>
      </p:pic>
      <p:pic>
        <p:nvPicPr>
          <p:cNvPr id="5" name="Picture 4">
            <a:extLst>
              <a:ext uri="{FF2B5EF4-FFF2-40B4-BE49-F238E27FC236}">
                <a16:creationId xmlns:a16="http://schemas.microsoft.com/office/drawing/2014/main" id="{A30D7443-DE7C-B0A9-A600-101FB643DF0D}"/>
              </a:ext>
            </a:extLst>
          </p:cNvPr>
          <p:cNvPicPr>
            <a:picLocks noChangeAspect="1"/>
          </p:cNvPicPr>
          <p:nvPr/>
        </p:nvPicPr>
        <p:blipFill>
          <a:blip r:embed="rId8">
            <a:alphaModFix amt="20000"/>
          </a:blip>
          <a:stretch>
            <a:fillRect/>
          </a:stretch>
        </p:blipFill>
        <p:spPr>
          <a:xfrm>
            <a:off x="11290478" y="6016808"/>
            <a:ext cx="756000" cy="756000"/>
          </a:xfrm>
          <a:prstGeom prst="rect">
            <a:avLst/>
          </a:prstGeom>
        </p:spPr>
      </p:pic>
      <p:pic>
        <p:nvPicPr>
          <p:cNvPr id="19" name="Picture 18" descr="A white line drawing of a person standing next to a train&#10;&#10;Description automatically generated">
            <a:extLst>
              <a:ext uri="{FF2B5EF4-FFF2-40B4-BE49-F238E27FC236}">
                <a16:creationId xmlns:a16="http://schemas.microsoft.com/office/drawing/2014/main" id="{6DCEFE85-A8BB-C1AE-D569-8448C4F50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5" y="1924049"/>
            <a:ext cx="720000" cy="720000"/>
          </a:xfrm>
          <a:prstGeom prst="rect">
            <a:avLst/>
          </a:prstGeom>
        </p:spPr>
      </p:pic>
      <p:sp>
        <p:nvSpPr>
          <p:cNvPr id="22" name="Rectangle: Rounded Corners 21">
            <a:hlinkClick r:id="" action="ppaction://noaction" highlightClick="1"/>
            <a:extLst>
              <a:ext uri="{FF2B5EF4-FFF2-40B4-BE49-F238E27FC236}">
                <a16:creationId xmlns:a16="http://schemas.microsoft.com/office/drawing/2014/main" id="{46B177D3-FA0E-9104-DEF9-BD87947740B3}"/>
              </a:ext>
            </a:extLst>
          </p:cNvPr>
          <p:cNvSpPr/>
          <p:nvPr/>
        </p:nvSpPr>
        <p:spPr>
          <a:xfrm>
            <a:off x="1063062" y="1924049"/>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GERT8000‐M1 Issue 7 ‐ Dealing with a train accident or train evacuation</a:t>
            </a:r>
          </a:p>
        </p:txBody>
      </p:sp>
      <p:pic>
        <p:nvPicPr>
          <p:cNvPr id="23" name="Picture 22" descr="A white line drawing of a person standing next to a train&#10;&#10;Description automatically generated">
            <a:extLst>
              <a:ext uri="{FF2B5EF4-FFF2-40B4-BE49-F238E27FC236}">
                <a16:creationId xmlns:a16="http://schemas.microsoft.com/office/drawing/2014/main" id="{BE927A2B-0861-4A54-7A85-97A239639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5" y="2793392"/>
            <a:ext cx="720000" cy="720000"/>
          </a:xfrm>
          <a:prstGeom prst="rect">
            <a:avLst/>
          </a:prstGeom>
        </p:spPr>
      </p:pic>
      <p:sp>
        <p:nvSpPr>
          <p:cNvPr id="24" name="Rectangle: Rounded Corners 23">
            <a:hlinkClick r:id="" action="ppaction://noaction" highlightClick="1"/>
            <a:extLst>
              <a:ext uri="{FF2B5EF4-FFF2-40B4-BE49-F238E27FC236}">
                <a16:creationId xmlns:a16="http://schemas.microsoft.com/office/drawing/2014/main" id="{2D9296F7-9FA0-072F-2688-7DDB6E6E10BE}"/>
              </a:ext>
            </a:extLst>
          </p:cNvPr>
          <p:cNvSpPr/>
          <p:nvPr/>
        </p:nvSpPr>
        <p:spPr>
          <a:xfrm>
            <a:off x="1063062" y="2793392"/>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GERT8000‐M2 Issue 7 ‐ Train stopped by train failure</a:t>
            </a:r>
          </a:p>
        </p:txBody>
      </p:sp>
      <p:pic>
        <p:nvPicPr>
          <p:cNvPr id="27" name="Picture 26" descr="A white line drawing of a person standing next to a train&#10;&#10;Description automatically generated">
            <a:extLst>
              <a:ext uri="{FF2B5EF4-FFF2-40B4-BE49-F238E27FC236}">
                <a16:creationId xmlns:a16="http://schemas.microsoft.com/office/drawing/2014/main" id="{1034290A-D600-0755-3D67-94DB6C7A6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5" y="3662735"/>
            <a:ext cx="720000" cy="720000"/>
          </a:xfrm>
          <a:prstGeom prst="rect">
            <a:avLst/>
          </a:prstGeom>
        </p:spPr>
      </p:pic>
      <p:sp>
        <p:nvSpPr>
          <p:cNvPr id="28" name="Rectangle: Rounded Corners 27">
            <a:hlinkClick r:id="" action="ppaction://noaction" highlightClick="1"/>
            <a:extLst>
              <a:ext uri="{FF2B5EF4-FFF2-40B4-BE49-F238E27FC236}">
                <a16:creationId xmlns:a16="http://schemas.microsoft.com/office/drawing/2014/main" id="{8CAFCF8A-19C7-640F-12CF-CF458EA3EC66}"/>
              </a:ext>
            </a:extLst>
          </p:cNvPr>
          <p:cNvSpPr/>
          <p:nvPr/>
        </p:nvSpPr>
        <p:spPr>
          <a:xfrm>
            <a:off x="1063062" y="3662735"/>
            <a:ext cx="10227414"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7538" lvl="0" indent="-1887538">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GOGN3677 Issue 2 </a:t>
            </a: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Withdrawal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Guidance Note on the Provision of Lineside Telephones</a:t>
            </a:r>
          </a:p>
        </p:txBody>
      </p:sp>
    </p:spTree>
    <p:extLst>
      <p:ext uri="{BB962C8B-B14F-4D97-AF65-F5344CB8AC3E}">
        <p14:creationId xmlns:p14="http://schemas.microsoft.com/office/powerpoint/2010/main" val="375899220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a:extLst>
              <a:ext uri="{FF2B5EF4-FFF2-40B4-BE49-F238E27FC236}">
                <a16:creationId xmlns:a16="http://schemas.microsoft.com/office/drawing/2014/main" id="{C0F2AD0B-A8D9-7D7E-F51D-13F21F77BF4D}"/>
              </a:ext>
            </a:extLst>
          </p:cNvPr>
          <p:cNvGrpSpPr/>
          <p:nvPr/>
        </p:nvGrpSpPr>
        <p:grpSpPr>
          <a:xfrm>
            <a:off x="5342541" y="2693449"/>
            <a:ext cx="1080000" cy="1080000"/>
            <a:chOff x="6790257" y="3245157"/>
            <a:chExt cx="1080000" cy="1080000"/>
          </a:xfrm>
        </p:grpSpPr>
        <p:grpSp>
          <p:nvGrpSpPr>
            <p:cNvPr id="101" name="Group 100">
              <a:extLst>
                <a:ext uri="{FF2B5EF4-FFF2-40B4-BE49-F238E27FC236}">
                  <a16:creationId xmlns:a16="http://schemas.microsoft.com/office/drawing/2014/main" id="{3A63CFF5-18FB-C995-68A9-9B8A2E0FB87B}"/>
                </a:ext>
              </a:extLst>
            </p:cNvPr>
            <p:cNvGrpSpPr/>
            <p:nvPr/>
          </p:nvGrpSpPr>
          <p:grpSpPr>
            <a:xfrm>
              <a:off x="6790257" y="3245157"/>
              <a:ext cx="1080000" cy="1080000"/>
              <a:chOff x="6790257" y="3245157"/>
              <a:chExt cx="1080000" cy="1080000"/>
            </a:xfrm>
          </p:grpSpPr>
          <p:sp>
            <p:nvSpPr>
              <p:cNvPr id="86" name="Rectangle: Rounded Corners 85">
                <a:hlinkClick r:id="" action="ppaction://noaction" highlightClick="1"/>
                <a:extLst>
                  <a:ext uri="{FF2B5EF4-FFF2-40B4-BE49-F238E27FC236}">
                    <a16:creationId xmlns:a16="http://schemas.microsoft.com/office/drawing/2014/main" id="{6F620D39-5239-77FA-3F72-411C1CA0EE3E}"/>
                  </a:ext>
                </a:extLst>
              </p:cNvPr>
              <p:cNvSpPr/>
              <p:nvPr/>
            </p:nvSpPr>
            <p:spPr>
              <a:xfrm>
                <a:off x="6790257" y="3245157"/>
                <a:ext cx="1080000" cy="1080000"/>
              </a:xfrm>
              <a:prstGeom prst="roundRect">
                <a:avLst>
                  <a:gd name="adj" fmla="val 50000"/>
                </a:avLst>
              </a:prstGeom>
              <a:solidFill>
                <a:srgbClr val="DEC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 name="Picture 99" descr="Icon&#10;&#10;Description automatically generated">
                <a:extLst>
                  <a:ext uri="{FF2B5EF4-FFF2-40B4-BE49-F238E27FC236}">
                    <a16:creationId xmlns:a16="http://schemas.microsoft.com/office/drawing/2014/main" id="{1BEB0E38-9D60-76FE-C713-B38F20C21AE2}"/>
                  </a:ext>
                </a:extLst>
              </p:cNvPr>
              <p:cNvPicPr preferRelativeResize="0">
                <a:picLocks/>
              </p:cNvPicPr>
              <p:nvPr/>
            </p:nvPicPr>
            <p:blipFill rotWithShape="1">
              <a:blip r:embed="rId3">
                <a:clrChange>
                  <a:clrFrom>
                    <a:srgbClr val="00B1E3"/>
                  </a:clrFrom>
                  <a:clrTo>
                    <a:srgbClr val="00B1E3">
                      <a:alpha val="0"/>
                    </a:srgbClr>
                  </a:clrTo>
                </a:clrChange>
                <a:extLst>
                  <a:ext uri="{28A0092B-C50C-407E-A947-70E740481C1C}">
                    <a14:useLocalDpi xmlns:a14="http://schemas.microsoft.com/office/drawing/2010/main" val="0"/>
                  </a:ext>
                </a:extLst>
              </a:blip>
              <a:srcRect l="16954" t="18504" r="17785" b="15240"/>
              <a:stretch/>
            </p:blipFill>
            <p:spPr>
              <a:xfrm>
                <a:off x="6876573" y="3331647"/>
                <a:ext cx="907368" cy="944438"/>
              </a:xfrm>
              <a:prstGeom prst="ellipse">
                <a:avLst/>
              </a:prstGeom>
              <a:ln w="19050">
                <a:noFill/>
              </a:ln>
              <a:effectLst/>
            </p:spPr>
          </p:pic>
        </p:grpSp>
        <p:cxnSp>
          <p:nvCxnSpPr>
            <p:cNvPr id="102" name="Straight Connector 101">
              <a:extLst>
                <a:ext uri="{FF2B5EF4-FFF2-40B4-BE49-F238E27FC236}">
                  <a16:creationId xmlns:a16="http://schemas.microsoft.com/office/drawing/2014/main" id="{362B37B0-7451-BECD-F7A4-1A4512224E69}"/>
                </a:ext>
              </a:extLst>
            </p:cNvPr>
            <p:cNvCxnSpPr/>
            <p:nvPr/>
          </p:nvCxnSpPr>
          <p:spPr>
            <a:xfrm>
              <a:off x="7596950" y="3607370"/>
              <a:ext cx="83527" cy="0"/>
            </a:xfrm>
            <a:prstGeom prst="line">
              <a:avLst/>
            </a:prstGeom>
            <a:ln w="28575">
              <a:solidFill>
                <a:srgbClr val="DEC94F"/>
              </a:solidFill>
            </a:ln>
            <a:effectLst/>
          </p:spPr>
          <p:style>
            <a:lnRef idx="1">
              <a:schemeClr val="accent1"/>
            </a:lnRef>
            <a:fillRef idx="0">
              <a:schemeClr val="accent1"/>
            </a:fillRef>
            <a:effectRef idx="0">
              <a:schemeClr val="accent1"/>
            </a:effectRef>
            <a:fontRef idx="minor">
              <a:schemeClr val="tx1"/>
            </a:fontRef>
          </p:style>
        </p:cxnSp>
      </p:grpSp>
      <p:pic>
        <p:nvPicPr>
          <p:cNvPr id="42" name="Picture 41" descr="A white line on a blue circle&#10;&#10;Description automatically generated">
            <a:extLst>
              <a:ext uri="{FF2B5EF4-FFF2-40B4-BE49-F238E27FC236}">
                <a16:creationId xmlns:a16="http://schemas.microsoft.com/office/drawing/2014/main" id="{F4573A0F-0661-4FD1-9C1E-02BC124E1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4237" y="4477830"/>
            <a:ext cx="1080000" cy="1080000"/>
          </a:xfrm>
          <a:prstGeom prst="rect">
            <a:avLst/>
          </a:prstGeom>
        </p:spPr>
      </p:pic>
      <p:pic>
        <p:nvPicPr>
          <p:cNvPr id="18" name="Picture 17" descr="A white line drawing of a person standing next to a train&#10;&#10;Description automatically generated">
            <a:extLst>
              <a:ext uri="{FF2B5EF4-FFF2-40B4-BE49-F238E27FC236}">
                <a16:creationId xmlns:a16="http://schemas.microsoft.com/office/drawing/2014/main" id="{62646660-BFDB-F6B7-2BBD-D8D0A5A2A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804" y="4477830"/>
            <a:ext cx="1080000" cy="1080000"/>
          </a:xfrm>
          <a:prstGeom prst="rect">
            <a:avLst/>
          </a:prstGeom>
        </p:spPr>
      </p:pic>
      <p:pic>
        <p:nvPicPr>
          <p:cNvPr id="37" name="Picture 36" descr="A white line on a blue circle&#10;&#10;Description automatically generated">
            <a:extLst>
              <a:ext uri="{FF2B5EF4-FFF2-40B4-BE49-F238E27FC236}">
                <a16:creationId xmlns:a16="http://schemas.microsoft.com/office/drawing/2014/main" id="{486A317D-86A9-1774-B2CA-AB0F0C46AB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804" y="909068"/>
            <a:ext cx="1080000" cy="1080000"/>
          </a:xfrm>
          <a:prstGeom prst="rect">
            <a:avLst/>
          </a:prstGeom>
        </p:spPr>
      </p:pic>
      <p:pic>
        <p:nvPicPr>
          <p:cNvPr id="28" name="Picture 27" descr="A green circle with white lines and dots on it&#10;&#10;Description automatically generated">
            <a:extLst>
              <a:ext uri="{FF2B5EF4-FFF2-40B4-BE49-F238E27FC236}">
                <a16:creationId xmlns:a16="http://schemas.microsoft.com/office/drawing/2014/main" id="{6CA2215F-28A4-38EC-4173-378DFD9586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94237" y="909068"/>
            <a:ext cx="1080000" cy="1080000"/>
          </a:xfrm>
          <a:prstGeom prst="rect">
            <a:avLst/>
          </a:prstGeom>
        </p:spPr>
      </p:pic>
      <p:pic>
        <p:nvPicPr>
          <p:cNvPr id="26" name="Picture 25" descr="A green circle with white lines on it&#10;&#10;Description automatically generated">
            <a:extLst>
              <a:ext uri="{FF2B5EF4-FFF2-40B4-BE49-F238E27FC236}">
                <a16:creationId xmlns:a16="http://schemas.microsoft.com/office/drawing/2014/main" id="{FE952E73-D78B-598A-5AB5-5988D87830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7342" y="909068"/>
            <a:ext cx="1080000" cy="1080000"/>
          </a:xfrm>
          <a:prstGeom prst="rect">
            <a:avLst/>
          </a:prstGeom>
        </p:spPr>
      </p:pic>
      <p:pic>
        <p:nvPicPr>
          <p:cNvPr id="23" name="Picture 22" descr="A red circle with white logo&#10;&#10;Description automatically generated">
            <a:extLst>
              <a:ext uri="{FF2B5EF4-FFF2-40B4-BE49-F238E27FC236}">
                <a16:creationId xmlns:a16="http://schemas.microsoft.com/office/drawing/2014/main" id="{579C6414-910B-7467-9580-0E4715468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7804" y="2693449"/>
            <a:ext cx="1080000" cy="1080000"/>
          </a:xfrm>
          <a:prstGeom prst="rect">
            <a:avLst/>
          </a:prstGeom>
        </p:spPr>
      </p:pic>
      <p:pic>
        <p:nvPicPr>
          <p:cNvPr id="21" name="Picture 20" descr="A blue circle with a lightning bolt in it&#10;&#10;Description automatically generated">
            <a:extLst>
              <a:ext uri="{FF2B5EF4-FFF2-40B4-BE49-F238E27FC236}">
                <a16:creationId xmlns:a16="http://schemas.microsoft.com/office/drawing/2014/main" id="{69A19B20-DFFF-CA65-8C56-F49F1F5C4DA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47343" y="4477830"/>
            <a:ext cx="1080000" cy="1080000"/>
          </a:xfrm>
          <a:prstGeom prst="rect">
            <a:avLst/>
          </a:prstGeom>
        </p:spPr>
      </p:pic>
      <p:sp>
        <p:nvSpPr>
          <p:cNvPr id="38" name="Title 1">
            <a:extLst>
              <a:ext uri="{FF2B5EF4-FFF2-40B4-BE49-F238E27FC236}">
                <a16:creationId xmlns:a16="http://schemas.microsoft.com/office/drawing/2014/main" id="{3AD6F6E1-BB5F-4AE2-86F9-B57394549D48}"/>
              </a:ext>
            </a:extLst>
          </p:cNvPr>
          <p:cNvSpPr txBox="1">
            <a:spLocks/>
          </p:cNvSpPr>
          <p:nvPr/>
        </p:nvSpPr>
        <p:spPr>
          <a:xfrm>
            <a:off x="1787703" y="6253790"/>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icons with red rings for more detail on those changes </a:t>
            </a:r>
            <a:endParaRPr kumimoji="0" lang="en-GB" sz="2000" b="1" i="1" u="none" strike="noStrike" kern="1200" cap="none" spc="0" normalizeH="0" baseline="0" noProof="0">
              <a:ln>
                <a:noFill/>
              </a:ln>
              <a:solidFill>
                <a:srgbClr val="C00000"/>
              </a:solidFill>
              <a:effectLst/>
              <a:uLnTx/>
              <a:uFillTx/>
              <a:latin typeface="Calibri"/>
              <a:ea typeface="+mj-ea"/>
              <a:cs typeface="+mj-cs"/>
            </a:endParaRPr>
          </a:p>
        </p:txBody>
      </p:sp>
      <p:sp>
        <p:nvSpPr>
          <p:cNvPr id="111" name="Rectangle 110">
            <a:extLst>
              <a:ext uri="{FF2B5EF4-FFF2-40B4-BE49-F238E27FC236}">
                <a16:creationId xmlns:a16="http://schemas.microsoft.com/office/drawing/2014/main" id="{8E4C9954-99D4-4A6A-9ACB-E06C95ED65E5}"/>
              </a:ext>
            </a:extLst>
          </p:cNvPr>
          <p:cNvSpPr/>
          <p:nvPr/>
        </p:nvSpPr>
        <p:spPr>
          <a:xfrm>
            <a:off x="1981406" y="1213883"/>
            <a:ext cx="799294"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Plant</a:t>
            </a:r>
          </a:p>
        </p:txBody>
      </p:sp>
      <p:sp>
        <p:nvSpPr>
          <p:cNvPr id="112" name="Rectangle 111">
            <a:extLst>
              <a:ext uri="{FF2B5EF4-FFF2-40B4-BE49-F238E27FC236}">
                <a16:creationId xmlns:a16="http://schemas.microsoft.com/office/drawing/2014/main" id="{7EA47AB8-5337-4846-9A8D-D6792698D5EE}"/>
              </a:ext>
            </a:extLst>
          </p:cNvPr>
          <p:cNvSpPr/>
          <p:nvPr/>
        </p:nvSpPr>
        <p:spPr>
          <a:xfrm>
            <a:off x="6444120" y="1250815"/>
            <a:ext cx="1639724"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Rolling Stock</a:t>
            </a:r>
          </a:p>
        </p:txBody>
      </p:sp>
      <p:sp>
        <p:nvSpPr>
          <p:cNvPr id="113" name="Rectangle 112">
            <a:extLst>
              <a:ext uri="{FF2B5EF4-FFF2-40B4-BE49-F238E27FC236}">
                <a16:creationId xmlns:a16="http://schemas.microsoft.com/office/drawing/2014/main" id="{BA454E97-E5FC-4C9C-B997-22E8DA203E09}"/>
              </a:ext>
            </a:extLst>
          </p:cNvPr>
          <p:cNvSpPr/>
          <p:nvPr/>
        </p:nvSpPr>
        <p:spPr>
          <a:xfrm>
            <a:off x="6444120" y="3021157"/>
            <a:ext cx="1838302"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Infrastructure</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80400FC4-247C-4D3F-A393-F8ADCF11D9A8}"/>
              </a:ext>
            </a:extLst>
          </p:cNvPr>
          <p:cNvSpPr/>
          <p:nvPr/>
        </p:nvSpPr>
        <p:spPr>
          <a:xfrm>
            <a:off x="6444120" y="4712782"/>
            <a:ext cx="2205209"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Energy</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5845A895-28DE-42C5-A9CF-1998169D6755}"/>
              </a:ext>
            </a:extLst>
          </p:cNvPr>
          <p:cNvSpPr/>
          <p:nvPr/>
        </p:nvSpPr>
        <p:spPr>
          <a:xfrm>
            <a:off x="2009092" y="2874963"/>
            <a:ext cx="2605311" cy="677108"/>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Control, Command,</a:t>
            </a:r>
            <a:b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and Signalling </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0EDEA4CA-C415-465C-82B2-F9257927AC56}"/>
              </a:ext>
            </a:extLst>
          </p:cNvPr>
          <p:cNvSpPr/>
          <p:nvPr/>
        </p:nvSpPr>
        <p:spPr>
          <a:xfrm>
            <a:off x="2055627" y="4858976"/>
            <a:ext cx="2605310"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Operations</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31EAE2D1-FEA7-4140-A573-A3D908FD8064}"/>
              </a:ext>
            </a:extLst>
          </p:cNvPr>
          <p:cNvSpPr/>
          <p:nvPr/>
        </p:nvSpPr>
        <p:spPr>
          <a:xfrm>
            <a:off x="10560036" y="2911412"/>
            <a:ext cx="1755933"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w="0"/>
                <a:solidFill>
                  <a:prstClr val="black"/>
                </a:solidFill>
                <a:effectLst/>
                <a:uLnTx/>
                <a:uFillTx/>
                <a:latin typeface="Calibri" panose="020F0502020204030204"/>
                <a:ea typeface="+mn-ea"/>
                <a:cs typeface="+mn-cs"/>
              </a:rPr>
              <a:t>Non-RSSB standards </a:t>
            </a:r>
          </a:p>
        </p:txBody>
      </p:sp>
      <p:sp>
        <p:nvSpPr>
          <p:cNvPr id="98" name="Rectangle 97">
            <a:extLst>
              <a:ext uri="{FF2B5EF4-FFF2-40B4-BE49-F238E27FC236}">
                <a16:creationId xmlns:a16="http://schemas.microsoft.com/office/drawing/2014/main" id="{52F92FC8-27D1-4D6C-B947-93403B5C06D3}"/>
              </a:ext>
            </a:extLst>
          </p:cNvPr>
          <p:cNvSpPr/>
          <p:nvPr/>
        </p:nvSpPr>
        <p:spPr>
          <a:xfrm>
            <a:off x="10560036" y="4705016"/>
            <a:ext cx="1591514"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w="0"/>
                <a:solidFill>
                  <a:prstClr val="black"/>
                </a:solidFill>
                <a:effectLst/>
                <a:uLnTx/>
                <a:uFillTx/>
                <a:latin typeface="Calibri" panose="020F0502020204030204"/>
                <a:ea typeface="+mn-ea"/>
                <a:cs typeface="+mn-cs"/>
              </a:rPr>
              <a:t>Rail-related legislation</a:t>
            </a:r>
          </a:p>
        </p:txBody>
      </p:sp>
      <p:sp>
        <p:nvSpPr>
          <p:cNvPr id="109" name="Rectangle 108">
            <a:extLst>
              <a:ext uri="{FF2B5EF4-FFF2-40B4-BE49-F238E27FC236}">
                <a16:creationId xmlns:a16="http://schemas.microsoft.com/office/drawing/2014/main" id="{49AA77DC-E787-4AF7-BEF6-E5DE420F3E28}"/>
              </a:ext>
            </a:extLst>
          </p:cNvPr>
          <p:cNvSpPr/>
          <p:nvPr/>
        </p:nvSpPr>
        <p:spPr>
          <a:xfrm>
            <a:off x="10560036" y="963118"/>
            <a:ext cx="1591514" cy="969496"/>
          </a:xfrm>
          <a:prstGeom prst="rect">
            <a:avLst/>
          </a:prstGeom>
        </p:spPr>
        <p:txBody>
          <a:bodyPr wrap="square">
            <a:spAutoFit/>
          </a:bodyPr>
          <a:lstStyle/>
          <a:p>
            <a:pPr lvl="0" defTabSz="1219170">
              <a:lnSpc>
                <a:spcPct val="95000"/>
              </a:lnSpc>
              <a:spcBef>
                <a:spcPts val="400"/>
              </a:spcBef>
              <a:spcAft>
                <a:spcPts val="400"/>
              </a:spcAft>
              <a:defRPr/>
            </a:pPr>
            <a:r>
              <a:rPr lang="en-GB" sz="2000">
                <a:solidFill>
                  <a:prstClr val="black"/>
                </a:solidFill>
              </a:rPr>
              <a:t>Data, Systems, and Telematics</a:t>
            </a:r>
            <a:endParaRPr lang="en-GB" sz="2000" b="1">
              <a:solidFill>
                <a:prstClr val="black"/>
              </a:solidFill>
            </a:endParaRPr>
          </a:p>
        </p:txBody>
      </p:sp>
      <p:sp>
        <p:nvSpPr>
          <p:cNvPr id="110" name="Title 1">
            <a:extLst>
              <a:ext uri="{FF2B5EF4-FFF2-40B4-BE49-F238E27FC236}">
                <a16:creationId xmlns:a16="http://schemas.microsoft.com/office/drawing/2014/main" id="{565471F5-305F-44AB-AA62-29D44CCA77CE}"/>
              </a:ext>
            </a:extLst>
          </p:cNvPr>
          <p:cNvSpPr txBox="1">
            <a:spLocks/>
          </p:cNvSpPr>
          <p:nvPr/>
        </p:nvSpPr>
        <p:spPr>
          <a:xfrm>
            <a:off x="201244" y="199909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0 new standards </a:t>
            </a:r>
          </a:p>
        </p:txBody>
      </p:sp>
      <p:sp>
        <p:nvSpPr>
          <p:cNvPr id="119" name="Title 1">
            <a:extLst>
              <a:ext uri="{FF2B5EF4-FFF2-40B4-BE49-F238E27FC236}">
                <a16:creationId xmlns:a16="http://schemas.microsoft.com/office/drawing/2014/main" id="{0656CB41-7C54-4935-8934-DA541A0D3708}"/>
              </a:ext>
            </a:extLst>
          </p:cNvPr>
          <p:cNvSpPr txBox="1">
            <a:spLocks/>
          </p:cNvSpPr>
          <p:nvPr/>
        </p:nvSpPr>
        <p:spPr>
          <a:xfrm>
            <a:off x="3751806" y="2007269"/>
            <a:ext cx="4271073" cy="31428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2 new Technical Notes</a:t>
            </a:r>
            <a:r>
              <a:rPr lang="en-GB" sz="2000" b="1" spc="-50" dirty="0">
                <a:solidFill>
                  <a:srgbClr val="C00000"/>
                </a:solidFill>
                <a:latin typeface="Calibri" panose="020F0502020204030204"/>
              </a:rPr>
              <a:t> </a:t>
            </a:r>
            <a:endPar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endParaRPr>
          </a:p>
        </p:txBody>
      </p:sp>
      <p:sp>
        <p:nvSpPr>
          <p:cNvPr id="120" name="Title 1">
            <a:extLst>
              <a:ext uri="{FF2B5EF4-FFF2-40B4-BE49-F238E27FC236}">
                <a16:creationId xmlns:a16="http://schemas.microsoft.com/office/drawing/2014/main" id="{CAEAABC9-B5AD-4F80-9129-00F2B6F2DE60}"/>
              </a:ext>
            </a:extLst>
          </p:cNvPr>
          <p:cNvSpPr txBox="1">
            <a:spLocks/>
          </p:cNvSpPr>
          <p:nvPr/>
        </p:nvSpPr>
        <p:spPr>
          <a:xfrm>
            <a:off x="8736835" y="3744128"/>
            <a:ext cx="2594804"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spc="-50" dirty="0">
                <a:solidFill>
                  <a:srgbClr val="C00000"/>
                </a:solidFill>
                <a:latin typeface="Calibri" panose="020F0502020204030204"/>
              </a:rPr>
              <a:t>3</a:t>
            </a:r>
            <a:r>
              <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rPr>
              <a:t> new standards </a:t>
            </a: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and</a:t>
            </a:r>
            <a:b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b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3 new posters</a:t>
            </a:r>
          </a:p>
        </p:txBody>
      </p:sp>
      <p:sp>
        <p:nvSpPr>
          <p:cNvPr id="121" name="Title 1">
            <a:extLst>
              <a:ext uri="{FF2B5EF4-FFF2-40B4-BE49-F238E27FC236}">
                <a16:creationId xmlns:a16="http://schemas.microsoft.com/office/drawing/2014/main" id="{98C4B084-4033-47D5-8240-0F3A7718A5B3}"/>
              </a:ext>
            </a:extLst>
          </p:cNvPr>
          <p:cNvSpPr txBox="1">
            <a:spLocks/>
          </p:cNvSpPr>
          <p:nvPr/>
        </p:nvSpPr>
        <p:spPr>
          <a:xfrm>
            <a:off x="8624795" y="5570109"/>
            <a:ext cx="2818884" cy="43457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Updates to Safety and Interoperability legislation and Guidance</a:t>
            </a:r>
          </a:p>
        </p:txBody>
      </p:sp>
      <p:sp>
        <p:nvSpPr>
          <p:cNvPr id="122" name="Title 1">
            <a:extLst>
              <a:ext uri="{FF2B5EF4-FFF2-40B4-BE49-F238E27FC236}">
                <a16:creationId xmlns:a16="http://schemas.microsoft.com/office/drawing/2014/main" id="{C9515559-790E-4ED8-A406-E87E24E1FB42}"/>
              </a:ext>
            </a:extLst>
          </p:cNvPr>
          <p:cNvSpPr txBox="1">
            <a:spLocks/>
          </p:cNvSpPr>
          <p:nvPr/>
        </p:nvSpPr>
        <p:spPr>
          <a:xfrm>
            <a:off x="4641173" y="3744128"/>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spc="-50" dirty="0">
                <a:solidFill>
                  <a:srgbClr val="C00000"/>
                </a:solidFill>
                <a:latin typeface="Calibri" panose="020F0502020204030204"/>
                <a:ea typeface="+mn-ea"/>
                <a:cs typeface="+mn-cs"/>
              </a:rPr>
              <a:t>2</a:t>
            </a:r>
            <a:r>
              <a:rPr kumimoji="0" lang="en-GB" sz="2000" b="1" i="0" u="none" strike="noStrike" kern="1200" cap="none" spc="-50" normalizeH="0" baseline="0" noProof="0" dirty="0">
                <a:ln>
                  <a:noFill/>
                </a:ln>
                <a:solidFill>
                  <a:srgbClr val="C00000"/>
                </a:solidFill>
                <a:effectLst/>
                <a:uLnTx/>
                <a:uFillTx/>
                <a:latin typeface="Calibri" panose="020F0502020204030204"/>
                <a:ea typeface="+mn-ea"/>
                <a:cs typeface="+mn-cs"/>
              </a:rPr>
              <a:t> new standard</a:t>
            </a:r>
          </a:p>
        </p:txBody>
      </p:sp>
      <p:pic>
        <p:nvPicPr>
          <p:cNvPr id="90" name="Picture 89">
            <a:hlinkClick r:id="rId11" action="ppaction://hlinksldjump"/>
            <a:extLst>
              <a:ext uri="{FF2B5EF4-FFF2-40B4-BE49-F238E27FC236}">
                <a16:creationId xmlns:a16="http://schemas.microsoft.com/office/drawing/2014/main" id="{3E035F52-7024-4DF8-8C4D-4B443B6457C0}"/>
              </a:ext>
            </a:extLst>
          </p:cNvPr>
          <p:cNvPicPr>
            <a:picLocks noChangeAspect="1"/>
          </p:cNvPicPr>
          <p:nvPr/>
        </p:nvPicPr>
        <p:blipFill>
          <a:blip r:embed="rId12"/>
          <a:stretch>
            <a:fillRect/>
          </a:stretch>
        </p:blipFill>
        <p:spPr>
          <a:xfrm>
            <a:off x="11290478" y="157163"/>
            <a:ext cx="755970" cy="755970"/>
          </a:xfrm>
          <a:prstGeom prst="rect">
            <a:avLst/>
          </a:prstGeom>
        </p:spPr>
      </p:pic>
      <p:sp>
        <p:nvSpPr>
          <p:cNvPr id="91" name="Title 1">
            <a:extLst>
              <a:ext uri="{FF2B5EF4-FFF2-40B4-BE49-F238E27FC236}">
                <a16:creationId xmlns:a16="http://schemas.microsoft.com/office/drawing/2014/main" id="{FB2997D5-BACD-4B7E-9B7C-9FFC0417D121}"/>
              </a:ext>
            </a:extLst>
          </p:cNvPr>
          <p:cNvSpPr txBox="1">
            <a:spLocks/>
          </p:cNvSpPr>
          <p:nvPr/>
        </p:nvSpPr>
        <p:spPr>
          <a:xfrm>
            <a:off x="4641173" y="557010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a:ln>
                  <a:noFill/>
                </a:ln>
                <a:solidFill>
                  <a:schemeClr val="tx1"/>
                </a:solidFill>
                <a:effectLst/>
                <a:uLnTx/>
                <a:uFillTx/>
                <a:latin typeface="Calibri" panose="020F0502020204030204"/>
                <a:ea typeface="+mj-ea"/>
                <a:cs typeface="+mj-cs"/>
              </a:rPr>
              <a:t>0 new standards</a:t>
            </a:r>
          </a:p>
        </p:txBody>
      </p:sp>
      <p:sp>
        <p:nvSpPr>
          <p:cNvPr id="63" name="Title 1">
            <a:extLst>
              <a:ext uri="{FF2B5EF4-FFF2-40B4-BE49-F238E27FC236}">
                <a16:creationId xmlns:a16="http://schemas.microsoft.com/office/drawing/2014/main" id="{71F23D2A-BDD8-490C-A3CF-96D5D264E8AB}"/>
              </a:ext>
            </a:extLst>
          </p:cNvPr>
          <p:cNvSpPr txBox="1">
            <a:spLocks/>
          </p:cNvSpPr>
          <p:nvPr/>
        </p:nvSpPr>
        <p:spPr>
          <a:xfrm>
            <a:off x="22285" y="5570109"/>
            <a:ext cx="2818884" cy="28395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spc="-50" dirty="0">
                <a:solidFill>
                  <a:srgbClr val="C00000"/>
                </a:solidFill>
                <a:latin typeface="Calibri" panose="020F0502020204030204"/>
              </a:rPr>
              <a:t>1 Rule Book point release</a:t>
            </a:r>
          </a:p>
        </p:txBody>
      </p:sp>
      <p:sp>
        <p:nvSpPr>
          <p:cNvPr id="60" name="Oval 59">
            <a:hlinkClick r:id="rId13" action="ppaction://hlinksldjump" highlightClick="1"/>
            <a:extLst>
              <a:ext uri="{FF2B5EF4-FFF2-40B4-BE49-F238E27FC236}">
                <a16:creationId xmlns:a16="http://schemas.microsoft.com/office/drawing/2014/main" id="{D29CC999-4DBC-4AEB-8EA4-9B687548D432}"/>
              </a:ext>
            </a:extLst>
          </p:cNvPr>
          <p:cNvSpPr/>
          <p:nvPr/>
        </p:nvSpPr>
        <p:spPr>
          <a:xfrm>
            <a:off x="5346253" y="923842"/>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highlight>
                <a:srgbClr val="FF0000"/>
              </a:highlight>
              <a:uLnTx/>
              <a:uFillTx/>
              <a:latin typeface="Calibri" panose="020F0502020204030204"/>
              <a:ea typeface="+mn-ea"/>
              <a:cs typeface="+mn-cs"/>
            </a:endParaRPr>
          </a:p>
        </p:txBody>
      </p:sp>
      <p:sp>
        <p:nvSpPr>
          <p:cNvPr id="72" name="Title 1">
            <a:extLst>
              <a:ext uri="{FF2B5EF4-FFF2-40B4-BE49-F238E27FC236}">
                <a16:creationId xmlns:a16="http://schemas.microsoft.com/office/drawing/2014/main" id="{22A9E43F-7060-4A3E-93FE-E6612D7A3BF4}"/>
              </a:ext>
            </a:extLst>
          </p:cNvPr>
          <p:cNvSpPr txBox="1">
            <a:spLocks/>
          </p:cNvSpPr>
          <p:nvPr/>
        </p:nvSpPr>
        <p:spPr>
          <a:xfrm>
            <a:off x="8795998" y="199909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dirty="0">
                <a:ln>
                  <a:noFill/>
                </a:ln>
                <a:solidFill>
                  <a:schemeClr val="tx1"/>
                </a:solidFill>
                <a:effectLst/>
                <a:uLnTx/>
                <a:uFillTx/>
                <a:latin typeface="Calibri" panose="020F0502020204030204"/>
                <a:ea typeface="+mj-ea"/>
                <a:cs typeface="+mj-cs"/>
              </a:rPr>
              <a:t>0 new standards </a:t>
            </a:r>
          </a:p>
        </p:txBody>
      </p:sp>
      <p:pic>
        <p:nvPicPr>
          <p:cNvPr id="70" name="Picture 69">
            <a:hlinkClick r:id="" action="ppaction://hlinkshowjump?jump=endshow"/>
            <a:extLst>
              <a:ext uri="{FF2B5EF4-FFF2-40B4-BE49-F238E27FC236}">
                <a16:creationId xmlns:a16="http://schemas.microsoft.com/office/drawing/2014/main" id="{12E929D0-5418-4571-B52C-23A97D94BE5E}"/>
              </a:ext>
            </a:extLst>
          </p:cNvPr>
          <p:cNvPicPr>
            <a:picLocks noChangeAspect="1"/>
          </p:cNvPicPr>
          <p:nvPr/>
        </p:nvPicPr>
        <p:blipFill>
          <a:blip r:embed="rId14"/>
          <a:stretch>
            <a:fillRect/>
          </a:stretch>
        </p:blipFill>
        <p:spPr>
          <a:xfrm>
            <a:off x="11326448" y="6016808"/>
            <a:ext cx="720000" cy="692039"/>
          </a:xfrm>
          <a:prstGeom prst="rect">
            <a:avLst/>
          </a:prstGeom>
        </p:spPr>
      </p:pic>
      <p:sp>
        <p:nvSpPr>
          <p:cNvPr id="5" name="Rectangle: Rounded Corners 4">
            <a:hlinkClick r:id="" action="ppaction://noaction" highlightClick="1"/>
            <a:extLst>
              <a:ext uri="{FF2B5EF4-FFF2-40B4-BE49-F238E27FC236}">
                <a16:creationId xmlns:a16="http://schemas.microsoft.com/office/drawing/2014/main" id="{D8B01DD5-5E57-C8AD-83AD-A6C32AB4447D}"/>
              </a:ext>
            </a:extLst>
          </p:cNvPr>
          <p:cNvSpPr/>
          <p:nvPr/>
        </p:nvSpPr>
        <p:spPr>
          <a:xfrm>
            <a:off x="2402723" y="74350"/>
            <a:ext cx="7386554" cy="720000"/>
          </a:xfrm>
          <a:prstGeom prst="roundRect">
            <a:avLst>
              <a:gd name="adj" fmla="val 27679"/>
            </a:avLst>
          </a:prstGeom>
          <a:solidFill>
            <a:srgbClr val="A89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AAC2CEAB-FE16-FA4E-5E17-B6817E798CC4}"/>
              </a:ext>
            </a:extLst>
          </p:cNvPr>
          <p:cNvSpPr txBox="1">
            <a:spLocks/>
          </p:cNvSpPr>
          <p:nvPr/>
        </p:nvSpPr>
        <p:spPr>
          <a:xfrm>
            <a:off x="3087120" y="44467"/>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Changes in the December 2023 Standards Update  </a:t>
            </a:r>
          </a:p>
        </p:txBody>
      </p:sp>
      <p:sp>
        <p:nvSpPr>
          <p:cNvPr id="64" name="Oval 63">
            <a:hlinkClick r:id="rId15" action="ppaction://hlinksldjump" highlightClick="1"/>
            <a:extLst>
              <a:ext uri="{FF2B5EF4-FFF2-40B4-BE49-F238E27FC236}">
                <a16:creationId xmlns:a16="http://schemas.microsoft.com/office/drawing/2014/main" id="{676921C2-FF2B-40D8-82CE-83305912B493}"/>
              </a:ext>
            </a:extLst>
          </p:cNvPr>
          <p:cNvSpPr/>
          <p:nvPr/>
        </p:nvSpPr>
        <p:spPr>
          <a:xfrm>
            <a:off x="873978" y="4465551"/>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3" name="Group 82">
            <a:extLst>
              <a:ext uri="{FF2B5EF4-FFF2-40B4-BE49-F238E27FC236}">
                <a16:creationId xmlns:a16="http://schemas.microsoft.com/office/drawing/2014/main" id="{352AB07C-FDEF-B8C4-35F3-C0EBABFCA1DB}"/>
              </a:ext>
            </a:extLst>
          </p:cNvPr>
          <p:cNvGrpSpPr/>
          <p:nvPr/>
        </p:nvGrpSpPr>
        <p:grpSpPr>
          <a:xfrm>
            <a:off x="9494237" y="2693449"/>
            <a:ext cx="1080000" cy="1080000"/>
            <a:chOff x="9451729" y="2693449"/>
            <a:chExt cx="1080000" cy="1080000"/>
          </a:xfrm>
        </p:grpSpPr>
        <p:sp>
          <p:nvSpPr>
            <p:cNvPr id="94" name="Rectangle: Rounded Corners 93">
              <a:hlinkClick r:id="" action="ppaction://noaction" highlightClick="1"/>
              <a:extLst>
                <a:ext uri="{FF2B5EF4-FFF2-40B4-BE49-F238E27FC236}">
                  <a16:creationId xmlns:a16="http://schemas.microsoft.com/office/drawing/2014/main" id="{BEB1BA0B-1EB6-4F2E-A7A4-51E424B48B4E}"/>
                </a:ext>
              </a:extLst>
            </p:cNvPr>
            <p:cNvSpPr/>
            <p:nvPr/>
          </p:nvSpPr>
          <p:spPr>
            <a:xfrm>
              <a:off x="9451729" y="2693449"/>
              <a:ext cx="1080000" cy="1080000"/>
            </a:xfrm>
            <a:prstGeom prst="roundRect">
              <a:avLst>
                <a:gd name="adj" fmla="val 50000"/>
              </a:avLst>
            </a:prstGeom>
            <a:solidFill>
              <a:srgbClr val="CD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1" name="Group 80">
              <a:extLst>
                <a:ext uri="{FF2B5EF4-FFF2-40B4-BE49-F238E27FC236}">
                  <a16:creationId xmlns:a16="http://schemas.microsoft.com/office/drawing/2014/main" id="{E4A40686-0C96-33D4-FC7E-F168F4F8EC87}"/>
                </a:ext>
              </a:extLst>
            </p:cNvPr>
            <p:cNvGrpSpPr/>
            <p:nvPr/>
          </p:nvGrpSpPr>
          <p:grpSpPr>
            <a:xfrm>
              <a:off x="9631634" y="2882338"/>
              <a:ext cx="720191" cy="622957"/>
              <a:chOff x="9631633" y="2929392"/>
              <a:chExt cx="720191" cy="622957"/>
            </a:xfrm>
          </p:grpSpPr>
          <p:sp>
            <p:nvSpPr>
              <p:cNvPr id="75" name="Rectangle 74">
                <a:extLst>
                  <a:ext uri="{FF2B5EF4-FFF2-40B4-BE49-F238E27FC236}">
                    <a16:creationId xmlns:a16="http://schemas.microsoft.com/office/drawing/2014/main" id="{66F4AC11-F788-9992-6E94-FA90BF733566}"/>
                  </a:ext>
                </a:extLst>
              </p:cNvPr>
              <p:cNvSpPr/>
              <p:nvPr/>
            </p:nvSpPr>
            <p:spPr>
              <a:xfrm>
                <a:off x="9631633" y="3113872"/>
                <a:ext cx="720191" cy="438199"/>
              </a:xfrm>
              <a:prstGeom prst="rect">
                <a:avLst/>
              </a:prstGeom>
              <a:noFill/>
              <a:ln w="2857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64F4BE5E-E6A2-4EAE-A9D5-351F7148109B}"/>
                  </a:ext>
                </a:extLst>
              </p:cNvPr>
              <p:cNvSpPr/>
              <p:nvPr/>
            </p:nvSpPr>
            <p:spPr>
              <a:xfrm>
                <a:off x="9704894" y="3012349"/>
                <a:ext cx="286834" cy="540000"/>
              </a:xfrm>
              <a:custGeom>
                <a:avLst/>
                <a:gdLst>
                  <a:gd name="connsiteX0" fmla="*/ 0 w 286834"/>
                  <a:gd name="connsiteY0" fmla="*/ 0 h 540000"/>
                  <a:gd name="connsiteX1" fmla="*/ 286834 w 286834"/>
                  <a:gd name="connsiteY1" fmla="*/ 0 h 540000"/>
                  <a:gd name="connsiteX2" fmla="*/ 286834 w 286834"/>
                  <a:gd name="connsiteY2" fmla="*/ 540000 h 540000"/>
                  <a:gd name="connsiteX3" fmla="*/ 0 w 286834"/>
                  <a:gd name="connsiteY3" fmla="*/ 540000 h 540000"/>
                  <a:gd name="connsiteX4" fmla="*/ 0 w 286834"/>
                  <a:gd name="connsiteY4" fmla="*/ 0 h 540000"/>
                  <a:gd name="connsiteX0" fmla="*/ 0 w 286834"/>
                  <a:gd name="connsiteY0" fmla="*/ 0 h 540000"/>
                  <a:gd name="connsiteX1" fmla="*/ 286834 w 286834"/>
                  <a:gd name="connsiteY1" fmla="*/ 0 h 540000"/>
                  <a:gd name="connsiteX2" fmla="*/ 286834 w 286834"/>
                  <a:gd name="connsiteY2" fmla="*/ 540000 h 540000"/>
                  <a:gd name="connsiteX3" fmla="*/ 0 w 286834"/>
                  <a:gd name="connsiteY3" fmla="*/ 540000 h 540000"/>
                  <a:gd name="connsiteX4" fmla="*/ 1083 w 286834"/>
                  <a:gd name="connsiteY4" fmla="*/ 409402 h 540000"/>
                  <a:gd name="connsiteX5" fmla="*/ 0 w 286834"/>
                  <a:gd name="connsiteY5" fmla="*/ 0 h 540000"/>
                  <a:gd name="connsiteX0" fmla="*/ 0 w 286834"/>
                  <a:gd name="connsiteY0" fmla="*/ 0 h 540000"/>
                  <a:gd name="connsiteX1" fmla="*/ 286834 w 286834"/>
                  <a:gd name="connsiteY1" fmla="*/ 0 h 540000"/>
                  <a:gd name="connsiteX2" fmla="*/ 284635 w 286834"/>
                  <a:gd name="connsiteY2" fmla="*/ 112661 h 540000"/>
                  <a:gd name="connsiteX3" fmla="*/ 286834 w 286834"/>
                  <a:gd name="connsiteY3" fmla="*/ 540000 h 540000"/>
                  <a:gd name="connsiteX4" fmla="*/ 0 w 286834"/>
                  <a:gd name="connsiteY4" fmla="*/ 540000 h 540000"/>
                  <a:gd name="connsiteX5" fmla="*/ 1083 w 286834"/>
                  <a:gd name="connsiteY5" fmla="*/ 409402 h 540000"/>
                  <a:gd name="connsiteX6" fmla="*/ 0 w 286834"/>
                  <a:gd name="connsiteY6" fmla="*/ 0 h 540000"/>
                  <a:gd name="connsiteX0" fmla="*/ 0 w 286834"/>
                  <a:gd name="connsiteY0" fmla="*/ 0 h 540000"/>
                  <a:gd name="connsiteX1" fmla="*/ 284635 w 286834"/>
                  <a:gd name="connsiteY1" fmla="*/ 112661 h 540000"/>
                  <a:gd name="connsiteX2" fmla="*/ 286834 w 286834"/>
                  <a:gd name="connsiteY2" fmla="*/ 540000 h 540000"/>
                  <a:gd name="connsiteX3" fmla="*/ 0 w 286834"/>
                  <a:gd name="connsiteY3" fmla="*/ 540000 h 540000"/>
                  <a:gd name="connsiteX4" fmla="*/ 1083 w 286834"/>
                  <a:gd name="connsiteY4" fmla="*/ 409402 h 540000"/>
                  <a:gd name="connsiteX5" fmla="*/ 0 w 286834"/>
                  <a:gd name="connsiteY5"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834" h="540000">
                    <a:moveTo>
                      <a:pt x="0" y="0"/>
                    </a:moveTo>
                    <a:cubicBezTo>
                      <a:pt x="101473" y="2385"/>
                      <a:pt x="200747" y="31145"/>
                      <a:pt x="284635" y="112661"/>
                    </a:cubicBezTo>
                    <a:lnTo>
                      <a:pt x="286834" y="540000"/>
                    </a:lnTo>
                    <a:cubicBezTo>
                      <a:pt x="211367" y="472288"/>
                      <a:pt x="151285" y="419964"/>
                      <a:pt x="1083" y="409402"/>
                    </a:cubicBezTo>
                    <a:lnTo>
                      <a:pt x="0" y="0"/>
                    </a:lnTo>
                    <a:close/>
                  </a:path>
                </a:pathLst>
              </a:custGeom>
              <a:solidFill>
                <a:srgbClr val="CD6241"/>
              </a:solidFill>
              <a:ln w="2857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5">
                <a:extLst>
                  <a:ext uri="{FF2B5EF4-FFF2-40B4-BE49-F238E27FC236}">
                    <a16:creationId xmlns:a16="http://schemas.microsoft.com/office/drawing/2014/main" id="{2BF7496A-54AE-3396-AC33-1CB7F39F3812}"/>
                  </a:ext>
                </a:extLst>
              </p:cNvPr>
              <p:cNvSpPr/>
              <p:nvPr/>
            </p:nvSpPr>
            <p:spPr>
              <a:xfrm flipH="1">
                <a:off x="9989224" y="3012349"/>
                <a:ext cx="286834" cy="540000"/>
              </a:xfrm>
              <a:custGeom>
                <a:avLst/>
                <a:gdLst>
                  <a:gd name="connsiteX0" fmla="*/ 0 w 286834"/>
                  <a:gd name="connsiteY0" fmla="*/ 0 h 540000"/>
                  <a:gd name="connsiteX1" fmla="*/ 286834 w 286834"/>
                  <a:gd name="connsiteY1" fmla="*/ 0 h 540000"/>
                  <a:gd name="connsiteX2" fmla="*/ 286834 w 286834"/>
                  <a:gd name="connsiteY2" fmla="*/ 540000 h 540000"/>
                  <a:gd name="connsiteX3" fmla="*/ 0 w 286834"/>
                  <a:gd name="connsiteY3" fmla="*/ 540000 h 540000"/>
                  <a:gd name="connsiteX4" fmla="*/ 0 w 286834"/>
                  <a:gd name="connsiteY4" fmla="*/ 0 h 540000"/>
                  <a:gd name="connsiteX0" fmla="*/ 0 w 286834"/>
                  <a:gd name="connsiteY0" fmla="*/ 0 h 540000"/>
                  <a:gd name="connsiteX1" fmla="*/ 286834 w 286834"/>
                  <a:gd name="connsiteY1" fmla="*/ 0 h 540000"/>
                  <a:gd name="connsiteX2" fmla="*/ 286834 w 286834"/>
                  <a:gd name="connsiteY2" fmla="*/ 540000 h 540000"/>
                  <a:gd name="connsiteX3" fmla="*/ 0 w 286834"/>
                  <a:gd name="connsiteY3" fmla="*/ 540000 h 540000"/>
                  <a:gd name="connsiteX4" fmla="*/ 1083 w 286834"/>
                  <a:gd name="connsiteY4" fmla="*/ 409402 h 540000"/>
                  <a:gd name="connsiteX5" fmla="*/ 0 w 286834"/>
                  <a:gd name="connsiteY5" fmla="*/ 0 h 540000"/>
                  <a:gd name="connsiteX0" fmla="*/ 0 w 286834"/>
                  <a:gd name="connsiteY0" fmla="*/ 0 h 540000"/>
                  <a:gd name="connsiteX1" fmla="*/ 286834 w 286834"/>
                  <a:gd name="connsiteY1" fmla="*/ 0 h 540000"/>
                  <a:gd name="connsiteX2" fmla="*/ 284635 w 286834"/>
                  <a:gd name="connsiteY2" fmla="*/ 112661 h 540000"/>
                  <a:gd name="connsiteX3" fmla="*/ 286834 w 286834"/>
                  <a:gd name="connsiteY3" fmla="*/ 540000 h 540000"/>
                  <a:gd name="connsiteX4" fmla="*/ 0 w 286834"/>
                  <a:gd name="connsiteY4" fmla="*/ 540000 h 540000"/>
                  <a:gd name="connsiteX5" fmla="*/ 1083 w 286834"/>
                  <a:gd name="connsiteY5" fmla="*/ 409402 h 540000"/>
                  <a:gd name="connsiteX6" fmla="*/ 0 w 286834"/>
                  <a:gd name="connsiteY6" fmla="*/ 0 h 540000"/>
                  <a:gd name="connsiteX0" fmla="*/ 0 w 286834"/>
                  <a:gd name="connsiteY0" fmla="*/ 0 h 540000"/>
                  <a:gd name="connsiteX1" fmla="*/ 284635 w 286834"/>
                  <a:gd name="connsiteY1" fmla="*/ 112661 h 540000"/>
                  <a:gd name="connsiteX2" fmla="*/ 286834 w 286834"/>
                  <a:gd name="connsiteY2" fmla="*/ 540000 h 540000"/>
                  <a:gd name="connsiteX3" fmla="*/ 0 w 286834"/>
                  <a:gd name="connsiteY3" fmla="*/ 540000 h 540000"/>
                  <a:gd name="connsiteX4" fmla="*/ 1083 w 286834"/>
                  <a:gd name="connsiteY4" fmla="*/ 409402 h 540000"/>
                  <a:gd name="connsiteX5" fmla="*/ 0 w 286834"/>
                  <a:gd name="connsiteY5"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834" h="540000">
                    <a:moveTo>
                      <a:pt x="0" y="0"/>
                    </a:moveTo>
                    <a:cubicBezTo>
                      <a:pt x="101473" y="2385"/>
                      <a:pt x="200747" y="31145"/>
                      <a:pt x="284635" y="112661"/>
                    </a:cubicBezTo>
                    <a:lnTo>
                      <a:pt x="286834" y="540000"/>
                    </a:lnTo>
                    <a:cubicBezTo>
                      <a:pt x="211367" y="472288"/>
                      <a:pt x="151285" y="419964"/>
                      <a:pt x="1083" y="409402"/>
                    </a:cubicBezTo>
                    <a:lnTo>
                      <a:pt x="0" y="0"/>
                    </a:lnTo>
                    <a:close/>
                  </a:path>
                </a:pathLst>
              </a:custGeom>
              <a:solidFill>
                <a:srgbClr val="CD6241"/>
              </a:solidFill>
              <a:ln w="2857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5">
                <a:extLst>
                  <a:ext uri="{FF2B5EF4-FFF2-40B4-BE49-F238E27FC236}">
                    <a16:creationId xmlns:a16="http://schemas.microsoft.com/office/drawing/2014/main" id="{80CFB9B0-D965-9AA3-97B3-9D29540CF3B2}"/>
                  </a:ext>
                </a:extLst>
              </p:cNvPr>
              <p:cNvSpPr/>
              <p:nvPr/>
            </p:nvSpPr>
            <p:spPr>
              <a:xfrm flipH="1">
                <a:off x="9984139" y="2929392"/>
                <a:ext cx="187492" cy="609628"/>
              </a:xfrm>
              <a:custGeom>
                <a:avLst/>
                <a:gdLst>
                  <a:gd name="connsiteX0" fmla="*/ 0 w 286834"/>
                  <a:gd name="connsiteY0" fmla="*/ 0 h 540000"/>
                  <a:gd name="connsiteX1" fmla="*/ 286834 w 286834"/>
                  <a:gd name="connsiteY1" fmla="*/ 0 h 540000"/>
                  <a:gd name="connsiteX2" fmla="*/ 286834 w 286834"/>
                  <a:gd name="connsiteY2" fmla="*/ 540000 h 540000"/>
                  <a:gd name="connsiteX3" fmla="*/ 0 w 286834"/>
                  <a:gd name="connsiteY3" fmla="*/ 540000 h 540000"/>
                  <a:gd name="connsiteX4" fmla="*/ 0 w 286834"/>
                  <a:gd name="connsiteY4" fmla="*/ 0 h 540000"/>
                  <a:gd name="connsiteX0" fmla="*/ 0 w 286834"/>
                  <a:gd name="connsiteY0" fmla="*/ 0 h 540000"/>
                  <a:gd name="connsiteX1" fmla="*/ 286834 w 286834"/>
                  <a:gd name="connsiteY1" fmla="*/ 0 h 540000"/>
                  <a:gd name="connsiteX2" fmla="*/ 286834 w 286834"/>
                  <a:gd name="connsiteY2" fmla="*/ 540000 h 540000"/>
                  <a:gd name="connsiteX3" fmla="*/ 0 w 286834"/>
                  <a:gd name="connsiteY3" fmla="*/ 540000 h 540000"/>
                  <a:gd name="connsiteX4" fmla="*/ 1083 w 286834"/>
                  <a:gd name="connsiteY4" fmla="*/ 409402 h 540000"/>
                  <a:gd name="connsiteX5" fmla="*/ 0 w 286834"/>
                  <a:gd name="connsiteY5" fmla="*/ 0 h 540000"/>
                  <a:gd name="connsiteX0" fmla="*/ 0 w 286834"/>
                  <a:gd name="connsiteY0" fmla="*/ 0 h 540000"/>
                  <a:gd name="connsiteX1" fmla="*/ 286834 w 286834"/>
                  <a:gd name="connsiteY1" fmla="*/ 0 h 540000"/>
                  <a:gd name="connsiteX2" fmla="*/ 284635 w 286834"/>
                  <a:gd name="connsiteY2" fmla="*/ 112661 h 540000"/>
                  <a:gd name="connsiteX3" fmla="*/ 286834 w 286834"/>
                  <a:gd name="connsiteY3" fmla="*/ 540000 h 540000"/>
                  <a:gd name="connsiteX4" fmla="*/ 0 w 286834"/>
                  <a:gd name="connsiteY4" fmla="*/ 540000 h 540000"/>
                  <a:gd name="connsiteX5" fmla="*/ 1083 w 286834"/>
                  <a:gd name="connsiteY5" fmla="*/ 409402 h 540000"/>
                  <a:gd name="connsiteX6" fmla="*/ 0 w 286834"/>
                  <a:gd name="connsiteY6" fmla="*/ 0 h 540000"/>
                  <a:gd name="connsiteX0" fmla="*/ 0 w 286834"/>
                  <a:gd name="connsiteY0" fmla="*/ 0 h 540000"/>
                  <a:gd name="connsiteX1" fmla="*/ 284635 w 286834"/>
                  <a:gd name="connsiteY1" fmla="*/ 112661 h 540000"/>
                  <a:gd name="connsiteX2" fmla="*/ 286834 w 286834"/>
                  <a:gd name="connsiteY2" fmla="*/ 540000 h 540000"/>
                  <a:gd name="connsiteX3" fmla="*/ 0 w 286834"/>
                  <a:gd name="connsiteY3" fmla="*/ 540000 h 540000"/>
                  <a:gd name="connsiteX4" fmla="*/ 1083 w 286834"/>
                  <a:gd name="connsiteY4" fmla="*/ 409402 h 540000"/>
                  <a:gd name="connsiteX5" fmla="*/ 0 w 286834"/>
                  <a:gd name="connsiteY5"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 name="connsiteX0" fmla="*/ 0 w 286834"/>
                  <a:gd name="connsiteY0" fmla="*/ 0 h 540000"/>
                  <a:gd name="connsiteX1" fmla="*/ 284635 w 286834"/>
                  <a:gd name="connsiteY1" fmla="*/ 112661 h 540000"/>
                  <a:gd name="connsiteX2" fmla="*/ 286834 w 286834"/>
                  <a:gd name="connsiteY2" fmla="*/ 540000 h 540000"/>
                  <a:gd name="connsiteX3" fmla="*/ 1083 w 286834"/>
                  <a:gd name="connsiteY3" fmla="*/ 409402 h 540000"/>
                  <a:gd name="connsiteX4" fmla="*/ 0 w 286834"/>
                  <a:gd name="connsiteY4" fmla="*/ 0 h 540000"/>
                  <a:gd name="connsiteX0" fmla="*/ 2265 w 285751"/>
                  <a:gd name="connsiteY0" fmla="*/ 0 h 585298"/>
                  <a:gd name="connsiteX1" fmla="*/ 283552 w 285751"/>
                  <a:gd name="connsiteY1" fmla="*/ 157959 h 585298"/>
                  <a:gd name="connsiteX2" fmla="*/ 285751 w 285751"/>
                  <a:gd name="connsiteY2" fmla="*/ 585298 h 585298"/>
                  <a:gd name="connsiteX3" fmla="*/ 0 w 285751"/>
                  <a:gd name="connsiteY3" fmla="*/ 454700 h 585298"/>
                  <a:gd name="connsiteX4" fmla="*/ 2265 w 285751"/>
                  <a:gd name="connsiteY4" fmla="*/ 0 h 585298"/>
                  <a:gd name="connsiteX0" fmla="*/ 2265 w 285751"/>
                  <a:gd name="connsiteY0" fmla="*/ 0 h 585298"/>
                  <a:gd name="connsiteX1" fmla="*/ 283551 w 285751"/>
                  <a:gd name="connsiteY1" fmla="*/ 183843 h 585298"/>
                  <a:gd name="connsiteX2" fmla="*/ 285751 w 285751"/>
                  <a:gd name="connsiteY2" fmla="*/ 585298 h 585298"/>
                  <a:gd name="connsiteX3" fmla="*/ 0 w 285751"/>
                  <a:gd name="connsiteY3" fmla="*/ 454700 h 585298"/>
                  <a:gd name="connsiteX4" fmla="*/ 2265 w 285751"/>
                  <a:gd name="connsiteY4" fmla="*/ 0 h 585298"/>
                  <a:gd name="connsiteX0" fmla="*/ 2265 w 285751"/>
                  <a:gd name="connsiteY0" fmla="*/ 0 h 585298"/>
                  <a:gd name="connsiteX1" fmla="*/ 283551 w 285751"/>
                  <a:gd name="connsiteY1" fmla="*/ 183843 h 585298"/>
                  <a:gd name="connsiteX2" fmla="*/ 285751 w 285751"/>
                  <a:gd name="connsiteY2" fmla="*/ 585298 h 585298"/>
                  <a:gd name="connsiteX3" fmla="*/ 0 w 285751"/>
                  <a:gd name="connsiteY3" fmla="*/ 454700 h 585298"/>
                  <a:gd name="connsiteX4" fmla="*/ 2265 w 285751"/>
                  <a:gd name="connsiteY4" fmla="*/ 0 h 585298"/>
                  <a:gd name="connsiteX0" fmla="*/ 2265 w 289099"/>
                  <a:gd name="connsiteY0" fmla="*/ 0 h 598240"/>
                  <a:gd name="connsiteX1" fmla="*/ 283551 w 289099"/>
                  <a:gd name="connsiteY1" fmla="*/ 183843 h 598240"/>
                  <a:gd name="connsiteX2" fmla="*/ 289099 w 289099"/>
                  <a:gd name="connsiteY2" fmla="*/ 598240 h 598240"/>
                  <a:gd name="connsiteX3" fmla="*/ 0 w 289099"/>
                  <a:gd name="connsiteY3" fmla="*/ 454700 h 598240"/>
                  <a:gd name="connsiteX4" fmla="*/ 2265 w 289099"/>
                  <a:gd name="connsiteY4" fmla="*/ 0 h 59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99" h="598240">
                    <a:moveTo>
                      <a:pt x="2265" y="0"/>
                    </a:moveTo>
                    <a:cubicBezTo>
                      <a:pt x="103738" y="2385"/>
                      <a:pt x="236493" y="63501"/>
                      <a:pt x="283551" y="183843"/>
                    </a:cubicBezTo>
                    <a:cubicBezTo>
                      <a:pt x="284284" y="317661"/>
                      <a:pt x="288366" y="464422"/>
                      <a:pt x="289099" y="598240"/>
                    </a:cubicBezTo>
                    <a:cubicBezTo>
                      <a:pt x="213632" y="530528"/>
                      <a:pt x="150202" y="465262"/>
                      <a:pt x="0" y="454700"/>
                    </a:cubicBezTo>
                    <a:lnTo>
                      <a:pt x="2265" y="0"/>
                    </a:lnTo>
                    <a:close/>
                  </a:path>
                </a:pathLst>
              </a:custGeom>
              <a:solidFill>
                <a:srgbClr val="CD6241"/>
              </a:solidFill>
              <a:ln w="2857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0" name="Straight Connector 79">
                <a:extLst>
                  <a:ext uri="{FF2B5EF4-FFF2-40B4-BE49-F238E27FC236}">
                    <a16:creationId xmlns:a16="http://schemas.microsoft.com/office/drawing/2014/main" id="{CB96E61D-353C-7AE3-4328-D36401A338DB}"/>
                  </a:ext>
                </a:extLst>
              </p:cNvPr>
              <p:cNvCxnSpPr/>
              <p:nvPr/>
            </p:nvCxnSpPr>
            <p:spPr>
              <a:xfrm>
                <a:off x="9663130" y="3228975"/>
                <a:ext cx="83527" cy="0"/>
              </a:xfrm>
              <a:prstGeom prst="line">
                <a:avLst/>
              </a:prstGeom>
              <a:ln w="28575">
                <a:solidFill>
                  <a:srgbClr val="CD6241"/>
                </a:solidFill>
              </a:ln>
              <a:effectLst/>
            </p:spPr>
            <p:style>
              <a:lnRef idx="1">
                <a:schemeClr val="accent1"/>
              </a:lnRef>
              <a:fillRef idx="0">
                <a:schemeClr val="accent1"/>
              </a:fillRef>
              <a:effectRef idx="0">
                <a:schemeClr val="accent1"/>
              </a:effectRef>
              <a:fontRef idx="minor">
                <a:schemeClr val="tx1"/>
              </a:fontRef>
            </p:style>
          </p:cxnSp>
        </p:grpSp>
      </p:grpSp>
      <p:sp>
        <p:nvSpPr>
          <p:cNvPr id="62" name="Oval 61">
            <a:hlinkClick r:id="rId16" action="ppaction://hlinksldjump" highlightClick="1"/>
            <a:extLst>
              <a:ext uri="{FF2B5EF4-FFF2-40B4-BE49-F238E27FC236}">
                <a16:creationId xmlns:a16="http://schemas.microsoft.com/office/drawing/2014/main" id="{8765D7BD-8F08-497E-8E5F-A8EC8B4EACBD}"/>
              </a:ext>
            </a:extLst>
          </p:cNvPr>
          <p:cNvSpPr/>
          <p:nvPr/>
        </p:nvSpPr>
        <p:spPr>
          <a:xfrm>
            <a:off x="5334281" y="2700669"/>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Oval 105">
            <a:hlinkClick r:id="rId17" action="ppaction://hlinksldjump" highlightClick="1"/>
            <a:extLst>
              <a:ext uri="{FF2B5EF4-FFF2-40B4-BE49-F238E27FC236}">
                <a16:creationId xmlns:a16="http://schemas.microsoft.com/office/drawing/2014/main" id="{42646C49-6F5A-5018-EAB0-7038F967EB3E}"/>
              </a:ext>
            </a:extLst>
          </p:cNvPr>
          <p:cNvSpPr/>
          <p:nvPr/>
        </p:nvSpPr>
        <p:spPr>
          <a:xfrm>
            <a:off x="9494237" y="4463443"/>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Oval 106">
            <a:hlinkClick r:id="rId18" action="ppaction://hlinksldjump" highlightClick="1"/>
            <a:extLst>
              <a:ext uri="{FF2B5EF4-FFF2-40B4-BE49-F238E27FC236}">
                <a16:creationId xmlns:a16="http://schemas.microsoft.com/office/drawing/2014/main" id="{989842C3-3B76-CFBA-15DE-A773F949C7D8}"/>
              </a:ext>
            </a:extLst>
          </p:cNvPr>
          <p:cNvSpPr/>
          <p:nvPr/>
        </p:nvSpPr>
        <p:spPr>
          <a:xfrm>
            <a:off x="9494237" y="2678789"/>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452586-3BA9-D2E5-9A20-6CE9696DA5AE}"/>
              </a:ext>
            </a:extLst>
          </p:cNvPr>
          <p:cNvSpPr txBox="1">
            <a:spLocks/>
          </p:cNvSpPr>
          <p:nvPr/>
        </p:nvSpPr>
        <p:spPr>
          <a:xfrm>
            <a:off x="189565" y="3797756"/>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0 new standards </a:t>
            </a:r>
          </a:p>
        </p:txBody>
      </p:sp>
    </p:spTree>
    <p:extLst>
      <p:ext uri="{BB962C8B-B14F-4D97-AF65-F5344CB8AC3E}">
        <p14:creationId xmlns:p14="http://schemas.microsoft.com/office/powerpoint/2010/main" val="243602468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heel(1)">
                                      <p:cBhvr>
                                        <p:cTn id="7" dur="2000"/>
                                        <p:tgtEl>
                                          <p:spTgt spid="6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heel(1)">
                                      <p:cBhvr>
                                        <p:cTn id="10" dur="2000"/>
                                        <p:tgtEl>
                                          <p:spTgt spid="6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heel(1)">
                                      <p:cBhvr>
                                        <p:cTn id="13" dur="2000"/>
                                        <p:tgtEl>
                                          <p:spTgt spid="6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wheel(1)">
                                      <p:cBhvr>
                                        <p:cTn id="16" dur="2000"/>
                                        <p:tgtEl>
                                          <p:spTgt spid="10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heel(1)">
                                      <p:cBhvr>
                                        <p:cTn id="19"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P spid="62" grpId="0" animBg="1"/>
      <p:bldP spid="106" grpId="0" animBg="1"/>
      <p:bldP spid="1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circle with white lines on it&#10;&#10;Description automatically generated">
            <a:extLst>
              <a:ext uri="{FF2B5EF4-FFF2-40B4-BE49-F238E27FC236}">
                <a16:creationId xmlns:a16="http://schemas.microsoft.com/office/drawing/2014/main" id="{64A120F0-78E7-87D0-0ACD-E2E5CF9AF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83" y="553133"/>
            <a:ext cx="720000" cy="720000"/>
          </a:xfrm>
          <a:prstGeom prst="rect">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1B864B"/>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 normalizeH="0" noProof="0" dirty="0">
                <a:ln>
                  <a:noFill/>
                </a:ln>
                <a:solidFill>
                  <a:prstClr val="white"/>
                </a:solidFill>
                <a:effectLst/>
                <a:uLnTx/>
                <a:uFillTx/>
                <a:latin typeface="Calibri" panose="020F0502020204030204"/>
                <a:ea typeface="+mn-ea"/>
                <a:cs typeface="+mn-cs"/>
              </a:rPr>
              <a:t>Two new Rolling Stock Technical Notes have been published in the December 2023 Standards catalogue. </a:t>
            </a:r>
          </a:p>
        </p:txBody>
      </p:sp>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4" name="Title 1">
            <a:extLst>
              <a:ext uri="{FF2B5EF4-FFF2-40B4-BE49-F238E27FC236}">
                <a16:creationId xmlns:a16="http://schemas.microsoft.com/office/drawing/2014/main" id="{5A30689C-1F31-A167-05AA-B1F8A9CB9B1E}"/>
              </a:ext>
            </a:extLst>
          </p:cNvPr>
          <p:cNvSpPr txBox="1">
            <a:spLocks/>
          </p:cNvSpPr>
          <p:nvPr/>
        </p:nvSpPr>
        <p:spPr>
          <a:xfrm>
            <a:off x="2402723" y="3820674"/>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link to go to the Technical Note on the RSSB website </a:t>
            </a:r>
          </a:p>
        </p:txBody>
      </p:sp>
      <p:sp>
        <p:nvSpPr>
          <p:cNvPr id="10" name="Rectangle: Rounded Corners 9">
            <a:hlinkClick r:id="" action="ppaction://noaction" highlightClick="1"/>
            <a:extLst>
              <a:ext uri="{FF2B5EF4-FFF2-40B4-BE49-F238E27FC236}">
                <a16:creationId xmlns:a16="http://schemas.microsoft.com/office/drawing/2014/main" id="{9186925E-2EF3-113D-499A-78C45BC66E35}"/>
              </a:ext>
            </a:extLst>
          </p:cNvPr>
          <p:cNvSpPr/>
          <p:nvPr/>
        </p:nvSpPr>
        <p:spPr>
          <a:xfrm>
            <a:off x="1083310" y="1492703"/>
            <a:ext cx="10055745" cy="1152000"/>
          </a:xfrm>
          <a:prstGeom prst="roundRect">
            <a:avLst>
              <a:gd name="adj" fmla="val 20001"/>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effectLst/>
                <a:latin typeface="Calibri" panose="020F0502020204030204" pitchFamily="34" charset="0"/>
                <a:ea typeface="Calibri" panose="020F0502020204030204" pitchFamily="34" charset="0"/>
              </a:rPr>
              <a:t>TN111 Issue 1 - Cyber Security Essentials </a:t>
            </a:r>
            <a:br>
              <a:rPr lang="en-GB" sz="1800" dirty="0">
                <a:solidFill>
                  <a:schemeClr val="tx1"/>
                </a:solidFill>
                <a:effectLst/>
                <a:latin typeface="Calibri" panose="020F0502020204030204" pitchFamily="34" charset="0"/>
                <a:ea typeface="Calibri" panose="020F0502020204030204" pitchFamily="34" charset="0"/>
              </a:rPr>
            </a:br>
            <a:r>
              <a:rPr lang="en-GB" sz="1800" dirty="0">
                <a:solidFill>
                  <a:schemeClr val="tx1"/>
                </a:solidFill>
                <a:effectLst/>
                <a:latin typeface="Calibri" panose="020F0502020204030204" pitchFamily="34" charset="0"/>
                <a:ea typeface="Calibri" panose="020F0502020204030204" pitchFamily="34" charset="0"/>
              </a:rPr>
              <a:t>This technical note sets out types of cyber security control measures that may be put in place when designing a new component or function to help mitigate against malicious or non-malicious cyber-attacks on operational and information technology software systems on rolling stock.</a:t>
            </a:r>
          </a:p>
        </p:txBody>
      </p:sp>
      <p:pic>
        <p:nvPicPr>
          <p:cNvPr id="12" name="Picture 11">
            <a:hlinkClick r:id="rId7"/>
            <a:extLst>
              <a:ext uri="{FF2B5EF4-FFF2-40B4-BE49-F238E27FC236}">
                <a16:creationId xmlns:a16="http://schemas.microsoft.com/office/drawing/2014/main" id="{1D14778B-2B6B-4F01-0295-E5EC1A9C432E}"/>
              </a:ext>
            </a:extLst>
          </p:cNvPr>
          <p:cNvPicPr>
            <a:picLocks noChangeAspect="1"/>
          </p:cNvPicPr>
          <p:nvPr/>
        </p:nvPicPr>
        <p:blipFill>
          <a:blip r:embed="rId8"/>
          <a:stretch>
            <a:fillRect/>
          </a:stretch>
        </p:blipFill>
        <p:spPr>
          <a:xfrm>
            <a:off x="10638803" y="1474718"/>
            <a:ext cx="755970" cy="755970"/>
          </a:xfrm>
          <a:prstGeom prst="rect">
            <a:avLst/>
          </a:prstGeom>
        </p:spPr>
      </p:pic>
      <p:sp>
        <p:nvSpPr>
          <p:cNvPr id="17" name="Rectangle: Rounded Corners 16">
            <a:hlinkClick r:id="" action="ppaction://noaction" highlightClick="1"/>
            <a:extLst>
              <a:ext uri="{FF2B5EF4-FFF2-40B4-BE49-F238E27FC236}">
                <a16:creationId xmlns:a16="http://schemas.microsoft.com/office/drawing/2014/main" id="{3B789846-D548-8939-8241-E04B0FF1EC28}"/>
              </a:ext>
            </a:extLst>
          </p:cNvPr>
          <p:cNvSpPr/>
          <p:nvPr/>
        </p:nvSpPr>
        <p:spPr>
          <a:xfrm>
            <a:off x="1083310" y="2830689"/>
            <a:ext cx="10055745" cy="972000"/>
          </a:xfrm>
          <a:prstGeom prst="roundRect">
            <a:avLst>
              <a:gd name="adj" fmla="val 20001"/>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effectLst/>
                <a:latin typeface="Calibri" panose="020F0502020204030204" pitchFamily="34" charset="0"/>
                <a:ea typeface="Calibri" panose="020F0502020204030204" pitchFamily="34" charset="0"/>
              </a:rPr>
              <a:t>TN112 Issue 1 - Driver-Controlled and Driver Only Operation On-Train Camera Monitoring Systems</a:t>
            </a:r>
            <a:br>
              <a:rPr lang="en-GB" sz="1800" dirty="0">
                <a:solidFill>
                  <a:schemeClr val="tx1"/>
                </a:solidFill>
                <a:effectLst/>
                <a:latin typeface="Calibri" panose="020F0502020204030204" pitchFamily="34" charset="0"/>
                <a:ea typeface="Calibri" panose="020F0502020204030204" pitchFamily="34" charset="0"/>
              </a:rPr>
            </a:br>
            <a:r>
              <a:rPr lang="en-GB" sz="1800" dirty="0">
                <a:solidFill>
                  <a:schemeClr val="tx1"/>
                </a:solidFill>
                <a:effectLst/>
                <a:latin typeface="Calibri" panose="020F0502020204030204" pitchFamily="34" charset="0"/>
                <a:ea typeface="Calibri" panose="020F0502020204030204" pitchFamily="34" charset="0"/>
              </a:rPr>
              <a:t>This technical note provides additional guidance to </a:t>
            </a:r>
            <a:r>
              <a:rPr lang="en-GB" sz="1800" dirty="0">
                <a:solidFill>
                  <a:schemeClr val="tx1"/>
                </a:solidFill>
                <a:effectLst/>
                <a:latin typeface="Calibri" panose="020F0502020204030204" pitchFamily="34" charset="0"/>
                <a:ea typeface="Calibri" panose="020F0502020204030204" pitchFamily="34" charset="0"/>
                <a:hlinkClick r:id="rId9"/>
              </a:rPr>
              <a:t>RIS-2703-RST Issue 2 - Driver Controlled Operation (DCO) On-Train Camera/Monitors (OTCM).</a:t>
            </a:r>
            <a:endParaRPr lang="en-GB" sz="1800" dirty="0">
              <a:solidFill>
                <a:schemeClr val="tx1"/>
              </a:solidFill>
              <a:effectLst/>
              <a:latin typeface="Calibri" panose="020F0502020204030204" pitchFamily="34" charset="0"/>
              <a:ea typeface="Calibri" panose="020F0502020204030204" pitchFamily="34" charset="0"/>
            </a:endParaRPr>
          </a:p>
        </p:txBody>
      </p:sp>
      <p:pic>
        <p:nvPicPr>
          <p:cNvPr id="18" name="Picture 17">
            <a:hlinkClick r:id="rId10"/>
            <a:extLst>
              <a:ext uri="{FF2B5EF4-FFF2-40B4-BE49-F238E27FC236}">
                <a16:creationId xmlns:a16="http://schemas.microsoft.com/office/drawing/2014/main" id="{9D2A8A69-C1D4-902B-C4D7-C60AC5855915}"/>
              </a:ext>
            </a:extLst>
          </p:cNvPr>
          <p:cNvPicPr>
            <a:picLocks noChangeAspect="1"/>
          </p:cNvPicPr>
          <p:nvPr/>
        </p:nvPicPr>
        <p:blipFill>
          <a:blip r:embed="rId8"/>
          <a:stretch>
            <a:fillRect/>
          </a:stretch>
        </p:blipFill>
        <p:spPr>
          <a:xfrm>
            <a:off x="10638803" y="2812704"/>
            <a:ext cx="755970" cy="755970"/>
          </a:xfrm>
          <a:prstGeom prst="rect">
            <a:avLst/>
          </a:prstGeom>
        </p:spPr>
      </p:pic>
    </p:spTree>
    <p:extLst>
      <p:ext uri="{BB962C8B-B14F-4D97-AF65-F5344CB8AC3E}">
        <p14:creationId xmlns:p14="http://schemas.microsoft.com/office/powerpoint/2010/main" val="151900624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white line drawing of a person standing next to a train&#10;&#10;Description automatically generated">
            <a:extLst>
              <a:ext uri="{FF2B5EF4-FFF2-40B4-BE49-F238E27FC236}">
                <a16:creationId xmlns:a16="http://schemas.microsoft.com/office/drawing/2014/main" id="{F788BD2C-43B4-B552-2AF3-94A33D242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55" y="554010"/>
            <a:ext cx="720000" cy="720000"/>
          </a:xfrm>
          <a:prstGeom prst="rect">
            <a:avLst/>
          </a:prstGeom>
        </p:spPr>
      </p:pic>
      <p:sp>
        <p:nvSpPr>
          <p:cNvPr id="3" name="Rectangle: Rounded Corners 2">
            <a:hlinkClick r:id="" action="ppaction://noaction" highlightClick="1"/>
            <a:extLst>
              <a:ext uri="{FF2B5EF4-FFF2-40B4-BE49-F238E27FC236}">
                <a16:creationId xmlns:a16="http://schemas.microsoft.com/office/drawing/2014/main" id="{F68DFE94-0C9A-5D49-D0FA-1C898C9007B8}"/>
              </a:ext>
            </a:extLst>
          </p:cNvPr>
          <p:cNvSpPr/>
          <p:nvPr/>
        </p:nvSpPr>
        <p:spPr>
          <a:xfrm>
            <a:off x="1093860" y="1433026"/>
            <a:ext cx="10035073" cy="2105304"/>
          </a:xfrm>
          <a:prstGeom prst="roundRect">
            <a:avLst>
              <a:gd name="adj" fmla="val 733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Ins="72000" rtlCol="0" anchor="t" anchorCtr="0"/>
          <a:lstStyle/>
          <a:p>
            <a:pPr marR="0" lvl="0" algn="l" defTabSz="914400" rtl="0" eaLnBrk="1" fontAlgn="auto" latinLnBrk="0" hangingPunct="1">
              <a:lnSpc>
                <a:spcPct val="100000"/>
              </a:lnSpc>
              <a:spcBef>
                <a:spcPts val="0"/>
              </a:spcBef>
              <a:spcAft>
                <a:spcPts val="0"/>
              </a:spcAft>
              <a:buClrTx/>
              <a:buSzTx/>
              <a:buFontTx/>
              <a:buNone/>
              <a:defRPr/>
            </a:pPr>
            <a:r>
              <a:rPr lang="en-GB" sz="1800" dirty="0">
                <a:solidFill>
                  <a:srgbClr val="000000"/>
                </a:solidFill>
                <a:effectLst/>
                <a:latin typeface="Calibri" panose="020F0502020204030204" pitchFamily="34" charset="0"/>
                <a:ea typeface="Calibri" panose="020F0502020204030204" pitchFamily="34" charset="0"/>
              </a:rPr>
              <a:t>GERT8000-T3 Issue 11.1 - Possession of a running line for engineering work. </a:t>
            </a:r>
            <a:r>
              <a:rPr lang="en-GB" sz="1800" spc="-30" dirty="0">
                <a:solidFill>
                  <a:srgbClr val="000000"/>
                </a:solidFill>
                <a:effectLst/>
                <a:latin typeface="Calibri" panose="020F0502020204030204" pitchFamily="34" charset="0"/>
                <a:ea typeface="Calibri" panose="020F0502020204030204" pitchFamily="34" charset="0"/>
              </a:rPr>
              <a:t>Following a recent</a:t>
            </a:r>
            <a:br>
              <a:rPr lang="en-GB" sz="1800" spc="-30" dirty="0">
                <a:solidFill>
                  <a:srgbClr val="000000"/>
                </a:solidFill>
                <a:effectLst/>
                <a:latin typeface="Calibri" panose="020F0502020204030204" pitchFamily="34" charset="0"/>
                <a:ea typeface="Calibri" panose="020F0502020204030204" pitchFamily="34" charset="0"/>
              </a:rPr>
            </a:br>
            <a:r>
              <a:rPr lang="en-GB" sz="1800" spc="-30" dirty="0">
                <a:solidFill>
                  <a:srgbClr val="000000"/>
                </a:solidFill>
                <a:effectLst/>
                <a:latin typeface="Calibri" panose="020F0502020204030204" pitchFamily="34" charset="0"/>
                <a:ea typeface="Calibri" panose="020F0502020204030204" pitchFamily="34" charset="0"/>
              </a:rPr>
              <a:t>incident in which an OTM entered a possession at an intermediate point without getting the necessary authority from the PICOP or the signaller, instructions in T3 on who can give that authority have been amended. Sections 9.1 a) and 9.1 c) have been changed to say where a PICOP, ES, or a competent person on their behalf will meet the train, which will depending on where the train is to enter the possession. Section 9.1 b) has not been changed as the PICOP when authorising the movement from an adjacent siding will give the driver any necessary instructions.  </a:t>
            </a:r>
          </a:p>
        </p:txBody>
      </p:sp>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a:t>
            </a:r>
            <a:r>
              <a:rPr lang="en-GB" sz="2400" spc="-50" dirty="0">
                <a:solidFill>
                  <a:prstClr val="black"/>
                </a:solidFill>
                <a:latin typeface="Calibri"/>
              </a:rPr>
              <a:t>December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7" name="Rectangle: Rounded Corners 16">
            <a:hlinkClick r:id="rId6" action="ppaction://hlinksldjump" highlightClick="1"/>
            <a:extLst>
              <a:ext uri="{FF2B5EF4-FFF2-40B4-BE49-F238E27FC236}">
                <a16:creationId xmlns:a16="http://schemas.microsoft.com/office/drawing/2014/main" id="{40122811-5FBA-4F67-A283-007D079EF217}"/>
              </a:ext>
            </a:extLst>
          </p:cNvPr>
          <p:cNvSpPr/>
          <p:nvPr/>
        </p:nvSpPr>
        <p:spPr>
          <a:xfrm>
            <a:off x="1063066" y="545799"/>
            <a:ext cx="10065867" cy="720000"/>
          </a:xfrm>
          <a:prstGeom prst="roundRect">
            <a:avLst>
              <a:gd name="adj" fmla="val 30718"/>
            </a:avLst>
          </a:prstGeom>
          <a:solidFill>
            <a:srgbClr val="2909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kumimoji="0" lang="en-GB" sz="1800" b="0" i="0" u="none" strike="noStrike" kern="1200" cap="none" spc="-80" normalizeH="0" baseline="0" noProof="0" dirty="0">
                <a:ln>
                  <a:noFill/>
                </a:ln>
                <a:effectLst/>
                <a:uLnTx/>
                <a:uFillTx/>
                <a:latin typeface="Calibri" panose="020F0502020204030204"/>
                <a:ea typeface="+mn-ea"/>
                <a:cs typeface="+mn-cs"/>
              </a:rPr>
              <a:t>One Rule Book point release has been revised in the December 2023 Standards catalogue </a:t>
            </a:r>
          </a:p>
        </p:txBody>
      </p:sp>
      <p:pic>
        <p:nvPicPr>
          <p:cNvPr id="47" name="Picture 46">
            <a:hlinkClick r:id="" action="ppaction://hlinkshowjump?jump=endshow"/>
            <a:extLst>
              <a:ext uri="{FF2B5EF4-FFF2-40B4-BE49-F238E27FC236}">
                <a16:creationId xmlns:a16="http://schemas.microsoft.com/office/drawing/2014/main" id="{89F0C3E4-DBF6-4318-9BEA-B790DBF7F676}"/>
              </a:ext>
            </a:extLst>
          </p:cNvPr>
          <p:cNvPicPr>
            <a:picLocks noChangeAspect="1"/>
          </p:cNvPicPr>
          <p:nvPr/>
        </p:nvPicPr>
        <p:blipFill>
          <a:blip r:embed="rId7"/>
          <a:stretch>
            <a:fillRect/>
          </a:stretch>
        </p:blipFill>
        <p:spPr>
          <a:xfrm>
            <a:off x="89371" y="6016808"/>
            <a:ext cx="720000" cy="692039"/>
          </a:xfrm>
          <a:prstGeom prst="rect">
            <a:avLst/>
          </a:prstGeom>
        </p:spPr>
      </p:pic>
      <p:pic>
        <p:nvPicPr>
          <p:cNvPr id="35" name="Picture 34">
            <a:hlinkClick r:id="rId8"/>
            <a:extLst>
              <a:ext uri="{FF2B5EF4-FFF2-40B4-BE49-F238E27FC236}">
                <a16:creationId xmlns:a16="http://schemas.microsoft.com/office/drawing/2014/main" id="{0EA516FB-58DD-1970-12A3-9C2E24F6CA97}"/>
              </a:ext>
            </a:extLst>
          </p:cNvPr>
          <p:cNvPicPr>
            <a:picLocks noChangeAspect="1"/>
          </p:cNvPicPr>
          <p:nvPr/>
        </p:nvPicPr>
        <p:blipFill>
          <a:blip r:embed="rId9"/>
          <a:stretch>
            <a:fillRect/>
          </a:stretch>
        </p:blipFill>
        <p:spPr>
          <a:xfrm>
            <a:off x="10635933" y="1433026"/>
            <a:ext cx="755970" cy="755970"/>
          </a:xfrm>
          <a:prstGeom prst="rect">
            <a:avLst/>
          </a:prstGeom>
        </p:spPr>
      </p:pic>
      <p:sp>
        <p:nvSpPr>
          <p:cNvPr id="38" name="Title 1">
            <a:extLst>
              <a:ext uri="{FF2B5EF4-FFF2-40B4-BE49-F238E27FC236}">
                <a16:creationId xmlns:a16="http://schemas.microsoft.com/office/drawing/2014/main" id="{FF1CC10A-FE18-F964-EEBE-C82FDED3E426}"/>
              </a:ext>
            </a:extLst>
          </p:cNvPr>
          <p:cNvSpPr txBox="1">
            <a:spLocks/>
          </p:cNvSpPr>
          <p:nvPr/>
        </p:nvSpPr>
        <p:spPr>
          <a:xfrm>
            <a:off x="2408180" y="646502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link to go to the Rule Book Module on the RSSB website </a:t>
            </a:r>
          </a:p>
        </p:txBody>
      </p:sp>
      <p:sp>
        <p:nvSpPr>
          <p:cNvPr id="5" name="Rectangle: Rounded Corners 4">
            <a:hlinkClick r:id="" action="ppaction://noaction" highlightClick="1"/>
            <a:extLst>
              <a:ext uri="{FF2B5EF4-FFF2-40B4-BE49-F238E27FC236}">
                <a16:creationId xmlns:a16="http://schemas.microsoft.com/office/drawing/2014/main" id="{1EF06E23-FA56-182B-E9EF-647794CD0919}"/>
              </a:ext>
            </a:extLst>
          </p:cNvPr>
          <p:cNvSpPr/>
          <p:nvPr/>
        </p:nvSpPr>
        <p:spPr>
          <a:xfrm>
            <a:off x="1063066" y="4033383"/>
            <a:ext cx="10065867"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0" marR="0" lvl="0" indent="-215265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GERM8000 – Signaller and signalling technician Manual Issue 13.1</a:t>
            </a:r>
          </a:p>
        </p:txBody>
      </p:sp>
      <p:sp>
        <p:nvSpPr>
          <p:cNvPr id="6" name="Rectangle: Rounded Corners 5">
            <a:hlinkClick r:id="" action="ppaction://noaction" highlightClick="1"/>
            <a:extLst>
              <a:ext uri="{FF2B5EF4-FFF2-40B4-BE49-F238E27FC236}">
                <a16:creationId xmlns:a16="http://schemas.microsoft.com/office/drawing/2014/main" id="{2C2185B0-D0C5-6A06-ED53-26473FB0D95B}"/>
              </a:ext>
            </a:extLst>
          </p:cNvPr>
          <p:cNvSpPr/>
          <p:nvPr/>
        </p:nvSpPr>
        <p:spPr>
          <a:xfrm>
            <a:off x="1093860" y="4841600"/>
            <a:ext cx="10065867"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0" marR="0" lvl="0" indent="-215265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GERM8000 – Train Driver Manual Issue 13.1</a:t>
            </a:r>
          </a:p>
        </p:txBody>
      </p:sp>
      <p:sp>
        <p:nvSpPr>
          <p:cNvPr id="7" name="Rectangle: Rounded Corners 6">
            <a:hlinkClick r:id="" action="ppaction://noaction" highlightClick="1"/>
            <a:extLst>
              <a:ext uri="{FF2B5EF4-FFF2-40B4-BE49-F238E27FC236}">
                <a16:creationId xmlns:a16="http://schemas.microsoft.com/office/drawing/2014/main" id="{C04DDE57-842B-A1A9-B3B8-C9BFA248D5AC}"/>
              </a:ext>
            </a:extLst>
          </p:cNvPr>
          <p:cNvSpPr/>
          <p:nvPr/>
        </p:nvSpPr>
        <p:spPr>
          <a:xfrm>
            <a:off x="1093859" y="5656808"/>
            <a:ext cx="10065867"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0" marR="0" lvl="0" indent="-215265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GERM8000 – Possession workers Manual Issue 9.1</a:t>
            </a:r>
          </a:p>
        </p:txBody>
      </p:sp>
      <p:sp>
        <p:nvSpPr>
          <p:cNvPr id="8" name="Title 1">
            <a:extLst>
              <a:ext uri="{FF2B5EF4-FFF2-40B4-BE49-F238E27FC236}">
                <a16:creationId xmlns:a16="http://schemas.microsoft.com/office/drawing/2014/main" id="{9A87142B-5FCE-F992-705D-982FB400B3E2}"/>
              </a:ext>
            </a:extLst>
          </p:cNvPr>
          <p:cNvSpPr txBox="1">
            <a:spLocks/>
          </p:cNvSpPr>
          <p:nvPr/>
        </p:nvSpPr>
        <p:spPr>
          <a:xfrm>
            <a:off x="2402723" y="3589369"/>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dirty="0">
                <a:ln>
                  <a:noFill/>
                </a:ln>
                <a:solidFill>
                  <a:schemeClr val="tx1"/>
                </a:solidFill>
                <a:effectLst/>
                <a:uLnTx/>
                <a:uFillTx/>
                <a:latin typeface="Calibri"/>
                <a:ea typeface="+mj-ea"/>
                <a:cs typeface="+mj-cs"/>
              </a:rPr>
              <a:t>This change has also been reflected in the following manuals </a:t>
            </a:r>
          </a:p>
        </p:txBody>
      </p:sp>
      <p:pic>
        <p:nvPicPr>
          <p:cNvPr id="9" name="Picture 8">
            <a:hlinkClick r:id="rId10"/>
            <a:extLst>
              <a:ext uri="{FF2B5EF4-FFF2-40B4-BE49-F238E27FC236}">
                <a16:creationId xmlns:a16="http://schemas.microsoft.com/office/drawing/2014/main" id="{05BE89AE-B3AB-F6D7-FF13-25F75C91B5F4}"/>
              </a:ext>
            </a:extLst>
          </p:cNvPr>
          <p:cNvPicPr>
            <a:picLocks noChangeAspect="1"/>
          </p:cNvPicPr>
          <p:nvPr/>
        </p:nvPicPr>
        <p:blipFill>
          <a:blip r:embed="rId9"/>
          <a:stretch>
            <a:fillRect/>
          </a:stretch>
        </p:blipFill>
        <p:spPr>
          <a:xfrm>
            <a:off x="10635933" y="4015398"/>
            <a:ext cx="755970" cy="755970"/>
          </a:xfrm>
          <a:prstGeom prst="rect">
            <a:avLst/>
          </a:prstGeom>
        </p:spPr>
      </p:pic>
      <p:pic>
        <p:nvPicPr>
          <p:cNvPr id="10" name="Picture 9">
            <a:hlinkClick r:id="rId11"/>
            <a:extLst>
              <a:ext uri="{FF2B5EF4-FFF2-40B4-BE49-F238E27FC236}">
                <a16:creationId xmlns:a16="http://schemas.microsoft.com/office/drawing/2014/main" id="{7468AB4F-93B7-2FF5-4749-0D87394F2389}"/>
              </a:ext>
            </a:extLst>
          </p:cNvPr>
          <p:cNvPicPr>
            <a:picLocks noChangeAspect="1"/>
          </p:cNvPicPr>
          <p:nvPr/>
        </p:nvPicPr>
        <p:blipFill>
          <a:blip r:embed="rId9"/>
          <a:stretch>
            <a:fillRect/>
          </a:stretch>
        </p:blipFill>
        <p:spPr>
          <a:xfrm>
            <a:off x="10635933" y="4823615"/>
            <a:ext cx="755970" cy="755970"/>
          </a:xfrm>
          <a:prstGeom prst="rect">
            <a:avLst/>
          </a:prstGeom>
        </p:spPr>
      </p:pic>
      <p:pic>
        <p:nvPicPr>
          <p:cNvPr id="11" name="Picture 10">
            <a:hlinkClick r:id="rId12"/>
            <a:extLst>
              <a:ext uri="{FF2B5EF4-FFF2-40B4-BE49-F238E27FC236}">
                <a16:creationId xmlns:a16="http://schemas.microsoft.com/office/drawing/2014/main" id="{AD787D6C-CAAC-8BB2-FB43-1CD5F42E4580}"/>
              </a:ext>
            </a:extLst>
          </p:cNvPr>
          <p:cNvPicPr>
            <a:picLocks noChangeAspect="1"/>
          </p:cNvPicPr>
          <p:nvPr/>
        </p:nvPicPr>
        <p:blipFill>
          <a:blip r:embed="rId9"/>
          <a:stretch>
            <a:fillRect/>
          </a:stretch>
        </p:blipFill>
        <p:spPr>
          <a:xfrm>
            <a:off x="10635933" y="5631832"/>
            <a:ext cx="755970" cy="755970"/>
          </a:xfrm>
          <a:prstGeom prst="rect">
            <a:avLst/>
          </a:prstGeom>
        </p:spPr>
      </p:pic>
    </p:spTree>
    <p:extLst>
      <p:ext uri="{BB962C8B-B14F-4D97-AF65-F5344CB8AC3E}">
        <p14:creationId xmlns:p14="http://schemas.microsoft.com/office/powerpoint/2010/main" val="190917989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8CC7A09-C7F9-E28B-FF5C-1DA80F00AD51}"/>
              </a:ext>
            </a:extLst>
          </p:cNvPr>
          <p:cNvPicPr preferRelativeResize="0">
            <a:picLocks/>
          </p:cNvPicPr>
          <p:nvPr/>
        </p:nvPicPr>
        <p:blipFill>
          <a:blip r:embed="rId3"/>
          <a:stretch>
            <a:fillRect/>
          </a:stretch>
        </p:blipFill>
        <p:spPr>
          <a:xfrm>
            <a:off x="279042" y="560368"/>
            <a:ext cx="720000" cy="720000"/>
          </a:xfrm>
          <a:prstGeom prst="rect">
            <a:avLst/>
          </a:prstGeom>
        </p:spPr>
      </p:pic>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73188" y="554010"/>
            <a:ext cx="10065867" cy="720000"/>
          </a:xfrm>
          <a:prstGeom prst="roundRect">
            <a:avLst>
              <a:gd name="adj" fmla="val 30718"/>
            </a:avLst>
          </a:prstGeom>
          <a:solidFill>
            <a:srgbClr val="DEC94F"/>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pc="-70" dirty="0">
                <a:solidFill>
                  <a:prstClr val="white"/>
                </a:solidFill>
                <a:latin typeface="Calibri" panose="020F0502020204030204"/>
              </a:rPr>
              <a:t>Two Infrastructure </a:t>
            </a:r>
            <a:r>
              <a:rPr kumimoji="0" lang="en-GB" sz="1800" b="0" i="0" u="none" strike="noStrike" kern="1200" cap="none" spc="-70" normalizeH="0" noProof="0" dirty="0">
                <a:ln>
                  <a:noFill/>
                </a:ln>
                <a:solidFill>
                  <a:prstClr val="white"/>
                </a:solidFill>
                <a:effectLst/>
                <a:uLnTx/>
                <a:uFillTx/>
                <a:latin typeface="Calibri" panose="020F0502020204030204"/>
                <a:ea typeface="+mn-ea"/>
                <a:cs typeface="+mn-cs"/>
              </a:rPr>
              <a:t>standards have been revised in the December 2023 Standards catalogue </a:t>
            </a:r>
          </a:p>
        </p:txBody>
      </p:sp>
      <p:pic>
        <p:nvPicPr>
          <p:cNvPr id="13" name="Picture 12">
            <a:hlinkClick r:id="rId5"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6"/>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1" name="Picture 10">
            <a:hlinkClick r:id="" action="ppaction://hlinkshowjump?jump=endshow"/>
            <a:extLst>
              <a:ext uri="{FF2B5EF4-FFF2-40B4-BE49-F238E27FC236}">
                <a16:creationId xmlns:a16="http://schemas.microsoft.com/office/drawing/2014/main" id="{80377A48-5B8D-41DF-9FAB-F558CB22C76B}"/>
              </a:ext>
            </a:extLst>
          </p:cNvPr>
          <p:cNvPicPr>
            <a:picLocks noChangeAspect="1"/>
          </p:cNvPicPr>
          <p:nvPr/>
        </p:nvPicPr>
        <p:blipFill>
          <a:blip r:embed="rId7"/>
          <a:stretch>
            <a:fillRect/>
          </a:stretch>
        </p:blipFill>
        <p:spPr>
          <a:xfrm>
            <a:off x="89371" y="6016808"/>
            <a:ext cx="720000" cy="692039"/>
          </a:xfrm>
          <a:prstGeom prst="rect">
            <a:avLst/>
          </a:prstGeom>
        </p:spPr>
      </p:pic>
      <p:sp>
        <p:nvSpPr>
          <p:cNvPr id="4" name="Rectangle: Rounded Corners 3">
            <a:hlinkClick r:id="rId8" action="ppaction://hlinksldjump" highlightClick="1"/>
            <a:extLst>
              <a:ext uri="{FF2B5EF4-FFF2-40B4-BE49-F238E27FC236}">
                <a16:creationId xmlns:a16="http://schemas.microsoft.com/office/drawing/2014/main" id="{29C893A5-B17F-5F5F-1CDC-25F927163029}"/>
              </a:ext>
            </a:extLst>
          </p:cNvPr>
          <p:cNvSpPr/>
          <p:nvPr/>
        </p:nvSpPr>
        <p:spPr>
          <a:xfrm>
            <a:off x="1116922" y="1466595"/>
            <a:ext cx="10022133" cy="720000"/>
          </a:xfrm>
          <a:prstGeom prst="roundRect">
            <a:avLst>
              <a:gd name="adj" fmla="val 30718"/>
            </a:avLst>
          </a:prstGeom>
          <a:solidFill>
            <a:schemeClr val="bg1"/>
          </a:solidFill>
          <a:ln w="38100">
            <a:solidFill>
              <a:srgbClr val="DEC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0" marR="0" lvl="0" indent="-215265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RIS-7707-INS Issue 1 - Switches and Crossings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1BDBD936-624B-F561-FA36-D88B66BCDA7C}"/>
              </a:ext>
            </a:extLst>
          </p:cNvPr>
          <p:cNvSpPr txBox="1">
            <a:spLocks/>
          </p:cNvSpPr>
          <p:nvPr/>
        </p:nvSpPr>
        <p:spPr>
          <a:xfrm>
            <a:off x="2402723" y="3138873"/>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play button to find out more about the change  </a:t>
            </a:r>
          </a:p>
        </p:txBody>
      </p:sp>
      <p:pic>
        <p:nvPicPr>
          <p:cNvPr id="2" name="Picture 1">
            <a:hlinkClick r:id="rId8" action="ppaction://hlinksldjump"/>
            <a:extLst>
              <a:ext uri="{FF2B5EF4-FFF2-40B4-BE49-F238E27FC236}">
                <a16:creationId xmlns:a16="http://schemas.microsoft.com/office/drawing/2014/main" id="{56D9A3D9-D40E-4A52-C2BE-6FA3C948AF69}"/>
              </a:ext>
            </a:extLst>
          </p:cNvPr>
          <p:cNvPicPr>
            <a:picLocks noChangeAspect="1"/>
          </p:cNvPicPr>
          <p:nvPr/>
        </p:nvPicPr>
        <p:blipFill>
          <a:blip r:embed="rId9">
            <a:biLevel thresh="75000"/>
          </a:blip>
          <a:stretch>
            <a:fillRect/>
          </a:stretch>
        </p:blipFill>
        <p:spPr>
          <a:xfrm>
            <a:off x="10529832" y="1442886"/>
            <a:ext cx="755970" cy="755970"/>
          </a:xfrm>
          <a:prstGeom prst="rect">
            <a:avLst/>
          </a:prstGeom>
        </p:spPr>
      </p:pic>
      <p:sp>
        <p:nvSpPr>
          <p:cNvPr id="5" name="Rectangle: Rounded Corners 4">
            <a:hlinkClick r:id="rId10" action="ppaction://hlinksldjump" highlightClick="1"/>
            <a:extLst>
              <a:ext uri="{FF2B5EF4-FFF2-40B4-BE49-F238E27FC236}">
                <a16:creationId xmlns:a16="http://schemas.microsoft.com/office/drawing/2014/main" id="{55B0DF8D-2C32-D957-8AB4-705C417C8C21}"/>
              </a:ext>
            </a:extLst>
          </p:cNvPr>
          <p:cNvSpPr/>
          <p:nvPr/>
        </p:nvSpPr>
        <p:spPr>
          <a:xfrm>
            <a:off x="1132763" y="2379180"/>
            <a:ext cx="10022133" cy="720000"/>
          </a:xfrm>
          <a:prstGeom prst="roundRect">
            <a:avLst>
              <a:gd name="adj" fmla="val 30718"/>
            </a:avLst>
          </a:prstGeom>
          <a:solidFill>
            <a:schemeClr val="bg1"/>
          </a:solidFill>
          <a:ln w="38100">
            <a:solidFill>
              <a:srgbClr val="DEC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GCRT5021 Issue 6 - Track System Requirements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hlinkClick r:id="rId10" action="ppaction://hlinksldjump"/>
            <a:extLst>
              <a:ext uri="{FF2B5EF4-FFF2-40B4-BE49-F238E27FC236}">
                <a16:creationId xmlns:a16="http://schemas.microsoft.com/office/drawing/2014/main" id="{B9693DEF-3FC1-C875-2AFD-2BEE0970A668}"/>
              </a:ext>
            </a:extLst>
          </p:cNvPr>
          <p:cNvPicPr>
            <a:picLocks noChangeAspect="1"/>
          </p:cNvPicPr>
          <p:nvPr/>
        </p:nvPicPr>
        <p:blipFill>
          <a:blip r:embed="rId9">
            <a:biLevel thresh="75000"/>
          </a:blip>
          <a:stretch>
            <a:fillRect/>
          </a:stretch>
        </p:blipFill>
        <p:spPr>
          <a:xfrm>
            <a:off x="10529832" y="2361195"/>
            <a:ext cx="755970" cy="755970"/>
          </a:xfrm>
          <a:prstGeom prst="rect">
            <a:avLst/>
          </a:prstGeom>
        </p:spPr>
      </p:pic>
    </p:spTree>
    <p:extLst>
      <p:ext uri="{BB962C8B-B14F-4D97-AF65-F5344CB8AC3E}">
        <p14:creationId xmlns:p14="http://schemas.microsoft.com/office/powerpoint/2010/main" val="37900861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DEC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0" marR="0" lvl="0" indent="-215265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RIS-7707-INS Issue 1 - Switches and Crossings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015746"/>
          </a:xfrm>
          <a:prstGeom prst="roundRect">
            <a:avLst>
              <a:gd name="adj" fmla="val 4382"/>
            </a:avLst>
          </a:prstGeom>
          <a:noFill/>
          <a:ln w="38100">
            <a:solidFill>
              <a:srgbClr val="DEC94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spcAft>
                <a:spcPts val="600"/>
              </a:spcAft>
              <a:defRPr/>
            </a:pPr>
            <a:r>
              <a:rPr kumimoji="0" lang="en-GB" sz="1800" b="1" i="0" u="none" strike="noStrike" kern="1200" cap="none" spc="-50" normalizeH="0" baseline="0" noProof="0" dirty="0">
                <a:ln>
                  <a:noFill/>
                </a:ln>
                <a:solidFill>
                  <a:prstClr val="black"/>
                </a:solidFill>
                <a:effectLst/>
                <a:uLnTx/>
                <a:uFillTx/>
                <a:ea typeface="+mn-ea"/>
                <a:cs typeface="+mn-cs"/>
              </a:rPr>
              <a:t>Overview – </a:t>
            </a:r>
            <a:r>
              <a:rPr kumimoji="0" lang="en-GB" sz="1800" i="0" u="none" strike="noStrike" kern="1200" cap="none" spc="-50" normalizeH="0" baseline="0" noProof="0" dirty="0">
                <a:ln>
                  <a:noFill/>
                </a:ln>
                <a:solidFill>
                  <a:prstClr val="black"/>
                </a:solidFill>
                <a:effectLst/>
                <a:uLnTx/>
                <a:uFillTx/>
                <a:ea typeface="+mn-ea"/>
                <a:cs typeface="+mn-cs"/>
              </a:rPr>
              <a:t>RIS-7707-INS issue one Switches and Crossings is a new rail industry standard that includes requirements and guidance for the identification, design, and maintenance of S&amp;C. It includes requirements for point identification to facilitate a consistent approach for industry. It addresses facing point locks, detection, and </a:t>
            </a:r>
            <a:r>
              <a:rPr kumimoji="0" lang="en-GB" i="0" u="none" strike="noStrike" kern="1200" cap="none" spc="-50" normalizeH="0" baseline="0" noProof="0" dirty="0">
                <a:ln>
                  <a:noFill/>
                </a:ln>
                <a:solidFill>
                  <a:prstClr val="black"/>
                </a:solidFill>
                <a:effectLst/>
                <a:uLnTx/>
                <a:uFillTx/>
                <a:ea typeface="+mn-ea"/>
                <a:cs typeface="+mn-cs"/>
              </a:rPr>
              <a:t>train-operated points. </a:t>
            </a:r>
          </a:p>
          <a:p>
            <a:pPr>
              <a:spcAft>
                <a:spcPts val="600"/>
              </a:spcAft>
              <a:defRPr/>
            </a:pPr>
            <a:r>
              <a:rPr kumimoji="0" lang="en-GB" i="0" u="none" strike="noStrike" kern="1200" cap="none" spc="-50" normalizeH="0" baseline="0" noProof="0" dirty="0">
                <a:ln>
                  <a:noFill/>
                </a:ln>
                <a:solidFill>
                  <a:prstClr val="black"/>
                </a:solidFill>
                <a:effectLst/>
                <a:uLnTx/>
                <a:uFillTx/>
                <a:ea typeface="+mn-ea"/>
                <a:cs typeface="+mn-cs"/>
              </a:rPr>
              <a:t>Following a review of GCRT5021 issue five Track System Requirements, those requirements specific to S&amp;C deemed out of scope of railway group standards, and which are valid and useful to the rail industry, have been retained in RIS-7707-INS. The requirements are supported by rationale and guidance.</a:t>
            </a:r>
          </a:p>
          <a:p>
            <a:pPr marL="4121150">
              <a:defRPr/>
            </a:pPr>
            <a:endParaRPr kumimoji="0" lang="en-GB" sz="800" b="1" i="0" u="none" strike="noStrike" kern="1200" cap="none" spc="-50" normalizeH="0" baseline="0" noProof="0" dirty="0">
              <a:ln>
                <a:noFill/>
              </a:ln>
              <a:solidFill>
                <a:prstClr val="black"/>
              </a:solidFill>
              <a:effectLst/>
              <a:uLnTx/>
              <a:uFillTx/>
              <a:ea typeface="+mn-ea"/>
              <a:cs typeface="+mn-cs"/>
            </a:endParaRPr>
          </a:p>
          <a:p>
            <a:pPr marL="4121150">
              <a:spcAft>
                <a:spcPts val="600"/>
              </a:spcAft>
              <a:defRPr/>
            </a:pPr>
            <a:r>
              <a:rPr kumimoji="0" lang="en-GB" sz="1800" b="1" i="0" u="none" strike="noStrike" kern="1200" cap="none" spc="-50" normalizeH="0" baseline="0" noProof="0" dirty="0">
                <a:ln>
                  <a:noFill/>
                </a:ln>
                <a:solidFill>
                  <a:prstClr val="black"/>
                </a:solidFill>
                <a:effectLst/>
                <a:uLnTx/>
                <a:uFillTx/>
                <a:ea typeface="+mn-ea"/>
                <a:cs typeface="+mn-cs"/>
              </a:rPr>
              <a:t>Benefits </a:t>
            </a:r>
            <a:r>
              <a:rPr kumimoji="0" lang="en-GB" sz="1800" b="1" i="0" u="none" strike="noStrike" kern="1200" cap="none" spc="-50" normalizeH="0" baseline="0" noProof="0" dirty="0">
                <a:ln>
                  <a:noFill/>
                </a:ln>
                <a:solidFill>
                  <a:schemeClr val="tx1"/>
                </a:solidFill>
                <a:effectLst/>
                <a:uLnTx/>
                <a:uFillTx/>
                <a:ea typeface="+mn-ea"/>
                <a:cs typeface="+mn-cs"/>
              </a:rPr>
              <a:t>– </a:t>
            </a:r>
            <a:r>
              <a:rPr kumimoji="0" lang="en-GB" sz="1800" i="0" u="none" strike="noStrike" kern="1200" cap="none" spc="-50" normalizeH="0" baseline="0" noProof="0" dirty="0">
                <a:ln>
                  <a:noFill/>
                </a:ln>
                <a:solidFill>
                  <a:schemeClr val="tx1"/>
                </a:solidFill>
                <a:effectLst/>
                <a:uLnTx/>
                <a:uFillTx/>
                <a:ea typeface="+mn-ea"/>
                <a:cs typeface="+mn-cs"/>
              </a:rPr>
              <a:t>In conjunction with GCRT5021, RIS 7707 INS contributes to the estimated total value to industry of </a:t>
            </a:r>
            <a:r>
              <a:rPr kumimoji="0" lang="en-GB" sz="1800" b="1" i="0" u="none" strike="noStrike" kern="1200" cap="none" spc="-50" normalizeH="0" baseline="0" noProof="0" dirty="0">
                <a:ln>
                  <a:noFill/>
                </a:ln>
                <a:solidFill>
                  <a:srgbClr val="C00000"/>
                </a:solidFill>
                <a:effectLst/>
                <a:uLnTx/>
                <a:uFillTx/>
                <a:ea typeface="+mn-ea"/>
                <a:cs typeface="+mn-cs"/>
              </a:rPr>
              <a:t>£1.83 million over five years.</a:t>
            </a:r>
            <a:endParaRPr kumimoji="0" lang="en-GB" sz="800" b="1" i="0" u="none" strike="noStrike" kern="1200" cap="none" spc="-50" normalizeH="0" baseline="0" noProof="0" dirty="0">
              <a:ln>
                <a:noFill/>
              </a:ln>
              <a:solidFill>
                <a:srgbClr val="C00000"/>
              </a:solidFill>
              <a:effectLst/>
              <a:uLnTx/>
              <a:uFillTx/>
              <a:ea typeface="+mn-ea"/>
              <a:cs typeface="+mn-cs"/>
            </a:endParaRPr>
          </a:p>
          <a:p>
            <a:pPr marL="4121150">
              <a:spcAft>
                <a:spcPts val="600"/>
              </a:spcAft>
              <a:defRPr/>
            </a:pPr>
            <a:r>
              <a:rPr kumimoji="0" lang="en-GB" sz="1800" b="1" i="0" u="none" strike="noStrike" kern="1200" cap="none" spc="-50" normalizeH="0" baseline="0" noProof="0" dirty="0">
                <a:ln>
                  <a:noFill/>
                </a:ln>
                <a:solidFill>
                  <a:schemeClr val="tx1"/>
                </a:solidFill>
                <a:effectLst/>
                <a:uLnTx/>
                <a:uFillTx/>
                <a:ea typeface="+mn-ea"/>
                <a:cs typeface="+mn-cs"/>
              </a:rPr>
              <a:t>Audience –  </a:t>
            </a:r>
            <a:r>
              <a:rPr kumimoji="0" lang="en-GB" sz="1800" i="0" u="none" strike="noStrike" kern="1200" cap="none" spc="-50" normalizeH="0" baseline="0" noProof="0" dirty="0">
                <a:ln>
                  <a:noFill/>
                </a:ln>
                <a:solidFill>
                  <a:schemeClr val="tx1"/>
                </a:solidFill>
                <a:effectLst/>
                <a:uLnTx/>
                <a:uFillTx/>
                <a:ea typeface="+mn-ea"/>
                <a:cs typeface="+mn-cs"/>
              </a:rPr>
              <a:t>This standard will be of interest to project entities, infrastructure managers and railway undertakings, as well as designers and suppliers of S&amp;C components and point equipment.</a:t>
            </a:r>
          </a:p>
        </p:txBody>
      </p:sp>
      <p:pic>
        <p:nvPicPr>
          <p:cNvPr id="27" name="Picture 26">
            <a:hlinkClick r:id="rId3"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4"/>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5"/>
            <a:extLst>
              <a:ext uri="{FF2B5EF4-FFF2-40B4-BE49-F238E27FC236}">
                <a16:creationId xmlns:a16="http://schemas.microsoft.com/office/drawing/2014/main" id="{28BF2077-600C-4323-B7B7-25758286D64D}"/>
              </a:ext>
            </a:extLst>
          </p:cNvPr>
          <p:cNvPicPr>
            <a:picLocks noChangeAspect="1"/>
          </p:cNvPicPr>
          <p:nvPr/>
        </p:nvPicPr>
        <p:blipFill>
          <a:blip r:embed="rId6"/>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7"/>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8"/>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16" name="Group 15">
            <a:extLst>
              <a:ext uri="{FF2B5EF4-FFF2-40B4-BE49-F238E27FC236}">
                <a16:creationId xmlns:a16="http://schemas.microsoft.com/office/drawing/2014/main" id="{140E4494-8297-F1B4-8FE2-9B789659D219}"/>
              </a:ext>
            </a:extLst>
          </p:cNvPr>
          <p:cNvGrpSpPr/>
          <p:nvPr/>
        </p:nvGrpSpPr>
        <p:grpSpPr>
          <a:xfrm>
            <a:off x="279982" y="2978559"/>
            <a:ext cx="736531" cy="728660"/>
            <a:chOff x="260945" y="3762574"/>
            <a:chExt cx="736531" cy="728660"/>
          </a:xfrm>
        </p:grpSpPr>
        <p:grpSp>
          <p:nvGrpSpPr>
            <p:cNvPr id="17" name="Group 16">
              <a:extLst>
                <a:ext uri="{FF2B5EF4-FFF2-40B4-BE49-F238E27FC236}">
                  <a16:creationId xmlns:a16="http://schemas.microsoft.com/office/drawing/2014/main" id="{CC56CD30-E822-E2E4-30CF-583DF5682962}"/>
                </a:ext>
              </a:extLst>
            </p:cNvPr>
            <p:cNvGrpSpPr/>
            <p:nvPr/>
          </p:nvGrpSpPr>
          <p:grpSpPr>
            <a:xfrm>
              <a:off x="260945" y="3771234"/>
              <a:ext cx="736531" cy="720000"/>
              <a:chOff x="262400" y="2964625"/>
              <a:chExt cx="736531" cy="720000"/>
            </a:xfrm>
          </p:grpSpPr>
          <p:sp>
            <p:nvSpPr>
              <p:cNvPr id="20" name="Rectangle: Rounded Corners 19">
                <a:extLst>
                  <a:ext uri="{FF2B5EF4-FFF2-40B4-BE49-F238E27FC236}">
                    <a16:creationId xmlns:a16="http://schemas.microsoft.com/office/drawing/2014/main" id="{D9D4A7CA-4557-6351-CA33-F4F5E9FDBC7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039301C-F977-8B62-3E34-CE16304A982F}"/>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8" name="Graphic 17" descr="Handshake outline">
              <a:extLst>
                <a:ext uri="{FF2B5EF4-FFF2-40B4-BE49-F238E27FC236}">
                  <a16:creationId xmlns:a16="http://schemas.microsoft.com/office/drawing/2014/main" id="{AE50E934-121E-26AA-8617-CEDE274CC8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grpSp>
        <p:nvGrpSpPr>
          <p:cNvPr id="23" name="Group 22">
            <a:extLst>
              <a:ext uri="{FF2B5EF4-FFF2-40B4-BE49-F238E27FC236}">
                <a16:creationId xmlns:a16="http://schemas.microsoft.com/office/drawing/2014/main" id="{2F6CEA90-0FA3-330C-E84F-C75EBD54F602}"/>
              </a:ext>
            </a:extLst>
          </p:cNvPr>
          <p:cNvGrpSpPr/>
          <p:nvPr/>
        </p:nvGrpSpPr>
        <p:grpSpPr>
          <a:xfrm>
            <a:off x="269153" y="2188810"/>
            <a:ext cx="720000" cy="789749"/>
            <a:chOff x="296159" y="2222339"/>
            <a:chExt cx="720000" cy="789749"/>
          </a:xfrm>
        </p:grpSpPr>
        <p:sp>
          <p:nvSpPr>
            <p:cNvPr id="24" name="Rectangle: Rounded Corners 23">
              <a:extLst>
                <a:ext uri="{FF2B5EF4-FFF2-40B4-BE49-F238E27FC236}">
                  <a16:creationId xmlns:a16="http://schemas.microsoft.com/office/drawing/2014/main" id="{BAFCEA20-388A-331D-B50B-81644FDD5CC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94209D30-ADC6-2F64-99CC-8897DCB738BB}"/>
                </a:ext>
              </a:extLst>
            </p:cNvPr>
            <p:cNvPicPr>
              <a:picLocks noChangeAspect="1"/>
            </p:cNvPicPr>
            <p:nvPr/>
          </p:nvPicPr>
          <p:blipFill>
            <a:blip r:embed="rId11"/>
            <a:stretch>
              <a:fillRect/>
            </a:stretch>
          </p:blipFill>
          <p:spPr>
            <a:xfrm>
              <a:off x="341670" y="2231693"/>
              <a:ext cx="628978" cy="625753"/>
            </a:xfrm>
            <a:prstGeom prst="rect">
              <a:avLst/>
            </a:prstGeom>
          </p:spPr>
        </p:pic>
        <p:sp>
          <p:nvSpPr>
            <p:cNvPr id="26" name="TextBox 25">
              <a:extLst>
                <a:ext uri="{FF2B5EF4-FFF2-40B4-BE49-F238E27FC236}">
                  <a16:creationId xmlns:a16="http://schemas.microsoft.com/office/drawing/2014/main" id="{01B49AA6-F5EE-905E-5D15-200182E6956A}"/>
                </a:ext>
              </a:extLst>
            </p:cNvPr>
            <p:cNvSpPr txBox="1"/>
            <p:nvPr/>
          </p:nvSpPr>
          <p:spPr>
            <a:xfrm>
              <a:off x="369768" y="2673534"/>
              <a:ext cx="572781" cy="338554"/>
            </a:xfrm>
            <a:prstGeom prst="rect">
              <a:avLst/>
            </a:prstGeom>
            <a:noFill/>
          </p:spPr>
          <p:txBody>
            <a:bodyPr wrap="square" rtlCol="0">
              <a:spAutoFit/>
            </a:bodyPr>
            <a:lstStyle/>
            <a:p>
              <a:pPr algn="ctr"/>
              <a:r>
                <a:rPr lang="en-GB" sz="1600" b="1"/>
                <a:t>IM</a:t>
              </a:r>
            </a:p>
          </p:txBody>
        </p:sp>
      </p:grpSp>
      <p:pic>
        <p:nvPicPr>
          <p:cNvPr id="10" name="Picture 9">
            <a:extLst>
              <a:ext uri="{FF2B5EF4-FFF2-40B4-BE49-F238E27FC236}">
                <a16:creationId xmlns:a16="http://schemas.microsoft.com/office/drawing/2014/main" id="{6F20DA22-6966-E32D-6C63-C9537575AE36}"/>
              </a:ext>
            </a:extLst>
          </p:cNvPr>
          <p:cNvPicPr preferRelativeResize="0">
            <a:picLocks/>
          </p:cNvPicPr>
          <p:nvPr/>
        </p:nvPicPr>
        <p:blipFill>
          <a:blip r:embed="rId12"/>
          <a:stretch>
            <a:fillRect/>
          </a:stretch>
        </p:blipFill>
        <p:spPr>
          <a:xfrm>
            <a:off x="279042" y="560368"/>
            <a:ext cx="720000" cy="720000"/>
          </a:xfrm>
          <a:prstGeom prst="rect">
            <a:avLst/>
          </a:prstGeom>
        </p:spPr>
      </p:pic>
      <p:grpSp>
        <p:nvGrpSpPr>
          <p:cNvPr id="11" name="Group 10">
            <a:extLst>
              <a:ext uri="{FF2B5EF4-FFF2-40B4-BE49-F238E27FC236}">
                <a16:creationId xmlns:a16="http://schemas.microsoft.com/office/drawing/2014/main" id="{1CCD3E36-1602-8478-8993-8EB04D6C7BE0}"/>
              </a:ext>
            </a:extLst>
          </p:cNvPr>
          <p:cNvGrpSpPr/>
          <p:nvPr/>
        </p:nvGrpSpPr>
        <p:grpSpPr>
          <a:xfrm>
            <a:off x="245771" y="4559047"/>
            <a:ext cx="818438" cy="720000"/>
            <a:chOff x="234505" y="3795715"/>
            <a:chExt cx="818438" cy="720000"/>
          </a:xfrm>
        </p:grpSpPr>
        <p:sp>
          <p:nvSpPr>
            <p:cNvPr id="12" name="Rectangle: Rounded Corners 11">
              <a:extLst>
                <a:ext uri="{FF2B5EF4-FFF2-40B4-BE49-F238E27FC236}">
                  <a16:creationId xmlns:a16="http://schemas.microsoft.com/office/drawing/2014/main" id="{C9592E39-898B-B69B-E73A-32EB2012B225}"/>
                </a:ext>
              </a:extLst>
            </p:cNvPr>
            <p:cNvSpPr/>
            <p:nvPr/>
          </p:nvSpPr>
          <p:spPr>
            <a:xfrm>
              <a:off x="279057" y="379571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736C7930-C933-3CF4-A153-F0692307E02E}"/>
                </a:ext>
              </a:extLst>
            </p:cNvPr>
            <p:cNvGrpSpPr/>
            <p:nvPr/>
          </p:nvGrpSpPr>
          <p:grpSpPr>
            <a:xfrm>
              <a:off x="234505" y="3829861"/>
              <a:ext cx="818438" cy="612349"/>
              <a:chOff x="234505" y="3829861"/>
              <a:chExt cx="818438" cy="612349"/>
            </a:xfrm>
          </p:grpSpPr>
          <p:grpSp>
            <p:nvGrpSpPr>
              <p:cNvPr id="15" name="Group 14">
                <a:extLst>
                  <a:ext uri="{FF2B5EF4-FFF2-40B4-BE49-F238E27FC236}">
                    <a16:creationId xmlns:a16="http://schemas.microsoft.com/office/drawing/2014/main" id="{15F051A3-087B-34DC-0930-41954032292C}"/>
                  </a:ext>
                </a:extLst>
              </p:cNvPr>
              <p:cNvGrpSpPr/>
              <p:nvPr/>
            </p:nvGrpSpPr>
            <p:grpSpPr>
              <a:xfrm>
                <a:off x="440269" y="3829861"/>
                <a:ext cx="396564" cy="492881"/>
                <a:chOff x="7256923" y="5021955"/>
                <a:chExt cx="847205" cy="1052973"/>
              </a:xfrm>
            </p:grpSpPr>
            <p:sp>
              <p:nvSpPr>
                <p:cNvPr id="29" name="Freeform: Shape 28">
                  <a:extLst>
                    <a:ext uri="{FF2B5EF4-FFF2-40B4-BE49-F238E27FC236}">
                      <a16:creationId xmlns:a16="http://schemas.microsoft.com/office/drawing/2014/main" id="{5DEB82B2-E545-0B6D-C480-5CB8903ABC3C}"/>
                    </a:ext>
                  </a:extLst>
                </p:cNvPr>
                <p:cNvSpPr/>
                <p:nvPr/>
              </p:nvSpPr>
              <p:spPr>
                <a:xfrm>
                  <a:off x="7256923" y="5021955"/>
                  <a:ext cx="847205" cy="1024322"/>
                </a:xfrm>
                <a:custGeom>
                  <a:avLst/>
                  <a:gdLst>
                    <a:gd name="connsiteX0" fmla="*/ 206322 w 847205"/>
                    <a:gd name="connsiteY0" fmla="*/ 549668 h 1024322"/>
                    <a:gd name="connsiteX1" fmla="*/ 70522 w 847205"/>
                    <a:gd name="connsiteY1" fmla="*/ 627268 h 1024322"/>
                    <a:gd name="connsiteX2" fmla="*/ 22669 w 847205"/>
                    <a:gd name="connsiteY2" fmla="*/ 722975 h 1024322"/>
                    <a:gd name="connsiteX3" fmla="*/ 682 w 847205"/>
                    <a:gd name="connsiteY3" fmla="*/ 914389 h 1024322"/>
                    <a:gd name="connsiteX4" fmla="*/ 33015 w 847205"/>
                    <a:gd name="connsiteY4" fmla="*/ 986816 h 1024322"/>
                    <a:gd name="connsiteX5" fmla="*/ 106735 w 847205"/>
                    <a:gd name="connsiteY5" fmla="*/ 1024322 h 1024322"/>
                    <a:gd name="connsiteX6" fmla="*/ 118375 w 847205"/>
                    <a:gd name="connsiteY6" fmla="*/ 1024322 h 1024322"/>
                    <a:gd name="connsiteX7" fmla="*/ 118375 w 847205"/>
                    <a:gd name="connsiteY7" fmla="*/ 973882 h 1024322"/>
                    <a:gd name="connsiteX8" fmla="*/ 61469 w 847205"/>
                    <a:gd name="connsiteY8" fmla="*/ 944136 h 1024322"/>
                    <a:gd name="connsiteX9" fmla="*/ 51122 w 847205"/>
                    <a:gd name="connsiteY9" fmla="*/ 920856 h 1024322"/>
                    <a:gd name="connsiteX10" fmla="*/ 74402 w 847205"/>
                    <a:gd name="connsiteY10" fmla="*/ 726855 h 1024322"/>
                    <a:gd name="connsiteX11" fmla="*/ 74402 w 847205"/>
                    <a:gd name="connsiteY11" fmla="*/ 724268 h 1024322"/>
                    <a:gd name="connsiteX12" fmla="*/ 104149 w 847205"/>
                    <a:gd name="connsiteY12" fmla="*/ 666068 h 1024322"/>
                    <a:gd name="connsiteX13" fmla="*/ 259349 w 847205"/>
                    <a:gd name="connsiteY13" fmla="*/ 583295 h 1024322"/>
                    <a:gd name="connsiteX14" fmla="*/ 423603 w 847205"/>
                    <a:gd name="connsiteY14" fmla="*/ 620802 h 1024322"/>
                    <a:gd name="connsiteX15" fmla="*/ 587857 w 847205"/>
                    <a:gd name="connsiteY15" fmla="*/ 583295 h 1024322"/>
                    <a:gd name="connsiteX16" fmla="*/ 743057 w 847205"/>
                    <a:gd name="connsiteY16" fmla="*/ 666068 h 1024322"/>
                    <a:gd name="connsiteX17" fmla="*/ 772804 w 847205"/>
                    <a:gd name="connsiteY17" fmla="*/ 724268 h 1024322"/>
                    <a:gd name="connsiteX18" fmla="*/ 796084 w 847205"/>
                    <a:gd name="connsiteY18" fmla="*/ 919562 h 1024322"/>
                    <a:gd name="connsiteX19" fmla="*/ 785737 w 847205"/>
                    <a:gd name="connsiteY19" fmla="*/ 942842 h 1024322"/>
                    <a:gd name="connsiteX20" fmla="*/ 785737 w 847205"/>
                    <a:gd name="connsiteY20" fmla="*/ 942842 h 1024322"/>
                    <a:gd name="connsiteX21" fmla="*/ 728830 w 847205"/>
                    <a:gd name="connsiteY21" fmla="*/ 972589 h 1024322"/>
                    <a:gd name="connsiteX22" fmla="*/ 728830 w 847205"/>
                    <a:gd name="connsiteY22" fmla="*/ 1023029 h 1024322"/>
                    <a:gd name="connsiteX23" fmla="*/ 740470 w 847205"/>
                    <a:gd name="connsiteY23" fmla="*/ 1023029 h 1024322"/>
                    <a:gd name="connsiteX24" fmla="*/ 814190 w 847205"/>
                    <a:gd name="connsiteY24" fmla="*/ 985522 h 1024322"/>
                    <a:gd name="connsiteX25" fmla="*/ 814190 w 847205"/>
                    <a:gd name="connsiteY25" fmla="*/ 985522 h 1024322"/>
                    <a:gd name="connsiteX26" fmla="*/ 846524 w 847205"/>
                    <a:gd name="connsiteY26" fmla="*/ 913096 h 1024322"/>
                    <a:gd name="connsiteX27" fmla="*/ 824537 w 847205"/>
                    <a:gd name="connsiteY27" fmla="*/ 722975 h 1024322"/>
                    <a:gd name="connsiteX28" fmla="*/ 776684 w 847205"/>
                    <a:gd name="connsiteY28" fmla="*/ 627268 h 1024322"/>
                    <a:gd name="connsiteX29" fmla="*/ 640883 w 847205"/>
                    <a:gd name="connsiteY29" fmla="*/ 549668 h 1024322"/>
                    <a:gd name="connsiteX30" fmla="*/ 643470 w 847205"/>
                    <a:gd name="connsiteY30" fmla="*/ 228921 h 1024322"/>
                    <a:gd name="connsiteX31" fmla="*/ 635710 w 847205"/>
                    <a:gd name="connsiteY31" fmla="*/ 166840 h 1024322"/>
                    <a:gd name="connsiteX32" fmla="*/ 519310 w 847205"/>
                    <a:gd name="connsiteY32" fmla="*/ 23280 h 1024322"/>
                    <a:gd name="connsiteX33" fmla="*/ 502496 w 847205"/>
                    <a:gd name="connsiteY33" fmla="*/ 24573 h 1024322"/>
                    <a:gd name="connsiteX34" fmla="*/ 490856 w 847205"/>
                    <a:gd name="connsiteY34" fmla="*/ 33627 h 1024322"/>
                    <a:gd name="connsiteX35" fmla="*/ 477923 w 847205"/>
                    <a:gd name="connsiteY35" fmla="*/ 15520 h 1024322"/>
                    <a:gd name="connsiteX36" fmla="*/ 461110 w 847205"/>
                    <a:gd name="connsiteY36" fmla="*/ 3880 h 1024322"/>
                    <a:gd name="connsiteX37" fmla="*/ 423603 w 847205"/>
                    <a:gd name="connsiteY37" fmla="*/ 0 h 1024322"/>
                    <a:gd name="connsiteX38" fmla="*/ 281336 w 847205"/>
                    <a:gd name="connsiteY38" fmla="*/ 53027 h 1024322"/>
                    <a:gd name="connsiteX39" fmla="*/ 206322 w 847205"/>
                    <a:gd name="connsiteY39" fmla="*/ 225041 h 1024322"/>
                    <a:gd name="connsiteX40" fmla="*/ 206322 w 847205"/>
                    <a:gd name="connsiteY40" fmla="*/ 549668 h 1024322"/>
                    <a:gd name="connsiteX41" fmla="*/ 270989 w 847205"/>
                    <a:gd name="connsiteY41" fmla="*/ 338854 h 1024322"/>
                    <a:gd name="connsiteX42" fmla="*/ 280043 w 847205"/>
                    <a:gd name="connsiteY42" fmla="*/ 232801 h 1024322"/>
                    <a:gd name="connsiteX43" fmla="*/ 565870 w 847205"/>
                    <a:gd name="connsiteY43" fmla="*/ 232801 h 1024322"/>
                    <a:gd name="connsiteX44" fmla="*/ 574923 w 847205"/>
                    <a:gd name="connsiteY44" fmla="*/ 338854 h 1024322"/>
                    <a:gd name="connsiteX45" fmla="*/ 393856 w 847205"/>
                    <a:gd name="connsiteY45" fmla="*/ 463014 h 1024322"/>
                    <a:gd name="connsiteX46" fmla="*/ 270989 w 847205"/>
                    <a:gd name="connsiteY46" fmla="*/ 338854 h 1024322"/>
                    <a:gd name="connsiteX47" fmla="*/ 322723 w 847205"/>
                    <a:gd name="connsiteY47" fmla="*/ 554841 h 1024322"/>
                    <a:gd name="connsiteX48" fmla="*/ 346003 w 847205"/>
                    <a:gd name="connsiteY48" fmla="*/ 504401 h 1024322"/>
                    <a:gd name="connsiteX49" fmla="*/ 346003 w 847205"/>
                    <a:gd name="connsiteY49" fmla="*/ 501815 h 1024322"/>
                    <a:gd name="connsiteX50" fmla="*/ 501203 w 847205"/>
                    <a:gd name="connsiteY50" fmla="*/ 501815 h 1024322"/>
                    <a:gd name="connsiteX51" fmla="*/ 501203 w 847205"/>
                    <a:gd name="connsiteY51" fmla="*/ 504401 h 1024322"/>
                    <a:gd name="connsiteX52" fmla="*/ 524483 w 847205"/>
                    <a:gd name="connsiteY52" fmla="*/ 554841 h 1024322"/>
                    <a:gd name="connsiteX53" fmla="*/ 423603 w 847205"/>
                    <a:gd name="connsiteY53" fmla="*/ 569068 h 1024322"/>
                    <a:gd name="connsiteX54" fmla="*/ 322723 w 847205"/>
                    <a:gd name="connsiteY54" fmla="*/ 554841 h 102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7205" h="1024322">
                      <a:moveTo>
                        <a:pt x="206322" y="549668"/>
                      </a:moveTo>
                      <a:cubicBezTo>
                        <a:pt x="157176" y="569068"/>
                        <a:pt x="111909" y="594935"/>
                        <a:pt x="70522" y="627268"/>
                      </a:cubicBezTo>
                      <a:cubicBezTo>
                        <a:pt x="42069" y="650548"/>
                        <a:pt x="23962" y="685468"/>
                        <a:pt x="22669" y="722975"/>
                      </a:cubicBezTo>
                      <a:lnTo>
                        <a:pt x="682" y="914389"/>
                      </a:lnTo>
                      <a:cubicBezTo>
                        <a:pt x="-3198" y="942842"/>
                        <a:pt x="9735" y="971296"/>
                        <a:pt x="33015" y="986816"/>
                      </a:cubicBezTo>
                      <a:cubicBezTo>
                        <a:pt x="56295" y="1002336"/>
                        <a:pt x="80869" y="1013976"/>
                        <a:pt x="106735" y="1024322"/>
                      </a:cubicBezTo>
                      <a:lnTo>
                        <a:pt x="118375" y="1024322"/>
                      </a:lnTo>
                      <a:lnTo>
                        <a:pt x="118375" y="973882"/>
                      </a:lnTo>
                      <a:cubicBezTo>
                        <a:pt x="98975" y="966122"/>
                        <a:pt x="79575" y="955776"/>
                        <a:pt x="61469" y="944136"/>
                      </a:cubicBezTo>
                      <a:cubicBezTo>
                        <a:pt x="53709" y="938962"/>
                        <a:pt x="49829" y="929909"/>
                        <a:pt x="51122" y="920856"/>
                      </a:cubicBezTo>
                      <a:lnTo>
                        <a:pt x="74402" y="726855"/>
                      </a:lnTo>
                      <a:lnTo>
                        <a:pt x="74402" y="724268"/>
                      </a:lnTo>
                      <a:cubicBezTo>
                        <a:pt x="75695" y="700988"/>
                        <a:pt x="86042" y="680295"/>
                        <a:pt x="104149" y="666068"/>
                      </a:cubicBezTo>
                      <a:cubicBezTo>
                        <a:pt x="139069" y="636322"/>
                        <a:pt x="189509" y="609161"/>
                        <a:pt x="259349" y="583295"/>
                      </a:cubicBezTo>
                      <a:cubicBezTo>
                        <a:pt x="298149" y="606575"/>
                        <a:pt x="357643" y="620802"/>
                        <a:pt x="423603" y="620802"/>
                      </a:cubicBezTo>
                      <a:cubicBezTo>
                        <a:pt x="489563" y="620802"/>
                        <a:pt x="549057" y="606575"/>
                        <a:pt x="587857" y="583295"/>
                      </a:cubicBezTo>
                      <a:cubicBezTo>
                        <a:pt x="658990" y="609161"/>
                        <a:pt x="708137" y="636322"/>
                        <a:pt x="743057" y="666068"/>
                      </a:cubicBezTo>
                      <a:cubicBezTo>
                        <a:pt x="761164" y="680295"/>
                        <a:pt x="771510" y="702282"/>
                        <a:pt x="772804" y="724268"/>
                      </a:cubicBezTo>
                      <a:lnTo>
                        <a:pt x="796084" y="919562"/>
                      </a:lnTo>
                      <a:cubicBezTo>
                        <a:pt x="797377" y="928616"/>
                        <a:pt x="793497" y="937669"/>
                        <a:pt x="785737" y="942842"/>
                      </a:cubicBezTo>
                      <a:lnTo>
                        <a:pt x="785737" y="942842"/>
                      </a:lnTo>
                      <a:cubicBezTo>
                        <a:pt x="767630" y="954482"/>
                        <a:pt x="749524" y="964829"/>
                        <a:pt x="728830" y="972589"/>
                      </a:cubicBezTo>
                      <a:lnTo>
                        <a:pt x="728830" y="1023029"/>
                      </a:lnTo>
                      <a:lnTo>
                        <a:pt x="740470" y="1023029"/>
                      </a:lnTo>
                      <a:cubicBezTo>
                        <a:pt x="766337" y="1013976"/>
                        <a:pt x="790910" y="1001042"/>
                        <a:pt x="814190" y="985522"/>
                      </a:cubicBezTo>
                      <a:lnTo>
                        <a:pt x="814190" y="985522"/>
                      </a:lnTo>
                      <a:cubicBezTo>
                        <a:pt x="837471" y="968709"/>
                        <a:pt x="850404" y="941549"/>
                        <a:pt x="846524" y="913096"/>
                      </a:cubicBezTo>
                      <a:lnTo>
                        <a:pt x="824537" y="722975"/>
                      </a:lnTo>
                      <a:cubicBezTo>
                        <a:pt x="823244" y="685468"/>
                        <a:pt x="805137" y="650548"/>
                        <a:pt x="776684" y="627268"/>
                      </a:cubicBezTo>
                      <a:cubicBezTo>
                        <a:pt x="735297" y="594935"/>
                        <a:pt x="690030" y="567775"/>
                        <a:pt x="640883" y="549668"/>
                      </a:cubicBezTo>
                      <a:cubicBezTo>
                        <a:pt x="640883" y="483708"/>
                        <a:pt x="643470" y="302641"/>
                        <a:pt x="643470" y="228921"/>
                      </a:cubicBezTo>
                      <a:cubicBezTo>
                        <a:pt x="643470" y="208227"/>
                        <a:pt x="640883" y="187534"/>
                        <a:pt x="635710" y="166840"/>
                      </a:cubicBezTo>
                      <a:cubicBezTo>
                        <a:pt x="618897" y="104760"/>
                        <a:pt x="576217" y="53027"/>
                        <a:pt x="519310" y="23280"/>
                      </a:cubicBezTo>
                      <a:cubicBezTo>
                        <a:pt x="514136" y="20693"/>
                        <a:pt x="506376" y="20693"/>
                        <a:pt x="502496" y="24573"/>
                      </a:cubicBezTo>
                      <a:lnTo>
                        <a:pt x="490856" y="33627"/>
                      </a:lnTo>
                      <a:lnTo>
                        <a:pt x="477923" y="15520"/>
                      </a:lnTo>
                      <a:cubicBezTo>
                        <a:pt x="474043" y="9053"/>
                        <a:pt x="467576" y="5173"/>
                        <a:pt x="461110" y="3880"/>
                      </a:cubicBezTo>
                      <a:cubicBezTo>
                        <a:pt x="448176" y="1293"/>
                        <a:pt x="436536" y="0"/>
                        <a:pt x="423603" y="0"/>
                      </a:cubicBezTo>
                      <a:cubicBezTo>
                        <a:pt x="371869" y="0"/>
                        <a:pt x="320136" y="19400"/>
                        <a:pt x="281336" y="53027"/>
                      </a:cubicBezTo>
                      <a:cubicBezTo>
                        <a:pt x="232189" y="97000"/>
                        <a:pt x="205029" y="159080"/>
                        <a:pt x="206322" y="225041"/>
                      </a:cubicBezTo>
                      <a:lnTo>
                        <a:pt x="206322" y="549668"/>
                      </a:lnTo>
                      <a:close/>
                      <a:moveTo>
                        <a:pt x="270989" y="338854"/>
                      </a:moveTo>
                      <a:lnTo>
                        <a:pt x="280043" y="232801"/>
                      </a:lnTo>
                      <a:lnTo>
                        <a:pt x="565870" y="232801"/>
                      </a:lnTo>
                      <a:lnTo>
                        <a:pt x="574923" y="338854"/>
                      </a:lnTo>
                      <a:cubicBezTo>
                        <a:pt x="559403" y="422921"/>
                        <a:pt x="479216" y="478535"/>
                        <a:pt x="393856" y="463014"/>
                      </a:cubicBezTo>
                      <a:cubicBezTo>
                        <a:pt x="331776" y="451374"/>
                        <a:pt x="282629" y="402228"/>
                        <a:pt x="270989" y="338854"/>
                      </a:cubicBezTo>
                      <a:close/>
                      <a:moveTo>
                        <a:pt x="322723" y="554841"/>
                      </a:moveTo>
                      <a:cubicBezTo>
                        <a:pt x="336949" y="543201"/>
                        <a:pt x="346003" y="523801"/>
                        <a:pt x="346003" y="504401"/>
                      </a:cubicBezTo>
                      <a:lnTo>
                        <a:pt x="346003" y="501815"/>
                      </a:lnTo>
                      <a:cubicBezTo>
                        <a:pt x="395149" y="522508"/>
                        <a:pt x="452056" y="522508"/>
                        <a:pt x="501203" y="501815"/>
                      </a:cubicBezTo>
                      <a:lnTo>
                        <a:pt x="501203" y="504401"/>
                      </a:lnTo>
                      <a:cubicBezTo>
                        <a:pt x="501203" y="523801"/>
                        <a:pt x="510256" y="541908"/>
                        <a:pt x="524483" y="554841"/>
                      </a:cubicBezTo>
                      <a:cubicBezTo>
                        <a:pt x="492150" y="565188"/>
                        <a:pt x="457230" y="569068"/>
                        <a:pt x="423603" y="569068"/>
                      </a:cubicBezTo>
                      <a:cubicBezTo>
                        <a:pt x="389976" y="569068"/>
                        <a:pt x="355056" y="565188"/>
                        <a:pt x="322723" y="554841"/>
                      </a:cubicBezTo>
                      <a:close/>
                    </a:path>
                  </a:pathLst>
                </a:custGeom>
                <a:solidFill>
                  <a:schemeClr val="tx1"/>
                </a:solidFill>
                <a:ln w="12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4F73F9AE-A2DE-04DA-E6F2-A869FD2B87BB}"/>
                    </a:ext>
                  </a:extLst>
                </p:cNvPr>
                <p:cNvSpPr/>
                <p:nvPr/>
              </p:nvSpPr>
              <p:spPr>
                <a:xfrm>
                  <a:off x="7300227" y="5701210"/>
                  <a:ext cx="760596" cy="373718"/>
                </a:xfrm>
                <a:custGeom>
                  <a:avLst/>
                  <a:gdLst>
                    <a:gd name="connsiteX0" fmla="*/ 607292 w 698325"/>
                    <a:gd name="connsiteY0" fmla="*/ 29945 h 373718"/>
                    <a:gd name="connsiteX1" fmla="*/ 577347 w 698325"/>
                    <a:gd name="connsiteY1" fmla="*/ 0 h 373718"/>
                    <a:gd name="connsiteX2" fmla="*/ 577347 w 698325"/>
                    <a:gd name="connsiteY2" fmla="*/ 0 h 373718"/>
                    <a:gd name="connsiteX3" fmla="*/ 120979 w 698325"/>
                    <a:gd name="connsiteY3" fmla="*/ 0 h 373718"/>
                    <a:gd name="connsiteX4" fmla="*/ 91034 w 698325"/>
                    <a:gd name="connsiteY4" fmla="*/ 29945 h 373718"/>
                    <a:gd name="connsiteX5" fmla="*/ 91034 w 698325"/>
                    <a:gd name="connsiteY5" fmla="*/ 29945 h 373718"/>
                    <a:gd name="connsiteX6" fmla="*/ 91034 w 698325"/>
                    <a:gd name="connsiteY6" fmla="*/ 328201 h 373718"/>
                    <a:gd name="connsiteX7" fmla="*/ 0 w 698325"/>
                    <a:gd name="connsiteY7" fmla="*/ 328201 h 373718"/>
                    <a:gd name="connsiteX8" fmla="*/ 0 w 698325"/>
                    <a:gd name="connsiteY8" fmla="*/ 343773 h 373718"/>
                    <a:gd name="connsiteX9" fmla="*/ 29945 w 698325"/>
                    <a:gd name="connsiteY9" fmla="*/ 373718 h 373718"/>
                    <a:gd name="connsiteX10" fmla="*/ 668381 w 698325"/>
                    <a:gd name="connsiteY10" fmla="*/ 373718 h 373718"/>
                    <a:gd name="connsiteX11" fmla="*/ 698326 w 698325"/>
                    <a:gd name="connsiteY11" fmla="*/ 343773 h 373718"/>
                    <a:gd name="connsiteX12" fmla="*/ 698326 w 698325"/>
                    <a:gd name="connsiteY12" fmla="*/ 328201 h 373718"/>
                    <a:gd name="connsiteX13" fmla="*/ 607292 w 698325"/>
                    <a:gd name="connsiteY13" fmla="*/ 328201 h 373718"/>
                    <a:gd name="connsiteX14" fmla="*/ 607292 w 698325"/>
                    <a:gd name="connsiteY14" fmla="*/ 29945 h 373718"/>
                    <a:gd name="connsiteX15" fmla="*/ 286278 w 698325"/>
                    <a:gd name="connsiteY15" fmla="*/ 227585 h 373718"/>
                    <a:gd name="connsiteX16" fmla="*/ 269508 w 698325"/>
                    <a:gd name="connsiteY16" fmla="*/ 244354 h 373718"/>
                    <a:gd name="connsiteX17" fmla="*/ 202431 w 698325"/>
                    <a:gd name="connsiteY17" fmla="*/ 177277 h 373718"/>
                    <a:gd name="connsiteX18" fmla="*/ 269508 w 698325"/>
                    <a:gd name="connsiteY18" fmla="*/ 110199 h 373718"/>
                    <a:gd name="connsiteX19" fmla="*/ 286278 w 698325"/>
                    <a:gd name="connsiteY19" fmla="*/ 126968 h 373718"/>
                    <a:gd name="connsiteX20" fmla="*/ 235969 w 698325"/>
                    <a:gd name="connsiteY20" fmla="*/ 177277 h 373718"/>
                    <a:gd name="connsiteX21" fmla="*/ 286278 w 698325"/>
                    <a:gd name="connsiteY21" fmla="*/ 227585 h 373718"/>
                    <a:gd name="connsiteX22" fmla="*/ 331795 w 698325"/>
                    <a:gd name="connsiteY22" fmla="*/ 252739 h 373718"/>
                    <a:gd name="connsiteX23" fmla="*/ 310234 w 698325"/>
                    <a:gd name="connsiteY23" fmla="*/ 243156 h 373718"/>
                    <a:gd name="connsiteX24" fmla="*/ 366531 w 698325"/>
                    <a:gd name="connsiteY24" fmla="*/ 107803 h 373718"/>
                    <a:gd name="connsiteX25" fmla="*/ 388092 w 698325"/>
                    <a:gd name="connsiteY25" fmla="*/ 117386 h 373718"/>
                    <a:gd name="connsiteX26" fmla="*/ 331795 w 698325"/>
                    <a:gd name="connsiteY26" fmla="*/ 252739 h 373718"/>
                    <a:gd name="connsiteX27" fmla="*/ 427620 w 698325"/>
                    <a:gd name="connsiteY27" fmla="*/ 245552 h 373718"/>
                    <a:gd name="connsiteX28" fmla="*/ 410850 w 698325"/>
                    <a:gd name="connsiteY28" fmla="*/ 228783 h 373718"/>
                    <a:gd name="connsiteX29" fmla="*/ 461159 w 698325"/>
                    <a:gd name="connsiteY29" fmla="*/ 178474 h 373718"/>
                    <a:gd name="connsiteX30" fmla="*/ 410850 w 698325"/>
                    <a:gd name="connsiteY30" fmla="*/ 128166 h 373718"/>
                    <a:gd name="connsiteX31" fmla="*/ 427620 w 698325"/>
                    <a:gd name="connsiteY31" fmla="*/ 111397 h 373718"/>
                    <a:gd name="connsiteX32" fmla="*/ 494697 w 698325"/>
                    <a:gd name="connsiteY32" fmla="*/ 178474 h 373718"/>
                    <a:gd name="connsiteX33" fmla="*/ 427620 w 698325"/>
                    <a:gd name="connsiteY33"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86278 w 698326"/>
                    <a:gd name="connsiteY18" fmla="*/ 126968 h 373718"/>
                    <a:gd name="connsiteX19" fmla="*/ 235969 w 698326"/>
                    <a:gd name="connsiteY19" fmla="*/ 177277 h 373718"/>
                    <a:gd name="connsiteX20" fmla="*/ 286278 w 698326"/>
                    <a:gd name="connsiteY20" fmla="*/ 227585 h 373718"/>
                    <a:gd name="connsiteX21" fmla="*/ 331795 w 698326"/>
                    <a:gd name="connsiteY21" fmla="*/ 252739 h 373718"/>
                    <a:gd name="connsiteX22" fmla="*/ 310234 w 698326"/>
                    <a:gd name="connsiteY22" fmla="*/ 243156 h 373718"/>
                    <a:gd name="connsiteX23" fmla="*/ 366531 w 698326"/>
                    <a:gd name="connsiteY23" fmla="*/ 107803 h 373718"/>
                    <a:gd name="connsiteX24" fmla="*/ 388092 w 698326"/>
                    <a:gd name="connsiteY24" fmla="*/ 117386 h 373718"/>
                    <a:gd name="connsiteX25" fmla="*/ 331795 w 698326"/>
                    <a:gd name="connsiteY25" fmla="*/ 252739 h 373718"/>
                    <a:gd name="connsiteX26" fmla="*/ 427620 w 698326"/>
                    <a:gd name="connsiteY26" fmla="*/ 245552 h 373718"/>
                    <a:gd name="connsiteX27" fmla="*/ 410850 w 698326"/>
                    <a:gd name="connsiteY27" fmla="*/ 228783 h 373718"/>
                    <a:gd name="connsiteX28" fmla="*/ 461159 w 698326"/>
                    <a:gd name="connsiteY28" fmla="*/ 178474 h 373718"/>
                    <a:gd name="connsiteX29" fmla="*/ 410850 w 698326"/>
                    <a:gd name="connsiteY29" fmla="*/ 128166 h 373718"/>
                    <a:gd name="connsiteX30" fmla="*/ 427620 w 698326"/>
                    <a:gd name="connsiteY30" fmla="*/ 111397 h 373718"/>
                    <a:gd name="connsiteX31" fmla="*/ 494697 w 698326"/>
                    <a:gd name="connsiteY31" fmla="*/ 178474 h 373718"/>
                    <a:gd name="connsiteX32" fmla="*/ 427620 w 698326"/>
                    <a:gd name="connsiteY32"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35969 w 698326"/>
                    <a:gd name="connsiteY18" fmla="*/ 177277 h 373718"/>
                    <a:gd name="connsiteX19" fmla="*/ 286278 w 698326"/>
                    <a:gd name="connsiteY19" fmla="*/ 227585 h 373718"/>
                    <a:gd name="connsiteX20" fmla="*/ 331795 w 698326"/>
                    <a:gd name="connsiteY20" fmla="*/ 252739 h 373718"/>
                    <a:gd name="connsiteX21" fmla="*/ 310234 w 698326"/>
                    <a:gd name="connsiteY21" fmla="*/ 243156 h 373718"/>
                    <a:gd name="connsiteX22" fmla="*/ 366531 w 698326"/>
                    <a:gd name="connsiteY22" fmla="*/ 107803 h 373718"/>
                    <a:gd name="connsiteX23" fmla="*/ 388092 w 698326"/>
                    <a:gd name="connsiteY23" fmla="*/ 117386 h 373718"/>
                    <a:gd name="connsiteX24" fmla="*/ 331795 w 698326"/>
                    <a:gd name="connsiteY24" fmla="*/ 252739 h 373718"/>
                    <a:gd name="connsiteX25" fmla="*/ 427620 w 698326"/>
                    <a:gd name="connsiteY25" fmla="*/ 245552 h 373718"/>
                    <a:gd name="connsiteX26" fmla="*/ 410850 w 698326"/>
                    <a:gd name="connsiteY26" fmla="*/ 228783 h 373718"/>
                    <a:gd name="connsiteX27" fmla="*/ 461159 w 698326"/>
                    <a:gd name="connsiteY27" fmla="*/ 178474 h 373718"/>
                    <a:gd name="connsiteX28" fmla="*/ 410850 w 698326"/>
                    <a:gd name="connsiteY28" fmla="*/ 128166 h 373718"/>
                    <a:gd name="connsiteX29" fmla="*/ 427620 w 698326"/>
                    <a:gd name="connsiteY29" fmla="*/ 111397 h 373718"/>
                    <a:gd name="connsiteX30" fmla="*/ 494697 w 698326"/>
                    <a:gd name="connsiteY30" fmla="*/ 178474 h 373718"/>
                    <a:gd name="connsiteX31" fmla="*/ 427620 w 698326"/>
                    <a:gd name="connsiteY31"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86278 w 698326"/>
                    <a:gd name="connsiteY18" fmla="*/ 227585 h 373718"/>
                    <a:gd name="connsiteX19" fmla="*/ 331795 w 698326"/>
                    <a:gd name="connsiteY19" fmla="*/ 252739 h 373718"/>
                    <a:gd name="connsiteX20" fmla="*/ 310234 w 698326"/>
                    <a:gd name="connsiteY20" fmla="*/ 243156 h 373718"/>
                    <a:gd name="connsiteX21" fmla="*/ 366531 w 698326"/>
                    <a:gd name="connsiteY21" fmla="*/ 107803 h 373718"/>
                    <a:gd name="connsiteX22" fmla="*/ 388092 w 698326"/>
                    <a:gd name="connsiteY22" fmla="*/ 117386 h 373718"/>
                    <a:gd name="connsiteX23" fmla="*/ 331795 w 698326"/>
                    <a:gd name="connsiteY23" fmla="*/ 252739 h 373718"/>
                    <a:gd name="connsiteX24" fmla="*/ 427620 w 698326"/>
                    <a:gd name="connsiteY24" fmla="*/ 245552 h 373718"/>
                    <a:gd name="connsiteX25" fmla="*/ 410850 w 698326"/>
                    <a:gd name="connsiteY25" fmla="*/ 228783 h 373718"/>
                    <a:gd name="connsiteX26" fmla="*/ 461159 w 698326"/>
                    <a:gd name="connsiteY26" fmla="*/ 178474 h 373718"/>
                    <a:gd name="connsiteX27" fmla="*/ 410850 w 698326"/>
                    <a:gd name="connsiteY27" fmla="*/ 128166 h 373718"/>
                    <a:gd name="connsiteX28" fmla="*/ 427620 w 698326"/>
                    <a:gd name="connsiteY28" fmla="*/ 111397 h 373718"/>
                    <a:gd name="connsiteX29" fmla="*/ 494697 w 698326"/>
                    <a:gd name="connsiteY29" fmla="*/ 178474 h 373718"/>
                    <a:gd name="connsiteX30" fmla="*/ 427620 w 698326"/>
                    <a:gd name="connsiteY30"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86278 w 698326"/>
                    <a:gd name="connsiteY17" fmla="*/ 227585 h 373718"/>
                    <a:gd name="connsiteX18" fmla="*/ 331795 w 698326"/>
                    <a:gd name="connsiteY18" fmla="*/ 252739 h 373718"/>
                    <a:gd name="connsiteX19" fmla="*/ 310234 w 698326"/>
                    <a:gd name="connsiteY19" fmla="*/ 243156 h 373718"/>
                    <a:gd name="connsiteX20" fmla="*/ 366531 w 698326"/>
                    <a:gd name="connsiteY20" fmla="*/ 107803 h 373718"/>
                    <a:gd name="connsiteX21" fmla="*/ 388092 w 698326"/>
                    <a:gd name="connsiteY21" fmla="*/ 117386 h 373718"/>
                    <a:gd name="connsiteX22" fmla="*/ 331795 w 698326"/>
                    <a:gd name="connsiteY22" fmla="*/ 252739 h 373718"/>
                    <a:gd name="connsiteX23" fmla="*/ 427620 w 698326"/>
                    <a:gd name="connsiteY23" fmla="*/ 245552 h 373718"/>
                    <a:gd name="connsiteX24" fmla="*/ 410850 w 698326"/>
                    <a:gd name="connsiteY24" fmla="*/ 228783 h 373718"/>
                    <a:gd name="connsiteX25" fmla="*/ 461159 w 698326"/>
                    <a:gd name="connsiteY25" fmla="*/ 178474 h 373718"/>
                    <a:gd name="connsiteX26" fmla="*/ 410850 w 698326"/>
                    <a:gd name="connsiteY26" fmla="*/ 128166 h 373718"/>
                    <a:gd name="connsiteX27" fmla="*/ 427620 w 698326"/>
                    <a:gd name="connsiteY27" fmla="*/ 111397 h 373718"/>
                    <a:gd name="connsiteX28" fmla="*/ 494697 w 698326"/>
                    <a:gd name="connsiteY28" fmla="*/ 178474 h 373718"/>
                    <a:gd name="connsiteX29" fmla="*/ 427620 w 698326"/>
                    <a:gd name="connsiteY29"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31795 w 698326"/>
                    <a:gd name="connsiteY15" fmla="*/ 252739 h 373718"/>
                    <a:gd name="connsiteX16" fmla="*/ 310234 w 698326"/>
                    <a:gd name="connsiteY16" fmla="*/ 243156 h 373718"/>
                    <a:gd name="connsiteX17" fmla="*/ 366531 w 698326"/>
                    <a:gd name="connsiteY17" fmla="*/ 107803 h 373718"/>
                    <a:gd name="connsiteX18" fmla="*/ 388092 w 698326"/>
                    <a:gd name="connsiteY18" fmla="*/ 117386 h 373718"/>
                    <a:gd name="connsiteX19" fmla="*/ 331795 w 698326"/>
                    <a:gd name="connsiteY19" fmla="*/ 252739 h 373718"/>
                    <a:gd name="connsiteX20" fmla="*/ 427620 w 698326"/>
                    <a:gd name="connsiteY20" fmla="*/ 245552 h 373718"/>
                    <a:gd name="connsiteX21" fmla="*/ 410850 w 698326"/>
                    <a:gd name="connsiteY21" fmla="*/ 228783 h 373718"/>
                    <a:gd name="connsiteX22" fmla="*/ 461159 w 698326"/>
                    <a:gd name="connsiteY22" fmla="*/ 178474 h 373718"/>
                    <a:gd name="connsiteX23" fmla="*/ 410850 w 698326"/>
                    <a:gd name="connsiteY23" fmla="*/ 128166 h 373718"/>
                    <a:gd name="connsiteX24" fmla="*/ 427620 w 698326"/>
                    <a:gd name="connsiteY24" fmla="*/ 111397 h 373718"/>
                    <a:gd name="connsiteX25" fmla="*/ 494697 w 698326"/>
                    <a:gd name="connsiteY25" fmla="*/ 178474 h 373718"/>
                    <a:gd name="connsiteX26" fmla="*/ 427620 w 698326"/>
                    <a:gd name="connsiteY26"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31795 w 698326"/>
                    <a:gd name="connsiteY15" fmla="*/ 252739 h 373718"/>
                    <a:gd name="connsiteX16" fmla="*/ 366531 w 698326"/>
                    <a:gd name="connsiteY16" fmla="*/ 107803 h 373718"/>
                    <a:gd name="connsiteX17" fmla="*/ 388092 w 698326"/>
                    <a:gd name="connsiteY17" fmla="*/ 117386 h 373718"/>
                    <a:gd name="connsiteX18" fmla="*/ 331795 w 698326"/>
                    <a:gd name="connsiteY18" fmla="*/ 252739 h 373718"/>
                    <a:gd name="connsiteX19" fmla="*/ 427620 w 698326"/>
                    <a:gd name="connsiteY19" fmla="*/ 245552 h 373718"/>
                    <a:gd name="connsiteX20" fmla="*/ 410850 w 698326"/>
                    <a:gd name="connsiteY20" fmla="*/ 228783 h 373718"/>
                    <a:gd name="connsiteX21" fmla="*/ 461159 w 698326"/>
                    <a:gd name="connsiteY21" fmla="*/ 178474 h 373718"/>
                    <a:gd name="connsiteX22" fmla="*/ 410850 w 698326"/>
                    <a:gd name="connsiteY22" fmla="*/ 128166 h 373718"/>
                    <a:gd name="connsiteX23" fmla="*/ 427620 w 698326"/>
                    <a:gd name="connsiteY23" fmla="*/ 111397 h 373718"/>
                    <a:gd name="connsiteX24" fmla="*/ 494697 w 698326"/>
                    <a:gd name="connsiteY24" fmla="*/ 178474 h 373718"/>
                    <a:gd name="connsiteX25" fmla="*/ 427620 w 698326"/>
                    <a:gd name="connsiteY25"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27620 w 698326"/>
                    <a:gd name="connsiteY18" fmla="*/ 245552 h 373718"/>
                    <a:gd name="connsiteX19" fmla="*/ 410850 w 698326"/>
                    <a:gd name="connsiteY19" fmla="*/ 228783 h 373718"/>
                    <a:gd name="connsiteX20" fmla="*/ 461159 w 698326"/>
                    <a:gd name="connsiteY20" fmla="*/ 178474 h 373718"/>
                    <a:gd name="connsiteX21" fmla="*/ 410850 w 698326"/>
                    <a:gd name="connsiteY21" fmla="*/ 128166 h 373718"/>
                    <a:gd name="connsiteX22" fmla="*/ 427620 w 698326"/>
                    <a:gd name="connsiteY22" fmla="*/ 111397 h 373718"/>
                    <a:gd name="connsiteX23" fmla="*/ 494697 w 698326"/>
                    <a:gd name="connsiteY23" fmla="*/ 178474 h 373718"/>
                    <a:gd name="connsiteX24" fmla="*/ 427620 w 698326"/>
                    <a:gd name="connsiteY24"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94697 w 698326"/>
                    <a:gd name="connsiteY18" fmla="*/ 178474 h 373718"/>
                    <a:gd name="connsiteX19" fmla="*/ 410850 w 698326"/>
                    <a:gd name="connsiteY19" fmla="*/ 228783 h 373718"/>
                    <a:gd name="connsiteX20" fmla="*/ 461159 w 698326"/>
                    <a:gd name="connsiteY20" fmla="*/ 178474 h 373718"/>
                    <a:gd name="connsiteX21" fmla="*/ 410850 w 698326"/>
                    <a:gd name="connsiteY21" fmla="*/ 128166 h 373718"/>
                    <a:gd name="connsiteX22" fmla="*/ 427620 w 698326"/>
                    <a:gd name="connsiteY22" fmla="*/ 111397 h 373718"/>
                    <a:gd name="connsiteX23" fmla="*/ 494697 w 698326"/>
                    <a:gd name="connsiteY23"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94697 w 698326"/>
                    <a:gd name="connsiteY18" fmla="*/ 178474 h 373718"/>
                    <a:gd name="connsiteX19" fmla="*/ 461159 w 698326"/>
                    <a:gd name="connsiteY19" fmla="*/ 178474 h 373718"/>
                    <a:gd name="connsiteX20" fmla="*/ 410850 w 698326"/>
                    <a:gd name="connsiteY20" fmla="*/ 128166 h 373718"/>
                    <a:gd name="connsiteX21" fmla="*/ 427620 w 698326"/>
                    <a:gd name="connsiteY21" fmla="*/ 111397 h 373718"/>
                    <a:gd name="connsiteX22" fmla="*/ 494697 w 698326"/>
                    <a:gd name="connsiteY22"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10850 w 698326"/>
                    <a:gd name="connsiteY17" fmla="*/ 128166 h 373718"/>
                    <a:gd name="connsiteX18" fmla="*/ 427620 w 698326"/>
                    <a:gd name="connsiteY18" fmla="*/ 111397 h 373718"/>
                    <a:gd name="connsiteX19" fmla="*/ 494697 w 698326"/>
                    <a:gd name="connsiteY19"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27620 w 698326"/>
                    <a:gd name="connsiteY17" fmla="*/ 111397 h 373718"/>
                    <a:gd name="connsiteX18" fmla="*/ 494697 w 698326"/>
                    <a:gd name="connsiteY18"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94697 w 698326"/>
                    <a:gd name="connsiteY17"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326" h="373718">
                      <a:moveTo>
                        <a:pt x="607292" y="29945"/>
                      </a:moveTo>
                      <a:cubicBezTo>
                        <a:pt x="607292" y="13176"/>
                        <a:pt x="594116" y="0"/>
                        <a:pt x="577347" y="0"/>
                      </a:cubicBezTo>
                      <a:lnTo>
                        <a:pt x="577347" y="0"/>
                      </a:lnTo>
                      <a:lnTo>
                        <a:pt x="120979" y="0"/>
                      </a:lnTo>
                      <a:cubicBezTo>
                        <a:pt x="104210" y="0"/>
                        <a:pt x="91034" y="13176"/>
                        <a:pt x="91034" y="29945"/>
                      </a:cubicBezTo>
                      <a:lnTo>
                        <a:pt x="91034" y="29945"/>
                      </a:lnTo>
                      <a:lnTo>
                        <a:pt x="91034" y="328201"/>
                      </a:lnTo>
                      <a:lnTo>
                        <a:pt x="0" y="328201"/>
                      </a:lnTo>
                      <a:lnTo>
                        <a:pt x="0" y="343773"/>
                      </a:lnTo>
                      <a:cubicBezTo>
                        <a:pt x="0" y="360542"/>
                        <a:pt x="13176" y="373718"/>
                        <a:pt x="29945" y="373718"/>
                      </a:cubicBezTo>
                      <a:lnTo>
                        <a:pt x="668381" y="373718"/>
                      </a:lnTo>
                      <a:cubicBezTo>
                        <a:pt x="685150" y="373718"/>
                        <a:pt x="698326" y="360542"/>
                        <a:pt x="698326" y="343773"/>
                      </a:cubicBezTo>
                      <a:lnTo>
                        <a:pt x="698326" y="328201"/>
                      </a:lnTo>
                      <a:lnTo>
                        <a:pt x="607292" y="328201"/>
                      </a:lnTo>
                      <a:lnTo>
                        <a:pt x="607292" y="29945"/>
                      </a:lnTo>
                      <a:close/>
                    </a:path>
                  </a:pathLst>
                </a:custGeom>
                <a:solidFill>
                  <a:schemeClr val="bg1">
                    <a:lumMod val="65000"/>
                  </a:schemeClr>
                </a:solidFill>
                <a:ln w="119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Graphic 30" descr="Apple with solid fill">
                  <a:extLst>
                    <a:ext uri="{FF2B5EF4-FFF2-40B4-BE49-F238E27FC236}">
                      <a16:creationId xmlns:a16="http://schemas.microsoft.com/office/drawing/2014/main" id="{68997D8F-9924-4967-6126-BF3A7AEFEF6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550961">
                  <a:off x="7509071" y="5701210"/>
                  <a:ext cx="342908" cy="314834"/>
                </a:xfrm>
                <a:prstGeom prst="rect">
                  <a:avLst/>
                </a:prstGeom>
              </p:spPr>
            </p:pic>
          </p:grpSp>
          <p:sp>
            <p:nvSpPr>
              <p:cNvPr id="28" name="TextBox 27">
                <a:extLst>
                  <a:ext uri="{FF2B5EF4-FFF2-40B4-BE49-F238E27FC236}">
                    <a16:creationId xmlns:a16="http://schemas.microsoft.com/office/drawing/2014/main" id="{5D7A823C-0D2E-EE6C-AC3F-94272039BE67}"/>
                  </a:ext>
                </a:extLst>
              </p:cNvPr>
              <p:cNvSpPr txBox="1"/>
              <p:nvPr/>
            </p:nvSpPr>
            <p:spPr>
              <a:xfrm>
                <a:off x="234505" y="4180600"/>
                <a:ext cx="818438" cy="261610"/>
              </a:xfrm>
              <a:prstGeom prst="rect">
                <a:avLst/>
              </a:prstGeom>
              <a:noFill/>
            </p:spPr>
            <p:txBody>
              <a:bodyPr wrap="square" rtlCol="0">
                <a:spAutoFit/>
              </a:bodyPr>
              <a:lstStyle/>
              <a:p>
                <a:pPr algn="ctr"/>
                <a:r>
                  <a:rPr lang="en-GB" sz="1100" b="1" dirty="0">
                    <a:effectLst>
                      <a:glow rad="101600">
                        <a:schemeClr val="bg1">
                          <a:alpha val="60000"/>
                        </a:schemeClr>
                      </a:glow>
                    </a:effectLst>
                  </a:rPr>
                  <a:t>Designers</a:t>
                </a:r>
              </a:p>
            </p:txBody>
          </p:sp>
        </p:grpSp>
      </p:grpSp>
      <p:grpSp>
        <p:nvGrpSpPr>
          <p:cNvPr id="32" name="Group 31">
            <a:extLst>
              <a:ext uri="{FF2B5EF4-FFF2-40B4-BE49-F238E27FC236}">
                <a16:creationId xmlns:a16="http://schemas.microsoft.com/office/drawing/2014/main" id="{52B98B1B-9BD4-3BF6-51DC-02C000CE7AF7}"/>
              </a:ext>
            </a:extLst>
          </p:cNvPr>
          <p:cNvGrpSpPr/>
          <p:nvPr/>
        </p:nvGrpSpPr>
        <p:grpSpPr>
          <a:xfrm>
            <a:off x="247407" y="3775236"/>
            <a:ext cx="779880" cy="731864"/>
            <a:chOff x="236141" y="2230913"/>
            <a:chExt cx="779880" cy="731864"/>
          </a:xfrm>
        </p:grpSpPr>
        <p:grpSp>
          <p:nvGrpSpPr>
            <p:cNvPr id="33" name="Group 32">
              <a:extLst>
                <a:ext uri="{FF2B5EF4-FFF2-40B4-BE49-F238E27FC236}">
                  <a16:creationId xmlns:a16="http://schemas.microsoft.com/office/drawing/2014/main" id="{3D376285-81ED-6633-5BEF-7438932360EC}"/>
                </a:ext>
              </a:extLst>
            </p:cNvPr>
            <p:cNvGrpSpPr/>
            <p:nvPr/>
          </p:nvGrpSpPr>
          <p:grpSpPr>
            <a:xfrm>
              <a:off x="236141" y="2230913"/>
              <a:ext cx="779880" cy="731864"/>
              <a:chOff x="236141" y="3016903"/>
              <a:chExt cx="779880" cy="731864"/>
            </a:xfrm>
          </p:grpSpPr>
          <p:sp>
            <p:nvSpPr>
              <p:cNvPr id="38" name="Rectangle: Rounded Corners 37">
                <a:extLst>
                  <a:ext uri="{FF2B5EF4-FFF2-40B4-BE49-F238E27FC236}">
                    <a16:creationId xmlns:a16="http://schemas.microsoft.com/office/drawing/2014/main" id="{B4D031CA-8CE7-ED89-A409-849F513D018F}"/>
                  </a:ext>
                </a:extLst>
              </p:cNvPr>
              <p:cNvSpPr/>
              <p:nvPr/>
            </p:nvSpPr>
            <p:spPr>
              <a:xfrm>
                <a:off x="278739" y="301690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DF4583E0-D2FF-C60B-BD2F-B9DAAF54672C}"/>
                  </a:ext>
                </a:extLst>
              </p:cNvPr>
              <p:cNvSpPr txBox="1"/>
              <p:nvPr/>
            </p:nvSpPr>
            <p:spPr>
              <a:xfrm>
                <a:off x="236141" y="3417201"/>
                <a:ext cx="779880" cy="331566"/>
              </a:xfrm>
              <a:prstGeom prst="rect">
                <a:avLst/>
              </a:prstGeom>
              <a:noFill/>
            </p:spPr>
            <p:txBody>
              <a:bodyPr wrap="square" rtlCol="0">
                <a:spAutoFit/>
              </a:bodyPr>
              <a:lstStyle/>
              <a:p>
                <a:pPr algn="ctr">
                  <a:lnSpc>
                    <a:spcPts val="900"/>
                  </a:lnSpc>
                </a:pPr>
                <a:r>
                  <a:rPr lang="en-GB" sz="1100" b="1" spc="-50" dirty="0"/>
                  <a:t>Project Entities</a:t>
                </a:r>
              </a:p>
            </p:txBody>
          </p:sp>
        </p:grpSp>
        <p:grpSp>
          <p:nvGrpSpPr>
            <p:cNvPr id="34" name="Group 33">
              <a:extLst>
                <a:ext uri="{FF2B5EF4-FFF2-40B4-BE49-F238E27FC236}">
                  <a16:creationId xmlns:a16="http://schemas.microsoft.com/office/drawing/2014/main" id="{5A9FAA03-0AB6-9E80-CBAE-BB14582C47ED}"/>
                </a:ext>
              </a:extLst>
            </p:cNvPr>
            <p:cNvGrpSpPr/>
            <p:nvPr/>
          </p:nvGrpSpPr>
          <p:grpSpPr>
            <a:xfrm>
              <a:off x="461881" y="2250313"/>
              <a:ext cx="459155" cy="480181"/>
              <a:chOff x="8466845" y="5113867"/>
              <a:chExt cx="1055519" cy="1103854"/>
            </a:xfrm>
          </p:grpSpPr>
          <p:sp>
            <p:nvSpPr>
              <p:cNvPr id="36" name="Freeform: Shape 35">
                <a:extLst>
                  <a:ext uri="{FF2B5EF4-FFF2-40B4-BE49-F238E27FC236}">
                    <a16:creationId xmlns:a16="http://schemas.microsoft.com/office/drawing/2014/main" id="{F35EC9DC-047D-51E3-DE7F-B6730EAAF663}"/>
                  </a:ext>
                </a:extLst>
              </p:cNvPr>
              <p:cNvSpPr/>
              <p:nvPr/>
            </p:nvSpPr>
            <p:spPr>
              <a:xfrm>
                <a:off x="8466845" y="5113867"/>
                <a:ext cx="824810" cy="999404"/>
              </a:xfrm>
              <a:custGeom>
                <a:avLst/>
                <a:gdLst>
                  <a:gd name="connsiteX0" fmla="*/ 609505 w 609523"/>
                  <a:gd name="connsiteY0" fmla="*/ 533019 h 753122"/>
                  <a:gd name="connsiteX1" fmla="*/ 573938 w 609523"/>
                  <a:gd name="connsiteY1" fmla="*/ 461582 h 753122"/>
                  <a:gd name="connsiteX2" fmla="*/ 483337 w 609523"/>
                  <a:gd name="connsiteY2" fmla="*/ 410404 h 753122"/>
                  <a:gd name="connsiteX3" fmla="*/ 483213 w 609523"/>
                  <a:gd name="connsiteY3" fmla="*/ 410347 h 753122"/>
                  <a:gd name="connsiteX4" fmla="*/ 483213 w 609523"/>
                  <a:gd name="connsiteY4" fmla="*/ 410347 h 753122"/>
                  <a:gd name="connsiteX5" fmla="*/ 482965 w 609523"/>
                  <a:gd name="connsiteY5" fmla="*/ 410251 h 753122"/>
                  <a:gd name="connsiteX6" fmla="*/ 468611 w 609523"/>
                  <a:gd name="connsiteY6" fmla="*/ 404536 h 753122"/>
                  <a:gd name="connsiteX7" fmla="*/ 405898 w 609523"/>
                  <a:gd name="connsiteY7" fmla="*/ 379590 h 753122"/>
                  <a:gd name="connsiteX8" fmla="*/ 400002 w 609523"/>
                  <a:gd name="connsiteY8" fmla="*/ 370789 h 753122"/>
                  <a:gd name="connsiteX9" fmla="*/ 400002 w 609523"/>
                  <a:gd name="connsiteY9" fmla="*/ 347415 h 753122"/>
                  <a:gd name="connsiteX10" fmla="*/ 457200 w 609523"/>
                  <a:gd name="connsiteY10" fmla="*/ 228600 h 753122"/>
                  <a:gd name="connsiteX11" fmla="*/ 457200 w 609523"/>
                  <a:gd name="connsiteY11" fmla="*/ 214313 h 753122"/>
                  <a:gd name="connsiteX12" fmla="*/ 472773 w 609523"/>
                  <a:gd name="connsiteY12" fmla="*/ 160487 h 753122"/>
                  <a:gd name="connsiteX13" fmla="*/ 377095 w 609523"/>
                  <a:gd name="connsiteY13" fmla="*/ 17974 h 753122"/>
                  <a:gd name="connsiteX14" fmla="*/ 363122 w 609523"/>
                  <a:gd name="connsiteY14" fmla="*/ 19221 h 753122"/>
                  <a:gd name="connsiteX15" fmla="*/ 353501 w 609523"/>
                  <a:gd name="connsiteY15" fmla="*/ 25889 h 753122"/>
                  <a:gd name="connsiteX16" fmla="*/ 342862 w 609523"/>
                  <a:gd name="connsiteY16" fmla="*/ 11344 h 753122"/>
                  <a:gd name="connsiteX17" fmla="*/ 329117 w 609523"/>
                  <a:gd name="connsiteY17" fmla="*/ 2591 h 753122"/>
                  <a:gd name="connsiteX18" fmla="*/ 299104 w 609523"/>
                  <a:gd name="connsiteY18" fmla="*/ 0 h 753122"/>
                  <a:gd name="connsiteX19" fmla="*/ 153905 w 609523"/>
                  <a:gd name="connsiteY19" fmla="*/ 91440 h 753122"/>
                  <a:gd name="connsiteX20" fmla="*/ 152133 w 609523"/>
                  <a:gd name="connsiteY20" fmla="*/ 219437 h 753122"/>
                  <a:gd name="connsiteX21" fmla="*/ 152400 w 609523"/>
                  <a:gd name="connsiteY21" fmla="*/ 221437 h 753122"/>
                  <a:gd name="connsiteX22" fmla="*/ 152400 w 609523"/>
                  <a:gd name="connsiteY22" fmla="*/ 228600 h 753122"/>
                  <a:gd name="connsiteX23" fmla="*/ 209455 w 609523"/>
                  <a:gd name="connsiteY23" fmla="*/ 347348 h 753122"/>
                  <a:gd name="connsiteX24" fmla="*/ 209455 w 609523"/>
                  <a:gd name="connsiteY24" fmla="*/ 370742 h 753122"/>
                  <a:gd name="connsiteX25" fmla="*/ 203740 w 609523"/>
                  <a:gd name="connsiteY25" fmla="*/ 379476 h 753122"/>
                  <a:gd name="connsiteX26" fmla="*/ 139284 w 609523"/>
                  <a:gd name="connsiteY26" fmla="*/ 405136 h 753122"/>
                  <a:gd name="connsiteX27" fmla="*/ 124587 w 609523"/>
                  <a:gd name="connsiteY27" fmla="*/ 410985 h 753122"/>
                  <a:gd name="connsiteX28" fmla="*/ 44958 w 609523"/>
                  <a:gd name="connsiteY28" fmla="*/ 454190 h 753122"/>
                  <a:gd name="connsiteX29" fmla="*/ 72580 w 609523"/>
                  <a:gd name="connsiteY29" fmla="*/ 481813 h 753122"/>
                  <a:gd name="connsiteX30" fmla="*/ 85801 w 609523"/>
                  <a:gd name="connsiteY30" fmla="*/ 495052 h 753122"/>
                  <a:gd name="connsiteX31" fmla="*/ 72790 w 609523"/>
                  <a:gd name="connsiteY31" fmla="*/ 508540 h 753122"/>
                  <a:gd name="connsiteX32" fmla="*/ 59169 w 609523"/>
                  <a:gd name="connsiteY32" fmla="*/ 522637 h 753122"/>
                  <a:gd name="connsiteX33" fmla="*/ 58988 w 609523"/>
                  <a:gd name="connsiteY33" fmla="*/ 522818 h 753122"/>
                  <a:gd name="connsiteX34" fmla="*/ 58807 w 609523"/>
                  <a:gd name="connsiteY34" fmla="*/ 522999 h 753122"/>
                  <a:gd name="connsiteX35" fmla="*/ 38138 w 609523"/>
                  <a:gd name="connsiteY35" fmla="*/ 531438 h 753122"/>
                  <a:gd name="connsiteX36" fmla="*/ 35785 w 609523"/>
                  <a:gd name="connsiteY36" fmla="*/ 531352 h 753122"/>
                  <a:gd name="connsiteX37" fmla="*/ 29118 w 609523"/>
                  <a:gd name="connsiteY37" fmla="*/ 538020 h 753122"/>
                  <a:gd name="connsiteX38" fmla="*/ 120463 w 609523"/>
                  <a:gd name="connsiteY38" fmla="*/ 629860 h 753122"/>
                  <a:gd name="connsiteX39" fmla="*/ 120486 w 609523"/>
                  <a:gd name="connsiteY39" fmla="*/ 678232 h 753122"/>
                  <a:gd name="connsiteX40" fmla="*/ 72114 w 609523"/>
                  <a:gd name="connsiteY40" fmla="*/ 678256 h 753122"/>
                  <a:gd name="connsiteX41" fmla="*/ 0 w 609523"/>
                  <a:gd name="connsiteY41" fmla="*/ 606400 h 753122"/>
                  <a:gd name="connsiteX42" fmla="*/ 0 w 609523"/>
                  <a:gd name="connsiteY42" fmla="*/ 700792 h 753122"/>
                  <a:gd name="connsiteX43" fmla="*/ 8477 w 609523"/>
                  <a:gd name="connsiteY43" fmla="*/ 706450 h 753122"/>
                  <a:gd name="connsiteX44" fmla="*/ 307438 w 609523"/>
                  <a:gd name="connsiteY44" fmla="*/ 753123 h 753122"/>
                  <a:gd name="connsiteX45" fmla="*/ 601904 w 609523"/>
                  <a:gd name="connsiteY45" fmla="*/ 705841 h 753122"/>
                  <a:gd name="connsiteX46" fmla="*/ 609524 w 609523"/>
                  <a:gd name="connsiteY46" fmla="*/ 700126 h 753122"/>
                  <a:gd name="connsiteX47" fmla="*/ 190500 w 609523"/>
                  <a:gd name="connsiteY47" fmla="*/ 228600 h 753122"/>
                  <a:gd name="connsiteX48" fmla="*/ 190500 w 609523"/>
                  <a:gd name="connsiteY48" fmla="*/ 196215 h 753122"/>
                  <a:gd name="connsiteX49" fmla="*/ 375590 w 609523"/>
                  <a:gd name="connsiteY49" fmla="*/ 117872 h 753122"/>
                  <a:gd name="connsiteX50" fmla="*/ 419100 w 609523"/>
                  <a:gd name="connsiteY50" fmla="*/ 182251 h 753122"/>
                  <a:gd name="connsiteX51" fmla="*/ 419100 w 609523"/>
                  <a:gd name="connsiteY51" fmla="*/ 228600 h 753122"/>
                  <a:gd name="connsiteX52" fmla="*/ 304800 w 609523"/>
                  <a:gd name="connsiteY52" fmla="*/ 342900 h 753122"/>
                  <a:gd name="connsiteX53" fmla="*/ 190500 w 609523"/>
                  <a:gd name="connsiteY53" fmla="*/ 228600 h 753122"/>
                  <a:gd name="connsiteX54" fmla="*/ 266605 w 609523"/>
                  <a:gd name="connsiteY54" fmla="*/ 601513 h 753122"/>
                  <a:gd name="connsiteX55" fmla="*/ 160430 w 609523"/>
                  <a:gd name="connsiteY55" fmla="*/ 437731 h 753122"/>
                  <a:gd name="connsiteX56" fmla="*/ 199358 w 609523"/>
                  <a:gd name="connsiteY56" fmla="*/ 422234 h 753122"/>
                  <a:gd name="connsiteX57" fmla="*/ 266605 w 609523"/>
                  <a:gd name="connsiteY57" fmla="*/ 449142 h 753122"/>
                  <a:gd name="connsiteX58" fmla="*/ 304705 w 609523"/>
                  <a:gd name="connsiteY58" fmla="*/ 423396 h 753122"/>
                  <a:gd name="connsiteX59" fmla="*/ 239506 w 609523"/>
                  <a:gd name="connsiteY59" fmla="*/ 397316 h 753122"/>
                  <a:gd name="connsiteX60" fmla="*/ 247555 w 609523"/>
                  <a:gd name="connsiteY60" fmla="*/ 370742 h 753122"/>
                  <a:gd name="connsiteX61" fmla="*/ 247555 w 609523"/>
                  <a:gd name="connsiteY61" fmla="*/ 369789 h 753122"/>
                  <a:gd name="connsiteX62" fmla="*/ 361912 w 609523"/>
                  <a:gd name="connsiteY62" fmla="*/ 369789 h 753122"/>
                  <a:gd name="connsiteX63" fmla="*/ 361912 w 609523"/>
                  <a:gd name="connsiteY63" fmla="*/ 370742 h 753122"/>
                  <a:gd name="connsiteX64" fmla="*/ 369951 w 609523"/>
                  <a:gd name="connsiteY64" fmla="*/ 397259 h 753122"/>
                  <a:gd name="connsiteX65" fmla="*/ 342805 w 609523"/>
                  <a:gd name="connsiteY65" fmla="*/ 600751 h 753122"/>
                  <a:gd name="connsiteX66" fmla="*/ 342805 w 609523"/>
                  <a:gd name="connsiteY66" fmla="*/ 449142 h 753122"/>
                  <a:gd name="connsiteX67" fmla="*/ 410099 w 609523"/>
                  <a:gd name="connsiteY67" fmla="*/ 422224 h 753122"/>
                  <a:gd name="connsiteX68" fmla="*/ 447694 w 609523"/>
                  <a:gd name="connsiteY68" fmla="*/ 437198 h 753122"/>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120486 w 609524"/>
                  <a:gd name="connsiteY38" fmla="*/ 678232 h 753123"/>
                  <a:gd name="connsiteX39" fmla="*/ 72114 w 609524"/>
                  <a:gd name="connsiteY39" fmla="*/ 678256 h 753123"/>
                  <a:gd name="connsiteX40" fmla="*/ 0 w 609524"/>
                  <a:gd name="connsiteY40" fmla="*/ 606400 h 753123"/>
                  <a:gd name="connsiteX41" fmla="*/ 0 w 609524"/>
                  <a:gd name="connsiteY41" fmla="*/ 700792 h 753123"/>
                  <a:gd name="connsiteX42" fmla="*/ 8477 w 609524"/>
                  <a:gd name="connsiteY42" fmla="*/ 706450 h 753123"/>
                  <a:gd name="connsiteX43" fmla="*/ 307438 w 609524"/>
                  <a:gd name="connsiteY43" fmla="*/ 753123 h 753123"/>
                  <a:gd name="connsiteX44" fmla="*/ 601904 w 609524"/>
                  <a:gd name="connsiteY44" fmla="*/ 705841 h 753123"/>
                  <a:gd name="connsiteX45" fmla="*/ 609524 w 609524"/>
                  <a:gd name="connsiteY45" fmla="*/ 700126 h 753123"/>
                  <a:gd name="connsiteX46" fmla="*/ 609505 w 609524"/>
                  <a:gd name="connsiteY46" fmla="*/ 533019 h 753123"/>
                  <a:gd name="connsiteX47" fmla="*/ 190500 w 609524"/>
                  <a:gd name="connsiteY47" fmla="*/ 228600 h 753123"/>
                  <a:gd name="connsiteX48" fmla="*/ 190500 w 609524"/>
                  <a:gd name="connsiteY48" fmla="*/ 196215 h 753123"/>
                  <a:gd name="connsiteX49" fmla="*/ 375590 w 609524"/>
                  <a:gd name="connsiteY49" fmla="*/ 117872 h 753123"/>
                  <a:gd name="connsiteX50" fmla="*/ 419100 w 609524"/>
                  <a:gd name="connsiteY50" fmla="*/ 182251 h 753123"/>
                  <a:gd name="connsiteX51" fmla="*/ 419100 w 609524"/>
                  <a:gd name="connsiteY51" fmla="*/ 228600 h 753123"/>
                  <a:gd name="connsiteX52" fmla="*/ 304800 w 609524"/>
                  <a:gd name="connsiteY52" fmla="*/ 342900 h 753123"/>
                  <a:gd name="connsiteX53" fmla="*/ 190500 w 609524"/>
                  <a:gd name="connsiteY53" fmla="*/ 228600 h 753123"/>
                  <a:gd name="connsiteX54" fmla="*/ 266605 w 609524"/>
                  <a:gd name="connsiteY54" fmla="*/ 601513 h 753123"/>
                  <a:gd name="connsiteX55" fmla="*/ 160430 w 609524"/>
                  <a:gd name="connsiteY55" fmla="*/ 437731 h 753123"/>
                  <a:gd name="connsiteX56" fmla="*/ 199358 w 609524"/>
                  <a:gd name="connsiteY56" fmla="*/ 422234 h 753123"/>
                  <a:gd name="connsiteX57" fmla="*/ 266605 w 609524"/>
                  <a:gd name="connsiteY57" fmla="*/ 449142 h 753123"/>
                  <a:gd name="connsiteX58" fmla="*/ 266605 w 609524"/>
                  <a:gd name="connsiteY58" fmla="*/ 601513 h 753123"/>
                  <a:gd name="connsiteX59" fmla="*/ 304705 w 609524"/>
                  <a:gd name="connsiteY59" fmla="*/ 423396 h 753123"/>
                  <a:gd name="connsiteX60" fmla="*/ 239506 w 609524"/>
                  <a:gd name="connsiteY60" fmla="*/ 397316 h 753123"/>
                  <a:gd name="connsiteX61" fmla="*/ 247555 w 609524"/>
                  <a:gd name="connsiteY61" fmla="*/ 370742 h 753123"/>
                  <a:gd name="connsiteX62" fmla="*/ 247555 w 609524"/>
                  <a:gd name="connsiteY62" fmla="*/ 369789 h 753123"/>
                  <a:gd name="connsiteX63" fmla="*/ 361912 w 609524"/>
                  <a:gd name="connsiteY63" fmla="*/ 369789 h 753123"/>
                  <a:gd name="connsiteX64" fmla="*/ 361912 w 609524"/>
                  <a:gd name="connsiteY64" fmla="*/ 370742 h 753123"/>
                  <a:gd name="connsiteX65" fmla="*/ 369951 w 609524"/>
                  <a:gd name="connsiteY65" fmla="*/ 397259 h 753123"/>
                  <a:gd name="connsiteX66" fmla="*/ 304705 w 609524"/>
                  <a:gd name="connsiteY66" fmla="*/ 423396 h 753123"/>
                  <a:gd name="connsiteX67" fmla="*/ 342805 w 609524"/>
                  <a:gd name="connsiteY67" fmla="*/ 600751 h 753123"/>
                  <a:gd name="connsiteX68" fmla="*/ 342805 w 609524"/>
                  <a:gd name="connsiteY68" fmla="*/ 449142 h 753123"/>
                  <a:gd name="connsiteX69" fmla="*/ 410099 w 609524"/>
                  <a:gd name="connsiteY69" fmla="*/ 422224 h 753123"/>
                  <a:gd name="connsiteX70" fmla="*/ 447694 w 609524"/>
                  <a:gd name="connsiteY70" fmla="*/ 437198 h 753123"/>
                  <a:gd name="connsiteX71" fmla="*/ 342805 w 609524"/>
                  <a:gd name="connsiteY7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72114 w 609524"/>
                  <a:gd name="connsiteY38" fmla="*/ 678256 h 753123"/>
                  <a:gd name="connsiteX39" fmla="*/ 0 w 609524"/>
                  <a:gd name="connsiteY39" fmla="*/ 606400 h 753123"/>
                  <a:gd name="connsiteX40" fmla="*/ 0 w 609524"/>
                  <a:gd name="connsiteY40" fmla="*/ 700792 h 753123"/>
                  <a:gd name="connsiteX41" fmla="*/ 8477 w 609524"/>
                  <a:gd name="connsiteY41" fmla="*/ 706450 h 753123"/>
                  <a:gd name="connsiteX42" fmla="*/ 307438 w 609524"/>
                  <a:gd name="connsiteY42" fmla="*/ 753123 h 753123"/>
                  <a:gd name="connsiteX43" fmla="*/ 601904 w 609524"/>
                  <a:gd name="connsiteY43" fmla="*/ 705841 h 753123"/>
                  <a:gd name="connsiteX44" fmla="*/ 609524 w 609524"/>
                  <a:gd name="connsiteY44" fmla="*/ 700126 h 753123"/>
                  <a:gd name="connsiteX45" fmla="*/ 609505 w 609524"/>
                  <a:gd name="connsiteY45" fmla="*/ 533019 h 753123"/>
                  <a:gd name="connsiteX46" fmla="*/ 190500 w 609524"/>
                  <a:gd name="connsiteY46" fmla="*/ 228600 h 753123"/>
                  <a:gd name="connsiteX47" fmla="*/ 190500 w 609524"/>
                  <a:gd name="connsiteY47" fmla="*/ 196215 h 753123"/>
                  <a:gd name="connsiteX48" fmla="*/ 375590 w 609524"/>
                  <a:gd name="connsiteY48" fmla="*/ 117872 h 753123"/>
                  <a:gd name="connsiteX49" fmla="*/ 419100 w 609524"/>
                  <a:gd name="connsiteY49" fmla="*/ 182251 h 753123"/>
                  <a:gd name="connsiteX50" fmla="*/ 419100 w 609524"/>
                  <a:gd name="connsiteY50" fmla="*/ 228600 h 753123"/>
                  <a:gd name="connsiteX51" fmla="*/ 304800 w 609524"/>
                  <a:gd name="connsiteY51" fmla="*/ 342900 h 753123"/>
                  <a:gd name="connsiteX52" fmla="*/ 190500 w 609524"/>
                  <a:gd name="connsiteY52" fmla="*/ 228600 h 753123"/>
                  <a:gd name="connsiteX53" fmla="*/ 266605 w 609524"/>
                  <a:gd name="connsiteY53" fmla="*/ 601513 h 753123"/>
                  <a:gd name="connsiteX54" fmla="*/ 160430 w 609524"/>
                  <a:gd name="connsiteY54" fmla="*/ 437731 h 753123"/>
                  <a:gd name="connsiteX55" fmla="*/ 199358 w 609524"/>
                  <a:gd name="connsiteY55" fmla="*/ 422234 h 753123"/>
                  <a:gd name="connsiteX56" fmla="*/ 266605 w 609524"/>
                  <a:gd name="connsiteY56" fmla="*/ 449142 h 753123"/>
                  <a:gd name="connsiteX57" fmla="*/ 266605 w 609524"/>
                  <a:gd name="connsiteY57" fmla="*/ 601513 h 753123"/>
                  <a:gd name="connsiteX58" fmla="*/ 304705 w 609524"/>
                  <a:gd name="connsiteY58" fmla="*/ 423396 h 753123"/>
                  <a:gd name="connsiteX59" fmla="*/ 239506 w 609524"/>
                  <a:gd name="connsiteY59" fmla="*/ 397316 h 753123"/>
                  <a:gd name="connsiteX60" fmla="*/ 247555 w 609524"/>
                  <a:gd name="connsiteY60" fmla="*/ 370742 h 753123"/>
                  <a:gd name="connsiteX61" fmla="*/ 247555 w 609524"/>
                  <a:gd name="connsiteY61" fmla="*/ 369789 h 753123"/>
                  <a:gd name="connsiteX62" fmla="*/ 361912 w 609524"/>
                  <a:gd name="connsiteY62" fmla="*/ 369789 h 753123"/>
                  <a:gd name="connsiteX63" fmla="*/ 361912 w 609524"/>
                  <a:gd name="connsiteY63" fmla="*/ 370742 h 753123"/>
                  <a:gd name="connsiteX64" fmla="*/ 369951 w 609524"/>
                  <a:gd name="connsiteY64" fmla="*/ 397259 h 753123"/>
                  <a:gd name="connsiteX65" fmla="*/ 304705 w 609524"/>
                  <a:gd name="connsiteY65" fmla="*/ 423396 h 753123"/>
                  <a:gd name="connsiteX66" fmla="*/ 342805 w 609524"/>
                  <a:gd name="connsiteY66" fmla="*/ 600751 h 753123"/>
                  <a:gd name="connsiteX67" fmla="*/ 342805 w 609524"/>
                  <a:gd name="connsiteY67" fmla="*/ 449142 h 753123"/>
                  <a:gd name="connsiteX68" fmla="*/ 410099 w 609524"/>
                  <a:gd name="connsiteY68" fmla="*/ 422224 h 753123"/>
                  <a:gd name="connsiteX69" fmla="*/ 447694 w 609524"/>
                  <a:gd name="connsiteY69" fmla="*/ 437198 h 753123"/>
                  <a:gd name="connsiteX70" fmla="*/ 342805 w 609524"/>
                  <a:gd name="connsiteY70"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0 w 609524"/>
                  <a:gd name="connsiteY38" fmla="*/ 606400 h 753123"/>
                  <a:gd name="connsiteX39" fmla="*/ 0 w 609524"/>
                  <a:gd name="connsiteY39" fmla="*/ 700792 h 753123"/>
                  <a:gd name="connsiteX40" fmla="*/ 8477 w 609524"/>
                  <a:gd name="connsiteY40" fmla="*/ 706450 h 753123"/>
                  <a:gd name="connsiteX41" fmla="*/ 307438 w 609524"/>
                  <a:gd name="connsiteY41" fmla="*/ 753123 h 753123"/>
                  <a:gd name="connsiteX42" fmla="*/ 601904 w 609524"/>
                  <a:gd name="connsiteY42" fmla="*/ 705841 h 753123"/>
                  <a:gd name="connsiteX43" fmla="*/ 609524 w 609524"/>
                  <a:gd name="connsiteY43" fmla="*/ 700126 h 753123"/>
                  <a:gd name="connsiteX44" fmla="*/ 609505 w 609524"/>
                  <a:gd name="connsiteY44" fmla="*/ 533019 h 753123"/>
                  <a:gd name="connsiteX45" fmla="*/ 190500 w 609524"/>
                  <a:gd name="connsiteY45" fmla="*/ 228600 h 753123"/>
                  <a:gd name="connsiteX46" fmla="*/ 190500 w 609524"/>
                  <a:gd name="connsiteY46" fmla="*/ 196215 h 753123"/>
                  <a:gd name="connsiteX47" fmla="*/ 375590 w 609524"/>
                  <a:gd name="connsiteY47" fmla="*/ 117872 h 753123"/>
                  <a:gd name="connsiteX48" fmla="*/ 419100 w 609524"/>
                  <a:gd name="connsiteY48" fmla="*/ 182251 h 753123"/>
                  <a:gd name="connsiteX49" fmla="*/ 419100 w 609524"/>
                  <a:gd name="connsiteY49" fmla="*/ 228600 h 753123"/>
                  <a:gd name="connsiteX50" fmla="*/ 304800 w 609524"/>
                  <a:gd name="connsiteY50" fmla="*/ 342900 h 753123"/>
                  <a:gd name="connsiteX51" fmla="*/ 190500 w 609524"/>
                  <a:gd name="connsiteY51" fmla="*/ 228600 h 753123"/>
                  <a:gd name="connsiteX52" fmla="*/ 266605 w 609524"/>
                  <a:gd name="connsiteY52" fmla="*/ 601513 h 753123"/>
                  <a:gd name="connsiteX53" fmla="*/ 160430 w 609524"/>
                  <a:gd name="connsiteY53" fmla="*/ 437731 h 753123"/>
                  <a:gd name="connsiteX54" fmla="*/ 199358 w 609524"/>
                  <a:gd name="connsiteY54" fmla="*/ 422234 h 753123"/>
                  <a:gd name="connsiteX55" fmla="*/ 266605 w 609524"/>
                  <a:gd name="connsiteY55" fmla="*/ 449142 h 753123"/>
                  <a:gd name="connsiteX56" fmla="*/ 266605 w 609524"/>
                  <a:gd name="connsiteY56" fmla="*/ 601513 h 753123"/>
                  <a:gd name="connsiteX57" fmla="*/ 304705 w 609524"/>
                  <a:gd name="connsiteY57" fmla="*/ 423396 h 753123"/>
                  <a:gd name="connsiteX58" fmla="*/ 239506 w 609524"/>
                  <a:gd name="connsiteY58" fmla="*/ 397316 h 753123"/>
                  <a:gd name="connsiteX59" fmla="*/ 247555 w 609524"/>
                  <a:gd name="connsiteY59" fmla="*/ 370742 h 753123"/>
                  <a:gd name="connsiteX60" fmla="*/ 247555 w 609524"/>
                  <a:gd name="connsiteY60" fmla="*/ 369789 h 753123"/>
                  <a:gd name="connsiteX61" fmla="*/ 361912 w 609524"/>
                  <a:gd name="connsiteY61" fmla="*/ 369789 h 753123"/>
                  <a:gd name="connsiteX62" fmla="*/ 361912 w 609524"/>
                  <a:gd name="connsiteY62" fmla="*/ 370742 h 753123"/>
                  <a:gd name="connsiteX63" fmla="*/ 369951 w 609524"/>
                  <a:gd name="connsiteY63" fmla="*/ 397259 h 753123"/>
                  <a:gd name="connsiteX64" fmla="*/ 304705 w 609524"/>
                  <a:gd name="connsiteY64" fmla="*/ 423396 h 753123"/>
                  <a:gd name="connsiteX65" fmla="*/ 342805 w 609524"/>
                  <a:gd name="connsiteY65" fmla="*/ 600751 h 753123"/>
                  <a:gd name="connsiteX66" fmla="*/ 342805 w 609524"/>
                  <a:gd name="connsiteY66" fmla="*/ 449142 h 753123"/>
                  <a:gd name="connsiteX67" fmla="*/ 410099 w 609524"/>
                  <a:gd name="connsiteY67" fmla="*/ 422224 h 753123"/>
                  <a:gd name="connsiteX68" fmla="*/ 447694 w 609524"/>
                  <a:gd name="connsiteY68" fmla="*/ 437198 h 753123"/>
                  <a:gd name="connsiteX69" fmla="*/ 342805 w 609524"/>
                  <a:gd name="connsiteY69"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0 w 609524"/>
                  <a:gd name="connsiteY37" fmla="*/ 606400 h 753123"/>
                  <a:gd name="connsiteX38" fmla="*/ 0 w 609524"/>
                  <a:gd name="connsiteY38" fmla="*/ 700792 h 753123"/>
                  <a:gd name="connsiteX39" fmla="*/ 8477 w 609524"/>
                  <a:gd name="connsiteY39" fmla="*/ 706450 h 753123"/>
                  <a:gd name="connsiteX40" fmla="*/ 307438 w 609524"/>
                  <a:gd name="connsiteY40" fmla="*/ 753123 h 753123"/>
                  <a:gd name="connsiteX41" fmla="*/ 601904 w 609524"/>
                  <a:gd name="connsiteY41" fmla="*/ 705841 h 753123"/>
                  <a:gd name="connsiteX42" fmla="*/ 609524 w 609524"/>
                  <a:gd name="connsiteY42" fmla="*/ 700126 h 753123"/>
                  <a:gd name="connsiteX43" fmla="*/ 609505 w 609524"/>
                  <a:gd name="connsiteY43" fmla="*/ 533019 h 753123"/>
                  <a:gd name="connsiteX44" fmla="*/ 190500 w 609524"/>
                  <a:gd name="connsiteY44" fmla="*/ 228600 h 753123"/>
                  <a:gd name="connsiteX45" fmla="*/ 190500 w 609524"/>
                  <a:gd name="connsiteY45" fmla="*/ 196215 h 753123"/>
                  <a:gd name="connsiteX46" fmla="*/ 375590 w 609524"/>
                  <a:gd name="connsiteY46" fmla="*/ 117872 h 753123"/>
                  <a:gd name="connsiteX47" fmla="*/ 419100 w 609524"/>
                  <a:gd name="connsiteY47" fmla="*/ 182251 h 753123"/>
                  <a:gd name="connsiteX48" fmla="*/ 419100 w 609524"/>
                  <a:gd name="connsiteY48" fmla="*/ 228600 h 753123"/>
                  <a:gd name="connsiteX49" fmla="*/ 304800 w 609524"/>
                  <a:gd name="connsiteY49" fmla="*/ 342900 h 753123"/>
                  <a:gd name="connsiteX50" fmla="*/ 190500 w 609524"/>
                  <a:gd name="connsiteY50" fmla="*/ 228600 h 753123"/>
                  <a:gd name="connsiteX51" fmla="*/ 266605 w 609524"/>
                  <a:gd name="connsiteY51" fmla="*/ 601513 h 753123"/>
                  <a:gd name="connsiteX52" fmla="*/ 160430 w 609524"/>
                  <a:gd name="connsiteY52" fmla="*/ 437731 h 753123"/>
                  <a:gd name="connsiteX53" fmla="*/ 199358 w 609524"/>
                  <a:gd name="connsiteY53" fmla="*/ 422234 h 753123"/>
                  <a:gd name="connsiteX54" fmla="*/ 266605 w 609524"/>
                  <a:gd name="connsiteY54" fmla="*/ 449142 h 753123"/>
                  <a:gd name="connsiteX55" fmla="*/ 266605 w 609524"/>
                  <a:gd name="connsiteY55" fmla="*/ 601513 h 753123"/>
                  <a:gd name="connsiteX56" fmla="*/ 304705 w 609524"/>
                  <a:gd name="connsiteY56" fmla="*/ 423396 h 753123"/>
                  <a:gd name="connsiteX57" fmla="*/ 239506 w 609524"/>
                  <a:gd name="connsiteY57" fmla="*/ 397316 h 753123"/>
                  <a:gd name="connsiteX58" fmla="*/ 247555 w 609524"/>
                  <a:gd name="connsiteY58" fmla="*/ 370742 h 753123"/>
                  <a:gd name="connsiteX59" fmla="*/ 247555 w 609524"/>
                  <a:gd name="connsiteY59" fmla="*/ 369789 h 753123"/>
                  <a:gd name="connsiteX60" fmla="*/ 361912 w 609524"/>
                  <a:gd name="connsiteY60" fmla="*/ 369789 h 753123"/>
                  <a:gd name="connsiteX61" fmla="*/ 361912 w 609524"/>
                  <a:gd name="connsiteY61" fmla="*/ 370742 h 753123"/>
                  <a:gd name="connsiteX62" fmla="*/ 369951 w 609524"/>
                  <a:gd name="connsiteY62" fmla="*/ 397259 h 753123"/>
                  <a:gd name="connsiteX63" fmla="*/ 304705 w 609524"/>
                  <a:gd name="connsiteY63" fmla="*/ 423396 h 753123"/>
                  <a:gd name="connsiteX64" fmla="*/ 342805 w 609524"/>
                  <a:gd name="connsiteY64" fmla="*/ 600751 h 753123"/>
                  <a:gd name="connsiteX65" fmla="*/ 342805 w 609524"/>
                  <a:gd name="connsiteY65" fmla="*/ 449142 h 753123"/>
                  <a:gd name="connsiteX66" fmla="*/ 410099 w 609524"/>
                  <a:gd name="connsiteY66" fmla="*/ 422224 h 753123"/>
                  <a:gd name="connsiteX67" fmla="*/ 447694 w 609524"/>
                  <a:gd name="connsiteY67" fmla="*/ 437198 h 753123"/>
                  <a:gd name="connsiteX68" fmla="*/ 342805 w 609524"/>
                  <a:gd name="connsiteY68"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59169 w 609524"/>
                  <a:gd name="connsiteY31" fmla="*/ 522637 h 753123"/>
                  <a:gd name="connsiteX32" fmla="*/ 58988 w 609524"/>
                  <a:gd name="connsiteY32" fmla="*/ 522818 h 753123"/>
                  <a:gd name="connsiteX33" fmla="*/ 58807 w 609524"/>
                  <a:gd name="connsiteY33" fmla="*/ 522999 h 753123"/>
                  <a:gd name="connsiteX34" fmla="*/ 38138 w 609524"/>
                  <a:gd name="connsiteY34" fmla="*/ 531438 h 753123"/>
                  <a:gd name="connsiteX35" fmla="*/ 35785 w 609524"/>
                  <a:gd name="connsiteY35" fmla="*/ 531352 h 753123"/>
                  <a:gd name="connsiteX36" fmla="*/ 0 w 609524"/>
                  <a:gd name="connsiteY36" fmla="*/ 606400 h 753123"/>
                  <a:gd name="connsiteX37" fmla="*/ 0 w 609524"/>
                  <a:gd name="connsiteY37" fmla="*/ 700792 h 753123"/>
                  <a:gd name="connsiteX38" fmla="*/ 8477 w 609524"/>
                  <a:gd name="connsiteY38" fmla="*/ 706450 h 753123"/>
                  <a:gd name="connsiteX39" fmla="*/ 307438 w 609524"/>
                  <a:gd name="connsiteY39" fmla="*/ 753123 h 753123"/>
                  <a:gd name="connsiteX40" fmla="*/ 601904 w 609524"/>
                  <a:gd name="connsiteY40" fmla="*/ 705841 h 753123"/>
                  <a:gd name="connsiteX41" fmla="*/ 609524 w 609524"/>
                  <a:gd name="connsiteY41" fmla="*/ 700126 h 753123"/>
                  <a:gd name="connsiteX42" fmla="*/ 609505 w 609524"/>
                  <a:gd name="connsiteY42" fmla="*/ 533019 h 753123"/>
                  <a:gd name="connsiteX43" fmla="*/ 190500 w 609524"/>
                  <a:gd name="connsiteY43" fmla="*/ 228600 h 753123"/>
                  <a:gd name="connsiteX44" fmla="*/ 190500 w 609524"/>
                  <a:gd name="connsiteY44" fmla="*/ 196215 h 753123"/>
                  <a:gd name="connsiteX45" fmla="*/ 375590 w 609524"/>
                  <a:gd name="connsiteY45" fmla="*/ 117872 h 753123"/>
                  <a:gd name="connsiteX46" fmla="*/ 419100 w 609524"/>
                  <a:gd name="connsiteY46" fmla="*/ 182251 h 753123"/>
                  <a:gd name="connsiteX47" fmla="*/ 419100 w 609524"/>
                  <a:gd name="connsiteY47" fmla="*/ 228600 h 753123"/>
                  <a:gd name="connsiteX48" fmla="*/ 304800 w 609524"/>
                  <a:gd name="connsiteY48" fmla="*/ 342900 h 753123"/>
                  <a:gd name="connsiteX49" fmla="*/ 190500 w 609524"/>
                  <a:gd name="connsiteY49" fmla="*/ 228600 h 753123"/>
                  <a:gd name="connsiteX50" fmla="*/ 266605 w 609524"/>
                  <a:gd name="connsiteY50" fmla="*/ 601513 h 753123"/>
                  <a:gd name="connsiteX51" fmla="*/ 160430 w 609524"/>
                  <a:gd name="connsiteY51" fmla="*/ 437731 h 753123"/>
                  <a:gd name="connsiteX52" fmla="*/ 199358 w 609524"/>
                  <a:gd name="connsiteY52" fmla="*/ 422234 h 753123"/>
                  <a:gd name="connsiteX53" fmla="*/ 266605 w 609524"/>
                  <a:gd name="connsiteY53" fmla="*/ 449142 h 753123"/>
                  <a:gd name="connsiteX54" fmla="*/ 266605 w 609524"/>
                  <a:gd name="connsiteY54" fmla="*/ 601513 h 753123"/>
                  <a:gd name="connsiteX55" fmla="*/ 304705 w 609524"/>
                  <a:gd name="connsiteY55" fmla="*/ 423396 h 753123"/>
                  <a:gd name="connsiteX56" fmla="*/ 239506 w 609524"/>
                  <a:gd name="connsiteY56" fmla="*/ 397316 h 753123"/>
                  <a:gd name="connsiteX57" fmla="*/ 247555 w 609524"/>
                  <a:gd name="connsiteY57" fmla="*/ 370742 h 753123"/>
                  <a:gd name="connsiteX58" fmla="*/ 247555 w 609524"/>
                  <a:gd name="connsiteY58" fmla="*/ 369789 h 753123"/>
                  <a:gd name="connsiteX59" fmla="*/ 361912 w 609524"/>
                  <a:gd name="connsiteY59" fmla="*/ 369789 h 753123"/>
                  <a:gd name="connsiteX60" fmla="*/ 361912 w 609524"/>
                  <a:gd name="connsiteY60" fmla="*/ 370742 h 753123"/>
                  <a:gd name="connsiteX61" fmla="*/ 369951 w 609524"/>
                  <a:gd name="connsiteY61" fmla="*/ 397259 h 753123"/>
                  <a:gd name="connsiteX62" fmla="*/ 304705 w 609524"/>
                  <a:gd name="connsiteY62" fmla="*/ 423396 h 753123"/>
                  <a:gd name="connsiteX63" fmla="*/ 342805 w 609524"/>
                  <a:gd name="connsiteY63" fmla="*/ 600751 h 753123"/>
                  <a:gd name="connsiteX64" fmla="*/ 342805 w 609524"/>
                  <a:gd name="connsiteY64" fmla="*/ 449142 h 753123"/>
                  <a:gd name="connsiteX65" fmla="*/ 410099 w 609524"/>
                  <a:gd name="connsiteY65" fmla="*/ 422224 h 753123"/>
                  <a:gd name="connsiteX66" fmla="*/ 447694 w 609524"/>
                  <a:gd name="connsiteY66" fmla="*/ 437198 h 753123"/>
                  <a:gd name="connsiteX67" fmla="*/ 342805 w 609524"/>
                  <a:gd name="connsiteY67"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59169 w 609524"/>
                  <a:gd name="connsiteY30" fmla="*/ 522637 h 753123"/>
                  <a:gd name="connsiteX31" fmla="*/ 58988 w 609524"/>
                  <a:gd name="connsiteY31" fmla="*/ 522818 h 753123"/>
                  <a:gd name="connsiteX32" fmla="*/ 58807 w 609524"/>
                  <a:gd name="connsiteY32" fmla="*/ 522999 h 753123"/>
                  <a:gd name="connsiteX33" fmla="*/ 38138 w 609524"/>
                  <a:gd name="connsiteY33" fmla="*/ 531438 h 753123"/>
                  <a:gd name="connsiteX34" fmla="*/ 35785 w 609524"/>
                  <a:gd name="connsiteY34" fmla="*/ 531352 h 753123"/>
                  <a:gd name="connsiteX35" fmla="*/ 0 w 609524"/>
                  <a:gd name="connsiteY35" fmla="*/ 606400 h 753123"/>
                  <a:gd name="connsiteX36" fmla="*/ 0 w 609524"/>
                  <a:gd name="connsiteY36" fmla="*/ 700792 h 753123"/>
                  <a:gd name="connsiteX37" fmla="*/ 8477 w 609524"/>
                  <a:gd name="connsiteY37" fmla="*/ 706450 h 753123"/>
                  <a:gd name="connsiteX38" fmla="*/ 307438 w 609524"/>
                  <a:gd name="connsiteY38" fmla="*/ 753123 h 753123"/>
                  <a:gd name="connsiteX39" fmla="*/ 601904 w 609524"/>
                  <a:gd name="connsiteY39" fmla="*/ 705841 h 753123"/>
                  <a:gd name="connsiteX40" fmla="*/ 609524 w 609524"/>
                  <a:gd name="connsiteY40" fmla="*/ 700126 h 753123"/>
                  <a:gd name="connsiteX41" fmla="*/ 609505 w 609524"/>
                  <a:gd name="connsiteY41" fmla="*/ 533019 h 753123"/>
                  <a:gd name="connsiteX42" fmla="*/ 190500 w 609524"/>
                  <a:gd name="connsiteY42" fmla="*/ 228600 h 753123"/>
                  <a:gd name="connsiteX43" fmla="*/ 190500 w 609524"/>
                  <a:gd name="connsiteY43" fmla="*/ 196215 h 753123"/>
                  <a:gd name="connsiteX44" fmla="*/ 375590 w 609524"/>
                  <a:gd name="connsiteY44" fmla="*/ 117872 h 753123"/>
                  <a:gd name="connsiteX45" fmla="*/ 419100 w 609524"/>
                  <a:gd name="connsiteY45" fmla="*/ 182251 h 753123"/>
                  <a:gd name="connsiteX46" fmla="*/ 419100 w 609524"/>
                  <a:gd name="connsiteY46" fmla="*/ 228600 h 753123"/>
                  <a:gd name="connsiteX47" fmla="*/ 304800 w 609524"/>
                  <a:gd name="connsiteY47" fmla="*/ 342900 h 753123"/>
                  <a:gd name="connsiteX48" fmla="*/ 190500 w 609524"/>
                  <a:gd name="connsiteY48" fmla="*/ 228600 h 753123"/>
                  <a:gd name="connsiteX49" fmla="*/ 266605 w 609524"/>
                  <a:gd name="connsiteY49" fmla="*/ 601513 h 753123"/>
                  <a:gd name="connsiteX50" fmla="*/ 160430 w 609524"/>
                  <a:gd name="connsiteY50" fmla="*/ 437731 h 753123"/>
                  <a:gd name="connsiteX51" fmla="*/ 199358 w 609524"/>
                  <a:gd name="connsiteY51" fmla="*/ 422234 h 753123"/>
                  <a:gd name="connsiteX52" fmla="*/ 266605 w 609524"/>
                  <a:gd name="connsiteY52" fmla="*/ 449142 h 753123"/>
                  <a:gd name="connsiteX53" fmla="*/ 266605 w 609524"/>
                  <a:gd name="connsiteY53" fmla="*/ 601513 h 753123"/>
                  <a:gd name="connsiteX54" fmla="*/ 304705 w 609524"/>
                  <a:gd name="connsiteY54" fmla="*/ 423396 h 753123"/>
                  <a:gd name="connsiteX55" fmla="*/ 239506 w 609524"/>
                  <a:gd name="connsiteY55" fmla="*/ 397316 h 753123"/>
                  <a:gd name="connsiteX56" fmla="*/ 247555 w 609524"/>
                  <a:gd name="connsiteY56" fmla="*/ 370742 h 753123"/>
                  <a:gd name="connsiteX57" fmla="*/ 247555 w 609524"/>
                  <a:gd name="connsiteY57" fmla="*/ 369789 h 753123"/>
                  <a:gd name="connsiteX58" fmla="*/ 361912 w 609524"/>
                  <a:gd name="connsiteY58" fmla="*/ 369789 h 753123"/>
                  <a:gd name="connsiteX59" fmla="*/ 361912 w 609524"/>
                  <a:gd name="connsiteY59" fmla="*/ 370742 h 753123"/>
                  <a:gd name="connsiteX60" fmla="*/ 369951 w 609524"/>
                  <a:gd name="connsiteY60" fmla="*/ 397259 h 753123"/>
                  <a:gd name="connsiteX61" fmla="*/ 304705 w 609524"/>
                  <a:gd name="connsiteY61" fmla="*/ 423396 h 753123"/>
                  <a:gd name="connsiteX62" fmla="*/ 342805 w 609524"/>
                  <a:gd name="connsiteY62" fmla="*/ 600751 h 753123"/>
                  <a:gd name="connsiteX63" fmla="*/ 342805 w 609524"/>
                  <a:gd name="connsiteY63" fmla="*/ 449142 h 753123"/>
                  <a:gd name="connsiteX64" fmla="*/ 410099 w 609524"/>
                  <a:gd name="connsiteY64" fmla="*/ 422224 h 753123"/>
                  <a:gd name="connsiteX65" fmla="*/ 447694 w 609524"/>
                  <a:gd name="connsiteY65" fmla="*/ 437198 h 753123"/>
                  <a:gd name="connsiteX66" fmla="*/ 342805 w 609524"/>
                  <a:gd name="connsiteY66"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58807 w 609524"/>
                  <a:gd name="connsiteY31" fmla="*/ 522999 h 753123"/>
                  <a:gd name="connsiteX32" fmla="*/ 38138 w 609524"/>
                  <a:gd name="connsiteY32" fmla="*/ 531438 h 753123"/>
                  <a:gd name="connsiteX33" fmla="*/ 35785 w 609524"/>
                  <a:gd name="connsiteY33" fmla="*/ 531352 h 753123"/>
                  <a:gd name="connsiteX34" fmla="*/ 0 w 609524"/>
                  <a:gd name="connsiteY34" fmla="*/ 606400 h 753123"/>
                  <a:gd name="connsiteX35" fmla="*/ 0 w 609524"/>
                  <a:gd name="connsiteY35" fmla="*/ 700792 h 753123"/>
                  <a:gd name="connsiteX36" fmla="*/ 8477 w 609524"/>
                  <a:gd name="connsiteY36" fmla="*/ 706450 h 753123"/>
                  <a:gd name="connsiteX37" fmla="*/ 307438 w 609524"/>
                  <a:gd name="connsiteY37" fmla="*/ 753123 h 753123"/>
                  <a:gd name="connsiteX38" fmla="*/ 601904 w 609524"/>
                  <a:gd name="connsiteY38" fmla="*/ 705841 h 753123"/>
                  <a:gd name="connsiteX39" fmla="*/ 609524 w 609524"/>
                  <a:gd name="connsiteY39" fmla="*/ 700126 h 753123"/>
                  <a:gd name="connsiteX40" fmla="*/ 609505 w 609524"/>
                  <a:gd name="connsiteY40" fmla="*/ 533019 h 753123"/>
                  <a:gd name="connsiteX41" fmla="*/ 190500 w 609524"/>
                  <a:gd name="connsiteY41" fmla="*/ 228600 h 753123"/>
                  <a:gd name="connsiteX42" fmla="*/ 190500 w 609524"/>
                  <a:gd name="connsiteY42" fmla="*/ 196215 h 753123"/>
                  <a:gd name="connsiteX43" fmla="*/ 375590 w 609524"/>
                  <a:gd name="connsiteY43" fmla="*/ 117872 h 753123"/>
                  <a:gd name="connsiteX44" fmla="*/ 419100 w 609524"/>
                  <a:gd name="connsiteY44" fmla="*/ 182251 h 753123"/>
                  <a:gd name="connsiteX45" fmla="*/ 419100 w 609524"/>
                  <a:gd name="connsiteY45" fmla="*/ 228600 h 753123"/>
                  <a:gd name="connsiteX46" fmla="*/ 304800 w 609524"/>
                  <a:gd name="connsiteY46" fmla="*/ 342900 h 753123"/>
                  <a:gd name="connsiteX47" fmla="*/ 190500 w 609524"/>
                  <a:gd name="connsiteY47" fmla="*/ 228600 h 753123"/>
                  <a:gd name="connsiteX48" fmla="*/ 266605 w 609524"/>
                  <a:gd name="connsiteY48" fmla="*/ 601513 h 753123"/>
                  <a:gd name="connsiteX49" fmla="*/ 160430 w 609524"/>
                  <a:gd name="connsiteY49" fmla="*/ 437731 h 753123"/>
                  <a:gd name="connsiteX50" fmla="*/ 199358 w 609524"/>
                  <a:gd name="connsiteY50" fmla="*/ 422234 h 753123"/>
                  <a:gd name="connsiteX51" fmla="*/ 266605 w 609524"/>
                  <a:gd name="connsiteY51" fmla="*/ 449142 h 753123"/>
                  <a:gd name="connsiteX52" fmla="*/ 266605 w 609524"/>
                  <a:gd name="connsiteY52" fmla="*/ 601513 h 753123"/>
                  <a:gd name="connsiteX53" fmla="*/ 304705 w 609524"/>
                  <a:gd name="connsiteY53" fmla="*/ 423396 h 753123"/>
                  <a:gd name="connsiteX54" fmla="*/ 239506 w 609524"/>
                  <a:gd name="connsiteY54" fmla="*/ 397316 h 753123"/>
                  <a:gd name="connsiteX55" fmla="*/ 247555 w 609524"/>
                  <a:gd name="connsiteY55" fmla="*/ 370742 h 753123"/>
                  <a:gd name="connsiteX56" fmla="*/ 247555 w 609524"/>
                  <a:gd name="connsiteY56" fmla="*/ 369789 h 753123"/>
                  <a:gd name="connsiteX57" fmla="*/ 361912 w 609524"/>
                  <a:gd name="connsiteY57" fmla="*/ 369789 h 753123"/>
                  <a:gd name="connsiteX58" fmla="*/ 361912 w 609524"/>
                  <a:gd name="connsiteY58" fmla="*/ 370742 h 753123"/>
                  <a:gd name="connsiteX59" fmla="*/ 369951 w 609524"/>
                  <a:gd name="connsiteY59" fmla="*/ 397259 h 753123"/>
                  <a:gd name="connsiteX60" fmla="*/ 304705 w 609524"/>
                  <a:gd name="connsiteY60" fmla="*/ 423396 h 753123"/>
                  <a:gd name="connsiteX61" fmla="*/ 342805 w 609524"/>
                  <a:gd name="connsiteY61" fmla="*/ 600751 h 753123"/>
                  <a:gd name="connsiteX62" fmla="*/ 342805 w 609524"/>
                  <a:gd name="connsiteY62" fmla="*/ 449142 h 753123"/>
                  <a:gd name="connsiteX63" fmla="*/ 410099 w 609524"/>
                  <a:gd name="connsiteY63" fmla="*/ 422224 h 753123"/>
                  <a:gd name="connsiteX64" fmla="*/ 447694 w 609524"/>
                  <a:gd name="connsiteY64" fmla="*/ 437198 h 753123"/>
                  <a:gd name="connsiteX65" fmla="*/ 342805 w 609524"/>
                  <a:gd name="connsiteY65"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38138 w 609524"/>
                  <a:gd name="connsiteY31" fmla="*/ 531438 h 753123"/>
                  <a:gd name="connsiteX32" fmla="*/ 35785 w 609524"/>
                  <a:gd name="connsiteY32" fmla="*/ 531352 h 753123"/>
                  <a:gd name="connsiteX33" fmla="*/ 0 w 609524"/>
                  <a:gd name="connsiteY33" fmla="*/ 606400 h 753123"/>
                  <a:gd name="connsiteX34" fmla="*/ 0 w 609524"/>
                  <a:gd name="connsiteY34" fmla="*/ 700792 h 753123"/>
                  <a:gd name="connsiteX35" fmla="*/ 8477 w 609524"/>
                  <a:gd name="connsiteY35" fmla="*/ 706450 h 753123"/>
                  <a:gd name="connsiteX36" fmla="*/ 307438 w 609524"/>
                  <a:gd name="connsiteY36" fmla="*/ 753123 h 753123"/>
                  <a:gd name="connsiteX37" fmla="*/ 601904 w 609524"/>
                  <a:gd name="connsiteY37" fmla="*/ 705841 h 753123"/>
                  <a:gd name="connsiteX38" fmla="*/ 609524 w 609524"/>
                  <a:gd name="connsiteY38" fmla="*/ 700126 h 753123"/>
                  <a:gd name="connsiteX39" fmla="*/ 609505 w 609524"/>
                  <a:gd name="connsiteY39" fmla="*/ 533019 h 753123"/>
                  <a:gd name="connsiteX40" fmla="*/ 190500 w 609524"/>
                  <a:gd name="connsiteY40" fmla="*/ 228600 h 753123"/>
                  <a:gd name="connsiteX41" fmla="*/ 190500 w 609524"/>
                  <a:gd name="connsiteY41" fmla="*/ 196215 h 753123"/>
                  <a:gd name="connsiteX42" fmla="*/ 375590 w 609524"/>
                  <a:gd name="connsiteY42" fmla="*/ 117872 h 753123"/>
                  <a:gd name="connsiteX43" fmla="*/ 419100 w 609524"/>
                  <a:gd name="connsiteY43" fmla="*/ 182251 h 753123"/>
                  <a:gd name="connsiteX44" fmla="*/ 419100 w 609524"/>
                  <a:gd name="connsiteY44" fmla="*/ 228600 h 753123"/>
                  <a:gd name="connsiteX45" fmla="*/ 304800 w 609524"/>
                  <a:gd name="connsiteY45" fmla="*/ 342900 h 753123"/>
                  <a:gd name="connsiteX46" fmla="*/ 190500 w 609524"/>
                  <a:gd name="connsiteY46" fmla="*/ 228600 h 753123"/>
                  <a:gd name="connsiteX47" fmla="*/ 266605 w 609524"/>
                  <a:gd name="connsiteY47" fmla="*/ 601513 h 753123"/>
                  <a:gd name="connsiteX48" fmla="*/ 160430 w 609524"/>
                  <a:gd name="connsiteY48" fmla="*/ 437731 h 753123"/>
                  <a:gd name="connsiteX49" fmla="*/ 199358 w 609524"/>
                  <a:gd name="connsiteY49" fmla="*/ 422234 h 753123"/>
                  <a:gd name="connsiteX50" fmla="*/ 266605 w 609524"/>
                  <a:gd name="connsiteY50" fmla="*/ 449142 h 753123"/>
                  <a:gd name="connsiteX51" fmla="*/ 266605 w 609524"/>
                  <a:gd name="connsiteY51" fmla="*/ 601513 h 753123"/>
                  <a:gd name="connsiteX52" fmla="*/ 304705 w 609524"/>
                  <a:gd name="connsiteY52" fmla="*/ 423396 h 753123"/>
                  <a:gd name="connsiteX53" fmla="*/ 239506 w 609524"/>
                  <a:gd name="connsiteY53" fmla="*/ 397316 h 753123"/>
                  <a:gd name="connsiteX54" fmla="*/ 247555 w 609524"/>
                  <a:gd name="connsiteY54" fmla="*/ 370742 h 753123"/>
                  <a:gd name="connsiteX55" fmla="*/ 247555 w 609524"/>
                  <a:gd name="connsiteY55" fmla="*/ 369789 h 753123"/>
                  <a:gd name="connsiteX56" fmla="*/ 361912 w 609524"/>
                  <a:gd name="connsiteY56" fmla="*/ 369789 h 753123"/>
                  <a:gd name="connsiteX57" fmla="*/ 361912 w 609524"/>
                  <a:gd name="connsiteY57" fmla="*/ 370742 h 753123"/>
                  <a:gd name="connsiteX58" fmla="*/ 369951 w 609524"/>
                  <a:gd name="connsiteY58" fmla="*/ 397259 h 753123"/>
                  <a:gd name="connsiteX59" fmla="*/ 304705 w 609524"/>
                  <a:gd name="connsiteY59" fmla="*/ 423396 h 753123"/>
                  <a:gd name="connsiteX60" fmla="*/ 342805 w 609524"/>
                  <a:gd name="connsiteY60" fmla="*/ 600751 h 753123"/>
                  <a:gd name="connsiteX61" fmla="*/ 342805 w 609524"/>
                  <a:gd name="connsiteY61" fmla="*/ 449142 h 753123"/>
                  <a:gd name="connsiteX62" fmla="*/ 410099 w 609524"/>
                  <a:gd name="connsiteY62" fmla="*/ 422224 h 753123"/>
                  <a:gd name="connsiteX63" fmla="*/ 447694 w 609524"/>
                  <a:gd name="connsiteY63" fmla="*/ 437198 h 753123"/>
                  <a:gd name="connsiteX64" fmla="*/ 342805 w 609524"/>
                  <a:gd name="connsiteY64"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38138 w 609524"/>
                  <a:gd name="connsiteY30" fmla="*/ 531438 h 753123"/>
                  <a:gd name="connsiteX31" fmla="*/ 35785 w 609524"/>
                  <a:gd name="connsiteY31" fmla="*/ 531352 h 753123"/>
                  <a:gd name="connsiteX32" fmla="*/ 0 w 609524"/>
                  <a:gd name="connsiteY32" fmla="*/ 606400 h 753123"/>
                  <a:gd name="connsiteX33" fmla="*/ 0 w 609524"/>
                  <a:gd name="connsiteY33" fmla="*/ 700792 h 753123"/>
                  <a:gd name="connsiteX34" fmla="*/ 8477 w 609524"/>
                  <a:gd name="connsiteY34" fmla="*/ 706450 h 753123"/>
                  <a:gd name="connsiteX35" fmla="*/ 307438 w 609524"/>
                  <a:gd name="connsiteY35" fmla="*/ 753123 h 753123"/>
                  <a:gd name="connsiteX36" fmla="*/ 601904 w 609524"/>
                  <a:gd name="connsiteY36" fmla="*/ 705841 h 753123"/>
                  <a:gd name="connsiteX37" fmla="*/ 609524 w 609524"/>
                  <a:gd name="connsiteY37" fmla="*/ 700126 h 753123"/>
                  <a:gd name="connsiteX38" fmla="*/ 609505 w 609524"/>
                  <a:gd name="connsiteY38" fmla="*/ 533019 h 753123"/>
                  <a:gd name="connsiteX39" fmla="*/ 190500 w 609524"/>
                  <a:gd name="connsiteY39" fmla="*/ 228600 h 753123"/>
                  <a:gd name="connsiteX40" fmla="*/ 190500 w 609524"/>
                  <a:gd name="connsiteY40" fmla="*/ 196215 h 753123"/>
                  <a:gd name="connsiteX41" fmla="*/ 375590 w 609524"/>
                  <a:gd name="connsiteY41" fmla="*/ 117872 h 753123"/>
                  <a:gd name="connsiteX42" fmla="*/ 419100 w 609524"/>
                  <a:gd name="connsiteY42" fmla="*/ 182251 h 753123"/>
                  <a:gd name="connsiteX43" fmla="*/ 419100 w 609524"/>
                  <a:gd name="connsiteY43" fmla="*/ 228600 h 753123"/>
                  <a:gd name="connsiteX44" fmla="*/ 304800 w 609524"/>
                  <a:gd name="connsiteY44" fmla="*/ 342900 h 753123"/>
                  <a:gd name="connsiteX45" fmla="*/ 190500 w 609524"/>
                  <a:gd name="connsiteY45" fmla="*/ 228600 h 753123"/>
                  <a:gd name="connsiteX46" fmla="*/ 266605 w 609524"/>
                  <a:gd name="connsiteY46" fmla="*/ 601513 h 753123"/>
                  <a:gd name="connsiteX47" fmla="*/ 160430 w 609524"/>
                  <a:gd name="connsiteY47" fmla="*/ 437731 h 753123"/>
                  <a:gd name="connsiteX48" fmla="*/ 199358 w 609524"/>
                  <a:gd name="connsiteY48" fmla="*/ 422234 h 753123"/>
                  <a:gd name="connsiteX49" fmla="*/ 266605 w 609524"/>
                  <a:gd name="connsiteY49" fmla="*/ 449142 h 753123"/>
                  <a:gd name="connsiteX50" fmla="*/ 266605 w 609524"/>
                  <a:gd name="connsiteY50" fmla="*/ 601513 h 753123"/>
                  <a:gd name="connsiteX51" fmla="*/ 304705 w 609524"/>
                  <a:gd name="connsiteY51" fmla="*/ 423396 h 753123"/>
                  <a:gd name="connsiteX52" fmla="*/ 239506 w 609524"/>
                  <a:gd name="connsiteY52" fmla="*/ 397316 h 753123"/>
                  <a:gd name="connsiteX53" fmla="*/ 247555 w 609524"/>
                  <a:gd name="connsiteY53" fmla="*/ 370742 h 753123"/>
                  <a:gd name="connsiteX54" fmla="*/ 247555 w 609524"/>
                  <a:gd name="connsiteY54" fmla="*/ 369789 h 753123"/>
                  <a:gd name="connsiteX55" fmla="*/ 361912 w 609524"/>
                  <a:gd name="connsiteY55" fmla="*/ 369789 h 753123"/>
                  <a:gd name="connsiteX56" fmla="*/ 361912 w 609524"/>
                  <a:gd name="connsiteY56" fmla="*/ 370742 h 753123"/>
                  <a:gd name="connsiteX57" fmla="*/ 369951 w 609524"/>
                  <a:gd name="connsiteY57" fmla="*/ 397259 h 753123"/>
                  <a:gd name="connsiteX58" fmla="*/ 304705 w 609524"/>
                  <a:gd name="connsiteY58" fmla="*/ 423396 h 753123"/>
                  <a:gd name="connsiteX59" fmla="*/ 342805 w 609524"/>
                  <a:gd name="connsiteY59" fmla="*/ 600751 h 753123"/>
                  <a:gd name="connsiteX60" fmla="*/ 342805 w 609524"/>
                  <a:gd name="connsiteY60" fmla="*/ 449142 h 753123"/>
                  <a:gd name="connsiteX61" fmla="*/ 410099 w 609524"/>
                  <a:gd name="connsiteY61" fmla="*/ 422224 h 753123"/>
                  <a:gd name="connsiteX62" fmla="*/ 447694 w 609524"/>
                  <a:gd name="connsiteY62" fmla="*/ 437198 h 753123"/>
                  <a:gd name="connsiteX63" fmla="*/ 342805 w 609524"/>
                  <a:gd name="connsiteY63"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35785 w 609524"/>
                  <a:gd name="connsiteY30" fmla="*/ 531352 h 753123"/>
                  <a:gd name="connsiteX31" fmla="*/ 0 w 609524"/>
                  <a:gd name="connsiteY31" fmla="*/ 606400 h 753123"/>
                  <a:gd name="connsiteX32" fmla="*/ 0 w 609524"/>
                  <a:gd name="connsiteY32" fmla="*/ 700792 h 753123"/>
                  <a:gd name="connsiteX33" fmla="*/ 8477 w 609524"/>
                  <a:gd name="connsiteY33" fmla="*/ 706450 h 753123"/>
                  <a:gd name="connsiteX34" fmla="*/ 307438 w 609524"/>
                  <a:gd name="connsiteY34" fmla="*/ 753123 h 753123"/>
                  <a:gd name="connsiteX35" fmla="*/ 601904 w 609524"/>
                  <a:gd name="connsiteY35" fmla="*/ 705841 h 753123"/>
                  <a:gd name="connsiteX36" fmla="*/ 609524 w 609524"/>
                  <a:gd name="connsiteY36" fmla="*/ 700126 h 753123"/>
                  <a:gd name="connsiteX37" fmla="*/ 609505 w 609524"/>
                  <a:gd name="connsiteY37" fmla="*/ 533019 h 753123"/>
                  <a:gd name="connsiteX38" fmla="*/ 190500 w 609524"/>
                  <a:gd name="connsiteY38" fmla="*/ 228600 h 753123"/>
                  <a:gd name="connsiteX39" fmla="*/ 190500 w 609524"/>
                  <a:gd name="connsiteY39" fmla="*/ 196215 h 753123"/>
                  <a:gd name="connsiteX40" fmla="*/ 375590 w 609524"/>
                  <a:gd name="connsiteY40" fmla="*/ 117872 h 753123"/>
                  <a:gd name="connsiteX41" fmla="*/ 419100 w 609524"/>
                  <a:gd name="connsiteY41" fmla="*/ 182251 h 753123"/>
                  <a:gd name="connsiteX42" fmla="*/ 419100 w 609524"/>
                  <a:gd name="connsiteY42" fmla="*/ 228600 h 753123"/>
                  <a:gd name="connsiteX43" fmla="*/ 304800 w 609524"/>
                  <a:gd name="connsiteY43" fmla="*/ 342900 h 753123"/>
                  <a:gd name="connsiteX44" fmla="*/ 190500 w 609524"/>
                  <a:gd name="connsiteY44" fmla="*/ 228600 h 753123"/>
                  <a:gd name="connsiteX45" fmla="*/ 266605 w 609524"/>
                  <a:gd name="connsiteY45" fmla="*/ 601513 h 753123"/>
                  <a:gd name="connsiteX46" fmla="*/ 160430 w 609524"/>
                  <a:gd name="connsiteY46" fmla="*/ 437731 h 753123"/>
                  <a:gd name="connsiteX47" fmla="*/ 199358 w 609524"/>
                  <a:gd name="connsiteY47" fmla="*/ 422234 h 753123"/>
                  <a:gd name="connsiteX48" fmla="*/ 266605 w 609524"/>
                  <a:gd name="connsiteY48" fmla="*/ 449142 h 753123"/>
                  <a:gd name="connsiteX49" fmla="*/ 266605 w 609524"/>
                  <a:gd name="connsiteY49" fmla="*/ 601513 h 753123"/>
                  <a:gd name="connsiteX50" fmla="*/ 304705 w 609524"/>
                  <a:gd name="connsiteY50" fmla="*/ 423396 h 753123"/>
                  <a:gd name="connsiteX51" fmla="*/ 239506 w 609524"/>
                  <a:gd name="connsiteY51" fmla="*/ 397316 h 753123"/>
                  <a:gd name="connsiteX52" fmla="*/ 247555 w 609524"/>
                  <a:gd name="connsiteY52" fmla="*/ 370742 h 753123"/>
                  <a:gd name="connsiteX53" fmla="*/ 247555 w 609524"/>
                  <a:gd name="connsiteY53" fmla="*/ 369789 h 753123"/>
                  <a:gd name="connsiteX54" fmla="*/ 361912 w 609524"/>
                  <a:gd name="connsiteY54" fmla="*/ 369789 h 753123"/>
                  <a:gd name="connsiteX55" fmla="*/ 361912 w 609524"/>
                  <a:gd name="connsiteY55" fmla="*/ 370742 h 753123"/>
                  <a:gd name="connsiteX56" fmla="*/ 369951 w 609524"/>
                  <a:gd name="connsiteY56" fmla="*/ 397259 h 753123"/>
                  <a:gd name="connsiteX57" fmla="*/ 304705 w 609524"/>
                  <a:gd name="connsiteY57" fmla="*/ 423396 h 753123"/>
                  <a:gd name="connsiteX58" fmla="*/ 342805 w 609524"/>
                  <a:gd name="connsiteY58" fmla="*/ 600751 h 753123"/>
                  <a:gd name="connsiteX59" fmla="*/ 342805 w 609524"/>
                  <a:gd name="connsiteY59" fmla="*/ 449142 h 753123"/>
                  <a:gd name="connsiteX60" fmla="*/ 410099 w 609524"/>
                  <a:gd name="connsiteY60" fmla="*/ 422224 h 753123"/>
                  <a:gd name="connsiteX61" fmla="*/ 447694 w 609524"/>
                  <a:gd name="connsiteY61" fmla="*/ 437198 h 753123"/>
                  <a:gd name="connsiteX62" fmla="*/ 342805 w 609524"/>
                  <a:gd name="connsiteY62"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0 w 609524"/>
                  <a:gd name="connsiteY30" fmla="*/ 606400 h 753123"/>
                  <a:gd name="connsiteX31" fmla="*/ 0 w 609524"/>
                  <a:gd name="connsiteY31" fmla="*/ 700792 h 753123"/>
                  <a:gd name="connsiteX32" fmla="*/ 8477 w 609524"/>
                  <a:gd name="connsiteY32" fmla="*/ 706450 h 753123"/>
                  <a:gd name="connsiteX33" fmla="*/ 307438 w 609524"/>
                  <a:gd name="connsiteY33" fmla="*/ 753123 h 753123"/>
                  <a:gd name="connsiteX34" fmla="*/ 601904 w 609524"/>
                  <a:gd name="connsiteY34" fmla="*/ 705841 h 753123"/>
                  <a:gd name="connsiteX35" fmla="*/ 609524 w 609524"/>
                  <a:gd name="connsiteY35" fmla="*/ 700126 h 753123"/>
                  <a:gd name="connsiteX36" fmla="*/ 609505 w 609524"/>
                  <a:gd name="connsiteY36" fmla="*/ 533019 h 753123"/>
                  <a:gd name="connsiteX37" fmla="*/ 190500 w 609524"/>
                  <a:gd name="connsiteY37" fmla="*/ 228600 h 753123"/>
                  <a:gd name="connsiteX38" fmla="*/ 190500 w 609524"/>
                  <a:gd name="connsiteY38" fmla="*/ 196215 h 753123"/>
                  <a:gd name="connsiteX39" fmla="*/ 375590 w 609524"/>
                  <a:gd name="connsiteY39" fmla="*/ 117872 h 753123"/>
                  <a:gd name="connsiteX40" fmla="*/ 419100 w 609524"/>
                  <a:gd name="connsiteY40" fmla="*/ 182251 h 753123"/>
                  <a:gd name="connsiteX41" fmla="*/ 419100 w 609524"/>
                  <a:gd name="connsiteY41" fmla="*/ 228600 h 753123"/>
                  <a:gd name="connsiteX42" fmla="*/ 304800 w 609524"/>
                  <a:gd name="connsiteY42" fmla="*/ 342900 h 753123"/>
                  <a:gd name="connsiteX43" fmla="*/ 190500 w 609524"/>
                  <a:gd name="connsiteY43" fmla="*/ 228600 h 753123"/>
                  <a:gd name="connsiteX44" fmla="*/ 266605 w 609524"/>
                  <a:gd name="connsiteY44" fmla="*/ 601513 h 753123"/>
                  <a:gd name="connsiteX45" fmla="*/ 160430 w 609524"/>
                  <a:gd name="connsiteY45" fmla="*/ 437731 h 753123"/>
                  <a:gd name="connsiteX46" fmla="*/ 199358 w 609524"/>
                  <a:gd name="connsiteY46" fmla="*/ 422234 h 753123"/>
                  <a:gd name="connsiteX47" fmla="*/ 266605 w 609524"/>
                  <a:gd name="connsiteY47" fmla="*/ 449142 h 753123"/>
                  <a:gd name="connsiteX48" fmla="*/ 266605 w 609524"/>
                  <a:gd name="connsiteY48" fmla="*/ 601513 h 753123"/>
                  <a:gd name="connsiteX49" fmla="*/ 304705 w 609524"/>
                  <a:gd name="connsiteY49" fmla="*/ 423396 h 753123"/>
                  <a:gd name="connsiteX50" fmla="*/ 239506 w 609524"/>
                  <a:gd name="connsiteY50" fmla="*/ 397316 h 753123"/>
                  <a:gd name="connsiteX51" fmla="*/ 247555 w 609524"/>
                  <a:gd name="connsiteY51" fmla="*/ 370742 h 753123"/>
                  <a:gd name="connsiteX52" fmla="*/ 247555 w 609524"/>
                  <a:gd name="connsiteY52" fmla="*/ 369789 h 753123"/>
                  <a:gd name="connsiteX53" fmla="*/ 361912 w 609524"/>
                  <a:gd name="connsiteY53" fmla="*/ 369789 h 753123"/>
                  <a:gd name="connsiteX54" fmla="*/ 361912 w 609524"/>
                  <a:gd name="connsiteY54" fmla="*/ 370742 h 753123"/>
                  <a:gd name="connsiteX55" fmla="*/ 369951 w 609524"/>
                  <a:gd name="connsiteY55" fmla="*/ 397259 h 753123"/>
                  <a:gd name="connsiteX56" fmla="*/ 304705 w 609524"/>
                  <a:gd name="connsiteY56" fmla="*/ 423396 h 753123"/>
                  <a:gd name="connsiteX57" fmla="*/ 342805 w 609524"/>
                  <a:gd name="connsiteY57" fmla="*/ 600751 h 753123"/>
                  <a:gd name="connsiteX58" fmla="*/ 342805 w 609524"/>
                  <a:gd name="connsiteY58" fmla="*/ 449142 h 753123"/>
                  <a:gd name="connsiteX59" fmla="*/ 410099 w 609524"/>
                  <a:gd name="connsiteY59" fmla="*/ 422224 h 753123"/>
                  <a:gd name="connsiteX60" fmla="*/ 447694 w 609524"/>
                  <a:gd name="connsiteY60" fmla="*/ 437198 h 753123"/>
                  <a:gd name="connsiteX61" fmla="*/ 342805 w 609524"/>
                  <a:gd name="connsiteY6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0 w 609524"/>
                  <a:gd name="connsiteY29" fmla="*/ 606400 h 753123"/>
                  <a:gd name="connsiteX30" fmla="*/ 0 w 609524"/>
                  <a:gd name="connsiteY30" fmla="*/ 700792 h 753123"/>
                  <a:gd name="connsiteX31" fmla="*/ 8477 w 609524"/>
                  <a:gd name="connsiteY31" fmla="*/ 706450 h 753123"/>
                  <a:gd name="connsiteX32" fmla="*/ 307438 w 609524"/>
                  <a:gd name="connsiteY32" fmla="*/ 753123 h 753123"/>
                  <a:gd name="connsiteX33" fmla="*/ 601904 w 609524"/>
                  <a:gd name="connsiteY33" fmla="*/ 705841 h 753123"/>
                  <a:gd name="connsiteX34" fmla="*/ 609524 w 609524"/>
                  <a:gd name="connsiteY34" fmla="*/ 700126 h 753123"/>
                  <a:gd name="connsiteX35" fmla="*/ 609505 w 609524"/>
                  <a:gd name="connsiteY35" fmla="*/ 533019 h 753123"/>
                  <a:gd name="connsiteX36" fmla="*/ 190500 w 609524"/>
                  <a:gd name="connsiteY36" fmla="*/ 228600 h 753123"/>
                  <a:gd name="connsiteX37" fmla="*/ 190500 w 609524"/>
                  <a:gd name="connsiteY37" fmla="*/ 196215 h 753123"/>
                  <a:gd name="connsiteX38" fmla="*/ 375590 w 609524"/>
                  <a:gd name="connsiteY38" fmla="*/ 117872 h 753123"/>
                  <a:gd name="connsiteX39" fmla="*/ 419100 w 609524"/>
                  <a:gd name="connsiteY39" fmla="*/ 182251 h 753123"/>
                  <a:gd name="connsiteX40" fmla="*/ 419100 w 609524"/>
                  <a:gd name="connsiteY40" fmla="*/ 228600 h 753123"/>
                  <a:gd name="connsiteX41" fmla="*/ 304800 w 609524"/>
                  <a:gd name="connsiteY41" fmla="*/ 342900 h 753123"/>
                  <a:gd name="connsiteX42" fmla="*/ 190500 w 609524"/>
                  <a:gd name="connsiteY42" fmla="*/ 228600 h 753123"/>
                  <a:gd name="connsiteX43" fmla="*/ 266605 w 609524"/>
                  <a:gd name="connsiteY43" fmla="*/ 601513 h 753123"/>
                  <a:gd name="connsiteX44" fmla="*/ 160430 w 609524"/>
                  <a:gd name="connsiteY44" fmla="*/ 437731 h 753123"/>
                  <a:gd name="connsiteX45" fmla="*/ 199358 w 609524"/>
                  <a:gd name="connsiteY45" fmla="*/ 422234 h 753123"/>
                  <a:gd name="connsiteX46" fmla="*/ 266605 w 609524"/>
                  <a:gd name="connsiteY46" fmla="*/ 449142 h 753123"/>
                  <a:gd name="connsiteX47" fmla="*/ 266605 w 609524"/>
                  <a:gd name="connsiteY47" fmla="*/ 601513 h 753123"/>
                  <a:gd name="connsiteX48" fmla="*/ 304705 w 609524"/>
                  <a:gd name="connsiteY48" fmla="*/ 423396 h 753123"/>
                  <a:gd name="connsiteX49" fmla="*/ 239506 w 609524"/>
                  <a:gd name="connsiteY49" fmla="*/ 397316 h 753123"/>
                  <a:gd name="connsiteX50" fmla="*/ 247555 w 609524"/>
                  <a:gd name="connsiteY50" fmla="*/ 370742 h 753123"/>
                  <a:gd name="connsiteX51" fmla="*/ 247555 w 609524"/>
                  <a:gd name="connsiteY51" fmla="*/ 369789 h 753123"/>
                  <a:gd name="connsiteX52" fmla="*/ 361912 w 609524"/>
                  <a:gd name="connsiteY52" fmla="*/ 369789 h 753123"/>
                  <a:gd name="connsiteX53" fmla="*/ 361912 w 609524"/>
                  <a:gd name="connsiteY53" fmla="*/ 370742 h 753123"/>
                  <a:gd name="connsiteX54" fmla="*/ 369951 w 609524"/>
                  <a:gd name="connsiteY54" fmla="*/ 397259 h 753123"/>
                  <a:gd name="connsiteX55" fmla="*/ 304705 w 609524"/>
                  <a:gd name="connsiteY55" fmla="*/ 423396 h 753123"/>
                  <a:gd name="connsiteX56" fmla="*/ 342805 w 609524"/>
                  <a:gd name="connsiteY56" fmla="*/ 600751 h 753123"/>
                  <a:gd name="connsiteX57" fmla="*/ 342805 w 609524"/>
                  <a:gd name="connsiteY57" fmla="*/ 449142 h 753123"/>
                  <a:gd name="connsiteX58" fmla="*/ 410099 w 609524"/>
                  <a:gd name="connsiteY58" fmla="*/ 422224 h 753123"/>
                  <a:gd name="connsiteX59" fmla="*/ 447694 w 609524"/>
                  <a:gd name="connsiteY59" fmla="*/ 437198 h 753123"/>
                  <a:gd name="connsiteX60" fmla="*/ 342805 w 609524"/>
                  <a:gd name="connsiteY60" fmla="*/ 600751 h 753123"/>
                  <a:gd name="connsiteX0" fmla="*/ 611553 w 611572"/>
                  <a:gd name="connsiteY0" fmla="*/ 533019 h 753123"/>
                  <a:gd name="connsiteX1" fmla="*/ 575986 w 611572"/>
                  <a:gd name="connsiteY1" fmla="*/ 461582 h 753123"/>
                  <a:gd name="connsiteX2" fmla="*/ 485385 w 611572"/>
                  <a:gd name="connsiteY2" fmla="*/ 410404 h 753123"/>
                  <a:gd name="connsiteX3" fmla="*/ 485261 w 611572"/>
                  <a:gd name="connsiteY3" fmla="*/ 410347 h 753123"/>
                  <a:gd name="connsiteX4" fmla="*/ 485261 w 611572"/>
                  <a:gd name="connsiteY4" fmla="*/ 410347 h 753123"/>
                  <a:gd name="connsiteX5" fmla="*/ 485013 w 611572"/>
                  <a:gd name="connsiteY5" fmla="*/ 410251 h 753123"/>
                  <a:gd name="connsiteX6" fmla="*/ 470659 w 611572"/>
                  <a:gd name="connsiteY6" fmla="*/ 404536 h 753123"/>
                  <a:gd name="connsiteX7" fmla="*/ 407946 w 611572"/>
                  <a:gd name="connsiteY7" fmla="*/ 379590 h 753123"/>
                  <a:gd name="connsiteX8" fmla="*/ 402050 w 611572"/>
                  <a:gd name="connsiteY8" fmla="*/ 370789 h 753123"/>
                  <a:gd name="connsiteX9" fmla="*/ 402050 w 611572"/>
                  <a:gd name="connsiteY9" fmla="*/ 347415 h 753123"/>
                  <a:gd name="connsiteX10" fmla="*/ 459248 w 611572"/>
                  <a:gd name="connsiteY10" fmla="*/ 228600 h 753123"/>
                  <a:gd name="connsiteX11" fmla="*/ 459248 w 611572"/>
                  <a:gd name="connsiteY11" fmla="*/ 214313 h 753123"/>
                  <a:gd name="connsiteX12" fmla="*/ 474821 w 611572"/>
                  <a:gd name="connsiteY12" fmla="*/ 160487 h 753123"/>
                  <a:gd name="connsiteX13" fmla="*/ 379143 w 611572"/>
                  <a:gd name="connsiteY13" fmla="*/ 17974 h 753123"/>
                  <a:gd name="connsiteX14" fmla="*/ 365170 w 611572"/>
                  <a:gd name="connsiteY14" fmla="*/ 19221 h 753123"/>
                  <a:gd name="connsiteX15" fmla="*/ 355549 w 611572"/>
                  <a:gd name="connsiteY15" fmla="*/ 25889 h 753123"/>
                  <a:gd name="connsiteX16" fmla="*/ 344910 w 611572"/>
                  <a:gd name="connsiteY16" fmla="*/ 11344 h 753123"/>
                  <a:gd name="connsiteX17" fmla="*/ 331165 w 611572"/>
                  <a:gd name="connsiteY17" fmla="*/ 2591 h 753123"/>
                  <a:gd name="connsiteX18" fmla="*/ 301152 w 611572"/>
                  <a:gd name="connsiteY18" fmla="*/ 0 h 753123"/>
                  <a:gd name="connsiteX19" fmla="*/ 155953 w 611572"/>
                  <a:gd name="connsiteY19" fmla="*/ 91440 h 753123"/>
                  <a:gd name="connsiteX20" fmla="*/ 154181 w 611572"/>
                  <a:gd name="connsiteY20" fmla="*/ 219437 h 753123"/>
                  <a:gd name="connsiteX21" fmla="*/ 154448 w 611572"/>
                  <a:gd name="connsiteY21" fmla="*/ 221437 h 753123"/>
                  <a:gd name="connsiteX22" fmla="*/ 154448 w 611572"/>
                  <a:gd name="connsiteY22" fmla="*/ 228600 h 753123"/>
                  <a:gd name="connsiteX23" fmla="*/ 211503 w 611572"/>
                  <a:gd name="connsiteY23" fmla="*/ 347348 h 753123"/>
                  <a:gd name="connsiteX24" fmla="*/ 211503 w 611572"/>
                  <a:gd name="connsiteY24" fmla="*/ 370742 h 753123"/>
                  <a:gd name="connsiteX25" fmla="*/ 205788 w 611572"/>
                  <a:gd name="connsiteY25" fmla="*/ 379476 h 753123"/>
                  <a:gd name="connsiteX26" fmla="*/ 141332 w 611572"/>
                  <a:gd name="connsiteY26" fmla="*/ 405136 h 753123"/>
                  <a:gd name="connsiteX27" fmla="*/ 126635 w 611572"/>
                  <a:gd name="connsiteY27" fmla="*/ 410985 h 753123"/>
                  <a:gd name="connsiteX28" fmla="*/ 47006 w 611572"/>
                  <a:gd name="connsiteY28" fmla="*/ 454190 h 753123"/>
                  <a:gd name="connsiteX29" fmla="*/ 0 w 611572"/>
                  <a:gd name="connsiteY29" fmla="*/ 563156 h 753123"/>
                  <a:gd name="connsiteX30" fmla="*/ 2048 w 611572"/>
                  <a:gd name="connsiteY30" fmla="*/ 700792 h 753123"/>
                  <a:gd name="connsiteX31" fmla="*/ 10525 w 611572"/>
                  <a:gd name="connsiteY31" fmla="*/ 706450 h 753123"/>
                  <a:gd name="connsiteX32" fmla="*/ 309486 w 611572"/>
                  <a:gd name="connsiteY32" fmla="*/ 753123 h 753123"/>
                  <a:gd name="connsiteX33" fmla="*/ 603952 w 611572"/>
                  <a:gd name="connsiteY33" fmla="*/ 705841 h 753123"/>
                  <a:gd name="connsiteX34" fmla="*/ 611572 w 611572"/>
                  <a:gd name="connsiteY34" fmla="*/ 700126 h 753123"/>
                  <a:gd name="connsiteX35" fmla="*/ 611553 w 611572"/>
                  <a:gd name="connsiteY35" fmla="*/ 533019 h 753123"/>
                  <a:gd name="connsiteX36" fmla="*/ 192548 w 611572"/>
                  <a:gd name="connsiteY36" fmla="*/ 228600 h 753123"/>
                  <a:gd name="connsiteX37" fmla="*/ 192548 w 611572"/>
                  <a:gd name="connsiteY37" fmla="*/ 196215 h 753123"/>
                  <a:gd name="connsiteX38" fmla="*/ 377638 w 611572"/>
                  <a:gd name="connsiteY38" fmla="*/ 117872 h 753123"/>
                  <a:gd name="connsiteX39" fmla="*/ 421148 w 611572"/>
                  <a:gd name="connsiteY39" fmla="*/ 182251 h 753123"/>
                  <a:gd name="connsiteX40" fmla="*/ 421148 w 611572"/>
                  <a:gd name="connsiteY40" fmla="*/ 228600 h 753123"/>
                  <a:gd name="connsiteX41" fmla="*/ 306848 w 611572"/>
                  <a:gd name="connsiteY41" fmla="*/ 342900 h 753123"/>
                  <a:gd name="connsiteX42" fmla="*/ 192548 w 611572"/>
                  <a:gd name="connsiteY42" fmla="*/ 228600 h 753123"/>
                  <a:gd name="connsiteX43" fmla="*/ 268653 w 611572"/>
                  <a:gd name="connsiteY43" fmla="*/ 601513 h 753123"/>
                  <a:gd name="connsiteX44" fmla="*/ 162478 w 611572"/>
                  <a:gd name="connsiteY44" fmla="*/ 437731 h 753123"/>
                  <a:gd name="connsiteX45" fmla="*/ 201406 w 611572"/>
                  <a:gd name="connsiteY45" fmla="*/ 422234 h 753123"/>
                  <a:gd name="connsiteX46" fmla="*/ 268653 w 611572"/>
                  <a:gd name="connsiteY46" fmla="*/ 449142 h 753123"/>
                  <a:gd name="connsiteX47" fmla="*/ 268653 w 611572"/>
                  <a:gd name="connsiteY47" fmla="*/ 601513 h 753123"/>
                  <a:gd name="connsiteX48" fmla="*/ 306753 w 611572"/>
                  <a:gd name="connsiteY48" fmla="*/ 423396 h 753123"/>
                  <a:gd name="connsiteX49" fmla="*/ 241554 w 611572"/>
                  <a:gd name="connsiteY49" fmla="*/ 397316 h 753123"/>
                  <a:gd name="connsiteX50" fmla="*/ 249603 w 611572"/>
                  <a:gd name="connsiteY50" fmla="*/ 370742 h 753123"/>
                  <a:gd name="connsiteX51" fmla="*/ 249603 w 611572"/>
                  <a:gd name="connsiteY51" fmla="*/ 369789 h 753123"/>
                  <a:gd name="connsiteX52" fmla="*/ 363960 w 611572"/>
                  <a:gd name="connsiteY52" fmla="*/ 369789 h 753123"/>
                  <a:gd name="connsiteX53" fmla="*/ 363960 w 611572"/>
                  <a:gd name="connsiteY53" fmla="*/ 370742 h 753123"/>
                  <a:gd name="connsiteX54" fmla="*/ 371999 w 611572"/>
                  <a:gd name="connsiteY54" fmla="*/ 397259 h 753123"/>
                  <a:gd name="connsiteX55" fmla="*/ 306753 w 611572"/>
                  <a:gd name="connsiteY55" fmla="*/ 423396 h 753123"/>
                  <a:gd name="connsiteX56" fmla="*/ 344853 w 611572"/>
                  <a:gd name="connsiteY56" fmla="*/ 600751 h 753123"/>
                  <a:gd name="connsiteX57" fmla="*/ 344853 w 611572"/>
                  <a:gd name="connsiteY57" fmla="*/ 449142 h 753123"/>
                  <a:gd name="connsiteX58" fmla="*/ 412147 w 611572"/>
                  <a:gd name="connsiteY58" fmla="*/ 422224 h 753123"/>
                  <a:gd name="connsiteX59" fmla="*/ 449742 w 611572"/>
                  <a:gd name="connsiteY59" fmla="*/ 437198 h 753123"/>
                  <a:gd name="connsiteX60" fmla="*/ 344853 w 611572"/>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9615" h="753123">
                    <a:moveTo>
                      <a:pt x="609596" y="533019"/>
                    </a:moveTo>
                    <a:cubicBezTo>
                      <a:pt x="609063" y="505076"/>
                      <a:pt x="596005" y="478849"/>
                      <a:pt x="574029" y="461582"/>
                    </a:cubicBezTo>
                    <a:cubicBezTo>
                      <a:pt x="546607" y="440014"/>
                      <a:pt x="516055" y="422757"/>
                      <a:pt x="483428" y="410404"/>
                    </a:cubicBezTo>
                    <a:lnTo>
                      <a:pt x="483304" y="410347"/>
                    </a:lnTo>
                    <a:lnTo>
                      <a:pt x="483304" y="410347"/>
                    </a:lnTo>
                    <a:lnTo>
                      <a:pt x="483056" y="410251"/>
                    </a:lnTo>
                    <a:lnTo>
                      <a:pt x="468702" y="404536"/>
                    </a:lnTo>
                    <a:lnTo>
                      <a:pt x="405989" y="379590"/>
                    </a:lnTo>
                    <a:cubicBezTo>
                      <a:pt x="402423" y="378121"/>
                      <a:pt x="400095" y="374646"/>
                      <a:pt x="400093" y="370789"/>
                    </a:cubicBezTo>
                    <a:lnTo>
                      <a:pt x="400093" y="347415"/>
                    </a:lnTo>
                    <a:cubicBezTo>
                      <a:pt x="436226" y="318561"/>
                      <a:pt x="457274" y="274839"/>
                      <a:pt x="457291" y="228600"/>
                    </a:cubicBezTo>
                    <a:lnTo>
                      <a:pt x="457291" y="214313"/>
                    </a:lnTo>
                    <a:cubicBezTo>
                      <a:pt x="465599" y="197423"/>
                      <a:pt x="470871" y="179203"/>
                      <a:pt x="472864" y="160487"/>
                    </a:cubicBezTo>
                    <a:cubicBezTo>
                      <a:pt x="472760" y="96479"/>
                      <a:pt x="432164" y="44768"/>
                      <a:pt x="377186" y="17974"/>
                    </a:cubicBezTo>
                    <a:cubicBezTo>
                      <a:pt x="372644" y="15837"/>
                      <a:pt x="367304" y="16314"/>
                      <a:pt x="363213" y="19221"/>
                    </a:cubicBezTo>
                    <a:lnTo>
                      <a:pt x="353592" y="25889"/>
                    </a:lnTo>
                    <a:lnTo>
                      <a:pt x="342953" y="11344"/>
                    </a:lnTo>
                    <a:cubicBezTo>
                      <a:pt x="339680" y="6755"/>
                      <a:pt x="334752" y="3616"/>
                      <a:pt x="329208" y="2591"/>
                    </a:cubicBezTo>
                    <a:cubicBezTo>
                      <a:pt x="319297" y="867"/>
                      <a:pt x="309255" y="1"/>
                      <a:pt x="299195" y="0"/>
                    </a:cubicBezTo>
                    <a:cubicBezTo>
                      <a:pt x="232244" y="0"/>
                      <a:pt x="176923" y="36290"/>
                      <a:pt x="153996" y="91440"/>
                    </a:cubicBezTo>
                    <a:cubicBezTo>
                      <a:pt x="138926" y="132674"/>
                      <a:pt x="138303" y="177802"/>
                      <a:pt x="152224" y="219437"/>
                    </a:cubicBezTo>
                    <a:lnTo>
                      <a:pt x="152491" y="221437"/>
                    </a:lnTo>
                    <a:lnTo>
                      <a:pt x="152491" y="228600"/>
                    </a:lnTo>
                    <a:cubicBezTo>
                      <a:pt x="152494" y="274792"/>
                      <a:pt x="173485" y="318481"/>
                      <a:pt x="209546" y="347348"/>
                    </a:cubicBezTo>
                    <a:lnTo>
                      <a:pt x="209546" y="370742"/>
                    </a:lnTo>
                    <a:cubicBezTo>
                      <a:pt x="209575" y="374539"/>
                      <a:pt x="207322" y="377983"/>
                      <a:pt x="203831" y="379476"/>
                    </a:cubicBezTo>
                    <a:lnTo>
                      <a:pt x="139375" y="405136"/>
                    </a:lnTo>
                    <a:lnTo>
                      <a:pt x="124678" y="410985"/>
                    </a:lnTo>
                    <a:cubicBezTo>
                      <a:pt x="96418" y="421969"/>
                      <a:pt x="69663" y="436486"/>
                      <a:pt x="45049" y="454190"/>
                    </a:cubicBezTo>
                    <a:cubicBezTo>
                      <a:pt x="14045" y="486759"/>
                      <a:pt x="9631" y="515228"/>
                      <a:pt x="2138" y="556328"/>
                    </a:cubicBezTo>
                    <a:cubicBezTo>
                      <a:pt x="2821" y="602207"/>
                      <a:pt x="-592" y="654913"/>
                      <a:pt x="91" y="700792"/>
                    </a:cubicBezTo>
                    <a:lnTo>
                      <a:pt x="8568" y="706450"/>
                    </a:lnTo>
                    <a:cubicBezTo>
                      <a:pt x="55298" y="737597"/>
                      <a:pt x="181866" y="753123"/>
                      <a:pt x="307529" y="753123"/>
                    </a:cubicBezTo>
                    <a:cubicBezTo>
                      <a:pt x="434212" y="753123"/>
                      <a:pt x="560009" y="737330"/>
                      <a:pt x="601995" y="705841"/>
                    </a:cubicBezTo>
                    <a:lnTo>
                      <a:pt x="609615" y="700126"/>
                    </a:lnTo>
                    <a:cubicBezTo>
                      <a:pt x="609609" y="644424"/>
                      <a:pt x="609602" y="588721"/>
                      <a:pt x="609596" y="533019"/>
                    </a:cubicBezTo>
                    <a:close/>
                    <a:moveTo>
                      <a:pt x="190591" y="228600"/>
                    </a:moveTo>
                    <a:lnTo>
                      <a:pt x="190591" y="196215"/>
                    </a:lnTo>
                    <a:cubicBezTo>
                      <a:pt x="238759" y="138113"/>
                      <a:pt x="290356" y="177384"/>
                      <a:pt x="375681" y="117872"/>
                    </a:cubicBezTo>
                    <a:cubicBezTo>
                      <a:pt x="387282" y="109776"/>
                      <a:pt x="399103" y="163497"/>
                      <a:pt x="419191" y="182251"/>
                    </a:cubicBezTo>
                    <a:lnTo>
                      <a:pt x="419191" y="228600"/>
                    </a:lnTo>
                    <a:cubicBezTo>
                      <a:pt x="419191" y="291726"/>
                      <a:pt x="368017" y="342900"/>
                      <a:pt x="304891" y="342900"/>
                    </a:cubicBezTo>
                    <a:cubicBezTo>
                      <a:pt x="241765" y="342900"/>
                      <a:pt x="190591" y="291726"/>
                      <a:pt x="190591" y="228600"/>
                    </a:cubicBezTo>
                    <a:close/>
                    <a:moveTo>
                      <a:pt x="266696" y="601513"/>
                    </a:moveTo>
                    <a:lnTo>
                      <a:pt x="160521" y="437731"/>
                    </a:lnTo>
                    <a:lnTo>
                      <a:pt x="199449" y="422234"/>
                    </a:lnTo>
                    <a:lnTo>
                      <a:pt x="266696" y="449142"/>
                    </a:lnTo>
                    <a:lnTo>
                      <a:pt x="266696" y="601513"/>
                    </a:lnTo>
                    <a:close/>
                    <a:moveTo>
                      <a:pt x="304796" y="423396"/>
                    </a:moveTo>
                    <a:lnTo>
                      <a:pt x="239597" y="397316"/>
                    </a:lnTo>
                    <a:cubicBezTo>
                      <a:pt x="244860" y="389454"/>
                      <a:pt x="247662" y="380203"/>
                      <a:pt x="247646" y="370742"/>
                    </a:cubicBezTo>
                    <a:lnTo>
                      <a:pt x="247646" y="369789"/>
                    </a:lnTo>
                    <a:cubicBezTo>
                      <a:pt x="284296" y="384757"/>
                      <a:pt x="325353" y="384757"/>
                      <a:pt x="362003" y="369789"/>
                    </a:cubicBezTo>
                    <a:lnTo>
                      <a:pt x="362003" y="370742"/>
                    </a:lnTo>
                    <a:cubicBezTo>
                      <a:pt x="361984" y="380184"/>
                      <a:pt x="364783" y="389417"/>
                      <a:pt x="370042" y="397259"/>
                    </a:cubicBezTo>
                    <a:lnTo>
                      <a:pt x="304796" y="423396"/>
                    </a:lnTo>
                    <a:close/>
                    <a:moveTo>
                      <a:pt x="342896" y="600751"/>
                    </a:moveTo>
                    <a:lnTo>
                      <a:pt x="342896" y="449142"/>
                    </a:lnTo>
                    <a:lnTo>
                      <a:pt x="410190" y="422224"/>
                    </a:lnTo>
                    <a:lnTo>
                      <a:pt x="447785" y="437198"/>
                    </a:lnTo>
                    <a:lnTo>
                      <a:pt x="342896" y="600751"/>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7" name="Graphic 36" descr="Briefcase with solid fill">
                <a:extLst>
                  <a:ext uri="{FF2B5EF4-FFF2-40B4-BE49-F238E27FC236}">
                    <a16:creationId xmlns:a16="http://schemas.microsoft.com/office/drawing/2014/main" id="{F38BD526-6AC8-3016-8C06-73C8700F23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02268" y="5597625"/>
                <a:ext cx="620096" cy="620096"/>
              </a:xfrm>
              <a:prstGeom prst="rect">
                <a:avLst/>
              </a:prstGeom>
              <a:effectLst>
                <a:glow rad="25400">
                  <a:schemeClr val="tx1"/>
                </a:glow>
              </a:effectLst>
            </p:spPr>
          </p:pic>
        </p:grpSp>
      </p:grpSp>
      <p:pic>
        <p:nvPicPr>
          <p:cNvPr id="3076" name="Picture 4" descr="Switch and crossing system | Download Scientific Diagram">
            <a:extLst>
              <a:ext uri="{FF2B5EF4-FFF2-40B4-BE49-F238E27FC236}">
                <a16:creationId xmlns:a16="http://schemas.microsoft.com/office/drawing/2014/main" id="{32DEC546-18F0-F178-F7A2-18BA8D31BB7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170348" y="3591846"/>
            <a:ext cx="4107707" cy="2747831"/>
          </a:xfrm>
          <a:prstGeom prst="roundRect">
            <a:avLst>
              <a:gd name="adj" fmla="val 6976"/>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hlinkClick r:id="rId18" action="ppaction://hlinksldjump"/>
            <a:extLst>
              <a:ext uri="{FF2B5EF4-FFF2-40B4-BE49-F238E27FC236}">
                <a16:creationId xmlns:a16="http://schemas.microsoft.com/office/drawing/2014/main" id="{841C57F4-6E0C-14BF-17A1-803D50838872}"/>
              </a:ext>
            </a:extLst>
          </p:cNvPr>
          <p:cNvPicPr>
            <a:picLocks noChangeAspect="1"/>
          </p:cNvPicPr>
          <p:nvPr/>
        </p:nvPicPr>
        <p:blipFill>
          <a:blip r:embed="rId19"/>
          <a:stretch>
            <a:fillRect/>
          </a:stretch>
        </p:blipFill>
        <p:spPr>
          <a:xfrm flipH="1">
            <a:off x="11346629" y="6016808"/>
            <a:ext cx="756000" cy="756000"/>
          </a:xfrm>
          <a:prstGeom prst="rect">
            <a:avLst/>
          </a:prstGeom>
        </p:spPr>
      </p:pic>
    </p:spTree>
    <p:extLst>
      <p:ext uri="{BB962C8B-B14F-4D97-AF65-F5344CB8AC3E}">
        <p14:creationId xmlns:p14="http://schemas.microsoft.com/office/powerpoint/2010/main" val="62134064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DEC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0" marR="0" lvl="0" indent="-215265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GCRT5021 Issue 6 - Track System Requirements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015746"/>
          </a:xfrm>
          <a:prstGeom prst="roundRect">
            <a:avLst>
              <a:gd name="adj" fmla="val 4382"/>
            </a:avLst>
          </a:prstGeom>
          <a:noFill/>
          <a:ln w="38100">
            <a:solidFill>
              <a:srgbClr val="DEC94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spcAft>
                <a:spcPts val="300"/>
              </a:spcAft>
              <a:defRPr/>
            </a:pPr>
            <a:r>
              <a:rPr kumimoji="0" lang="en-GB" sz="1800" b="1" i="0" u="none" strike="noStrike" kern="1200" cap="none" spc="-50" normalizeH="0" baseline="0" noProof="0" dirty="0">
                <a:ln>
                  <a:noFill/>
                </a:ln>
                <a:solidFill>
                  <a:schemeClr val="tx1"/>
                </a:solidFill>
                <a:effectLst/>
                <a:uLnTx/>
                <a:uFillTx/>
                <a:ea typeface="+mn-ea"/>
                <a:cs typeface="+mn-cs"/>
              </a:rPr>
              <a:t>Overview – </a:t>
            </a:r>
            <a:r>
              <a:rPr lang="en-AU" sz="1800" spc="-50" dirty="0">
                <a:solidFill>
                  <a:schemeClr val="tx1"/>
                </a:solidFill>
                <a:effectLst/>
                <a:ea typeface="Calibri" panose="020F0502020204030204" pitchFamily="34" charset="0"/>
                <a:cs typeface="Times New Roman" panose="02020603050405020304" pitchFamily="18" charset="0"/>
              </a:rPr>
              <a:t>GCRT5021 sets out requirements and guidance for track geometry, track systems, and track components to provide for the safe guidance and support of rail vehicles. </a:t>
            </a:r>
            <a:endParaRPr lang="en-GB" sz="1800" spc="-50" dirty="0">
              <a:solidFill>
                <a:schemeClr val="tx1"/>
              </a:solidFill>
              <a:effectLst/>
              <a:ea typeface="Calibri" panose="020F0502020204030204" pitchFamily="34" charset="0"/>
              <a:cs typeface="Times New Roman" panose="02020603050405020304" pitchFamily="18" charset="0"/>
            </a:endParaRPr>
          </a:p>
          <a:p>
            <a:pPr>
              <a:spcAft>
                <a:spcPts val="300"/>
              </a:spcAft>
              <a:defRPr/>
            </a:pPr>
            <a:r>
              <a:rPr kumimoji="0" lang="en-GB" sz="1800" i="0" u="none" strike="noStrike" kern="1200" cap="none" spc="-50" normalizeH="0" baseline="0" noProof="0" dirty="0">
                <a:ln>
                  <a:noFill/>
                </a:ln>
                <a:solidFill>
                  <a:schemeClr val="tx1"/>
                </a:solidFill>
                <a:effectLst/>
                <a:uLnTx/>
                <a:uFillTx/>
                <a:ea typeface="+mn-ea"/>
                <a:cs typeface="+mn-cs"/>
              </a:rPr>
              <a:t>Issue six incorporates the amendments, deviations, and clarifications which have been submitted since the publication of issue five. It also includes findings from RSSB research report </a:t>
            </a:r>
            <a:r>
              <a:rPr kumimoji="0" lang="en-GB" sz="1800" i="0" u="none" strike="noStrike" kern="1200" cap="none" spc="-50" normalizeH="0" baseline="0" noProof="0" dirty="0">
                <a:ln>
                  <a:noFill/>
                </a:ln>
                <a:solidFill>
                  <a:schemeClr val="tx1"/>
                </a:solidFill>
                <a:effectLst/>
                <a:uLnTx/>
                <a:uFillTx/>
                <a:ea typeface="+mn-ea"/>
                <a:cs typeface="+mn-cs"/>
                <a:hlinkClick r:id="rId3"/>
              </a:rPr>
              <a:t>T1073</a:t>
            </a:r>
            <a:r>
              <a:rPr kumimoji="0" lang="en-GB" sz="1800" i="0" u="none" strike="noStrike" kern="1200" cap="none" spc="-50" normalizeH="0" baseline="0" noProof="0" dirty="0">
                <a:ln>
                  <a:noFill/>
                </a:ln>
                <a:solidFill>
                  <a:schemeClr val="tx1"/>
                </a:solidFill>
                <a:effectLst/>
                <a:uLnTx/>
                <a:uFillTx/>
                <a:ea typeface="+mn-ea"/>
                <a:cs typeface="+mn-cs"/>
              </a:rPr>
              <a:t> and research report </a:t>
            </a:r>
            <a:r>
              <a:rPr kumimoji="0" lang="en-GB" sz="1800" i="0" u="none" strike="noStrike" kern="1200" cap="none" spc="-50" normalizeH="0" baseline="0" noProof="0" dirty="0">
                <a:ln>
                  <a:noFill/>
                </a:ln>
                <a:solidFill>
                  <a:schemeClr val="tx1"/>
                </a:solidFill>
                <a:effectLst/>
                <a:uLnTx/>
                <a:uFillTx/>
                <a:ea typeface="+mn-ea"/>
                <a:cs typeface="+mn-cs"/>
                <a:hlinkClick r:id="rId4"/>
              </a:rPr>
              <a:t>COF UOH 59 (2023)</a:t>
            </a:r>
            <a:r>
              <a:rPr kumimoji="0" lang="en-GB" sz="1800" i="0" u="none" strike="noStrike" kern="1200" cap="none" spc="-50" normalizeH="0" baseline="0" noProof="0" dirty="0">
                <a:ln>
                  <a:noFill/>
                </a:ln>
                <a:solidFill>
                  <a:schemeClr val="tx1"/>
                </a:solidFill>
                <a:effectLst/>
                <a:uLnTx/>
                <a:uFillTx/>
                <a:ea typeface="+mn-ea"/>
                <a:cs typeface="+mn-cs"/>
              </a:rPr>
              <a:t>, including The requirements regarding cant deficiency at switch toes.</a:t>
            </a:r>
          </a:p>
          <a:p>
            <a:pPr>
              <a:spcAft>
                <a:spcPts val="300"/>
              </a:spcAft>
              <a:defRPr/>
            </a:pPr>
            <a:r>
              <a:rPr kumimoji="0" lang="en-GB" sz="1800" i="0" u="none" strike="noStrike" kern="1200" cap="none" spc="-50" normalizeH="0" baseline="0" noProof="0" dirty="0">
                <a:ln>
                  <a:noFill/>
                </a:ln>
                <a:solidFill>
                  <a:schemeClr val="tx1"/>
                </a:solidFill>
                <a:effectLst/>
                <a:uLnTx/>
                <a:uFillTx/>
                <a:ea typeface="+mn-ea"/>
                <a:cs typeface="+mn-cs"/>
              </a:rPr>
              <a:t>The standard now only contains requirements that are in the scope of Railway Group Standards (RGS). Requirements relating to S&amp;C that were previously contained within issue 5, but which are outside the scope of RGS, have been incorporated into Rail Industry Standard, RIS-7707-INS.</a:t>
            </a:r>
          </a:p>
          <a:p>
            <a:pPr>
              <a:spcAft>
                <a:spcPts val="300"/>
              </a:spcAft>
              <a:defRPr/>
            </a:pPr>
            <a:r>
              <a:rPr kumimoji="0" lang="en-GB" sz="1800" b="1" i="0" u="none" strike="noStrike" kern="1200" cap="none" spc="-50" normalizeH="0" baseline="0" noProof="0" dirty="0">
                <a:ln>
                  <a:noFill/>
                </a:ln>
                <a:solidFill>
                  <a:schemeClr val="tx1"/>
                </a:solidFill>
                <a:effectLst/>
                <a:uLnTx/>
                <a:uFillTx/>
                <a:ea typeface="+mn-ea"/>
                <a:cs typeface="+mn-cs"/>
              </a:rPr>
              <a:t>Benefits – </a:t>
            </a:r>
            <a:r>
              <a:rPr kumimoji="0" lang="en-GB" sz="1800" i="0" u="none" strike="noStrike" kern="1200" cap="none" spc="-50" normalizeH="0" baseline="0" noProof="0" dirty="0">
                <a:ln>
                  <a:noFill/>
                </a:ln>
                <a:solidFill>
                  <a:schemeClr val="tx1"/>
                </a:solidFill>
                <a:effectLst/>
                <a:uLnTx/>
                <a:uFillTx/>
                <a:ea typeface="+mn-ea"/>
                <a:cs typeface="+mn-cs"/>
              </a:rPr>
              <a:t>The benefits from this issue are realised in three areas:</a:t>
            </a:r>
          </a:p>
          <a:p>
            <a:pPr marL="179388" indent="-179388">
              <a:spcAft>
                <a:spcPts val="300"/>
              </a:spcAft>
              <a:defRPr/>
            </a:pPr>
            <a:r>
              <a:rPr kumimoji="0" lang="en-GB" sz="1800" i="0" u="none" strike="noStrike" kern="1200" cap="none" spc="-50" normalizeH="0" baseline="0" noProof="0" dirty="0">
                <a:ln>
                  <a:noFill/>
                </a:ln>
                <a:solidFill>
                  <a:schemeClr val="tx1"/>
                </a:solidFill>
                <a:effectLst/>
                <a:uLnTx/>
                <a:uFillTx/>
                <a:ea typeface="+mn-ea"/>
                <a:cs typeface="+mn-cs"/>
              </a:rPr>
              <a:t>1. Potential to improve line speeds resulting from the changed curving rules could provide a cost benefit of around </a:t>
            </a:r>
            <a:r>
              <a:rPr kumimoji="0" lang="en-GB" sz="1800" b="1" i="0" u="none" strike="noStrike" kern="1200" cap="none" spc="-50" normalizeH="0" baseline="0" noProof="0" dirty="0">
                <a:ln>
                  <a:noFill/>
                </a:ln>
                <a:solidFill>
                  <a:srgbClr val="C00000"/>
                </a:solidFill>
                <a:effectLst/>
                <a:uLnTx/>
                <a:uFillTx/>
                <a:ea typeface="+mn-ea"/>
                <a:cs typeface="+mn-cs"/>
              </a:rPr>
              <a:t>£233,000 over five years</a:t>
            </a:r>
            <a:r>
              <a:rPr kumimoji="0" lang="en-GB" sz="1800" i="0" u="none" strike="noStrike" kern="1200" cap="none" spc="-50" normalizeH="0" baseline="0" noProof="0" dirty="0">
                <a:ln>
                  <a:noFill/>
                </a:ln>
                <a:solidFill>
                  <a:srgbClr val="C00000"/>
                </a:solidFill>
                <a:effectLst/>
                <a:uLnTx/>
                <a:uFillTx/>
                <a:ea typeface="+mn-ea"/>
                <a:cs typeface="+mn-cs"/>
              </a:rPr>
              <a:t>. </a:t>
            </a:r>
          </a:p>
          <a:p>
            <a:pPr marL="179388" indent="-179388">
              <a:spcAft>
                <a:spcPts val="300"/>
              </a:spcAft>
              <a:defRPr/>
            </a:pPr>
            <a:r>
              <a:rPr lang="en-GB" spc="-50" dirty="0">
                <a:solidFill>
                  <a:schemeClr val="tx1"/>
                </a:solidFill>
              </a:rPr>
              <a:t>2. By defining lower track loading parameters to reduce track design, installation, and maintenance costs a  </a:t>
            </a:r>
            <a:r>
              <a:rPr kumimoji="0" lang="en-GB" sz="1800" i="0" u="none" strike="noStrike" kern="1200" cap="none" spc="-50" normalizeH="0" baseline="0" noProof="0" dirty="0">
                <a:ln>
                  <a:noFill/>
                </a:ln>
                <a:solidFill>
                  <a:schemeClr val="tx1"/>
                </a:solidFill>
                <a:effectLst/>
                <a:uLnTx/>
                <a:uFillTx/>
                <a:ea typeface="+mn-ea"/>
                <a:cs typeface="+mn-cs"/>
              </a:rPr>
              <a:t>saving of </a:t>
            </a:r>
            <a:r>
              <a:rPr kumimoji="0" lang="en-GB" sz="1800" b="1" i="0" u="none" strike="noStrike" kern="1200" cap="none" spc="-50" normalizeH="0" baseline="0" noProof="0" dirty="0">
                <a:ln>
                  <a:noFill/>
                </a:ln>
                <a:solidFill>
                  <a:srgbClr val="C00000"/>
                </a:solidFill>
                <a:effectLst/>
                <a:uLnTx/>
                <a:uFillTx/>
                <a:ea typeface="+mn-ea"/>
                <a:cs typeface="+mn-cs"/>
              </a:rPr>
              <a:t>£1.6 million over five years </a:t>
            </a:r>
            <a:r>
              <a:rPr kumimoji="0" lang="en-GB" sz="1800" i="0" u="none" strike="noStrike" kern="1200" cap="none" spc="-50" normalizeH="0" baseline="0" noProof="0" dirty="0">
                <a:ln>
                  <a:noFill/>
                </a:ln>
                <a:solidFill>
                  <a:schemeClr val="tx1"/>
                </a:solidFill>
                <a:effectLst/>
                <a:uLnTx/>
                <a:uFillTx/>
                <a:ea typeface="+mn-ea"/>
                <a:cs typeface="+mn-cs"/>
              </a:rPr>
              <a:t>could be achieved.</a:t>
            </a:r>
          </a:p>
          <a:p>
            <a:pPr marL="179388" indent="-179388">
              <a:spcAft>
                <a:spcPts val="300"/>
              </a:spcAft>
              <a:defRPr/>
            </a:pPr>
            <a:r>
              <a:rPr kumimoji="0" lang="en-GB" sz="1800" i="0" u="none" strike="noStrike" kern="1200" cap="none" spc="-50" normalizeH="0" baseline="0" noProof="0" dirty="0">
                <a:ln>
                  <a:noFill/>
                </a:ln>
                <a:solidFill>
                  <a:schemeClr val="tx1"/>
                </a:solidFill>
                <a:effectLst/>
                <a:uLnTx/>
                <a:uFillTx/>
                <a:ea typeface="+mn-ea"/>
                <a:cs typeface="+mn-cs"/>
              </a:rPr>
              <a:t>3. This update has reduced the number of national technical rules. This means less approved body assessments facilitating efficiencies and reduced costs in the design and project phases.</a:t>
            </a:r>
          </a:p>
          <a:p>
            <a:pPr>
              <a:spcAft>
                <a:spcPts val="300"/>
              </a:spcAft>
              <a:defRPr/>
            </a:pPr>
            <a:r>
              <a:rPr kumimoji="0" lang="en-GB" sz="1800" b="1" i="0" u="none" strike="noStrike" kern="1200" cap="none" spc="-50" normalizeH="0" baseline="0" noProof="0" dirty="0">
                <a:ln>
                  <a:noFill/>
                </a:ln>
                <a:solidFill>
                  <a:schemeClr val="tx1"/>
                </a:solidFill>
                <a:effectLst/>
                <a:uLnTx/>
                <a:uFillTx/>
                <a:ea typeface="+mn-ea"/>
                <a:cs typeface="+mn-cs"/>
              </a:rPr>
              <a:t>Audience –  </a:t>
            </a:r>
            <a:r>
              <a:rPr kumimoji="0" lang="en-GB" sz="1800" i="0" u="none" strike="noStrike" kern="1200" cap="none" spc="-50" normalizeH="0" baseline="0" noProof="0" dirty="0">
                <a:ln>
                  <a:noFill/>
                </a:ln>
                <a:solidFill>
                  <a:schemeClr val="tx1"/>
                </a:solidFill>
                <a:effectLst/>
                <a:uLnTx/>
                <a:uFillTx/>
                <a:ea typeface="+mn-ea"/>
                <a:cs typeface="+mn-cs"/>
              </a:rPr>
              <a:t>This issue can benefit all those who are involved in the design, installation, and maintenance of the track system, including Track designers, Infrastructure managers and Project entities</a:t>
            </a:r>
          </a:p>
          <a:p>
            <a:pPr>
              <a:spcAft>
                <a:spcPts val="300"/>
              </a:spcAft>
              <a:defRPr/>
            </a:pPr>
            <a:endParaRPr kumimoji="0" lang="en-GB" sz="1800" i="0" u="none" strike="noStrike" kern="1200" cap="none" spc="-50" normalizeH="0" baseline="0" noProof="0" dirty="0">
              <a:ln>
                <a:noFill/>
              </a:ln>
              <a:solidFill>
                <a:schemeClr val="tx1"/>
              </a:solidFill>
              <a:effectLst/>
              <a:uLnTx/>
              <a:uFillTx/>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7"/>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grpSp>
        <p:nvGrpSpPr>
          <p:cNvPr id="23" name="Group 22">
            <a:extLst>
              <a:ext uri="{FF2B5EF4-FFF2-40B4-BE49-F238E27FC236}">
                <a16:creationId xmlns:a16="http://schemas.microsoft.com/office/drawing/2014/main" id="{2F6CEA90-0FA3-330C-E84F-C75EBD54F602}"/>
              </a:ext>
            </a:extLst>
          </p:cNvPr>
          <p:cNvGrpSpPr/>
          <p:nvPr/>
        </p:nvGrpSpPr>
        <p:grpSpPr>
          <a:xfrm>
            <a:off x="279042" y="1429072"/>
            <a:ext cx="720000" cy="789749"/>
            <a:chOff x="296159" y="2222339"/>
            <a:chExt cx="720000" cy="789749"/>
          </a:xfrm>
        </p:grpSpPr>
        <p:sp>
          <p:nvSpPr>
            <p:cNvPr id="24" name="Rectangle: Rounded Corners 23">
              <a:extLst>
                <a:ext uri="{FF2B5EF4-FFF2-40B4-BE49-F238E27FC236}">
                  <a16:creationId xmlns:a16="http://schemas.microsoft.com/office/drawing/2014/main" id="{BAFCEA20-388A-331D-B50B-81644FDD5CC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94209D30-ADC6-2F64-99CC-8897DCB738BB}"/>
                </a:ext>
              </a:extLst>
            </p:cNvPr>
            <p:cNvPicPr>
              <a:picLocks noChangeAspect="1"/>
            </p:cNvPicPr>
            <p:nvPr/>
          </p:nvPicPr>
          <p:blipFill>
            <a:blip r:embed="rId10"/>
            <a:stretch>
              <a:fillRect/>
            </a:stretch>
          </p:blipFill>
          <p:spPr>
            <a:xfrm>
              <a:off x="341670" y="2231693"/>
              <a:ext cx="628978" cy="625753"/>
            </a:xfrm>
            <a:prstGeom prst="rect">
              <a:avLst/>
            </a:prstGeom>
          </p:spPr>
        </p:pic>
        <p:sp>
          <p:nvSpPr>
            <p:cNvPr id="26" name="TextBox 25">
              <a:extLst>
                <a:ext uri="{FF2B5EF4-FFF2-40B4-BE49-F238E27FC236}">
                  <a16:creationId xmlns:a16="http://schemas.microsoft.com/office/drawing/2014/main" id="{01B49AA6-F5EE-905E-5D15-200182E6956A}"/>
                </a:ext>
              </a:extLst>
            </p:cNvPr>
            <p:cNvSpPr txBox="1"/>
            <p:nvPr/>
          </p:nvSpPr>
          <p:spPr>
            <a:xfrm>
              <a:off x="369768" y="2673534"/>
              <a:ext cx="572781" cy="338554"/>
            </a:xfrm>
            <a:prstGeom prst="rect">
              <a:avLst/>
            </a:prstGeom>
            <a:noFill/>
          </p:spPr>
          <p:txBody>
            <a:bodyPr wrap="square" rtlCol="0">
              <a:spAutoFit/>
            </a:bodyPr>
            <a:lstStyle/>
            <a:p>
              <a:pPr algn="ctr"/>
              <a:r>
                <a:rPr lang="en-GB" sz="1600" b="1"/>
                <a:t>IM</a:t>
              </a:r>
            </a:p>
          </p:txBody>
        </p:sp>
      </p:grpSp>
      <p:pic>
        <p:nvPicPr>
          <p:cNvPr id="10" name="Picture 9">
            <a:extLst>
              <a:ext uri="{FF2B5EF4-FFF2-40B4-BE49-F238E27FC236}">
                <a16:creationId xmlns:a16="http://schemas.microsoft.com/office/drawing/2014/main" id="{74204772-4E2E-3E1E-2329-4567A87DF9A7}"/>
              </a:ext>
            </a:extLst>
          </p:cNvPr>
          <p:cNvPicPr preferRelativeResize="0">
            <a:picLocks/>
          </p:cNvPicPr>
          <p:nvPr/>
        </p:nvPicPr>
        <p:blipFill>
          <a:blip r:embed="rId11"/>
          <a:stretch>
            <a:fillRect/>
          </a:stretch>
        </p:blipFill>
        <p:spPr>
          <a:xfrm>
            <a:off x="279042" y="560368"/>
            <a:ext cx="720000" cy="720000"/>
          </a:xfrm>
          <a:prstGeom prst="rect">
            <a:avLst/>
          </a:prstGeom>
        </p:spPr>
      </p:pic>
      <p:grpSp>
        <p:nvGrpSpPr>
          <p:cNvPr id="36" name="Group 35">
            <a:extLst>
              <a:ext uri="{FF2B5EF4-FFF2-40B4-BE49-F238E27FC236}">
                <a16:creationId xmlns:a16="http://schemas.microsoft.com/office/drawing/2014/main" id="{7A0EB079-DB43-59E4-0F99-0B459300F9E6}"/>
              </a:ext>
            </a:extLst>
          </p:cNvPr>
          <p:cNvGrpSpPr/>
          <p:nvPr/>
        </p:nvGrpSpPr>
        <p:grpSpPr>
          <a:xfrm>
            <a:off x="234505" y="3014724"/>
            <a:ext cx="818438" cy="720000"/>
            <a:chOff x="234505" y="3795715"/>
            <a:chExt cx="818438" cy="720000"/>
          </a:xfrm>
        </p:grpSpPr>
        <p:sp>
          <p:nvSpPr>
            <p:cNvPr id="37" name="Rectangle: Rounded Corners 36">
              <a:extLst>
                <a:ext uri="{FF2B5EF4-FFF2-40B4-BE49-F238E27FC236}">
                  <a16:creationId xmlns:a16="http://schemas.microsoft.com/office/drawing/2014/main" id="{01BB3CBB-4B9B-8B60-BF30-F758BE9B876C}"/>
                </a:ext>
              </a:extLst>
            </p:cNvPr>
            <p:cNvSpPr/>
            <p:nvPr/>
          </p:nvSpPr>
          <p:spPr>
            <a:xfrm>
              <a:off x="279057" y="379571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594F3626-61C4-4AE6-2848-5CEBBA1BE38D}"/>
                </a:ext>
              </a:extLst>
            </p:cNvPr>
            <p:cNvGrpSpPr/>
            <p:nvPr/>
          </p:nvGrpSpPr>
          <p:grpSpPr>
            <a:xfrm>
              <a:off x="234505" y="3829861"/>
              <a:ext cx="818438" cy="612349"/>
              <a:chOff x="234505" y="3829861"/>
              <a:chExt cx="818438" cy="612349"/>
            </a:xfrm>
          </p:grpSpPr>
          <p:grpSp>
            <p:nvGrpSpPr>
              <p:cNvPr id="39" name="Group 38">
                <a:extLst>
                  <a:ext uri="{FF2B5EF4-FFF2-40B4-BE49-F238E27FC236}">
                    <a16:creationId xmlns:a16="http://schemas.microsoft.com/office/drawing/2014/main" id="{46A5FCF5-6E28-543F-3064-73C5549A7571}"/>
                  </a:ext>
                </a:extLst>
              </p:cNvPr>
              <p:cNvGrpSpPr/>
              <p:nvPr/>
            </p:nvGrpSpPr>
            <p:grpSpPr>
              <a:xfrm>
                <a:off x="440269" y="3829861"/>
                <a:ext cx="396564" cy="492881"/>
                <a:chOff x="7256923" y="5021955"/>
                <a:chExt cx="847205" cy="1052973"/>
              </a:xfrm>
            </p:grpSpPr>
            <p:sp>
              <p:nvSpPr>
                <p:cNvPr id="41" name="Freeform: Shape 40">
                  <a:extLst>
                    <a:ext uri="{FF2B5EF4-FFF2-40B4-BE49-F238E27FC236}">
                      <a16:creationId xmlns:a16="http://schemas.microsoft.com/office/drawing/2014/main" id="{C555B61A-E2DB-936C-CCD5-6C202058F2D2}"/>
                    </a:ext>
                  </a:extLst>
                </p:cNvPr>
                <p:cNvSpPr/>
                <p:nvPr/>
              </p:nvSpPr>
              <p:spPr>
                <a:xfrm>
                  <a:off x="7256923" y="5021955"/>
                  <a:ext cx="847205" cy="1024322"/>
                </a:xfrm>
                <a:custGeom>
                  <a:avLst/>
                  <a:gdLst>
                    <a:gd name="connsiteX0" fmla="*/ 206322 w 847205"/>
                    <a:gd name="connsiteY0" fmla="*/ 549668 h 1024322"/>
                    <a:gd name="connsiteX1" fmla="*/ 70522 w 847205"/>
                    <a:gd name="connsiteY1" fmla="*/ 627268 h 1024322"/>
                    <a:gd name="connsiteX2" fmla="*/ 22669 w 847205"/>
                    <a:gd name="connsiteY2" fmla="*/ 722975 h 1024322"/>
                    <a:gd name="connsiteX3" fmla="*/ 682 w 847205"/>
                    <a:gd name="connsiteY3" fmla="*/ 914389 h 1024322"/>
                    <a:gd name="connsiteX4" fmla="*/ 33015 w 847205"/>
                    <a:gd name="connsiteY4" fmla="*/ 986816 h 1024322"/>
                    <a:gd name="connsiteX5" fmla="*/ 106735 w 847205"/>
                    <a:gd name="connsiteY5" fmla="*/ 1024322 h 1024322"/>
                    <a:gd name="connsiteX6" fmla="*/ 118375 w 847205"/>
                    <a:gd name="connsiteY6" fmla="*/ 1024322 h 1024322"/>
                    <a:gd name="connsiteX7" fmla="*/ 118375 w 847205"/>
                    <a:gd name="connsiteY7" fmla="*/ 973882 h 1024322"/>
                    <a:gd name="connsiteX8" fmla="*/ 61469 w 847205"/>
                    <a:gd name="connsiteY8" fmla="*/ 944136 h 1024322"/>
                    <a:gd name="connsiteX9" fmla="*/ 51122 w 847205"/>
                    <a:gd name="connsiteY9" fmla="*/ 920856 h 1024322"/>
                    <a:gd name="connsiteX10" fmla="*/ 74402 w 847205"/>
                    <a:gd name="connsiteY10" fmla="*/ 726855 h 1024322"/>
                    <a:gd name="connsiteX11" fmla="*/ 74402 w 847205"/>
                    <a:gd name="connsiteY11" fmla="*/ 724268 h 1024322"/>
                    <a:gd name="connsiteX12" fmla="*/ 104149 w 847205"/>
                    <a:gd name="connsiteY12" fmla="*/ 666068 h 1024322"/>
                    <a:gd name="connsiteX13" fmla="*/ 259349 w 847205"/>
                    <a:gd name="connsiteY13" fmla="*/ 583295 h 1024322"/>
                    <a:gd name="connsiteX14" fmla="*/ 423603 w 847205"/>
                    <a:gd name="connsiteY14" fmla="*/ 620802 h 1024322"/>
                    <a:gd name="connsiteX15" fmla="*/ 587857 w 847205"/>
                    <a:gd name="connsiteY15" fmla="*/ 583295 h 1024322"/>
                    <a:gd name="connsiteX16" fmla="*/ 743057 w 847205"/>
                    <a:gd name="connsiteY16" fmla="*/ 666068 h 1024322"/>
                    <a:gd name="connsiteX17" fmla="*/ 772804 w 847205"/>
                    <a:gd name="connsiteY17" fmla="*/ 724268 h 1024322"/>
                    <a:gd name="connsiteX18" fmla="*/ 796084 w 847205"/>
                    <a:gd name="connsiteY18" fmla="*/ 919562 h 1024322"/>
                    <a:gd name="connsiteX19" fmla="*/ 785737 w 847205"/>
                    <a:gd name="connsiteY19" fmla="*/ 942842 h 1024322"/>
                    <a:gd name="connsiteX20" fmla="*/ 785737 w 847205"/>
                    <a:gd name="connsiteY20" fmla="*/ 942842 h 1024322"/>
                    <a:gd name="connsiteX21" fmla="*/ 728830 w 847205"/>
                    <a:gd name="connsiteY21" fmla="*/ 972589 h 1024322"/>
                    <a:gd name="connsiteX22" fmla="*/ 728830 w 847205"/>
                    <a:gd name="connsiteY22" fmla="*/ 1023029 h 1024322"/>
                    <a:gd name="connsiteX23" fmla="*/ 740470 w 847205"/>
                    <a:gd name="connsiteY23" fmla="*/ 1023029 h 1024322"/>
                    <a:gd name="connsiteX24" fmla="*/ 814190 w 847205"/>
                    <a:gd name="connsiteY24" fmla="*/ 985522 h 1024322"/>
                    <a:gd name="connsiteX25" fmla="*/ 814190 w 847205"/>
                    <a:gd name="connsiteY25" fmla="*/ 985522 h 1024322"/>
                    <a:gd name="connsiteX26" fmla="*/ 846524 w 847205"/>
                    <a:gd name="connsiteY26" fmla="*/ 913096 h 1024322"/>
                    <a:gd name="connsiteX27" fmla="*/ 824537 w 847205"/>
                    <a:gd name="connsiteY27" fmla="*/ 722975 h 1024322"/>
                    <a:gd name="connsiteX28" fmla="*/ 776684 w 847205"/>
                    <a:gd name="connsiteY28" fmla="*/ 627268 h 1024322"/>
                    <a:gd name="connsiteX29" fmla="*/ 640883 w 847205"/>
                    <a:gd name="connsiteY29" fmla="*/ 549668 h 1024322"/>
                    <a:gd name="connsiteX30" fmla="*/ 643470 w 847205"/>
                    <a:gd name="connsiteY30" fmla="*/ 228921 h 1024322"/>
                    <a:gd name="connsiteX31" fmla="*/ 635710 w 847205"/>
                    <a:gd name="connsiteY31" fmla="*/ 166840 h 1024322"/>
                    <a:gd name="connsiteX32" fmla="*/ 519310 w 847205"/>
                    <a:gd name="connsiteY32" fmla="*/ 23280 h 1024322"/>
                    <a:gd name="connsiteX33" fmla="*/ 502496 w 847205"/>
                    <a:gd name="connsiteY33" fmla="*/ 24573 h 1024322"/>
                    <a:gd name="connsiteX34" fmla="*/ 490856 w 847205"/>
                    <a:gd name="connsiteY34" fmla="*/ 33627 h 1024322"/>
                    <a:gd name="connsiteX35" fmla="*/ 477923 w 847205"/>
                    <a:gd name="connsiteY35" fmla="*/ 15520 h 1024322"/>
                    <a:gd name="connsiteX36" fmla="*/ 461110 w 847205"/>
                    <a:gd name="connsiteY36" fmla="*/ 3880 h 1024322"/>
                    <a:gd name="connsiteX37" fmla="*/ 423603 w 847205"/>
                    <a:gd name="connsiteY37" fmla="*/ 0 h 1024322"/>
                    <a:gd name="connsiteX38" fmla="*/ 281336 w 847205"/>
                    <a:gd name="connsiteY38" fmla="*/ 53027 h 1024322"/>
                    <a:gd name="connsiteX39" fmla="*/ 206322 w 847205"/>
                    <a:gd name="connsiteY39" fmla="*/ 225041 h 1024322"/>
                    <a:gd name="connsiteX40" fmla="*/ 206322 w 847205"/>
                    <a:gd name="connsiteY40" fmla="*/ 549668 h 1024322"/>
                    <a:gd name="connsiteX41" fmla="*/ 270989 w 847205"/>
                    <a:gd name="connsiteY41" fmla="*/ 338854 h 1024322"/>
                    <a:gd name="connsiteX42" fmla="*/ 280043 w 847205"/>
                    <a:gd name="connsiteY42" fmla="*/ 232801 h 1024322"/>
                    <a:gd name="connsiteX43" fmla="*/ 565870 w 847205"/>
                    <a:gd name="connsiteY43" fmla="*/ 232801 h 1024322"/>
                    <a:gd name="connsiteX44" fmla="*/ 574923 w 847205"/>
                    <a:gd name="connsiteY44" fmla="*/ 338854 h 1024322"/>
                    <a:gd name="connsiteX45" fmla="*/ 393856 w 847205"/>
                    <a:gd name="connsiteY45" fmla="*/ 463014 h 1024322"/>
                    <a:gd name="connsiteX46" fmla="*/ 270989 w 847205"/>
                    <a:gd name="connsiteY46" fmla="*/ 338854 h 1024322"/>
                    <a:gd name="connsiteX47" fmla="*/ 322723 w 847205"/>
                    <a:gd name="connsiteY47" fmla="*/ 554841 h 1024322"/>
                    <a:gd name="connsiteX48" fmla="*/ 346003 w 847205"/>
                    <a:gd name="connsiteY48" fmla="*/ 504401 h 1024322"/>
                    <a:gd name="connsiteX49" fmla="*/ 346003 w 847205"/>
                    <a:gd name="connsiteY49" fmla="*/ 501815 h 1024322"/>
                    <a:gd name="connsiteX50" fmla="*/ 501203 w 847205"/>
                    <a:gd name="connsiteY50" fmla="*/ 501815 h 1024322"/>
                    <a:gd name="connsiteX51" fmla="*/ 501203 w 847205"/>
                    <a:gd name="connsiteY51" fmla="*/ 504401 h 1024322"/>
                    <a:gd name="connsiteX52" fmla="*/ 524483 w 847205"/>
                    <a:gd name="connsiteY52" fmla="*/ 554841 h 1024322"/>
                    <a:gd name="connsiteX53" fmla="*/ 423603 w 847205"/>
                    <a:gd name="connsiteY53" fmla="*/ 569068 h 1024322"/>
                    <a:gd name="connsiteX54" fmla="*/ 322723 w 847205"/>
                    <a:gd name="connsiteY54" fmla="*/ 554841 h 102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7205" h="1024322">
                      <a:moveTo>
                        <a:pt x="206322" y="549668"/>
                      </a:moveTo>
                      <a:cubicBezTo>
                        <a:pt x="157176" y="569068"/>
                        <a:pt x="111909" y="594935"/>
                        <a:pt x="70522" y="627268"/>
                      </a:cubicBezTo>
                      <a:cubicBezTo>
                        <a:pt x="42069" y="650548"/>
                        <a:pt x="23962" y="685468"/>
                        <a:pt x="22669" y="722975"/>
                      </a:cubicBezTo>
                      <a:lnTo>
                        <a:pt x="682" y="914389"/>
                      </a:lnTo>
                      <a:cubicBezTo>
                        <a:pt x="-3198" y="942842"/>
                        <a:pt x="9735" y="971296"/>
                        <a:pt x="33015" y="986816"/>
                      </a:cubicBezTo>
                      <a:cubicBezTo>
                        <a:pt x="56295" y="1002336"/>
                        <a:pt x="80869" y="1013976"/>
                        <a:pt x="106735" y="1024322"/>
                      </a:cubicBezTo>
                      <a:lnTo>
                        <a:pt x="118375" y="1024322"/>
                      </a:lnTo>
                      <a:lnTo>
                        <a:pt x="118375" y="973882"/>
                      </a:lnTo>
                      <a:cubicBezTo>
                        <a:pt x="98975" y="966122"/>
                        <a:pt x="79575" y="955776"/>
                        <a:pt x="61469" y="944136"/>
                      </a:cubicBezTo>
                      <a:cubicBezTo>
                        <a:pt x="53709" y="938962"/>
                        <a:pt x="49829" y="929909"/>
                        <a:pt x="51122" y="920856"/>
                      </a:cubicBezTo>
                      <a:lnTo>
                        <a:pt x="74402" y="726855"/>
                      </a:lnTo>
                      <a:lnTo>
                        <a:pt x="74402" y="724268"/>
                      </a:lnTo>
                      <a:cubicBezTo>
                        <a:pt x="75695" y="700988"/>
                        <a:pt x="86042" y="680295"/>
                        <a:pt x="104149" y="666068"/>
                      </a:cubicBezTo>
                      <a:cubicBezTo>
                        <a:pt x="139069" y="636322"/>
                        <a:pt x="189509" y="609161"/>
                        <a:pt x="259349" y="583295"/>
                      </a:cubicBezTo>
                      <a:cubicBezTo>
                        <a:pt x="298149" y="606575"/>
                        <a:pt x="357643" y="620802"/>
                        <a:pt x="423603" y="620802"/>
                      </a:cubicBezTo>
                      <a:cubicBezTo>
                        <a:pt x="489563" y="620802"/>
                        <a:pt x="549057" y="606575"/>
                        <a:pt x="587857" y="583295"/>
                      </a:cubicBezTo>
                      <a:cubicBezTo>
                        <a:pt x="658990" y="609161"/>
                        <a:pt x="708137" y="636322"/>
                        <a:pt x="743057" y="666068"/>
                      </a:cubicBezTo>
                      <a:cubicBezTo>
                        <a:pt x="761164" y="680295"/>
                        <a:pt x="771510" y="702282"/>
                        <a:pt x="772804" y="724268"/>
                      </a:cubicBezTo>
                      <a:lnTo>
                        <a:pt x="796084" y="919562"/>
                      </a:lnTo>
                      <a:cubicBezTo>
                        <a:pt x="797377" y="928616"/>
                        <a:pt x="793497" y="937669"/>
                        <a:pt x="785737" y="942842"/>
                      </a:cubicBezTo>
                      <a:lnTo>
                        <a:pt x="785737" y="942842"/>
                      </a:lnTo>
                      <a:cubicBezTo>
                        <a:pt x="767630" y="954482"/>
                        <a:pt x="749524" y="964829"/>
                        <a:pt x="728830" y="972589"/>
                      </a:cubicBezTo>
                      <a:lnTo>
                        <a:pt x="728830" y="1023029"/>
                      </a:lnTo>
                      <a:lnTo>
                        <a:pt x="740470" y="1023029"/>
                      </a:lnTo>
                      <a:cubicBezTo>
                        <a:pt x="766337" y="1013976"/>
                        <a:pt x="790910" y="1001042"/>
                        <a:pt x="814190" y="985522"/>
                      </a:cubicBezTo>
                      <a:lnTo>
                        <a:pt x="814190" y="985522"/>
                      </a:lnTo>
                      <a:cubicBezTo>
                        <a:pt x="837471" y="968709"/>
                        <a:pt x="850404" y="941549"/>
                        <a:pt x="846524" y="913096"/>
                      </a:cubicBezTo>
                      <a:lnTo>
                        <a:pt x="824537" y="722975"/>
                      </a:lnTo>
                      <a:cubicBezTo>
                        <a:pt x="823244" y="685468"/>
                        <a:pt x="805137" y="650548"/>
                        <a:pt x="776684" y="627268"/>
                      </a:cubicBezTo>
                      <a:cubicBezTo>
                        <a:pt x="735297" y="594935"/>
                        <a:pt x="690030" y="567775"/>
                        <a:pt x="640883" y="549668"/>
                      </a:cubicBezTo>
                      <a:cubicBezTo>
                        <a:pt x="640883" y="483708"/>
                        <a:pt x="643470" y="302641"/>
                        <a:pt x="643470" y="228921"/>
                      </a:cubicBezTo>
                      <a:cubicBezTo>
                        <a:pt x="643470" y="208227"/>
                        <a:pt x="640883" y="187534"/>
                        <a:pt x="635710" y="166840"/>
                      </a:cubicBezTo>
                      <a:cubicBezTo>
                        <a:pt x="618897" y="104760"/>
                        <a:pt x="576217" y="53027"/>
                        <a:pt x="519310" y="23280"/>
                      </a:cubicBezTo>
                      <a:cubicBezTo>
                        <a:pt x="514136" y="20693"/>
                        <a:pt x="506376" y="20693"/>
                        <a:pt x="502496" y="24573"/>
                      </a:cubicBezTo>
                      <a:lnTo>
                        <a:pt x="490856" y="33627"/>
                      </a:lnTo>
                      <a:lnTo>
                        <a:pt x="477923" y="15520"/>
                      </a:lnTo>
                      <a:cubicBezTo>
                        <a:pt x="474043" y="9053"/>
                        <a:pt x="467576" y="5173"/>
                        <a:pt x="461110" y="3880"/>
                      </a:cubicBezTo>
                      <a:cubicBezTo>
                        <a:pt x="448176" y="1293"/>
                        <a:pt x="436536" y="0"/>
                        <a:pt x="423603" y="0"/>
                      </a:cubicBezTo>
                      <a:cubicBezTo>
                        <a:pt x="371869" y="0"/>
                        <a:pt x="320136" y="19400"/>
                        <a:pt x="281336" y="53027"/>
                      </a:cubicBezTo>
                      <a:cubicBezTo>
                        <a:pt x="232189" y="97000"/>
                        <a:pt x="205029" y="159080"/>
                        <a:pt x="206322" y="225041"/>
                      </a:cubicBezTo>
                      <a:lnTo>
                        <a:pt x="206322" y="549668"/>
                      </a:lnTo>
                      <a:close/>
                      <a:moveTo>
                        <a:pt x="270989" y="338854"/>
                      </a:moveTo>
                      <a:lnTo>
                        <a:pt x="280043" y="232801"/>
                      </a:lnTo>
                      <a:lnTo>
                        <a:pt x="565870" y="232801"/>
                      </a:lnTo>
                      <a:lnTo>
                        <a:pt x="574923" y="338854"/>
                      </a:lnTo>
                      <a:cubicBezTo>
                        <a:pt x="559403" y="422921"/>
                        <a:pt x="479216" y="478535"/>
                        <a:pt x="393856" y="463014"/>
                      </a:cubicBezTo>
                      <a:cubicBezTo>
                        <a:pt x="331776" y="451374"/>
                        <a:pt x="282629" y="402228"/>
                        <a:pt x="270989" y="338854"/>
                      </a:cubicBezTo>
                      <a:close/>
                      <a:moveTo>
                        <a:pt x="322723" y="554841"/>
                      </a:moveTo>
                      <a:cubicBezTo>
                        <a:pt x="336949" y="543201"/>
                        <a:pt x="346003" y="523801"/>
                        <a:pt x="346003" y="504401"/>
                      </a:cubicBezTo>
                      <a:lnTo>
                        <a:pt x="346003" y="501815"/>
                      </a:lnTo>
                      <a:cubicBezTo>
                        <a:pt x="395149" y="522508"/>
                        <a:pt x="452056" y="522508"/>
                        <a:pt x="501203" y="501815"/>
                      </a:cubicBezTo>
                      <a:lnTo>
                        <a:pt x="501203" y="504401"/>
                      </a:lnTo>
                      <a:cubicBezTo>
                        <a:pt x="501203" y="523801"/>
                        <a:pt x="510256" y="541908"/>
                        <a:pt x="524483" y="554841"/>
                      </a:cubicBezTo>
                      <a:cubicBezTo>
                        <a:pt x="492150" y="565188"/>
                        <a:pt x="457230" y="569068"/>
                        <a:pt x="423603" y="569068"/>
                      </a:cubicBezTo>
                      <a:cubicBezTo>
                        <a:pt x="389976" y="569068"/>
                        <a:pt x="355056" y="565188"/>
                        <a:pt x="322723" y="554841"/>
                      </a:cubicBezTo>
                      <a:close/>
                    </a:path>
                  </a:pathLst>
                </a:custGeom>
                <a:solidFill>
                  <a:schemeClr val="tx1"/>
                </a:solidFill>
                <a:ln w="12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425652B7-8624-6BAC-F705-2A693DF44651}"/>
                    </a:ext>
                  </a:extLst>
                </p:cNvPr>
                <p:cNvSpPr/>
                <p:nvPr/>
              </p:nvSpPr>
              <p:spPr>
                <a:xfrm>
                  <a:off x="7300227" y="5701210"/>
                  <a:ext cx="760596" cy="373718"/>
                </a:xfrm>
                <a:custGeom>
                  <a:avLst/>
                  <a:gdLst>
                    <a:gd name="connsiteX0" fmla="*/ 607292 w 698325"/>
                    <a:gd name="connsiteY0" fmla="*/ 29945 h 373718"/>
                    <a:gd name="connsiteX1" fmla="*/ 577347 w 698325"/>
                    <a:gd name="connsiteY1" fmla="*/ 0 h 373718"/>
                    <a:gd name="connsiteX2" fmla="*/ 577347 w 698325"/>
                    <a:gd name="connsiteY2" fmla="*/ 0 h 373718"/>
                    <a:gd name="connsiteX3" fmla="*/ 120979 w 698325"/>
                    <a:gd name="connsiteY3" fmla="*/ 0 h 373718"/>
                    <a:gd name="connsiteX4" fmla="*/ 91034 w 698325"/>
                    <a:gd name="connsiteY4" fmla="*/ 29945 h 373718"/>
                    <a:gd name="connsiteX5" fmla="*/ 91034 w 698325"/>
                    <a:gd name="connsiteY5" fmla="*/ 29945 h 373718"/>
                    <a:gd name="connsiteX6" fmla="*/ 91034 w 698325"/>
                    <a:gd name="connsiteY6" fmla="*/ 328201 h 373718"/>
                    <a:gd name="connsiteX7" fmla="*/ 0 w 698325"/>
                    <a:gd name="connsiteY7" fmla="*/ 328201 h 373718"/>
                    <a:gd name="connsiteX8" fmla="*/ 0 w 698325"/>
                    <a:gd name="connsiteY8" fmla="*/ 343773 h 373718"/>
                    <a:gd name="connsiteX9" fmla="*/ 29945 w 698325"/>
                    <a:gd name="connsiteY9" fmla="*/ 373718 h 373718"/>
                    <a:gd name="connsiteX10" fmla="*/ 668381 w 698325"/>
                    <a:gd name="connsiteY10" fmla="*/ 373718 h 373718"/>
                    <a:gd name="connsiteX11" fmla="*/ 698326 w 698325"/>
                    <a:gd name="connsiteY11" fmla="*/ 343773 h 373718"/>
                    <a:gd name="connsiteX12" fmla="*/ 698326 w 698325"/>
                    <a:gd name="connsiteY12" fmla="*/ 328201 h 373718"/>
                    <a:gd name="connsiteX13" fmla="*/ 607292 w 698325"/>
                    <a:gd name="connsiteY13" fmla="*/ 328201 h 373718"/>
                    <a:gd name="connsiteX14" fmla="*/ 607292 w 698325"/>
                    <a:gd name="connsiteY14" fmla="*/ 29945 h 373718"/>
                    <a:gd name="connsiteX15" fmla="*/ 286278 w 698325"/>
                    <a:gd name="connsiteY15" fmla="*/ 227585 h 373718"/>
                    <a:gd name="connsiteX16" fmla="*/ 269508 w 698325"/>
                    <a:gd name="connsiteY16" fmla="*/ 244354 h 373718"/>
                    <a:gd name="connsiteX17" fmla="*/ 202431 w 698325"/>
                    <a:gd name="connsiteY17" fmla="*/ 177277 h 373718"/>
                    <a:gd name="connsiteX18" fmla="*/ 269508 w 698325"/>
                    <a:gd name="connsiteY18" fmla="*/ 110199 h 373718"/>
                    <a:gd name="connsiteX19" fmla="*/ 286278 w 698325"/>
                    <a:gd name="connsiteY19" fmla="*/ 126968 h 373718"/>
                    <a:gd name="connsiteX20" fmla="*/ 235969 w 698325"/>
                    <a:gd name="connsiteY20" fmla="*/ 177277 h 373718"/>
                    <a:gd name="connsiteX21" fmla="*/ 286278 w 698325"/>
                    <a:gd name="connsiteY21" fmla="*/ 227585 h 373718"/>
                    <a:gd name="connsiteX22" fmla="*/ 331795 w 698325"/>
                    <a:gd name="connsiteY22" fmla="*/ 252739 h 373718"/>
                    <a:gd name="connsiteX23" fmla="*/ 310234 w 698325"/>
                    <a:gd name="connsiteY23" fmla="*/ 243156 h 373718"/>
                    <a:gd name="connsiteX24" fmla="*/ 366531 w 698325"/>
                    <a:gd name="connsiteY24" fmla="*/ 107803 h 373718"/>
                    <a:gd name="connsiteX25" fmla="*/ 388092 w 698325"/>
                    <a:gd name="connsiteY25" fmla="*/ 117386 h 373718"/>
                    <a:gd name="connsiteX26" fmla="*/ 331795 w 698325"/>
                    <a:gd name="connsiteY26" fmla="*/ 252739 h 373718"/>
                    <a:gd name="connsiteX27" fmla="*/ 427620 w 698325"/>
                    <a:gd name="connsiteY27" fmla="*/ 245552 h 373718"/>
                    <a:gd name="connsiteX28" fmla="*/ 410850 w 698325"/>
                    <a:gd name="connsiteY28" fmla="*/ 228783 h 373718"/>
                    <a:gd name="connsiteX29" fmla="*/ 461159 w 698325"/>
                    <a:gd name="connsiteY29" fmla="*/ 178474 h 373718"/>
                    <a:gd name="connsiteX30" fmla="*/ 410850 w 698325"/>
                    <a:gd name="connsiteY30" fmla="*/ 128166 h 373718"/>
                    <a:gd name="connsiteX31" fmla="*/ 427620 w 698325"/>
                    <a:gd name="connsiteY31" fmla="*/ 111397 h 373718"/>
                    <a:gd name="connsiteX32" fmla="*/ 494697 w 698325"/>
                    <a:gd name="connsiteY32" fmla="*/ 178474 h 373718"/>
                    <a:gd name="connsiteX33" fmla="*/ 427620 w 698325"/>
                    <a:gd name="connsiteY33"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86278 w 698326"/>
                    <a:gd name="connsiteY18" fmla="*/ 126968 h 373718"/>
                    <a:gd name="connsiteX19" fmla="*/ 235969 w 698326"/>
                    <a:gd name="connsiteY19" fmla="*/ 177277 h 373718"/>
                    <a:gd name="connsiteX20" fmla="*/ 286278 w 698326"/>
                    <a:gd name="connsiteY20" fmla="*/ 227585 h 373718"/>
                    <a:gd name="connsiteX21" fmla="*/ 331795 w 698326"/>
                    <a:gd name="connsiteY21" fmla="*/ 252739 h 373718"/>
                    <a:gd name="connsiteX22" fmla="*/ 310234 w 698326"/>
                    <a:gd name="connsiteY22" fmla="*/ 243156 h 373718"/>
                    <a:gd name="connsiteX23" fmla="*/ 366531 w 698326"/>
                    <a:gd name="connsiteY23" fmla="*/ 107803 h 373718"/>
                    <a:gd name="connsiteX24" fmla="*/ 388092 w 698326"/>
                    <a:gd name="connsiteY24" fmla="*/ 117386 h 373718"/>
                    <a:gd name="connsiteX25" fmla="*/ 331795 w 698326"/>
                    <a:gd name="connsiteY25" fmla="*/ 252739 h 373718"/>
                    <a:gd name="connsiteX26" fmla="*/ 427620 w 698326"/>
                    <a:gd name="connsiteY26" fmla="*/ 245552 h 373718"/>
                    <a:gd name="connsiteX27" fmla="*/ 410850 w 698326"/>
                    <a:gd name="connsiteY27" fmla="*/ 228783 h 373718"/>
                    <a:gd name="connsiteX28" fmla="*/ 461159 w 698326"/>
                    <a:gd name="connsiteY28" fmla="*/ 178474 h 373718"/>
                    <a:gd name="connsiteX29" fmla="*/ 410850 w 698326"/>
                    <a:gd name="connsiteY29" fmla="*/ 128166 h 373718"/>
                    <a:gd name="connsiteX30" fmla="*/ 427620 w 698326"/>
                    <a:gd name="connsiteY30" fmla="*/ 111397 h 373718"/>
                    <a:gd name="connsiteX31" fmla="*/ 494697 w 698326"/>
                    <a:gd name="connsiteY31" fmla="*/ 178474 h 373718"/>
                    <a:gd name="connsiteX32" fmla="*/ 427620 w 698326"/>
                    <a:gd name="connsiteY32"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35969 w 698326"/>
                    <a:gd name="connsiteY18" fmla="*/ 177277 h 373718"/>
                    <a:gd name="connsiteX19" fmla="*/ 286278 w 698326"/>
                    <a:gd name="connsiteY19" fmla="*/ 227585 h 373718"/>
                    <a:gd name="connsiteX20" fmla="*/ 331795 w 698326"/>
                    <a:gd name="connsiteY20" fmla="*/ 252739 h 373718"/>
                    <a:gd name="connsiteX21" fmla="*/ 310234 w 698326"/>
                    <a:gd name="connsiteY21" fmla="*/ 243156 h 373718"/>
                    <a:gd name="connsiteX22" fmla="*/ 366531 w 698326"/>
                    <a:gd name="connsiteY22" fmla="*/ 107803 h 373718"/>
                    <a:gd name="connsiteX23" fmla="*/ 388092 w 698326"/>
                    <a:gd name="connsiteY23" fmla="*/ 117386 h 373718"/>
                    <a:gd name="connsiteX24" fmla="*/ 331795 w 698326"/>
                    <a:gd name="connsiteY24" fmla="*/ 252739 h 373718"/>
                    <a:gd name="connsiteX25" fmla="*/ 427620 w 698326"/>
                    <a:gd name="connsiteY25" fmla="*/ 245552 h 373718"/>
                    <a:gd name="connsiteX26" fmla="*/ 410850 w 698326"/>
                    <a:gd name="connsiteY26" fmla="*/ 228783 h 373718"/>
                    <a:gd name="connsiteX27" fmla="*/ 461159 w 698326"/>
                    <a:gd name="connsiteY27" fmla="*/ 178474 h 373718"/>
                    <a:gd name="connsiteX28" fmla="*/ 410850 w 698326"/>
                    <a:gd name="connsiteY28" fmla="*/ 128166 h 373718"/>
                    <a:gd name="connsiteX29" fmla="*/ 427620 w 698326"/>
                    <a:gd name="connsiteY29" fmla="*/ 111397 h 373718"/>
                    <a:gd name="connsiteX30" fmla="*/ 494697 w 698326"/>
                    <a:gd name="connsiteY30" fmla="*/ 178474 h 373718"/>
                    <a:gd name="connsiteX31" fmla="*/ 427620 w 698326"/>
                    <a:gd name="connsiteY31"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86278 w 698326"/>
                    <a:gd name="connsiteY18" fmla="*/ 227585 h 373718"/>
                    <a:gd name="connsiteX19" fmla="*/ 331795 w 698326"/>
                    <a:gd name="connsiteY19" fmla="*/ 252739 h 373718"/>
                    <a:gd name="connsiteX20" fmla="*/ 310234 w 698326"/>
                    <a:gd name="connsiteY20" fmla="*/ 243156 h 373718"/>
                    <a:gd name="connsiteX21" fmla="*/ 366531 w 698326"/>
                    <a:gd name="connsiteY21" fmla="*/ 107803 h 373718"/>
                    <a:gd name="connsiteX22" fmla="*/ 388092 w 698326"/>
                    <a:gd name="connsiteY22" fmla="*/ 117386 h 373718"/>
                    <a:gd name="connsiteX23" fmla="*/ 331795 w 698326"/>
                    <a:gd name="connsiteY23" fmla="*/ 252739 h 373718"/>
                    <a:gd name="connsiteX24" fmla="*/ 427620 w 698326"/>
                    <a:gd name="connsiteY24" fmla="*/ 245552 h 373718"/>
                    <a:gd name="connsiteX25" fmla="*/ 410850 w 698326"/>
                    <a:gd name="connsiteY25" fmla="*/ 228783 h 373718"/>
                    <a:gd name="connsiteX26" fmla="*/ 461159 w 698326"/>
                    <a:gd name="connsiteY26" fmla="*/ 178474 h 373718"/>
                    <a:gd name="connsiteX27" fmla="*/ 410850 w 698326"/>
                    <a:gd name="connsiteY27" fmla="*/ 128166 h 373718"/>
                    <a:gd name="connsiteX28" fmla="*/ 427620 w 698326"/>
                    <a:gd name="connsiteY28" fmla="*/ 111397 h 373718"/>
                    <a:gd name="connsiteX29" fmla="*/ 494697 w 698326"/>
                    <a:gd name="connsiteY29" fmla="*/ 178474 h 373718"/>
                    <a:gd name="connsiteX30" fmla="*/ 427620 w 698326"/>
                    <a:gd name="connsiteY30"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86278 w 698326"/>
                    <a:gd name="connsiteY17" fmla="*/ 227585 h 373718"/>
                    <a:gd name="connsiteX18" fmla="*/ 331795 w 698326"/>
                    <a:gd name="connsiteY18" fmla="*/ 252739 h 373718"/>
                    <a:gd name="connsiteX19" fmla="*/ 310234 w 698326"/>
                    <a:gd name="connsiteY19" fmla="*/ 243156 h 373718"/>
                    <a:gd name="connsiteX20" fmla="*/ 366531 w 698326"/>
                    <a:gd name="connsiteY20" fmla="*/ 107803 h 373718"/>
                    <a:gd name="connsiteX21" fmla="*/ 388092 w 698326"/>
                    <a:gd name="connsiteY21" fmla="*/ 117386 h 373718"/>
                    <a:gd name="connsiteX22" fmla="*/ 331795 w 698326"/>
                    <a:gd name="connsiteY22" fmla="*/ 252739 h 373718"/>
                    <a:gd name="connsiteX23" fmla="*/ 427620 w 698326"/>
                    <a:gd name="connsiteY23" fmla="*/ 245552 h 373718"/>
                    <a:gd name="connsiteX24" fmla="*/ 410850 w 698326"/>
                    <a:gd name="connsiteY24" fmla="*/ 228783 h 373718"/>
                    <a:gd name="connsiteX25" fmla="*/ 461159 w 698326"/>
                    <a:gd name="connsiteY25" fmla="*/ 178474 h 373718"/>
                    <a:gd name="connsiteX26" fmla="*/ 410850 w 698326"/>
                    <a:gd name="connsiteY26" fmla="*/ 128166 h 373718"/>
                    <a:gd name="connsiteX27" fmla="*/ 427620 w 698326"/>
                    <a:gd name="connsiteY27" fmla="*/ 111397 h 373718"/>
                    <a:gd name="connsiteX28" fmla="*/ 494697 w 698326"/>
                    <a:gd name="connsiteY28" fmla="*/ 178474 h 373718"/>
                    <a:gd name="connsiteX29" fmla="*/ 427620 w 698326"/>
                    <a:gd name="connsiteY29"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31795 w 698326"/>
                    <a:gd name="connsiteY15" fmla="*/ 252739 h 373718"/>
                    <a:gd name="connsiteX16" fmla="*/ 310234 w 698326"/>
                    <a:gd name="connsiteY16" fmla="*/ 243156 h 373718"/>
                    <a:gd name="connsiteX17" fmla="*/ 366531 w 698326"/>
                    <a:gd name="connsiteY17" fmla="*/ 107803 h 373718"/>
                    <a:gd name="connsiteX18" fmla="*/ 388092 w 698326"/>
                    <a:gd name="connsiteY18" fmla="*/ 117386 h 373718"/>
                    <a:gd name="connsiteX19" fmla="*/ 331795 w 698326"/>
                    <a:gd name="connsiteY19" fmla="*/ 252739 h 373718"/>
                    <a:gd name="connsiteX20" fmla="*/ 427620 w 698326"/>
                    <a:gd name="connsiteY20" fmla="*/ 245552 h 373718"/>
                    <a:gd name="connsiteX21" fmla="*/ 410850 w 698326"/>
                    <a:gd name="connsiteY21" fmla="*/ 228783 h 373718"/>
                    <a:gd name="connsiteX22" fmla="*/ 461159 w 698326"/>
                    <a:gd name="connsiteY22" fmla="*/ 178474 h 373718"/>
                    <a:gd name="connsiteX23" fmla="*/ 410850 w 698326"/>
                    <a:gd name="connsiteY23" fmla="*/ 128166 h 373718"/>
                    <a:gd name="connsiteX24" fmla="*/ 427620 w 698326"/>
                    <a:gd name="connsiteY24" fmla="*/ 111397 h 373718"/>
                    <a:gd name="connsiteX25" fmla="*/ 494697 w 698326"/>
                    <a:gd name="connsiteY25" fmla="*/ 178474 h 373718"/>
                    <a:gd name="connsiteX26" fmla="*/ 427620 w 698326"/>
                    <a:gd name="connsiteY26"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31795 w 698326"/>
                    <a:gd name="connsiteY15" fmla="*/ 252739 h 373718"/>
                    <a:gd name="connsiteX16" fmla="*/ 366531 w 698326"/>
                    <a:gd name="connsiteY16" fmla="*/ 107803 h 373718"/>
                    <a:gd name="connsiteX17" fmla="*/ 388092 w 698326"/>
                    <a:gd name="connsiteY17" fmla="*/ 117386 h 373718"/>
                    <a:gd name="connsiteX18" fmla="*/ 331795 w 698326"/>
                    <a:gd name="connsiteY18" fmla="*/ 252739 h 373718"/>
                    <a:gd name="connsiteX19" fmla="*/ 427620 w 698326"/>
                    <a:gd name="connsiteY19" fmla="*/ 245552 h 373718"/>
                    <a:gd name="connsiteX20" fmla="*/ 410850 w 698326"/>
                    <a:gd name="connsiteY20" fmla="*/ 228783 h 373718"/>
                    <a:gd name="connsiteX21" fmla="*/ 461159 w 698326"/>
                    <a:gd name="connsiteY21" fmla="*/ 178474 h 373718"/>
                    <a:gd name="connsiteX22" fmla="*/ 410850 w 698326"/>
                    <a:gd name="connsiteY22" fmla="*/ 128166 h 373718"/>
                    <a:gd name="connsiteX23" fmla="*/ 427620 w 698326"/>
                    <a:gd name="connsiteY23" fmla="*/ 111397 h 373718"/>
                    <a:gd name="connsiteX24" fmla="*/ 494697 w 698326"/>
                    <a:gd name="connsiteY24" fmla="*/ 178474 h 373718"/>
                    <a:gd name="connsiteX25" fmla="*/ 427620 w 698326"/>
                    <a:gd name="connsiteY25"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27620 w 698326"/>
                    <a:gd name="connsiteY18" fmla="*/ 245552 h 373718"/>
                    <a:gd name="connsiteX19" fmla="*/ 410850 w 698326"/>
                    <a:gd name="connsiteY19" fmla="*/ 228783 h 373718"/>
                    <a:gd name="connsiteX20" fmla="*/ 461159 w 698326"/>
                    <a:gd name="connsiteY20" fmla="*/ 178474 h 373718"/>
                    <a:gd name="connsiteX21" fmla="*/ 410850 w 698326"/>
                    <a:gd name="connsiteY21" fmla="*/ 128166 h 373718"/>
                    <a:gd name="connsiteX22" fmla="*/ 427620 w 698326"/>
                    <a:gd name="connsiteY22" fmla="*/ 111397 h 373718"/>
                    <a:gd name="connsiteX23" fmla="*/ 494697 w 698326"/>
                    <a:gd name="connsiteY23" fmla="*/ 178474 h 373718"/>
                    <a:gd name="connsiteX24" fmla="*/ 427620 w 698326"/>
                    <a:gd name="connsiteY24"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94697 w 698326"/>
                    <a:gd name="connsiteY18" fmla="*/ 178474 h 373718"/>
                    <a:gd name="connsiteX19" fmla="*/ 410850 w 698326"/>
                    <a:gd name="connsiteY19" fmla="*/ 228783 h 373718"/>
                    <a:gd name="connsiteX20" fmla="*/ 461159 w 698326"/>
                    <a:gd name="connsiteY20" fmla="*/ 178474 h 373718"/>
                    <a:gd name="connsiteX21" fmla="*/ 410850 w 698326"/>
                    <a:gd name="connsiteY21" fmla="*/ 128166 h 373718"/>
                    <a:gd name="connsiteX22" fmla="*/ 427620 w 698326"/>
                    <a:gd name="connsiteY22" fmla="*/ 111397 h 373718"/>
                    <a:gd name="connsiteX23" fmla="*/ 494697 w 698326"/>
                    <a:gd name="connsiteY23"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94697 w 698326"/>
                    <a:gd name="connsiteY18" fmla="*/ 178474 h 373718"/>
                    <a:gd name="connsiteX19" fmla="*/ 461159 w 698326"/>
                    <a:gd name="connsiteY19" fmla="*/ 178474 h 373718"/>
                    <a:gd name="connsiteX20" fmla="*/ 410850 w 698326"/>
                    <a:gd name="connsiteY20" fmla="*/ 128166 h 373718"/>
                    <a:gd name="connsiteX21" fmla="*/ 427620 w 698326"/>
                    <a:gd name="connsiteY21" fmla="*/ 111397 h 373718"/>
                    <a:gd name="connsiteX22" fmla="*/ 494697 w 698326"/>
                    <a:gd name="connsiteY22"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10850 w 698326"/>
                    <a:gd name="connsiteY17" fmla="*/ 128166 h 373718"/>
                    <a:gd name="connsiteX18" fmla="*/ 427620 w 698326"/>
                    <a:gd name="connsiteY18" fmla="*/ 111397 h 373718"/>
                    <a:gd name="connsiteX19" fmla="*/ 494697 w 698326"/>
                    <a:gd name="connsiteY19"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27620 w 698326"/>
                    <a:gd name="connsiteY17" fmla="*/ 111397 h 373718"/>
                    <a:gd name="connsiteX18" fmla="*/ 494697 w 698326"/>
                    <a:gd name="connsiteY18"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94697 w 698326"/>
                    <a:gd name="connsiteY17"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326" h="373718">
                      <a:moveTo>
                        <a:pt x="607292" y="29945"/>
                      </a:moveTo>
                      <a:cubicBezTo>
                        <a:pt x="607292" y="13176"/>
                        <a:pt x="594116" y="0"/>
                        <a:pt x="577347" y="0"/>
                      </a:cubicBezTo>
                      <a:lnTo>
                        <a:pt x="577347" y="0"/>
                      </a:lnTo>
                      <a:lnTo>
                        <a:pt x="120979" y="0"/>
                      </a:lnTo>
                      <a:cubicBezTo>
                        <a:pt x="104210" y="0"/>
                        <a:pt x="91034" y="13176"/>
                        <a:pt x="91034" y="29945"/>
                      </a:cubicBezTo>
                      <a:lnTo>
                        <a:pt x="91034" y="29945"/>
                      </a:lnTo>
                      <a:lnTo>
                        <a:pt x="91034" y="328201"/>
                      </a:lnTo>
                      <a:lnTo>
                        <a:pt x="0" y="328201"/>
                      </a:lnTo>
                      <a:lnTo>
                        <a:pt x="0" y="343773"/>
                      </a:lnTo>
                      <a:cubicBezTo>
                        <a:pt x="0" y="360542"/>
                        <a:pt x="13176" y="373718"/>
                        <a:pt x="29945" y="373718"/>
                      </a:cubicBezTo>
                      <a:lnTo>
                        <a:pt x="668381" y="373718"/>
                      </a:lnTo>
                      <a:cubicBezTo>
                        <a:pt x="685150" y="373718"/>
                        <a:pt x="698326" y="360542"/>
                        <a:pt x="698326" y="343773"/>
                      </a:cubicBezTo>
                      <a:lnTo>
                        <a:pt x="698326" y="328201"/>
                      </a:lnTo>
                      <a:lnTo>
                        <a:pt x="607292" y="328201"/>
                      </a:lnTo>
                      <a:lnTo>
                        <a:pt x="607292" y="29945"/>
                      </a:lnTo>
                      <a:close/>
                    </a:path>
                  </a:pathLst>
                </a:custGeom>
                <a:solidFill>
                  <a:schemeClr val="bg1">
                    <a:lumMod val="65000"/>
                  </a:schemeClr>
                </a:solidFill>
                <a:ln w="119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3" name="Graphic 42" descr="Apple with solid fill">
                  <a:extLst>
                    <a:ext uri="{FF2B5EF4-FFF2-40B4-BE49-F238E27FC236}">
                      <a16:creationId xmlns:a16="http://schemas.microsoft.com/office/drawing/2014/main" id="{34163770-CEFC-F6DB-A113-18849C203E0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550961">
                  <a:off x="7509071" y="5701210"/>
                  <a:ext cx="342908" cy="314834"/>
                </a:xfrm>
                <a:prstGeom prst="rect">
                  <a:avLst/>
                </a:prstGeom>
              </p:spPr>
            </p:pic>
          </p:grpSp>
          <p:sp>
            <p:nvSpPr>
              <p:cNvPr id="40" name="TextBox 39">
                <a:extLst>
                  <a:ext uri="{FF2B5EF4-FFF2-40B4-BE49-F238E27FC236}">
                    <a16:creationId xmlns:a16="http://schemas.microsoft.com/office/drawing/2014/main" id="{769B1B5D-2333-4EED-83F9-B9EF214D59B0}"/>
                  </a:ext>
                </a:extLst>
              </p:cNvPr>
              <p:cNvSpPr txBox="1"/>
              <p:nvPr/>
            </p:nvSpPr>
            <p:spPr>
              <a:xfrm>
                <a:off x="234505" y="4180600"/>
                <a:ext cx="818438" cy="261610"/>
              </a:xfrm>
              <a:prstGeom prst="rect">
                <a:avLst/>
              </a:prstGeom>
              <a:noFill/>
            </p:spPr>
            <p:txBody>
              <a:bodyPr wrap="square" rtlCol="0">
                <a:spAutoFit/>
              </a:bodyPr>
              <a:lstStyle/>
              <a:p>
                <a:pPr algn="ctr"/>
                <a:r>
                  <a:rPr lang="en-GB" sz="1100" b="1" dirty="0">
                    <a:effectLst>
                      <a:glow rad="101600">
                        <a:schemeClr val="bg1">
                          <a:alpha val="60000"/>
                        </a:schemeClr>
                      </a:glow>
                    </a:effectLst>
                  </a:rPr>
                  <a:t>Designers</a:t>
                </a:r>
              </a:p>
            </p:txBody>
          </p:sp>
        </p:grpSp>
      </p:grpSp>
      <p:grpSp>
        <p:nvGrpSpPr>
          <p:cNvPr id="50" name="Group 49">
            <a:extLst>
              <a:ext uri="{FF2B5EF4-FFF2-40B4-BE49-F238E27FC236}">
                <a16:creationId xmlns:a16="http://schemas.microsoft.com/office/drawing/2014/main" id="{A350EA9E-75C2-0DF8-C392-7720D4B57E6E}"/>
              </a:ext>
            </a:extLst>
          </p:cNvPr>
          <p:cNvGrpSpPr/>
          <p:nvPr/>
        </p:nvGrpSpPr>
        <p:grpSpPr>
          <a:xfrm>
            <a:off x="236141" y="2230913"/>
            <a:ext cx="779880" cy="731864"/>
            <a:chOff x="236141" y="2230913"/>
            <a:chExt cx="779880" cy="731864"/>
          </a:xfrm>
        </p:grpSpPr>
        <p:grpSp>
          <p:nvGrpSpPr>
            <p:cNvPr id="11" name="Group 10">
              <a:extLst>
                <a:ext uri="{FF2B5EF4-FFF2-40B4-BE49-F238E27FC236}">
                  <a16:creationId xmlns:a16="http://schemas.microsoft.com/office/drawing/2014/main" id="{10A244C9-A8E8-60D9-9EFD-A050FF7AA0ED}"/>
                </a:ext>
              </a:extLst>
            </p:cNvPr>
            <p:cNvGrpSpPr/>
            <p:nvPr/>
          </p:nvGrpSpPr>
          <p:grpSpPr>
            <a:xfrm>
              <a:off x="236141" y="2230913"/>
              <a:ext cx="779880" cy="731864"/>
              <a:chOff x="236141" y="3016903"/>
              <a:chExt cx="779880" cy="731864"/>
            </a:xfrm>
          </p:grpSpPr>
          <p:sp>
            <p:nvSpPr>
              <p:cNvPr id="15" name="Rectangle: Rounded Corners 14">
                <a:extLst>
                  <a:ext uri="{FF2B5EF4-FFF2-40B4-BE49-F238E27FC236}">
                    <a16:creationId xmlns:a16="http://schemas.microsoft.com/office/drawing/2014/main" id="{0694247C-3E53-5120-CB8F-D55DD944EF9E}"/>
                  </a:ext>
                </a:extLst>
              </p:cNvPr>
              <p:cNvSpPr/>
              <p:nvPr/>
            </p:nvSpPr>
            <p:spPr>
              <a:xfrm>
                <a:off x="278739" y="301690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8AA2089-62A4-7E35-054D-836ABED9538C}"/>
                  </a:ext>
                </a:extLst>
              </p:cNvPr>
              <p:cNvSpPr txBox="1"/>
              <p:nvPr/>
            </p:nvSpPr>
            <p:spPr>
              <a:xfrm>
                <a:off x="236141" y="3417201"/>
                <a:ext cx="779880" cy="331566"/>
              </a:xfrm>
              <a:prstGeom prst="rect">
                <a:avLst/>
              </a:prstGeom>
              <a:noFill/>
            </p:spPr>
            <p:txBody>
              <a:bodyPr wrap="square" rtlCol="0">
                <a:spAutoFit/>
              </a:bodyPr>
              <a:lstStyle/>
              <a:p>
                <a:pPr algn="ctr">
                  <a:lnSpc>
                    <a:spcPts val="900"/>
                  </a:lnSpc>
                </a:pPr>
                <a:r>
                  <a:rPr lang="en-GB" sz="1100" b="1" spc="-50" dirty="0"/>
                  <a:t>Project Entities</a:t>
                </a:r>
              </a:p>
            </p:txBody>
          </p:sp>
        </p:grpSp>
        <p:grpSp>
          <p:nvGrpSpPr>
            <p:cNvPr id="46" name="Group 45">
              <a:extLst>
                <a:ext uri="{FF2B5EF4-FFF2-40B4-BE49-F238E27FC236}">
                  <a16:creationId xmlns:a16="http://schemas.microsoft.com/office/drawing/2014/main" id="{5B1FB12E-F2B0-6DC1-79EB-7649EC80109E}"/>
                </a:ext>
              </a:extLst>
            </p:cNvPr>
            <p:cNvGrpSpPr/>
            <p:nvPr/>
          </p:nvGrpSpPr>
          <p:grpSpPr>
            <a:xfrm>
              <a:off x="461881" y="2250313"/>
              <a:ext cx="459155" cy="480181"/>
              <a:chOff x="8466845" y="5113867"/>
              <a:chExt cx="1055519" cy="1103854"/>
            </a:xfrm>
          </p:grpSpPr>
          <p:sp>
            <p:nvSpPr>
              <p:cNvPr id="48" name="Freeform: Shape 47">
                <a:extLst>
                  <a:ext uri="{FF2B5EF4-FFF2-40B4-BE49-F238E27FC236}">
                    <a16:creationId xmlns:a16="http://schemas.microsoft.com/office/drawing/2014/main" id="{D98B5EF1-4D94-886E-963C-EFE2F80073B8}"/>
                  </a:ext>
                </a:extLst>
              </p:cNvPr>
              <p:cNvSpPr/>
              <p:nvPr/>
            </p:nvSpPr>
            <p:spPr>
              <a:xfrm>
                <a:off x="8466845" y="5113867"/>
                <a:ext cx="824810" cy="999404"/>
              </a:xfrm>
              <a:custGeom>
                <a:avLst/>
                <a:gdLst>
                  <a:gd name="connsiteX0" fmla="*/ 609505 w 609523"/>
                  <a:gd name="connsiteY0" fmla="*/ 533019 h 753122"/>
                  <a:gd name="connsiteX1" fmla="*/ 573938 w 609523"/>
                  <a:gd name="connsiteY1" fmla="*/ 461582 h 753122"/>
                  <a:gd name="connsiteX2" fmla="*/ 483337 w 609523"/>
                  <a:gd name="connsiteY2" fmla="*/ 410404 h 753122"/>
                  <a:gd name="connsiteX3" fmla="*/ 483213 w 609523"/>
                  <a:gd name="connsiteY3" fmla="*/ 410347 h 753122"/>
                  <a:gd name="connsiteX4" fmla="*/ 483213 w 609523"/>
                  <a:gd name="connsiteY4" fmla="*/ 410347 h 753122"/>
                  <a:gd name="connsiteX5" fmla="*/ 482965 w 609523"/>
                  <a:gd name="connsiteY5" fmla="*/ 410251 h 753122"/>
                  <a:gd name="connsiteX6" fmla="*/ 468611 w 609523"/>
                  <a:gd name="connsiteY6" fmla="*/ 404536 h 753122"/>
                  <a:gd name="connsiteX7" fmla="*/ 405898 w 609523"/>
                  <a:gd name="connsiteY7" fmla="*/ 379590 h 753122"/>
                  <a:gd name="connsiteX8" fmla="*/ 400002 w 609523"/>
                  <a:gd name="connsiteY8" fmla="*/ 370789 h 753122"/>
                  <a:gd name="connsiteX9" fmla="*/ 400002 w 609523"/>
                  <a:gd name="connsiteY9" fmla="*/ 347415 h 753122"/>
                  <a:gd name="connsiteX10" fmla="*/ 457200 w 609523"/>
                  <a:gd name="connsiteY10" fmla="*/ 228600 h 753122"/>
                  <a:gd name="connsiteX11" fmla="*/ 457200 w 609523"/>
                  <a:gd name="connsiteY11" fmla="*/ 214313 h 753122"/>
                  <a:gd name="connsiteX12" fmla="*/ 472773 w 609523"/>
                  <a:gd name="connsiteY12" fmla="*/ 160487 h 753122"/>
                  <a:gd name="connsiteX13" fmla="*/ 377095 w 609523"/>
                  <a:gd name="connsiteY13" fmla="*/ 17974 h 753122"/>
                  <a:gd name="connsiteX14" fmla="*/ 363122 w 609523"/>
                  <a:gd name="connsiteY14" fmla="*/ 19221 h 753122"/>
                  <a:gd name="connsiteX15" fmla="*/ 353501 w 609523"/>
                  <a:gd name="connsiteY15" fmla="*/ 25889 h 753122"/>
                  <a:gd name="connsiteX16" fmla="*/ 342862 w 609523"/>
                  <a:gd name="connsiteY16" fmla="*/ 11344 h 753122"/>
                  <a:gd name="connsiteX17" fmla="*/ 329117 w 609523"/>
                  <a:gd name="connsiteY17" fmla="*/ 2591 h 753122"/>
                  <a:gd name="connsiteX18" fmla="*/ 299104 w 609523"/>
                  <a:gd name="connsiteY18" fmla="*/ 0 h 753122"/>
                  <a:gd name="connsiteX19" fmla="*/ 153905 w 609523"/>
                  <a:gd name="connsiteY19" fmla="*/ 91440 h 753122"/>
                  <a:gd name="connsiteX20" fmla="*/ 152133 w 609523"/>
                  <a:gd name="connsiteY20" fmla="*/ 219437 h 753122"/>
                  <a:gd name="connsiteX21" fmla="*/ 152400 w 609523"/>
                  <a:gd name="connsiteY21" fmla="*/ 221437 h 753122"/>
                  <a:gd name="connsiteX22" fmla="*/ 152400 w 609523"/>
                  <a:gd name="connsiteY22" fmla="*/ 228600 h 753122"/>
                  <a:gd name="connsiteX23" fmla="*/ 209455 w 609523"/>
                  <a:gd name="connsiteY23" fmla="*/ 347348 h 753122"/>
                  <a:gd name="connsiteX24" fmla="*/ 209455 w 609523"/>
                  <a:gd name="connsiteY24" fmla="*/ 370742 h 753122"/>
                  <a:gd name="connsiteX25" fmla="*/ 203740 w 609523"/>
                  <a:gd name="connsiteY25" fmla="*/ 379476 h 753122"/>
                  <a:gd name="connsiteX26" fmla="*/ 139284 w 609523"/>
                  <a:gd name="connsiteY26" fmla="*/ 405136 h 753122"/>
                  <a:gd name="connsiteX27" fmla="*/ 124587 w 609523"/>
                  <a:gd name="connsiteY27" fmla="*/ 410985 h 753122"/>
                  <a:gd name="connsiteX28" fmla="*/ 44958 w 609523"/>
                  <a:gd name="connsiteY28" fmla="*/ 454190 h 753122"/>
                  <a:gd name="connsiteX29" fmla="*/ 72580 w 609523"/>
                  <a:gd name="connsiteY29" fmla="*/ 481813 h 753122"/>
                  <a:gd name="connsiteX30" fmla="*/ 85801 w 609523"/>
                  <a:gd name="connsiteY30" fmla="*/ 495052 h 753122"/>
                  <a:gd name="connsiteX31" fmla="*/ 72790 w 609523"/>
                  <a:gd name="connsiteY31" fmla="*/ 508540 h 753122"/>
                  <a:gd name="connsiteX32" fmla="*/ 59169 w 609523"/>
                  <a:gd name="connsiteY32" fmla="*/ 522637 h 753122"/>
                  <a:gd name="connsiteX33" fmla="*/ 58988 w 609523"/>
                  <a:gd name="connsiteY33" fmla="*/ 522818 h 753122"/>
                  <a:gd name="connsiteX34" fmla="*/ 58807 w 609523"/>
                  <a:gd name="connsiteY34" fmla="*/ 522999 h 753122"/>
                  <a:gd name="connsiteX35" fmla="*/ 38138 w 609523"/>
                  <a:gd name="connsiteY35" fmla="*/ 531438 h 753122"/>
                  <a:gd name="connsiteX36" fmla="*/ 35785 w 609523"/>
                  <a:gd name="connsiteY36" fmla="*/ 531352 h 753122"/>
                  <a:gd name="connsiteX37" fmla="*/ 29118 w 609523"/>
                  <a:gd name="connsiteY37" fmla="*/ 538020 h 753122"/>
                  <a:gd name="connsiteX38" fmla="*/ 120463 w 609523"/>
                  <a:gd name="connsiteY38" fmla="*/ 629860 h 753122"/>
                  <a:gd name="connsiteX39" fmla="*/ 120486 w 609523"/>
                  <a:gd name="connsiteY39" fmla="*/ 678232 h 753122"/>
                  <a:gd name="connsiteX40" fmla="*/ 72114 w 609523"/>
                  <a:gd name="connsiteY40" fmla="*/ 678256 h 753122"/>
                  <a:gd name="connsiteX41" fmla="*/ 0 w 609523"/>
                  <a:gd name="connsiteY41" fmla="*/ 606400 h 753122"/>
                  <a:gd name="connsiteX42" fmla="*/ 0 w 609523"/>
                  <a:gd name="connsiteY42" fmla="*/ 700792 h 753122"/>
                  <a:gd name="connsiteX43" fmla="*/ 8477 w 609523"/>
                  <a:gd name="connsiteY43" fmla="*/ 706450 h 753122"/>
                  <a:gd name="connsiteX44" fmla="*/ 307438 w 609523"/>
                  <a:gd name="connsiteY44" fmla="*/ 753123 h 753122"/>
                  <a:gd name="connsiteX45" fmla="*/ 601904 w 609523"/>
                  <a:gd name="connsiteY45" fmla="*/ 705841 h 753122"/>
                  <a:gd name="connsiteX46" fmla="*/ 609524 w 609523"/>
                  <a:gd name="connsiteY46" fmla="*/ 700126 h 753122"/>
                  <a:gd name="connsiteX47" fmla="*/ 190500 w 609523"/>
                  <a:gd name="connsiteY47" fmla="*/ 228600 h 753122"/>
                  <a:gd name="connsiteX48" fmla="*/ 190500 w 609523"/>
                  <a:gd name="connsiteY48" fmla="*/ 196215 h 753122"/>
                  <a:gd name="connsiteX49" fmla="*/ 375590 w 609523"/>
                  <a:gd name="connsiteY49" fmla="*/ 117872 h 753122"/>
                  <a:gd name="connsiteX50" fmla="*/ 419100 w 609523"/>
                  <a:gd name="connsiteY50" fmla="*/ 182251 h 753122"/>
                  <a:gd name="connsiteX51" fmla="*/ 419100 w 609523"/>
                  <a:gd name="connsiteY51" fmla="*/ 228600 h 753122"/>
                  <a:gd name="connsiteX52" fmla="*/ 304800 w 609523"/>
                  <a:gd name="connsiteY52" fmla="*/ 342900 h 753122"/>
                  <a:gd name="connsiteX53" fmla="*/ 190500 w 609523"/>
                  <a:gd name="connsiteY53" fmla="*/ 228600 h 753122"/>
                  <a:gd name="connsiteX54" fmla="*/ 266605 w 609523"/>
                  <a:gd name="connsiteY54" fmla="*/ 601513 h 753122"/>
                  <a:gd name="connsiteX55" fmla="*/ 160430 w 609523"/>
                  <a:gd name="connsiteY55" fmla="*/ 437731 h 753122"/>
                  <a:gd name="connsiteX56" fmla="*/ 199358 w 609523"/>
                  <a:gd name="connsiteY56" fmla="*/ 422234 h 753122"/>
                  <a:gd name="connsiteX57" fmla="*/ 266605 w 609523"/>
                  <a:gd name="connsiteY57" fmla="*/ 449142 h 753122"/>
                  <a:gd name="connsiteX58" fmla="*/ 304705 w 609523"/>
                  <a:gd name="connsiteY58" fmla="*/ 423396 h 753122"/>
                  <a:gd name="connsiteX59" fmla="*/ 239506 w 609523"/>
                  <a:gd name="connsiteY59" fmla="*/ 397316 h 753122"/>
                  <a:gd name="connsiteX60" fmla="*/ 247555 w 609523"/>
                  <a:gd name="connsiteY60" fmla="*/ 370742 h 753122"/>
                  <a:gd name="connsiteX61" fmla="*/ 247555 w 609523"/>
                  <a:gd name="connsiteY61" fmla="*/ 369789 h 753122"/>
                  <a:gd name="connsiteX62" fmla="*/ 361912 w 609523"/>
                  <a:gd name="connsiteY62" fmla="*/ 369789 h 753122"/>
                  <a:gd name="connsiteX63" fmla="*/ 361912 w 609523"/>
                  <a:gd name="connsiteY63" fmla="*/ 370742 h 753122"/>
                  <a:gd name="connsiteX64" fmla="*/ 369951 w 609523"/>
                  <a:gd name="connsiteY64" fmla="*/ 397259 h 753122"/>
                  <a:gd name="connsiteX65" fmla="*/ 342805 w 609523"/>
                  <a:gd name="connsiteY65" fmla="*/ 600751 h 753122"/>
                  <a:gd name="connsiteX66" fmla="*/ 342805 w 609523"/>
                  <a:gd name="connsiteY66" fmla="*/ 449142 h 753122"/>
                  <a:gd name="connsiteX67" fmla="*/ 410099 w 609523"/>
                  <a:gd name="connsiteY67" fmla="*/ 422224 h 753122"/>
                  <a:gd name="connsiteX68" fmla="*/ 447694 w 609523"/>
                  <a:gd name="connsiteY68" fmla="*/ 437198 h 753122"/>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120486 w 609524"/>
                  <a:gd name="connsiteY38" fmla="*/ 678232 h 753123"/>
                  <a:gd name="connsiteX39" fmla="*/ 72114 w 609524"/>
                  <a:gd name="connsiteY39" fmla="*/ 678256 h 753123"/>
                  <a:gd name="connsiteX40" fmla="*/ 0 w 609524"/>
                  <a:gd name="connsiteY40" fmla="*/ 606400 h 753123"/>
                  <a:gd name="connsiteX41" fmla="*/ 0 w 609524"/>
                  <a:gd name="connsiteY41" fmla="*/ 700792 h 753123"/>
                  <a:gd name="connsiteX42" fmla="*/ 8477 w 609524"/>
                  <a:gd name="connsiteY42" fmla="*/ 706450 h 753123"/>
                  <a:gd name="connsiteX43" fmla="*/ 307438 w 609524"/>
                  <a:gd name="connsiteY43" fmla="*/ 753123 h 753123"/>
                  <a:gd name="connsiteX44" fmla="*/ 601904 w 609524"/>
                  <a:gd name="connsiteY44" fmla="*/ 705841 h 753123"/>
                  <a:gd name="connsiteX45" fmla="*/ 609524 w 609524"/>
                  <a:gd name="connsiteY45" fmla="*/ 700126 h 753123"/>
                  <a:gd name="connsiteX46" fmla="*/ 609505 w 609524"/>
                  <a:gd name="connsiteY46" fmla="*/ 533019 h 753123"/>
                  <a:gd name="connsiteX47" fmla="*/ 190500 w 609524"/>
                  <a:gd name="connsiteY47" fmla="*/ 228600 h 753123"/>
                  <a:gd name="connsiteX48" fmla="*/ 190500 w 609524"/>
                  <a:gd name="connsiteY48" fmla="*/ 196215 h 753123"/>
                  <a:gd name="connsiteX49" fmla="*/ 375590 w 609524"/>
                  <a:gd name="connsiteY49" fmla="*/ 117872 h 753123"/>
                  <a:gd name="connsiteX50" fmla="*/ 419100 w 609524"/>
                  <a:gd name="connsiteY50" fmla="*/ 182251 h 753123"/>
                  <a:gd name="connsiteX51" fmla="*/ 419100 w 609524"/>
                  <a:gd name="connsiteY51" fmla="*/ 228600 h 753123"/>
                  <a:gd name="connsiteX52" fmla="*/ 304800 w 609524"/>
                  <a:gd name="connsiteY52" fmla="*/ 342900 h 753123"/>
                  <a:gd name="connsiteX53" fmla="*/ 190500 w 609524"/>
                  <a:gd name="connsiteY53" fmla="*/ 228600 h 753123"/>
                  <a:gd name="connsiteX54" fmla="*/ 266605 w 609524"/>
                  <a:gd name="connsiteY54" fmla="*/ 601513 h 753123"/>
                  <a:gd name="connsiteX55" fmla="*/ 160430 w 609524"/>
                  <a:gd name="connsiteY55" fmla="*/ 437731 h 753123"/>
                  <a:gd name="connsiteX56" fmla="*/ 199358 w 609524"/>
                  <a:gd name="connsiteY56" fmla="*/ 422234 h 753123"/>
                  <a:gd name="connsiteX57" fmla="*/ 266605 w 609524"/>
                  <a:gd name="connsiteY57" fmla="*/ 449142 h 753123"/>
                  <a:gd name="connsiteX58" fmla="*/ 266605 w 609524"/>
                  <a:gd name="connsiteY58" fmla="*/ 601513 h 753123"/>
                  <a:gd name="connsiteX59" fmla="*/ 304705 w 609524"/>
                  <a:gd name="connsiteY59" fmla="*/ 423396 h 753123"/>
                  <a:gd name="connsiteX60" fmla="*/ 239506 w 609524"/>
                  <a:gd name="connsiteY60" fmla="*/ 397316 h 753123"/>
                  <a:gd name="connsiteX61" fmla="*/ 247555 w 609524"/>
                  <a:gd name="connsiteY61" fmla="*/ 370742 h 753123"/>
                  <a:gd name="connsiteX62" fmla="*/ 247555 w 609524"/>
                  <a:gd name="connsiteY62" fmla="*/ 369789 h 753123"/>
                  <a:gd name="connsiteX63" fmla="*/ 361912 w 609524"/>
                  <a:gd name="connsiteY63" fmla="*/ 369789 h 753123"/>
                  <a:gd name="connsiteX64" fmla="*/ 361912 w 609524"/>
                  <a:gd name="connsiteY64" fmla="*/ 370742 h 753123"/>
                  <a:gd name="connsiteX65" fmla="*/ 369951 w 609524"/>
                  <a:gd name="connsiteY65" fmla="*/ 397259 h 753123"/>
                  <a:gd name="connsiteX66" fmla="*/ 304705 w 609524"/>
                  <a:gd name="connsiteY66" fmla="*/ 423396 h 753123"/>
                  <a:gd name="connsiteX67" fmla="*/ 342805 w 609524"/>
                  <a:gd name="connsiteY67" fmla="*/ 600751 h 753123"/>
                  <a:gd name="connsiteX68" fmla="*/ 342805 w 609524"/>
                  <a:gd name="connsiteY68" fmla="*/ 449142 h 753123"/>
                  <a:gd name="connsiteX69" fmla="*/ 410099 w 609524"/>
                  <a:gd name="connsiteY69" fmla="*/ 422224 h 753123"/>
                  <a:gd name="connsiteX70" fmla="*/ 447694 w 609524"/>
                  <a:gd name="connsiteY70" fmla="*/ 437198 h 753123"/>
                  <a:gd name="connsiteX71" fmla="*/ 342805 w 609524"/>
                  <a:gd name="connsiteY7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72114 w 609524"/>
                  <a:gd name="connsiteY38" fmla="*/ 678256 h 753123"/>
                  <a:gd name="connsiteX39" fmla="*/ 0 w 609524"/>
                  <a:gd name="connsiteY39" fmla="*/ 606400 h 753123"/>
                  <a:gd name="connsiteX40" fmla="*/ 0 w 609524"/>
                  <a:gd name="connsiteY40" fmla="*/ 700792 h 753123"/>
                  <a:gd name="connsiteX41" fmla="*/ 8477 w 609524"/>
                  <a:gd name="connsiteY41" fmla="*/ 706450 h 753123"/>
                  <a:gd name="connsiteX42" fmla="*/ 307438 w 609524"/>
                  <a:gd name="connsiteY42" fmla="*/ 753123 h 753123"/>
                  <a:gd name="connsiteX43" fmla="*/ 601904 w 609524"/>
                  <a:gd name="connsiteY43" fmla="*/ 705841 h 753123"/>
                  <a:gd name="connsiteX44" fmla="*/ 609524 w 609524"/>
                  <a:gd name="connsiteY44" fmla="*/ 700126 h 753123"/>
                  <a:gd name="connsiteX45" fmla="*/ 609505 w 609524"/>
                  <a:gd name="connsiteY45" fmla="*/ 533019 h 753123"/>
                  <a:gd name="connsiteX46" fmla="*/ 190500 w 609524"/>
                  <a:gd name="connsiteY46" fmla="*/ 228600 h 753123"/>
                  <a:gd name="connsiteX47" fmla="*/ 190500 w 609524"/>
                  <a:gd name="connsiteY47" fmla="*/ 196215 h 753123"/>
                  <a:gd name="connsiteX48" fmla="*/ 375590 w 609524"/>
                  <a:gd name="connsiteY48" fmla="*/ 117872 h 753123"/>
                  <a:gd name="connsiteX49" fmla="*/ 419100 w 609524"/>
                  <a:gd name="connsiteY49" fmla="*/ 182251 h 753123"/>
                  <a:gd name="connsiteX50" fmla="*/ 419100 w 609524"/>
                  <a:gd name="connsiteY50" fmla="*/ 228600 h 753123"/>
                  <a:gd name="connsiteX51" fmla="*/ 304800 w 609524"/>
                  <a:gd name="connsiteY51" fmla="*/ 342900 h 753123"/>
                  <a:gd name="connsiteX52" fmla="*/ 190500 w 609524"/>
                  <a:gd name="connsiteY52" fmla="*/ 228600 h 753123"/>
                  <a:gd name="connsiteX53" fmla="*/ 266605 w 609524"/>
                  <a:gd name="connsiteY53" fmla="*/ 601513 h 753123"/>
                  <a:gd name="connsiteX54" fmla="*/ 160430 w 609524"/>
                  <a:gd name="connsiteY54" fmla="*/ 437731 h 753123"/>
                  <a:gd name="connsiteX55" fmla="*/ 199358 w 609524"/>
                  <a:gd name="connsiteY55" fmla="*/ 422234 h 753123"/>
                  <a:gd name="connsiteX56" fmla="*/ 266605 w 609524"/>
                  <a:gd name="connsiteY56" fmla="*/ 449142 h 753123"/>
                  <a:gd name="connsiteX57" fmla="*/ 266605 w 609524"/>
                  <a:gd name="connsiteY57" fmla="*/ 601513 h 753123"/>
                  <a:gd name="connsiteX58" fmla="*/ 304705 w 609524"/>
                  <a:gd name="connsiteY58" fmla="*/ 423396 h 753123"/>
                  <a:gd name="connsiteX59" fmla="*/ 239506 w 609524"/>
                  <a:gd name="connsiteY59" fmla="*/ 397316 h 753123"/>
                  <a:gd name="connsiteX60" fmla="*/ 247555 w 609524"/>
                  <a:gd name="connsiteY60" fmla="*/ 370742 h 753123"/>
                  <a:gd name="connsiteX61" fmla="*/ 247555 w 609524"/>
                  <a:gd name="connsiteY61" fmla="*/ 369789 h 753123"/>
                  <a:gd name="connsiteX62" fmla="*/ 361912 w 609524"/>
                  <a:gd name="connsiteY62" fmla="*/ 369789 h 753123"/>
                  <a:gd name="connsiteX63" fmla="*/ 361912 w 609524"/>
                  <a:gd name="connsiteY63" fmla="*/ 370742 h 753123"/>
                  <a:gd name="connsiteX64" fmla="*/ 369951 w 609524"/>
                  <a:gd name="connsiteY64" fmla="*/ 397259 h 753123"/>
                  <a:gd name="connsiteX65" fmla="*/ 304705 w 609524"/>
                  <a:gd name="connsiteY65" fmla="*/ 423396 h 753123"/>
                  <a:gd name="connsiteX66" fmla="*/ 342805 w 609524"/>
                  <a:gd name="connsiteY66" fmla="*/ 600751 h 753123"/>
                  <a:gd name="connsiteX67" fmla="*/ 342805 w 609524"/>
                  <a:gd name="connsiteY67" fmla="*/ 449142 h 753123"/>
                  <a:gd name="connsiteX68" fmla="*/ 410099 w 609524"/>
                  <a:gd name="connsiteY68" fmla="*/ 422224 h 753123"/>
                  <a:gd name="connsiteX69" fmla="*/ 447694 w 609524"/>
                  <a:gd name="connsiteY69" fmla="*/ 437198 h 753123"/>
                  <a:gd name="connsiteX70" fmla="*/ 342805 w 609524"/>
                  <a:gd name="connsiteY70"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0 w 609524"/>
                  <a:gd name="connsiteY38" fmla="*/ 606400 h 753123"/>
                  <a:gd name="connsiteX39" fmla="*/ 0 w 609524"/>
                  <a:gd name="connsiteY39" fmla="*/ 700792 h 753123"/>
                  <a:gd name="connsiteX40" fmla="*/ 8477 w 609524"/>
                  <a:gd name="connsiteY40" fmla="*/ 706450 h 753123"/>
                  <a:gd name="connsiteX41" fmla="*/ 307438 w 609524"/>
                  <a:gd name="connsiteY41" fmla="*/ 753123 h 753123"/>
                  <a:gd name="connsiteX42" fmla="*/ 601904 w 609524"/>
                  <a:gd name="connsiteY42" fmla="*/ 705841 h 753123"/>
                  <a:gd name="connsiteX43" fmla="*/ 609524 w 609524"/>
                  <a:gd name="connsiteY43" fmla="*/ 700126 h 753123"/>
                  <a:gd name="connsiteX44" fmla="*/ 609505 w 609524"/>
                  <a:gd name="connsiteY44" fmla="*/ 533019 h 753123"/>
                  <a:gd name="connsiteX45" fmla="*/ 190500 w 609524"/>
                  <a:gd name="connsiteY45" fmla="*/ 228600 h 753123"/>
                  <a:gd name="connsiteX46" fmla="*/ 190500 w 609524"/>
                  <a:gd name="connsiteY46" fmla="*/ 196215 h 753123"/>
                  <a:gd name="connsiteX47" fmla="*/ 375590 w 609524"/>
                  <a:gd name="connsiteY47" fmla="*/ 117872 h 753123"/>
                  <a:gd name="connsiteX48" fmla="*/ 419100 w 609524"/>
                  <a:gd name="connsiteY48" fmla="*/ 182251 h 753123"/>
                  <a:gd name="connsiteX49" fmla="*/ 419100 w 609524"/>
                  <a:gd name="connsiteY49" fmla="*/ 228600 h 753123"/>
                  <a:gd name="connsiteX50" fmla="*/ 304800 w 609524"/>
                  <a:gd name="connsiteY50" fmla="*/ 342900 h 753123"/>
                  <a:gd name="connsiteX51" fmla="*/ 190500 w 609524"/>
                  <a:gd name="connsiteY51" fmla="*/ 228600 h 753123"/>
                  <a:gd name="connsiteX52" fmla="*/ 266605 w 609524"/>
                  <a:gd name="connsiteY52" fmla="*/ 601513 h 753123"/>
                  <a:gd name="connsiteX53" fmla="*/ 160430 w 609524"/>
                  <a:gd name="connsiteY53" fmla="*/ 437731 h 753123"/>
                  <a:gd name="connsiteX54" fmla="*/ 199358 w 609524"/>
                  <a:gd name="connsiteY54" fmla="*/ 422234 h 753123"/>
                  <a:gd name="connsiteX55" fmla="*/ 266605 w 609524"/>
                  <a:gd name="connsiteY55" fmla="*/ 449142 h 753123"/>
                  <a:gd name="connsiteX56" fmla="*/ 266605 w 609524"/>
                  <a:gd name="connsiteY56" fmla="*/ 601513 h 753123"/>
                  <a:gd name="connsiteX57" fmla="*/ 304705 w 609524"/>
                  <a:gd name="connsiteY57" fmla="*/ 423396 h 753123"/>
                  <a:gd name="connsiteX58" fmla="*/ 239506 w 609524"/>
                  <a:gd name="connsiteY58" fmla="*/ 397316 h 753123"/>
                  <a:gd name="connsiteX59" fmla="*/ 247555 w 609524"/>
                  <a:gd name="connsiteY59" fmla="*/ 370742 h 753123"/>
                  <a:gd name="connsiteX60" fmla="*/ 247555 w 609524"/>
                  <a:gd name="connsiteY60" fmla="*/ 369789 h 753123"/>
                  <a:gd name="connsiteX61" fmla="*/ 361912 w 609524"/>
                  <a:gd name="connsiteY61" fmla="*/ 369789 h 753123"/>
                  <a:gd name="connsiteX62" fmla="*/ 361912 w 609524"/>
                  <a:gd name="connsiteY62" fmla="*/ 370742 h 753123"/>
                  <a:gd name="connsiteX63" fmla="*/ 369951 w 609524"/>
                  <a:gd name="connsiteY63" fmla="*/ 397259 h 753123"/>
                  <a:gd name="connsiteX64" fmla="*/ 304705 w 609524"/>
                  <a:gd name="connsiteY64" fmla="*/ 423396 h 753123"/>
                  <a:gd name="connsiteX65" fmla="*/ 342805 w 609524"/>
                  <a:gd name="connsiteY65" fmla="*/ 600751 h 753123"/>
                  <a:gd name="connsiteX66" fmla="*/ 342805 w 609524"/>
                  <a:gd name="connsiteY66" fmla="*/ 449142 h 753123"/>
                  <a:gd name="connsiteX67" fmla="*/ 410099 w 609524"/>
                  <a:gd name="connsiteY67" fmla="*/ 422224 h 753123"/>
                  <a:gd name="connsiteX68" fmla="*/ 447694 w 609524"/>
                  <a:gd name="connsiteY68" fmla="*/ 437198 h 753123"/>
                  <a:gd name="connsiteX69" fmla="*/ 342805 w 609524"/>
                  <a:gd name="connsiteY69"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0 w 609524"/>
                  <a:gd name="connsiteY37" fmla="*/ 606400 h 753123"/>
                  <a:gd name="connsiteX38" fmla="*/ 0 w 609524"/>
                  <a:gd name="connsiteY38" fmla="*/ 700792 h 753123"/>
                  <a:gd name="connsiteX39" fmla="*/ 8477 w 609524"/>
                  <a:gd name="connsiteY39" fmla="*/ 706450 h 753123"/>
                  <a:gd name="connsiteX40" fmla="*/ 307438 w 609524"/>
                  <a:gd name="connsiteY40" fmla="*/ 753123 h 753123"/>
                  <a:gd name="connsiteX41" fmla="*/ 601904 w 609524"/>
                  <a:gd name="connsiteY41" fmla="*/ 705841 h 753123"/>
                  <a:gd name="connsiteX42" fmla="*/ 609524 w 609524"/>
                  <a:gd name="connsiteY42" fmla="*/ 700126 h 753123"/>
                  <a:gd name="connsiteX43" fmla="*/ 609505 w 609524"/>
                  <a:gd name="connsiteY43" fmla="*/ 533019 h 753123"/>
                  <a:gd name="connsiteX44" fmla="*/ 190500 w 609524"/>
                  <a:gd name="connsiteY44" fmla="*/ 228600 h 753123"/>
                  <a:gd name="connsiteX45" fmla="*/ 190500 w 609524"/>
                  <a:gd name="connsiteY45" fmla="*/ 196215 h 753123"/>
                  <a:gd name="connsiteX46" fmla="*/ 375590 w 609524"/>
                  <a:gd name="connsiteY46" fmla="*/ 117872 h 753123"/>
                  <a:gd name="connsiteX47" fmla="*/ 419100 w 609524"/>
                  <a:gd name="connsiteY47" fmla="*/ 182251 h 753123"/>
                  <a:gd name="connsiteX48" fmla="*/ 419100 w 609524"/>
                  <a:gd name="connsiteY48" fmla="*/ 228600 h 753123"/>
                  <a:gd name="connsiteX49" fmla="*/ 304800 w 609524"/>
                  <a:gd name="connsiteY49" fmla="*/ 342900 h 753123"/>
                  <a:gd name="connsiteX50" fmla="*/ 190500 w 609524"/>
                  <a:gd name="connsiteY50" fmla="*/ 228600 h 753123"/>
                  <a:gd name="connsiteX51" fmla="*/ 266605 w 609524"/>
                  <a:gd name="connsiteY51" fmla="*/ 601513 h 753123"/>
                  <a:gd name="connsiteX52" fmla="*/ 160430 w 609524"/>
                  <a:gd name="connsiteY52" fmla="*/ 437731 h 753123"/>
                  <a:gd name="connsiteX53" fmla="*/ 199358 w 609524"/>
                  <a:gd name="connsiteY53" fmla="*/ 422234 h 753123"/>
                  <a:gd name="connsiteX54" fmla="*/ 266605 w 609524"/>
                  <a:gd name="connsiteY54" fmla="*/ 449142 h 753123"/>
                  <a:gd name="connsiteX55" fmla="*/ 266605 w 609524"/>
                  <a:gd name="connsiteY55" fmla="*/ 601513 h 753123"/>
                  <a:gd name="connsiteX56" fmla="*/ 304705 w 609524"/>
                  <a:gd name="connsiteY56" fmla="*/ 423396 h 753123"/>
                  <a:gd name="connsiteX57" fmla="*/ 239506 w 609524"/>
                  <a:gd name="connsiteY57" fmla="*/ 397316 h 753123"/>
                  <a:gd name="connsiteX58" fmla="*/ 247555 w 609524"/>
                  <a:gd name="connsiteY58" fmla="*/ 370742 h 753123"/>
                  <a:gd name="connsiteX59" fmla="*/ 247555 w 609524"/>
                  <a:gd name="connsiteY59" fmla="*/ 369789 h 753123"/>
                  <a:gd name="connsiteX60" fmla="*/ 361912 w 609524"/>
                  <a:gd name="connsiteY60" fmla="*/ 369789 h 753123"/>
                  <a:gd name="connsiteX61" fmla="*/ 361912 w 609524"/>
                  <a:gd name="connsiteY61" fmla="*/ 370742 h 753123"/>
                  <a:gd name="connsiteX62" fmla="*/ 369951 w 609524"/>
                  <a:gd name="connsiteY62" fmla="*/ 397259 h 753123"/>
                  <a:gd name="connsiteX63" fmla="*/ 304705 w 609524"/>
                  <a:gd name="connsiteY63" fmla="*/ 423396 h 753123"/>
                  <a:gd name="connsiteX64" fmla="*/ 342805 w 609524"/>
                  <a:gd name="connsiteY64" fmla="*/ 600751 h 753123"/>
                  <a:gd name="connsiteX65" fmla="*/ 342805 w 609524"/>
                  <a:gd name="connsiteY65" fmla="*/ 449142 h 753123"/>
                  <a:gd name="connsiteX66" fmla="*/ 410099 w 609524"/>
                  <a:gd name="connsiteY66" fmla="*/ 422224 h 753123"/>
                  <a:gd name="connsiteX67" fmla="*/ 447694 w 609524"/>
                  <a:gd name="connsiteY67" fmla="*/ 437198 h 753123"/>
                  <a:gd name="connsiteX68" fmla="*/ 342805 w 609524"/>
                  <a:gd name="connsiteY68"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59169 w 609524"/>
                  <a:gd name="connsiteY31" fmla="*/ 522637 h 753123"/>
                  <a:gd name="connsiteX32" fmla="*/ 58988 w 609524"/>
                  <a:gd name="connsiteY32" fmla="*/ 522818 h 753123"/>
                  <a:gd name="connsiteX33" fmla="*/ 58807 w 609524"/>
                  <a:gd name="connsiteY33" fmla="*/ 522999 h 753123"/>
                  <a:gd name="connsiteX34" fmla="*/ 38138 w 609524"/>
                  <a:gd name="connsiteY34" fmla="*/ 531438 h 753123"/>
                  <a:gd name="connsiteX35" fmla="*/ 35785 w 609524"/>
                  <a:gd name="connsiteY35" fmla="*/ 531352 h 753123"/>
                  <a:gd name="connsiteX36" fmla="*/ 0 w 609524"/>
                  <a:gd name="connsiteY36" fmla="*/ 606400 h 753123"/>
                  <a:gd name="connsiteX37" fmla="*/ 0 w 609524"/>
                  <a:gd name="connsiteY37" fmla="*/ 700792 h 753123"/>
                  <a:gd name="connsiteX38" fmla="*/ 8477 w 609524"/>
                  <a:gd name="connsiteY38" fmla="*/ 706450 h 753123"/>
                  <a:gd name="connsiteX39" fmla="*/ 307438 w 609524"/>
                  <a:gd name="connsiteY39" fmla="*/ 753123 h 753123"/>
                  <a:gd name="connsiteX40" fmla="*/ 601904 w 609524"/>
                  <a:gd name="connsiteY40" fmla="*/ 705841 h 753123"/>
                  <a:gd name="connsiteX41" fmla="*/ 609524 w 609524"/>
                  <a:gd name="connsiteY41" fmla="*/ 700126 h 753123"/>
                  <a:gd name="connsiteX42" fmla="*/ 609505 w 609524"/>
                  <a:gd name="connsiteY42" fmla="*/ 533019 h 753123"/>
                  <a:gd name="connsiteX43" fmla="*/ 190500 w 609524"/>
                  <a:gd name="connsiteY43" fmla="*/ 228600 h 753123"/>
                  <a:gd name="connsiteX44" fmla="*/ 190500 w 609524"/>
                  <a:gd name="connsiteY44" fmla="*/ 196215 h 753123"/>
                  <a:gd name="connsiteX45" fmla="*/ 375590 w 609524"/>
                  <a:gd name="connsiteY45" fmla="*/ 117872 h 753123"/>
                  <a:gd name="connsiteX46" fmla="*/ 419100 w 609524"/>
                  <a:gd name="connsiteY46" fmla="*/ 182251 h 753123"/>
                  <a:gd name="connsiteX47" fmla="*/ 419100 w 609524"/>
                  <a:gd name="connsiteY47" fmla="*/ 228600 h 753123"/>
                  <a:gd name="connsiteX48" fmla="*/ 304800 w 609524"/>
                  <a:gd name="connsiteY48" fmla="*/ 342900 h 753123"/>
                  <a:gd name="connsiteX49" fmla="*/ 190500 w 609524"/>
                  <a:gd name="connsiteY49" fmla="*/ 228600 h 753123"/>
                  <a:gd name="connsiteX50" fmla="*/ 266605 w 609524"/>
                  <a:gd name="connsiteY50" fmla="*/ 601513 h 753123"/>
                  <a:gd name="connsiteX51" fmla="*/ 160430 w 609524"/>
                  <a:gd name="connsiteY51" fmla="*/ 437731 h 753123"/>
                  <a:gd name="connsiteX52" fmla="*/ 199358 w 609524"/>
                  <a:gd name="connsiteY52" fmla="*/ 422234 h 753123"/>
                  <a:gd name="connsiteX53" fmla="*/ 266605 w 609524"/>
                  <a:gd name="connsiteY53" fmla="*/ 449142 h 753123"/>
                  <a:gd name="connsiteX54" fmla="*/ 266605 w 609524"/>
                  <a:gd name="connsiteY54" fmla="*/ 601513 h 753123"/>
                  <a:gd name="connsiteX55" fmla="*/ 304705 w 609524"/>
                  <a:gd name="connsiteY55" fmla="*/ 423396 h 753123"/>
                  <a:gd name="connsiteX56" fmla="*/ 239506 w 609524"/>
                  <a:gd name="connsiteY56" fmla="*/ 397316 h 753123"/>
                  <a:gd name="connsiteX57" fmla="*/ 247555 w 609524"/>
                  <a:gd name="connsiteY57" fmla="*/ 370742 h 753123"/>
                  <a:gd name="connsiteX58" fmla="*/ 247555 w 609524"/>
                  <a:gd name="connsiteY58" fmla="*/ 369789 h 753123"/>
                  <a:gd name="connsiteX59" fmla="*/ 361912 w 609524"/>
                  <a:gd name="connsiteY59" fmla="*/ 369789 h 753123"/>
                  <a:gd name="connsiteX60" fmla="*/ 361912 w 609524"/>
                  <a:gd name="connsiteY60" fmla="*/ 370742 h 753123"/>
                  <a:gd name="connsiteX61" fmla="*/ 369951 w 609524"/>
                  <a:gd name="connsiteY61" fmla="*/ 397259 h 753123"/>
                  <a:gd name="connsiteX62" fmla="*/ 304705 w 609524"/>
                  <a:gd name="connsiteY62" fmla="*/ 423396 h 753123"/>
                  <a:gd name="connsiteX63" fmla="*/ 342805 w 609524"/>
                  <a:gd name="connsiteY63" fmla="*/ 600751 h 753123"/>
                  <a:gd name="connsiteX64" fmla="*/ 342805 w 609524"/>
                  <a:gd name="connsiteY64" fmla="*/ 449142 h 753123"/>
                  <a:gd name="connsiteX65" fmla="*/ 410099 w 609524"/>
                  <a:gd name="connsiteY65" fmla="*/ 422224 h 753123"/>
                  <a:gd name="connsiteX66" fmla="*/ 447694 w 609524"/>
                  <a:gd name="connsiteY66" fmla="*/ 437198 h 753123"/>
                  <a:gd name="connsiteX67" fmla="*/ 342805 w 609524"/>
                  <a:gd name="connsiteY67"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59169 w 609524"/>
                  <a:gd name="connsiteY30" fmla="*/ 522637 h 753123"/>
                  <a:gd name="connsiteX31" fmla="*/ 58988 w 609524"/>
                  <a:gd name="connsiteY31" fmla="*/ 522818 h 753123"/>
                  <a:gd name="connsiteX32" fmla="*/ 58807 w 609524"/>
                  <a:gd name="connsiteY32" fmla="*/ 522999 h 753123"/>
                  <a:gd name="connsiteX33" fmla="*/ 38138 w 609524"/>
                  <a:gd name="connsiteY33" fmla="*/ 531438 h 753123"/>
                  <a:gd name="connsiteX34" fmla="*/ 35785 w 609524"/>
                  <a:gd name="connsiteY34" fmla="*/ 531352 h 753123"/>
                  <a:gd name="connsiteX35" fmla="*/ 0 w 609524"/>
                  <a:gd name="connsiteY35" fmla="*/ 606400 h 753123"/>
                  <a:gd name="connsiteX36" fmla="*/ 0 w 609524"/>
                  <a:gd name="connsiteY36" fmla="*/ 700792 h 753123"/>
                  <a:gd name="connsiteX37" fmla="*/ 8477 w 609524"/>
                  <a:gd name="connsiteY37" fmla="*/ 706450 h 753123"/>
                  <a:gd name="connsiteX38" fmla="*/ 307438 w 609524"/>
                  <a:gd name="connsiteY38" fmla="*/ 753123 h 753123"/>
                  <a:gd name="connsiteX39" fmla="*/ 601904 w 609524"/>
                  <a:gd name="connsiteY39" fmla="*/ 705841 h 753123"/>
                  <a:gd name="connsiteX40" fmla="*/ 609524 w 609524"/>
                  <a:gd name="connsiteY40" fmla="*/ 700126 h 753123"/>
                  <a:gd name="connsiteX41" fmla="*/ 609505 w 609524"/>
                  <a:gd name="connsiteY41" fmla="*/ 533019 h 753123"/>
                  <a:gd name="connsiteX42" fmla="*/ 190500 w 609524"/>
                  <a:gd name="connsiteY42" fmla="*/ 228600 h 753123"/>
                  <a:gd name="connsiteX43" fmla="*/ 190500 w 609524"/>
                  <a:gd name="connsiteY43" fmla="*/ 196215 h 753123"/>
                  <a:gd name="connsiteX44" fmla="*/ 375590 w 609524"/>
                  <a:gd name="connsiteY44" fmla="*/ 117872 h 753123"/>
                  <a:gd name="connsiteX45" fmla="*/ 419100 w 609524"/>
                  <a:gd name="connsiteY45" fmla="*/ 182251 h 753123"/>
                  <a:gd name="connsiteX46" fmla="*/ 419100 w 609524"/>
                  <a:gd name="connsiteY46" fmla="*/ 228600 h 753123"/>
                  <a:gd name="connsiteX47" fmla="*/ 304800 w 609524"/>
                  <a:gd name="connsiteY47" fmla="*/ 342900 h 753123"/>
                  <a:gd name="connsiteX48" fmla="*/ 190500 w 609524"/>
                  <a:gd name="connsiteY48" fmla="*/ 228600 h 753123"/>
                  <a:gd name="connsiteX49" fmla="*/ 266605 w 609524"/>
                  <a:gd name="connsiteY49" fmla="*/ 601513 h 753123"/>
                  <a:gd name="connsiteX50" fmla="*/ 160430 w 609524"/>
                  <a:gd name="connsiteY50" fmla="*/ 437731 h 753123"/>
                  <a:gd name="connsiteX51" fmla="*/ 199358 w 609524"/>
                  <a:gd name="connsiteY51" fmla="*/ 422234 h 753123"/>
                  <a:gd name="connsiteX52" fmla="*/ 266605 w 609524"/>
                  <a:gd name="connsiteY52" fmla="*/ 449142 h 753123"/>
                  <a:gd name="connsiteX53" fmla="*/ 266605 w 609524"/>
                  <a:gd name="connsiteY53" fmla="*/ 601513 h 753123"/>
                  <a:gd name="connsiteX54" fmla="*/ 304705 w 609524"/>
                  <a:gd name="connsiteY54" fmla="*/ 423396 h 753123"/>
                  <a:gd name="connsiteX55" fmla="*/ 239506 w 609524"/>
                  <a:gd name="connsiteY55" fmla="*/ 397316 h 753123"/>
                  <a:gd name="connsiteX56" fmla="*/ 247555 w 609524"/>
                  <a:gd name="connsiteY56" fmla="*/ 370742 h 753123"/>
                  <a:gd name="connsiteX57" fmla="*/ 247555 w 609524"/>
                  <a:gd name="connsiteY57" fmla="*/ 369789 h 753123"/>
                  <a:gd name="connsiteX58" fmla="*/ 361912 w 609524"/>
                  <a:gd name="connsiteY58" fmla="*/ 369789 h 753123"/>
                  <a:gd name="connsiteX59" fmla="*/ 361912 w 609524"/>
                  <a:gd name="connsiteY59" fmla="*/ 370742 h 753123"/>
                  <a:gd name="connsiteX60" fmla="*/ 369951 w 609524"/>
                  <a:gd name="connsiteY60" fmla="*/ 397259 h 753123"/>
                  <a:gd name="connsiteX61" fmla="*/ 304705 w 609524"/>
                  <a:gd name="connsiteY61" fmla="*/ 423396 h 753123"/>
                  <a:gd name="connsiteX62" fmla="*/ 342805 w 609524"/>
                  <a:gd name="connsiteY62" fmla="*/ 600751 h 753123"/>
                  <a:gd name="connsiteX63" fmla="*/ 342805 w 609524"/>
                  <a:gd name="connsiteY63" fmla="*/ 449142 h 753123"/>
                  <a:gd name="connsiteX64" fmla="*/ 410099 w 609524"/>
                  <a:gd name="connsiteY64" fmla="*/ 422224 h 753123"/>
                  <a:gd name="connsiteX65" fmla="*/ 447694 w 609524"/>
                  <a:gd name="connsiteY65" fmla="*/ 437198 h 753123"/>
                  <a:gd name="connsiteX66" fmla="*/ 342805 w 609524"/>
                  <a:gd name="connsiteY66"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58807 w 609524"/>
                  <a:gd name="connsiteY31" fmla="*/ 522999 h 753123"/>
                  <a:gd name="connsiteX32" fmla="*/ 38138 w 609524"/>
                  <a:gd name="connsiteY32" fmla="*/ 531438 h 753123"/>
                  <a:gd name="connsiteX33" fmla="*/ 35785 w 609524"/>
                  <a:gd name="connsiteY33" fmla="*/ 531352 h 753123"/>
                  <a:gd name="connsiteX34" fmla="*/ 0 w 609524"/>
                  <a:gd name="connsiteY34" fmla="*/ 606400 h 753123"/>
                  <a:gd name="connsiteX35" fmla="*/ 0 w 609524"/>
                  <a:gd name="connsiteY35" fmla="*/ 700792 h 753123"/>
                  <a:gd name="connsiteX36" fmla="*/ 8477 w 609524"/>
                  <a:gd name="connsiteY36" fmla="*/ 706450 h 753123"/>
                  <a:gd name="connsiteX37" fmla="*/ 307438 w 609524"/>
                  <a:gd name="connsiteY37" fmla="*/ 753123 h 753123"/>
                  <a:gd name="connsiteX38" fmla="*/ 601904 w 609524"/>
                  <a:gd name="connsiteY38" fmla="*/ 705841 h 753123"/>
                  <a:gd name="connsiteX39" fmla="*/ 609524 w 609524"/>
                  <a:gd name="connsiteY39" fmla="*/ 700126 h 753123"/>
                  <a:gd name="connsiteX40" fmla="*/ 609505 w 609524"/>
                  <a:gd name="connsiteY40" fmla="*/ 533019 h 753123"/>
                  <a:gd name="connsiteX41" fmla="*/ 190500 w 609524"/>
                  <a:gd name="connsiteY41" fmla="*/ 228600 h 753123"/>
                  <a:gd name="connsiteX42" fmla="*/ 190500 w 609524"/>
                  <a:gd name="connsiteY42" fmla="*/ 196215 h 753123"/>
                  <a:gd name="connsiteX43" fmla="*/ 375590 w 609524"/>
                  <a:gd name="connsiteY43" fmla="*/ 117872 h 753123"/>
                  <a:gd name="connsiteX44" fmla="*/ 419100 w 609524"/>
                  <a:gd name="connsiteY44" fmla="*/ 182251 h 753123"/>
                  <a:gd name="connsiteX45" fmla="*/ 419100 w 609524"/>
                  <a:gd name="connsiteY45" fmla="*/ 228600 h 753123"/>
                  <a:gd name="connsiteX46" fmla="*/ 304800 w 609524"/>
                  <a:gd name="connsiteY46" fmla="*/ 342900 h 753123"/>
                  <a:gd name="connsiteX47" fmla="*/ 190500 w 609524"/>
                  <a:gd name="connsiteY47" fmla="*/ 228600 h 753123"/>
                  <a:gd name="connsiteX48" fmla="*/ 266605 w 609524"/>
                  <a:gd name="connsiteY48" fmla="*/ 601513 h 753123"/>
                  <a:gd name="connsiteX49" fmla="*/ 160430 w 609524"/>
                  <a:gd name="connsiteY49" fmla="*/ 437731 h 753123"/>
                  <a:gd name="connsiteX50" fmla="*/ 199358 w 609524"/>
                  <a:gd name="connsiteY50" fmla="*/ 422234 h 753123"/>
                  <a:gd name="connsiteX51" fmla="*/ 266605 w 609524"/>
                  <a:gd name="connsiteY51" fmla="*/ 449142 h 753123"/>
                  <a:gd name="connsiteX52" fmla="*/ 266605 w 609524"/>
                  <a:gd name="connsiteY52" fmla="*/ 601513 h 753123"/>
                  <a:gd name="connsiteX53" fmla="*/ 304705 w 609524"/>
                  <a:gd name="connsiteY53" fmla="*/ 423396 h 753123"/>
                  <a:gd name="connsiteX54" fmla="*/ 239506 w 609524"/>
                  <a:gd name="connsiteY54" fmla="*/ 397316 h 753123"/>
                  <a:gd name="connsiteX55" fmla="*/ 247555 w 609524"/>
                  <a:gd name="connsiteY55" fmla="*/ 370742 h 753123"/>
                  <a:gd name="connsiteX56" fmla="*/ 247555 w 609524"/>
                  <a:gd name="connsiteY56" fmla="*/ 369789 h 753123"/>
                  <a:gd name="connsiteX57" fmla="*/ 361912 w 609524"/>
                  <a:gd name="connsiteY57" fmla="*/ 369789 h 753123"/>
                  <a:gd name="connsiteX58" fmla="*/ 361912 w 609524"/>
                  <a:gd name="connsiteY58" fmla="*/ 370742 h 753123"/>
                  <a:gd name="connsiteX59" fmla="*/ 369951 w 609524"/>
                  <a:gd name="connsiteY59" fmla="*/ 397259 h 753123"/>
                  <a:gd name="connsiteX60" fmla="*/ 304705 w 609524"/>
                  <a:gd name="connsiteY60" fmla="*/ 423396 h 753123"/>
                  <a:gd name="connsiteX61" fmla="*/ 342805 w 609524"/>
                  <a:gd name="connsiteY61" fmla="*/ 600751 h 753123"/>
                  <a:gd name="connsiteX62" fmla="*/ 342805 w 609524"/>
                  <a:gd name="connsiteY62" fmla="*/ 449142 h 753123"/>
                  <a:gd name="connsiteX63" fmla="*/ 410099 w 609524"/>
                  <a:gd name="connsiteY63" fmla="*/ 422224 h 753123"/>
                  <a:gd name="connsiteX64" fmla="*/ 447694 w 609524"/>
                  <a:gd name="connsiteY64" fmla="*/ 437198 h 753123"/>
                  <a:gd name="connsiteX65" fmla="*/ 342805 w 609524"/>
                  <a:gd name="connsiteY65"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38138 w 609524"/>
                  <a:gd name="connsiteY31" fmla="*/ 531438 h 753123"/>
                  <a:gd name="connsiteX32" fmla="*/ 35785 w 609524"/>
                  <a:gd name="connsiteY32" fmla="*/ 531352 h 753123"/>
                  <a:gd name="connsiteX33" fmla="*/ 0 w 609524"/>
                  <a:gd name="connsiteY33" fmla="*/ 606400 h 753123"/>
                  <a:gd name="connsiteX34" fmla="*/ 0 w 609524"/>
                  <a:gd name="connsiteY34" fmla="*/ 700792 h 753123"/>
                  <a:gd name="connsiteX35" fmla="*/ 8477 w 609524"/>
                  <a:gd name="connsiteY35" fmla="*/ 706450 h 753123"/>
                  <a:gd name="connsiteX36" fmla="*/ 307438 w 609524"/>
                  <a:gd name="connsiteY36" fmla="*/ 753123 h 753123"/>
                  <a:gd name="connsiteX37" fmla="*/ 601904 w 609524"/>
                  <a:gd name="connsiteY37" fmla="*/ 705841 h 753123"/>
                  <a:gd name="connsiteX38" fmla="*/ 609524 w 609524"/>
                  <a:gd name="connsiteY38" fmla="*/ 700126 h 753123"/>
                  <a:gd name="connsiteX39" fmla="*/ 609505 w 609524"/>
                  <a:gd name="connsiteY39" fmla="*/ 533019 h 753123"/>
                  <a:gd name="connsiteX40" fmla="*/ 190500 w 609524"/>
                  <a:gd name="connsiteY40" fmla="*/ 228600 h 753123"/>
                  <a:gd name="connsiteX41" fmla="*/ 190500 w 609524"/>
                  <a:gd name="connsiteY41" fmla="*/ 196215 h 753123"/>
                  <a:gd name="connsiteX42" fmla="*/ 375590 w 609524"/>
                  <a:gd name="connsiteY42" fmla="*/ 117872 h 753123"/>
                  <a:gd name="connsiteX43" fmla="*/ 419100 w 609524"/>
                  <a:gd name="connsiteY43" fmla="*/ 182251 h 753123"/>
                  <a:gd name="connsiteX44" fmla="*/ 419100 w 609524"/>
                  <a:gd name="connsiteY44" fmla="*/ 228600 h 753123"/>
                  <a:gd name="connsiteX45" fmla="*/ 304800 w 609524"/>
                  <a:gd name="connsiteY45" fmla="*/ 342900 h 753123"/>
                  <a:gd name="connsiteX46" fmla="*/ 190500 w 609524"/>
                  <a:gd name="connsiteY46" fmla="*/ 228600 h 753123"/>
                  <a:gd name="connsiteX47" fmla="*/ 266605 w 609524"/>
                  <a:gd name="connsiteY47" fmla="*/ 601513 h 753123"/>
                  <a:gd name="connsiteX48" fmla="*/ 160430 w 609524"/>
                  <a:gd name="connsiteY48" fmla="*/ 437731 h 753123"/>
                  <a:gd name="connsiteX49" fmla="*/ 199358 w 609524"/>
                  <a:gd name="connsiteY49" fmla="*/ 422234 h 753123"/>
                  <a:gd name="connsiteX50" fmla="*/ 266605 w 609524"/>
                  <a:gd name="connsiteY50" fmla="*/ 449142 h 753123"/>
                  <a:gd name="connsiteX51" fmla="*/ 266605 w 609524"/>
                  <a:gd name="connsiteY51" fmla="*/ 601513 h 753123"/>
                  <a:gd name="connsiteX52" fmla="*/ 304705 w 609524"/>
                  <a:gd name="connsiteY52" fmla="*/ 423396 h 753123"/>
                  <a:gd name="connsiteX53" fmla="*/ 239506 w 609524"/>
                  <a:gd name="connsiteY53" fmla="*/ 397316 h 753123"/>
                  <a:gd name="connsiteX54" fmla="*/ 247555 w 609524"/>
                  <a:gd name="connsiteY54" fmla="*/ 370742 h 753123"/>
                  <a:gd name="connsiteX55" fmla="*/ 247555 w 609524"/>
                  <a:gd name="connsiteY55" fmla="*/ 369789 h 753123"/>
                  <a:gd name="connsiteX56" fmla="*/ 361912 w 609524"/>
                  <a:gd name="connsiteY56" fmla="*/ 369789 h 753123"/>
                  <a:gd name="connsiteX57" fmla="*/ 361912 w 609524"/>
                  <a:gd name="connsiteY57" fmla="*/ 370742 h 753123"/>
                  <a:gd name="connsiteX58" fmla="*/ 369951 w 609524"/>
                  <a:gd name="connsiteY58" fmla="*/ 397259 h 753123"/>
                  <a:gd name="connsiteX59" fmla="*/ 304705 w 609524"/>
                  <a:gd name="connsiteY59" fmla="*/ 423396 h 753123"/>
                  <a:gd name="connsiteX60" fmla="*/ 342805 w 609524"/>
                  <a:gd name="connsiteY60" fmla="*/ 600751 h 753123"/>
                  <a:gd name="connsiteX61" fmla="*/ 342805 w 609524"/>
                  <a:gd name="connsiteY61" fmla="*/ 449142 h 753123"/>
                  <a:gd name="connsiteX62" fmla="*/ 410099 w 609524"/>
                  <a:gd name="connsiteY62" fmla="*/ 422224 h 753123"/>
                  <a:gd name="connsiteX63" fmla="*/ 447694 w 609524"/>
                  <a:gd name="connsiteY63" fmla="*/ 437198 h 753123"/>
                  <a:gd name="connsiteX64" fmla="*/ 342805 w 609524"/>
                  <a:gd name="connsiteY64"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38138 w 609524"/>
                  <a:gd name="connsiteY30" fmla="*/ 531438 h 753123"/>
                  <a:gd name="connsiteX31" fmla="*/ 35785 w 609524"/>
                  <a:gd name="connsiteY31" fmla="*/ 531352 h 753123"/>
                  <a:gd name="connsiteX32" fmla="*/ 0 w 609524"/>
                  <a:gd name="connsiteY32" fmla="*/ 606400 h 753123"/>
                  <a:gd name="connsiteX33" fmla="*/ 0 w 609524"/>
                  <a:gd name="connsiteY33" fmla="*/ 700792 h 753123"/>
                  <a:gd name="connsiteX34" fmla="*/ 8477 w 609524"/>
                  <a:gd name="connsiteY34" fmla="*/ 706450 h 753123"/>
                  <a:gd name="connsiteX35" fmla="*/ 307438 w 609524"/>
                  <a:gd name="connsiteY35" fmla="*/ 753123 h 753123"/>
                  <a:gd name="connsiteX36" fmla="*/ 601904 w 609524"/>
                  <a:gd name="connsiteY36" fmla="*/ 705841 h 753123"/>
                  <a:gd name="connsiteX37" fmla="*/ 609524 w 609524"/>
                  <a:gd name="connsiteY37" fmla="*/ 700126 h 753123"/>
                  <a:gd name="connsiteX38" fmla="*/ 609505 w 609524"/>
                  <a:gd name="connsiteY38" fmla="*/ 533019 h 753123"/>
                  <a:gd name="connsiteX39" fmla="*/ 190500 w 609524"/>
                  <a:gd name="connsiteY39" fmla="*/ 228600 h 753123"/>
                  <a:gd name="connsiteX40" fmla="*/ 190500 w 609524"/>
                  <a:gd name="connsiteY40" fmla="*/ 196215 h 753123"/>
                  <a:gd name="connsiteX41" fmla="*/ 375590 w 609524"/>
                  <a:gd name="connsiteY41" fmla="*/ 117872 h 753123"/>
                  <a:gd name="connsiteX42" fmla="*/ 419100 w 609524"/>
                  <a:gd name="connsiteY42" fmla="*/ 182251 h 753123"/>
                  <a:gd name="connsiteX43" fmla="*/ 419100 w 609524"/>
                  <a:gd name="connsiteY43" fmla="*/ 228600 h 753123"/>
                  <a:gd name="connsiteX44" fmla="*/ 304800 w 609524"/>
                  <a:gd name="connsiteY44" fmla="*/ 342900 h 753123"/>
                  <a:gd name="connsiteX45" fmla="*/ 190500 w 609524"/>
                  <a:gd name="connsiteY45" fmla="*/ 228600 h 753123"/>
                  <a:gd name="connsiteX46" fmla="*/ 266605 w 609524"/>
                  <a:gd name="connsiteY46" fmla="*/ 601513 h 753123"/>
                  <a:gd name="connsiteX47" fmla="*/ 160430 w 609524"/>
                  <a:gd name="connsiteY47" fmla="*/ 437731 h 753123"/>
                  <a:gd name="connsiteX48" fmla="*/ 199358 w 609524"/>
                  <a:gd name="connsiteY48" fmla="*/ 422234 h 753123"/>
                  <a:gd name="connsiteX49" fmla="*/ 266605 w 609524"/>
                  <a:gd name="connsiteY49" fmla="*/ 449142 h 753123"/>
                  <a:gd name="connsiteX50" fmla="*/ 266605 w 609524"/>
                  <a:gd name="connsiteY50" fmla="*/ 601513 h 753123"/>
                  <a:gd name="connsiteX51" fmla="*/ 304705 w 609524"/>
                  <a:gd name="connsiteY51" fmla="*/ 423396 h 753123"/>
                  <a:gd name="connsiteX52" fmla="*/ 239506 w 609524"/>
                  <a:gd name="connsiteY52" fmla="*/ 397316 h 753123"/>
                  <a:gd name="connsiteX53" fmla="*/ 247555 w 609524"/>
                  <a:gd name="connsiteY53" fmla="*/ 370742 h 753123"/>
                  <a:gd name="connsiteX54" fmla="*/ 247555 w 609524"/>
                  <a:gd name="connsiteY54" fmla="*/ 369789 h 753123"/>
                  <a:gd name="connsiteX55" fmla="*/ 361912 w 609524"/>
                  <a:gd name="connsiteY55" fmla="*/ 369789 h 753123"/>
                  <a:gd name="connsiteX56" fmla="*/ 361912 w 609524"/>
                  <a:gd name="connsiteY56" fmla="*/ 370742 h 753123"/>
                  <a:gd name="connsiteX57" fmla="*/ 369951 w 609524"/>
                  <a:gd name="connsiteY57" fmla="*/ 397259 h 753123"/>
                  <a:gd name="connsiteX58" fmla="*/ 304705 w 609524"/>
                  <a:gd name="connsiteY58" fmla="*/ 423396 h 753123"/>
                  <a:gd name="connsiteX59" fmla="*/ 342805 w 609524"/>
                  <a:gd name="connsiteY59" fmla="*/ 600751 h 753123"/>
                  <a:gd name="connsiteX60" fmla="*/ 342805 w 609524"/>
                  <a:gd name="connsiteY60" fmla="*/ 449142 h 753123"/>
                  <a:gd name="connsiteX61" fmla="*/ 410099 w 609524"/>
                  <a:gd name="connsiteY61" fmla="*/ 422224 h 753123"/>
                  <a:gd name="connsiteX62" fmla="*/ 447694 w 609524"/>
                  <a:gd name="connsiteY62" fmla="*/ 437198 h 753123"/>
                  <a:gd name="connsiteX63" fmla="*/ 342805 w 609524"/>
                  <a:gd name="connsiteY63"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35785 w 609524"/>
                  <a:gd name="connsiteY30" fmla="*/ 531352 h 753123"/>
                  <a:gd name="connsiteX31" fmla="*/ 0 w 609524"/>
                  <a:gd name="connsiteY31" fmla="*/ 606400 h 753123"/>
                  <a:gd name="connsiteX32" fmla="*/ 0 w 609524"/>
                  <a:gd name="connsiteY32" fmla="*/ 700792 h 753123"/>
                  <a:gd name="connsiteX33" fmla="*/ 8477 w 609524"/>
                  <a:gd name="connsiteY33" fmla="*/ 706450 h 753123"/>
                  <a:gd name="connsiteX34" fmla="*/ 307438 w 609524"/>
                  <a:gd name="connsiteY34" fmla="*/ 753123 h 753123"/>
                  <a:gd name="connsiteX35" fmla="*/ 601904 w 609524"/>
                  <a:gd name="connsiteY35" fmla="*/ 705841 h 753123"/>
                  <a:gd name="connsiteX36" fmla="*/ 609524 w 609524"/>
                  <a:gd name="connsiteY36" fmla="*/ 700126 h 753123"/>
                  <a:gd name="connsiteX37" fmla="*/ 609505 w 609524"/>
                  <a:gd name="connsiteY37" fmla="*/ 533019 h 753123"/>
                  <a:gd name="connsiteX38" fmla="*/ 190500 w 609524"/>
                  <a:gd name="connsiteY38" fmla="*/ 228600 h 753123"/>
                  <a:gd name="connsiteX39" fmla="*/ 190500 w 609524"/>
                  <a:gd name="connsiteY39" fmla="*/ 196215 h 753123"/>
                  <a:gd name="connsiteX40" fmla="*/ 375590 w 609524"/>
                  <a:gd name="connsiteY40" fmla="*/ 117872 h 753123"/>
                  <a:gd name="connsiteX41" fmla="*/ 419100 w 609524"/>
                  <a:gd name="connsiteY41" fmla="*/ 182251 h 753123"/>
                  <a:gd name="connsiteX42" fmla="*/ 419100 w 609524"/>
                  <a:gd name="connsiteY42" fmla="*/ 228600 h 753123"/>
                  <a:gd name="connsiteX43" fmla="*/ 304800 w 609524"/>
                  <a:gd name="connsiteY43" fmla="*/ 342900 h 753123"/>
                  <a:gd name="connsiteX44" fmla="*/ 190500 w 609524"/>
                  <a:gd name="connsiteY44" fmla="*/ 228600 h 753123"/>
                  <a:gd name="connsiteX45" fmla="*/ 266605 w 609524"/>
                  <a:gd name="connsiteY45" fmla="*/ 601513 h 753123"/>
                  <a:gd name="connsiteX46" fmla="*/ 160430 w 609524"/>
                  <a:gd name="connsiteY46" fmla="*/ 437731 h 753123"/>
                  <a:gd name="connsiteX47" fmla="*/ 199358 w 609524"/>
                  <a:gd name="connsiteY47" fmla="*/ 422234 h 753123"/>
                  <a:gd name="connsiteX48" fmla="*/ 266605 w 609524"/>
                  <a:gd name="connsiteY48" fmla="*/ 449142 h 753123"/>
                  <a:gd name="connsiteX49" fmla="*/ 266605 w 609524"/>
                  <a:gd name="connsiteY49" fmla="*/ 601513 h 753123"/>
                  <a:gd name="connsiteX50" fmla="*/ 304705 w 609524"/>
                  <a:gd name="connsiteY50" fmla="*/ 423396 h 753123"/>
                  <a:gd name="connsiteX51" fmla="*/ 239506 w 609524"/>
                  <a:gd name="connsiteY51" fmla="*/ 397316 h 753123"/>
                  <a:gd name="connsiteX52" fmla="*/ 247555 w 609524"/>
                  <a:gd name="connsiteY52" fmla="*/ 370742 h 753123"/>
                  <a:gd name="connsiteX53" fmla="*/ 247555 w 609524"/>
                  <a:gd name="connsiteY53" fmla="*/ 369789 h 753123"/>
                  <a:gd name="connsiteX54" fmla="*/ 361912 w 609524"/>
                  <a:gd name="connsiteY54" fmla="*/ 369789 h 753123"/>
                  <a:gd name="connsiteX55" fmla="*/ 361912 w 609524"/>
                  <a:gd name="connsiteY55" fmla="*/ 370742 h 753123"/>
                  <a:gd name="connsiteX56" fmla="*/ 369951 w 609524"/>
                  <a:gd name="connsiteY56" fmla="*/ 397259 h 753123"/>
                  <a:gd name="connsiteX57" fmla="*/ 304705 w 609524"/>
                  <a:gd name="connsiteY57" fmla="*/ 423396 h 753123"/>
                  <a:gd name="connsiteX58" fmla="*/ 342805 w 609524"/>
                  <a:gd name="connsiteY58" fmla="*/ 600751 h 753123"/>
                  <a:gd name="connsiteX59" fmla="*/ 342805 w 609524"/>
                  <a:gd name="connsiteY59" fmla="*/ 449142 h 753123"/>
                  <a:gd name="connsiteX60" fmla="*/ 410099 w 609524"/>
                  <a:gd name="connsiteY60" fmla="*/ 422224 h 753123"/>
                  <a:gd name="connsiteX61" fmla="*/ 447694 w 609524"/>
                  <a:gd name="connsiteY61" fmla="*/ 437198 h 753123"/>
                  <a:gd name="connsiteX62" fmla="*/ 342805 w 609524"/>
                  <a:gd name="connsiteY62"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0 w 609524"/>
                  <a:gd name="connsiteY30" fmla="*/ 606400 h 753123"/>
                  <a:gd name="connsiteX31" fmla="*/ 0 w 609524"/>
                  <a:gd name="connsiteY31" fmla="*/ 700792 h 753123"/>
                  <a:gd name="connsiteX32" fmla="*/ 8477 w 609524"/>
                  <a:gd name="connsiteY32" fmla="*/ 706450 h 753123"/>
                  <a:gd name="connsiteX33" fmla="*/ 307438 w 609524"/>
                  <a:gd name="connsiteY33" fmla="*/ 753123 h 753123"/>
                  <a:gd name="connsiteX34" fmla="*/ 601904 w 609524"/>
                  <a:gd name="connsiteY34" fmla="*/ 705841 h 753123"/>
                  <a:gd name="connsiteX35" fmla="*/ 609524 w 609524"/>
                  <a:gd name="connsiteY35" fmla="*/ 700126 h 753123"/>
                  <a:gd name="connsiteX36" fmla="*/ 609505 w 609524"/>
                  <a:gd name="connsiteY36" fmla="*/ 533019 h 753123"/>
                  <a:gd name="connsiteX37" fmla="*/ 190500 w 609524"/>
                  <a:gd name="connsiteY37" fmla="*/ 228600 h 753123"/>
                  <a:gd name="connsiteX38" fmla="*/ 190500 w 609524"/>
                  <a:gd name="connsiteY38" fmla="*/ 196215 h 753123"/>
                  <a:gd name="connsiteX39" fmla="*/ 375590 w 609524"/>
                  <a:gd name="connsiteY39" fmla="*/ 117872 h 753123"/>
                  <a:gd name="connsiteX40" fmla="*/ 419100 w 609524"/>
                  <a:gd name="connsiteY40" fmla="*/ 182251 h 753123"/>
                  <a:gd name="connsiteX41" fmla="*/ 419100 w 609524"/>
                  <a:gd name="connsiteY41" fmla="*/ 228600 h 753123"/>
                  <a:gd name="connsiteX42" fmla="*/ 304800 w 609524"/>
                  <a:gd name="connsiteY42" fmla="*/ 342900 h 753123"/>
                  <a:gd name="connsiteX43" fmla="*/ 190500 w 609524"/>
                  <a:gd name="connsiteY43" fmla="*/ 228600 h 753123"/>
                  <a:gd name="connsiteX44" fmla="*/ 266605 w 609524"/>
                  <a:gd name="connsiteY44" fmla="*/ 601513 h 753123"/>
                  <a:gd name="connsiteX45" fmla="*/ 160430 w 609524"/>
                  <a:gd name="connsiteY45" fmla="*/ 437731 h 753123"/>
                  <a:gd name="connsiteX46" fmla="*/ 199358 w 609524"/>
                  <a:gd name="connsiteY46" fmla="*/ 422234 h 753123"/>
                  <a:gd name="connsiteX47" fmla="*/ 266605 w 609524"/>
                  <a:gd name="connsiteY47" fmla="*/ 449142 h 753123"/>
                  <a:gd name="connsiteX48" fmla="*/ 266605 w 609524"/>
                  <a:gd name="connsiteY48" fmla="*/ 601513 h 753123"/>
                  <a:gd name="connsiteX49" fmla="*/ 304705 w 609524"/>
                  <a:gd name="connsiteY49" fmla="*/ 423396 h 753123"/>
                  <a:gd name="connsiteX50" fmla="*/ 239506 w 609524"/>
                  <a:gd name="connsiteY50" fmla="*/ 397316 h 753123"/>
                  <a:gd name="connsiteX51" fmla="*/ 247555 w 609524"/>
                  <a:gd name="connsiteY51" fmla="*/ 370742 h 753123"/>
                  <a:gd name="connsiteX52" fmla="*/ 247555 w 609524"/>
                  <a:gd name="connsiteY52" fmla="*/ 369789 h 753123"/>
                  <a:gd name="connsiteX53" fmla="*/ 361912 w 609524"/>
                  <a:gd name="connsiteY53" fmla="*/ 369789 h 753123"/>
                  <a:gd name="connsiteX54" fmla="*/ 361912 w 609524"/>
                  <a:gd name="connsiteY54" fmla="*/ 370742 h 753123"/>
                  <a:gd name="connsiteX55" fmla="*/ 369951 w 609524"/>
                  <a:gd name="connsiteY55" fmla="*/ 397259 h 753123"/>
                  <a:gd name="connsiteX56" fmla="*/ 304705 w 609524"/>
                  <a:gd name="connsiteY56" fmla="*/ 423396 h 753123"/>
                  <a:gd name="connsiteX57" fmla="*/ 342805 w 609524"/>
                  <a:gd name="connsiteY57" fmla="*/ 600751 h 753123"/>
                  <a:gd name="connsiteX58" fmla="*/ 342805 w 609524"/>
                  <a:gd name="connsiteY58" fmla="*/ 449142 h 753123"/>
                  <a:gd name="connsiteX59" fmla="*/ 410099 w 609524"/>
                  <a:gd name="connsiteY59" fmla="*/ 422224 h 753123"/>
                  <a:gd name="connsiteX60" fmla="*/ 447694 w 609524"/>
                  <a:gd name="connsiteY60" fmla="*/ 437198 h 753123"/>
                  <a:gd name="connsiteX61" fmla="*/ 342805 w 609524"/>
                  <a:gd name="connsiteY6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0 w 609524"/>
                  <a:gd name="connsiteY29" fmla="*/ 606400 h 753123"/>
                  <a:gd name="connsiteX30" fmla="*/ 0 w 609524"/>
                  <a:gd name="connsiteY30" fmla="*/ 700792 h 753123"/>
                  <a:gd name="connsiteX31" fmla="*/ 8477 w 609524"/>
                  <a:gd name="connsiteY31" fmla="*/ 706450 h 753123"/>
                  <a:gd name="connsiteX32" fmla="*/ 307438 w 609524"/>
                  <a:gd name="connsiteY32" fmla="*/ 753123 h 753123"/>
                  <a:gd name="connsiteX33" fmla="*/ 601904 w 609524"/>
                  <a:gd name="connsiteY33" fmla="*/ 705841 h 753123"/>
                  <a:gd name="connsiteX34" fmla="*/ 609524 w 609524"/>
                  <a:gd name="connsiteY34" fmla="*/ 700126 h 753123"/>
                  <a:gd name="connsiteX35" fmla="*/ 609505 w 609524"/>
                  <a:gd name="connsiteY35" fmla="*/ 533019 h 753123"/>
                  <a:gd name="connsiteX36" fmla="*/ 190500 w 609524"/>
                  <a:gd name="connsiteY36" fmla="*/ 228600 h 753123"/>
                  <a:gd name="connsiteX37" fmla="*/ 190500 w 609524"/>
                  <a:gd name="connsiteY37" fmla="*/ 196215 h 753123"/>
                  <a:gd name="connsiteX38" fmla="*/ 375590 w 609524"/>
                  <a:gd name="connsiteY38" fmla="*/ 117872 h 753123"/>
                  <a:gd name="connsiteX39" fmla="*/ 419100 w 609524"/>
                  <a:gd name="connsiteY39" fmla="*/ 182251 h 753123"/>
                  <a:gd name="connsiteX40" fmla="*/ 419100 w 609524"/>
                  <a:gd name="connsiteY40" fmla="*/ 228600 h 753123"/>
                  <a:gd name="connsiteX41" fmla="*/ 304800 w 609524"/>
                  <a:gd name="connsiteY41" fmla="*/ 342900 h 753123"/>
                  <a:gd name="connsiteX42" fmla="*/ 190500 w 609524"/>
                  <a:gd name="connsiteY42" fmla="*/ 228600 h 753123"/>
                  <a:gd name="connsiteX43" fmla="*/ 266605 w 609524"/>
                  <a:gd name="connsiteY43" fmla="*/ 601513 h 753123"/>
                  <a:gd name="connsiteX44" fmla="*/ 160430 w 609524"/>
                  <a:gd name="connsiteY44" fmla="*/ 437731 h 753123"/>
                  <a:gd name="connsiteX45" fmla="*/ 199358 w 609524"/>
                  <a:gd name="connsiteY45" fmla="*/ 422234 h 753123"/>
                  <a:gd name="connsiteX46" fmla="*/ 266605 w 609524"/>
                  <a:gd name="connsiteY46" fmla="*/ 449142 h 753123"/>
                  <a:gd name="connsiteX47" fmla="*/ 266605 w 609524"/>
                  <a:gd name="connsiteY47" fmla="*/ 601513 h 753123"/>
                  <a:gd name="connsiteX48" fmla="*/ 304705 w 609524"/>
                  <a:gd name="connsiteY48" fmla="*/ 423396 h 753123"/>
                  <a:gd name="connsiteX49" fmla="*/ 239506 w 609524"/>
                  <a:gd name="connsiteY49" fmla="*/ 397316 h 753123"/>
                  <a:gd name="connsiteX50" fmla="*/ 247555 w 609524"/>
                  <a:gd name="connsiteY50" fmla="*/ 370742 h 753123"/>
                  <a:gd name="connsiteX51" fmla="*/ 247555 w 609524"/>
                  <a:gd name="connsiteY51" fmla="*/ 369789 h 753123"/>
                  <a:gd name="connsiteX52" fmla="*/ 361912 w 609524"/>
                  <a:gd name="connsiteY52" fmla="*/ 369789 h 753123"/>
                  <a:gd name="connsiteX53" fmla="*/ 361912 w 609524"/>
                  <a:gd name="connsiteY53" fmla="*/ 370742 h 753123"/>
                  <a:gd name="connsiteX54" fmla="*/ 369951 w 609524"/>
                  <a:gd name="connsiteY54" fmla="*/ 397259 h 753123"/>
                  <a:gd name="connsiteX55" fmla="*/ 304705 w 609524"/>
                  <a:gd name="connsiteY55" fmla="*/ 423396 h 753123"/>
                  <a:gd name="connsiteX56" fmla="*/ 342805 w 609524"/>
                  <a:gd name="connsiteY56" fmla="*/ 600751 h 753123"/>
                  <a:gd name="connsiteX57" fmla="*/ 342805 w 609524"/>
                  <a:gd name="connsiteY57" fmla="*/ 449142 h 753123"/>
                  <a:gd name="connsiteX58" fmla="*/ 410099 w 609524"/>
                  <a:gd name="connsiteY58" fmla="*/ 422224 h 753123"/>
                  <a:gd name="connsiteX59" fmla="*/ 447694 w 609524"/>
                  <a:gd name="connsiteY59" fmla="*/ 437198 h 753123"/>
                  <a:gd name="connsiteX60" fmla="*/ 342805 w 609524"/>
                  <a:gd name="connsiteY60" fmla="*/ 600751 h 753123"/>
                  <a:gd name="connsiteX0" fmla="*/ 611553 w 611572"/>
                  <a:gd name="connsiteY0" fmla="*/ 533019 h 753123"/>
                  <a:gd name="connsiteX1" fmla="*/ 575986 w 611572"/>
                  <a:gd name="connsiteY1" fmla="*/ 461582 h 753123"/>
                  <a:gd name="connsiteX2" fmla="*/ 485385 w 611572"/>
                  <a:gd name="connsiteY2" fmla="*/ 410404 h 753123"/>
                  <a:gd name="connsiteX3" fmla="*/ 485261 w 611572"/>
                  <a:gd name="connsiteY3" fmla="*/ 410347 h 753123"/>
                  <a:gd name="connsiteX4" fmla="*/ 485261 w 611572"/>
                  <a:gd name="connsiteY4" fmla="*/ 410347 h 753123"/>
                  <a:gd name="connsiteX5" fmla="*/ 485013 w 611572"/>
                  <a:gd name="connsiteY5" fmla="*/ 410251 h 753123"/>
                  <a:gd name="connsiteX6" fmla="*/ 470659 w 611572"/>
                  <a:gd name="connsiteY6" fmla="*/ 404536 h 753123"/>
                  <a:gd name="connsiteX7" fmla="*/ 407946 w 611572"/>
                  <a:gd name="connsiteY7" fmla="*/ 379590 h 753123"/>
                  <a:gd name="connsiteX8" fmla="*/ 402050 w 611572"/>
                  <a:gd name="connsiteY8" fmla="*/ 370789 h 753123"/>
                  <a:gd name="connsiteX9" fmla="*/ 402050 w 611572"/>
                  <a:gd name="connsiteY9" fmla="*/ 347415 h 753123"/>
                  <a:gd name="connsiteX10" fmla="*/ 459248 w 611572"/>
                  <a:gd name="connsiteY10" fmla="*/ 228600 h 753123"/>
                  <a:gd name="connsiteX11" fmla="*/ 459248 w 611572"/>
                  <a:gd name="connsiteY11" fmla="*/ 214313 h 753123"/>
                  <a:gd name="connsiteX12" fmla="*/ 474821 w 611572"/>
                  <a:gd name="connsiteY12" fmla="*/ 160487 h 753123"/>
                  <a:gd name="connsiteX13" fmla="*/ 379143 w 611572"/>
                  <a:gd name="connsiteY13" fmla="*/ 17974 h 753123"/>
                  <a:gd name="connsiteX14" fmla="*/ 365170 w 611572"/>
                  <a:gd name="connsiteY14" fmla="*/ 19221 h 753123"/>
                  <a:gd name="connsiteX15" fmla="*/ 355549 w 611572"/>
                  <a:gd name="connsiteY15" fmla="*/ 25889 h 753123"/>
                  <a:gd name="connsiteX16" fmla="*/ 344910 w 611572"/>
                  <a:gd name="connsiteY16" fmla="*/ 11344 h 753123"/>
                  <a:gd name="connsiteX17" fmla="*/ 331165 w 611572"/>
                  <a:gd name="connsiteY17" fmla="*/ 2591 h 753123"/>
                  <a:gd name="connsiteX18" fmla="*/ 301152 w 611572"/>
                  <a:gd name="connsiteY18" fmla="*/ 0 h 753123"/>
                  <a:gd name="connsiteX19" fmla="*/ 155953 w 611572"/>
                  <a:gd name="connsiteY19" fmla="*/ 91440 h 753123"/>
                  <a:gd name="connsiteX20" fmla="*/ 154181 w 611572"/>
                  <a:gd name="connsiteY20" fmla="*/ 219437 h 753123"/>
                  <a:gd name="connsiteX21" fmla="*/ 154448 w 611572"/>
                  <a:gd name="connsiteY21" fmla="*/ 221437 h 753123"/>
                  <a:gd name="connsiteX22" fmla="*/ 154448 w 611572"/>
                  <a:gd name="connsiteY22" fmla="*/ 228600 h 753123"/>
                  <a:gd name="connsiteX23" fmla="*/ 211503 w 611572"/>
                  <a:gd name="connsiteY23" fmla="*/ 347348 h 753123"/>
                  <a:gd name="connsiteX24" fmla="*/ 211503 w 611572"/>
                  <a:gd name="connsiteY24" fmla="*/ 370742 h 753123"/>
                  <a:gd name="connsiteX25" fmla="*/ 205788 w 611572"/>
                  <a:gd name="connsiteY25" fmla="*/ 379476 h 753123"/>
                  <a:gd name="connsiteX26" fmla="*/ 141332 w 611572"/>
                  <a:gd name="connsiteY26" fmla="*/ 405136 h 753123"/>
                  <a:gd name="connsiteX27" fmla="*/ 126635 w 611572"/>
                  <a:gd name="connsiteY27" fmla="*/ 410985 h 753123"/>
                  <a:gd name="connsiteX28" fmla="*/ 47006 w 611572"/>
                  <a:gd name="connsiteY28" fmla="*/ 454190 h 753123"/>
                  <a:gd name="connsiteX29" fmla="*/ 0 w 611572"/>
                  <a:gd name="connsiteY29" fmla="*/ 563156 h 753123"/>
                  <a:gd name="connsiteX30" fmla="*/ 2048 w 611572"/>
                  <a:gd name="connsiteY30" fmla="*/ 700792 h 753123"/>
                  <a:gd name="connsiteX31" fmla="*/ 10525 w 611572"/>
                  <a:gd name="connsiteY31" fmla="*/ 706450 h 753123"/>
                  <a:gd name="connsiteX32" fmla="*/ 309486 w 611572"/>
                  <a:gd name="connsiteY32" fmla="*/ 753123 h 753123"/>
                  <a:gd name="connsiteX33" fmla="*/ 603952 w 611572"/>
                  <a:gd name="connsiteY33" fmla="*/ 705841 h 753123"/>
                  <a:gd name="connsiteX34" fmla="*/ 611572 w 611572"/>
                  <a:gd name="connsiteY34" fmla="*/ 700126 h 753123"/>
                  <a:gd name="connsiteX35" fmla="*/ 611553 w 611572"/>
                  <a:gd name="connsiteY35" fmla="*/ 533019 h 753123"/>
                  <a:gd name="connsiteX36" fmla="*/ 192548 w 611572"/>
                  <a:gd name="connsiteY36" fmla="*/ 228600 h 753123"/>
                  <a:gd name="connsiteX37" fmla="*/ 192548 w 611572"/>
                  <a:gd name="connsiteY37" fmla="*/ 196215 h 753123"/>
                  <a:gd name="connsiteX38" fmla="*/ 377638 w 611572"/>
                  <a:gd name="connsiteY38" fmla="*/ 117872 h 753123"/>
                  <a:gd name="connsiteX39" fmla="*/ 421148 w 611572"/>
                  <a:gd name="connsiteY39" fmla="*/ 182251 h 753123"/>
                  <a:gd name="connsiteX40" fmla="*/ 421148 w 611572"/>
                  <a:gd name="connsiteY40" fmla="*/ 228600 h 753123"/>
                  <a:gd name="connsiteX41" fmla="*/ 306848 w 611572"/>
                  <a:gd name="connsiteY41" fmla="*/ 342900 h 753123"/>
                  <a:gd name="connsiteX42" fmla="*/ 192548 w 611572"/>
                  <a:gd name="connsiteY42" fmla="*/ 228600 h 753123"/>
                  <a:gd name="connsiteX43" fmla="*/ 268653 w 611572"/>
                  <a:gd name="connsiteY43" fmla="*/ 601513 h 753123"/>
                  <a:gd name="connsiteX44" fmla="*/ 162478 w 611572"/>
                  <a:gd name="connsiteY44" fmla="*/ 437731 h 753123"/>
                  <a:gd name="connsiteX45" fmla="*/ 201406 w 611572"/>
                  <a:gd name="connsiteY45" fmla="*/ 422234 h 753123"/>
                  <a:gd name="connsiteX46" fmla="*/ 268653 w 611572"/>
                  <a:gd name="connsiteY46" fmla="*/ 449142 h 753123"/>
                  <a:gd name="connsiteX47" fmla="*/ 268653 w 611572"/>
                  <a:gd name="connsiteY47" fmla="*/ 601513 h 753123"/>
                  <a:gd name="connsiteX48" fmla="*/ 306753 w 611572"/>
                  <a:gd name="connsiteY48" fmla="*/ 423396 h 753123"/>
                  <a:gd name="connsiteX49" fmla="*/ 241554 w 611572"/>
                  <a:gd name="connsiteY49" fmla="*/ 397316 h 753123"/>
                  <a:gd name="connsiteX50" fmla="*/ 249603 w 611572"/>
                  <a:gd name="connsiteY50" fmla="*/ 370742 h 753123"/>
                  <a:gd name="connsiteX51" fmla="*/ 249603 w 611572"/>
                  <a:gd name="connsiteY51" fmla="*/ 369789 h 753123"/>
                  <a:gd name="connsiteX52" fmla="*/ 363960 w 611572"/>
                  <a:gd name="connsiteY52" fmla="*/ 369789 h 753123"/>
                  <a:gd name="connsiteX53" fmla="*/ 363960 w 611572"/>
                  <a:gd name="connsiteY53" fmla="*/ 370742 h 753123"/>
                  <a:gd name="connsiteX54" fmla="*/ 371999 w 611572"/>
                  <a:gd name="connsiteY54" fmla="*/ 397259 h 753123"/>
                  <a:gd name="connsiteX55" fmla="*/ 306753 w 611572"/>
                  <a:gd name="connsiteY55" fmla="*/ 423396 h 753123"/>
                  <a:gd name="connsiteX56" fmla="*/ 344853 w 611572"/>
                  <a:gd name="connsiteY56" fmla="*/ 600751 h 753123"/>
                  <a:gd name="connsiteX57" fmla="*/ 344853 w 611572"/>
                  <a:gd name="connsiteY57" fmla="*/ 449142 h 753123"/>
                  <a:gd name="connsiteX58" fmla="*/ 412147 w 611572"/>
                  <a:gd name="connsiteY58" fmla="*/ 422224 h 753123"/>
                  <a:gd name="connsiteX59" fmla="*/ 449742 w 611572"/>
                  <a:gd name="connsiteY59" fmla="*/ 437198 h 753123"/>
                  <a:gd name="connsiteX60" fmla="*/ 344853 w 611572"/>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9615" h="753123">
                    <a:moveTo>
                      <a:pt x="609596" y="533019"/>
                    </a:moveTo>
                    <a:cubicBezTo>
                      <a:pt x="609063" y="505076"/>
                      <a:pt x="596005" y="478849"/>
                      <a:pt x="574029" y="461582"/>
                    </a:cubicBezTo>
                    <a:cubicBezTo>
                      <a:pt x="546607" y="440014"/>
                      <a:pt x="516055" y="422757"/>
                      <a:pt x="483428" y="410404"/>
                    </a:cubicBezTo>
                    <a:lnTo>
                      <a:pt x="483304" y="410347"/>
                    </a:lnTo>
                    <a:lnTo>
                      <a:pt x="483304" y="410347"/>
                    </a:lnTo>
                    <a:lnTo>
                      <a:pt x="483056" y="410251"/>
                    </a:lnTo>
                    <a:lnTo>
                      <a:pt x="468702" y="404536"/>
                    </a:lnTo>
                    <a:lnTo>
                      <a:pt x="405989" y="379590"/>
                    </a:lnTo>
                    <a:cubicBezTo>
                      <a:pt x="402423" y="378121"/>
                      <a:pt x="400095" y="374646"/>
                      <a:pt x="400093" y="370789"/>
                    </a:cubicBezTo>
                    <a:lnTo>
                      <a:pt x="400093" y="347415"/>
                    </a:lnTo>
                    <a:cubicBezTo>
                      <a:pt x="436226" y="318561"/>
                      <a:pt x="457274" y="274839"/>
                      <a:pt x="457291" y="228600"/>
                    </a:cubicBezTo>
                    <a:lnTo>
                      <a:pt x="457291" y="214313"/>
                    </a:lnTo>
                    <a:cubicBezTo>
                      <a:pt x="465599" y="197423"/>
                      <a:pt x="470871" y="179203"/>
                      <a:pt x="472864" y="160487"/>
                    </a:cubicBezTo>
                    <a:cubicBezTo>
                      <a:pt x="472760" y="96479"/>
                      <a:pt x="432164" y="44768"/>
                      <a:pt x="377186" y="17974"/>
                    </a:cubicBezTo>
                    <a:cubicBezTo>
                      <a:pt x="372644" y="15837"/>
                      <a:pt x="367304" y="16314"/>
                      <a:pt x="363213" y="19221"/>
                    </a:cubicBezTo>
                    <a:lnTo>
                      <a:pt x="353592" y="25889"/>
                    </a:lnTo>
                    <a:lnTo>
                      <a:pt x="342953" y="11344"/>
                    </a:lnTo>
                    <a:cubicBezTo>
                      <a:pt x="339680" y="6755"/>
                      <a:pt x="334752" y="3616"/>
                      <a:pt x="329208" y="2591"/>
                    </a:cubicBezTo>
                    <a:cubicBezTo>
                      <a:pt x="319297" y="867"/>
                      <a:pt x="309255" y="1"/>
                      <a:pt x="299195" y="0"/>
                    </a:cubicBezTo>
                    <a:cubicBezTo>
                      <a:pt x="232244" y="0"/>
                      <a:pt x="176923" y="36290"/>
                      <a:pt x="153996" y="91440"/>
                    </a:cubicBezTo>
                    <a:cubicBezTo>
                      <a:pt x="138926" y="132674"/>
                      <a:pt x="138303" y="177802"/>
                      <a:pt x="152224" y="219437"/>
                    </a:cubicBezTo>
                    <a:lnTo>
                      <a:pt x="152491" y="221437"/>
                    </a:lnTo>
                    <a:lnTo>
                      <a:pt x="152491" y="228600"/>
                    </a:lnTo>
                    <a:cubicBezTo>
                      <a:pt x="152494" y="274792"/>
                      <a:pt x="173485" y="318481"/>
                      <a:pt x="209546" y="347348"/>
                    </a:cubicBezTo>
                    <a:lnTo>
                      <a:pt x="209546" y="370742"/>
                    </a:lnTo>
                    <a:cubicBezTo>
                      <a:pt x="209575" y="374539"/>
                      <a:pt x="207322" y="377983"/>
                      <a:pt x="203831" y="379476"/>
                    </a:cubicBezTo>
                    <a:lnTo>
                      <a:pt x="139375" y="405136"/>
                    </a:lnTo>
                    <a:lnTo>
                      <a:pt x="124678" y="410985"/>
                    </a:lnTo>
                    <a:cubicBezTo>
                      <a:pt x="96418" y="421969"/>
                      <a:pt x="69663" y="436486"/>
                      <a:pt x="45049" y="454190"/>
                    </a:cubicBezTo>
                    <a:cubicBezTo>
                      <a:pt x="14045" y="486759"/>
                      <a:pt x="9631" y="515228"/>
                      <a:pt x="2138" y="556328"/>
                    </a:cubicBezTo>
                    <a:cubicBezTo>
                      <a:pt x="2821" y="602207"/>
                      <a:pt x="-592" y="654913"/>
                      <a:pt x="91" y="700792"/>
                    </a:cubicBezTo>
                    <a:lnTo>
                      <a:pt x="8568" y="706450"/>
                    </a:lnTo>
                    <a:cubicBezTo>
                      <a:pt x="55298" y="737597"/>
                      <a:pt x="181866" y="753123"/>
                      <a:pt x="307529" y="753123"/>
                    </a:cubicBezTo>
                    <a:cubicBezTo>
                      <a:pt x="434212" y="753123"/>
                      <a:pt x="560009" y="737330"/>
                      <a:pt x="601995" y="705841"/>
                    </a:cubicBezTo>
                    <a:lnTo>
                      <a:pt x="609615" y="700126"/>
                    </a:lnTo>
                    <a:cubicBezTo>
                      <a:pt x="609609" y="644424"/>
                      <a:pt x="609602" y="588721"/>
                      <a:pt x="609596" y="533019"/>
                    </a:cubicBezTo>
                    <a:close/>
                    <a:moveTo>
                      <a:pt x="190591" y="228600"/>
                    </a:moveTo>
                    <a:lnTo>
                      <a:pt x="190591" y="196215"/>
                    </a:lnTo>
                    <a:cubicBezTo>
                      <a:pt x="238759" y="138113"/>
                      <a:pt x="290356" y="177384"/>
                      <a:pt x="375681" y="117872"/>
                    </a:cubicBezTo>
                    <a:cubicBezTo>
                      <a:pt x="387282" y="109776"/>
                      <a:pt x="399103" y="163497"/>
                      <a:pt x="419191" y="182251"/>
                    </a:cubicBezTo>
                    <a:lnTo>
                      <a:pt x="419191" y="228600"/>
                    </a:lnTo>
                    <a:cubicBezTo>
                      <a:pt x="419191" y="291726"/>
                      <a:pt x="368017" y="342900"/>
                      <a:pt x="304891" y="342900"/>
                    </a:cubicBezTo>
                    <a:cubicBezTo>
                      <a:pt x="241765" y="342900"/>
                      <a:pt x="190591" y="291726"/>
                      <a:pt x="190591" y="228600"/>
                    </a:cubicBezTo>
                    <a:close/>
                    <a:moveTo>
                      <a:pt x="266696" y="601513"/>
                    </a:moveTo>
                    <a:lnTo>
                      <a:pt x="160521" y="437731"/>
                    </a:lnTo>
                    <a:lnTo>
                      <a:pt x="199449" y="422234"/>
                    </a:lnTo>
                    <a:lnTo>
                      <a:pt x="266696" y="449142"/>
                    </a:lnTo>
                    <a:lnTo>
                      <a:pt x="266696" y="601513"/>
                    </a:lnTo>
                    <a:close/>
                    <a:moveTo>
                      <a:pt x="304796" y="423396"/>
                    </a:moveTo>
                    <a:lnTo>
                      <a:pt x="239597" y="397316"/>
                    </a:lnTo>
                    <a:cubicBezTo>
                      <a:pt x="244860" y="389454"/>
                      <a:pt x="247662" y="380203"/>
                      <a:pt x="247646" y="370742"/>
                    </a:cubicBezTo>
                    <a:lnTo>
                      <a:pt x="247646" y="369789"/>
                    </a:lnTo>
                    <a:cubicBezTo>
                      <a:pt x="284296" y="384757"/>
                      <a:pt x="325353" y="384757"/>
                      <a:pt x="362003" y="369789"/>
                    </a:cubicBezTo>
                    <a:lnTo>
                      <a:pt x="362003" y="370742"/>
                    </a:lnTo>
                    <a:cubicBezTo>
                      <a:pt x="361984" y="380184"/>
                      <a:pt x="364783" y="389417"/>
                      <a:pt x="370042" y="397259"/>
                    </a:cubicBezTo>
                    <a:lnTo>
                      <a:pt x="304796" y="423396"/>
                    </a:lnTo>
                    <a:close/>
                    <a:moveTo>
                      <a:pt x="342896" y="600751"/>
                    </a:moveTo>
                    <a:lnTo>
                      <a:pt x="342896" y="449142"/>
                    </a:lnTo>
                    <a:lnTo>
                      <a:pt x="410190" y="422224"/>
                    </a:lnTo>
                    <a:lnTo>
                      <a:pt x="447785" y="437198"/>
                    </a:lnTo>
                    <a:lnTo>
                      <a:pt x="342896" y="600751"/>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9" name="Graphic 48" descr="Briefcase with solid fill">
                <a:extLst>
                  <a:ext uri="{FF2B5EF4-FFF2-40B4-BE49-F238E27FC236}">
                    <a16:creationId xmlns:a16="http://schemas.microsoft.com/office/drawing/2014/main" id="{B5D456A5-9E87-0BF7-9506-7E19539EFCC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02268" y="5597625"/>
                <a:ext cx="620096" cy="620096"/>
              </a:xfrm>
              <a:prstGeom prst="rect">
                <a:avLst/>
              </a:prstGeom>
              <a:effectLst>
                <a:glow rad="25400">
                  <a:schemeClr val="tx1"/>
                </a:glow>
              </a:effectLst>
            </p:spPr>
          </p:pic>
        </p:grpSp>
      </p:grpSp>
      <p:pic>
        <p:nvPicPr>
          <p:cNvPr id="2" name="Picture 1">
            <a:hlinkClick r:id="rId16" action="ppaction://hlinksldjump"/>
            <a:extLst>
              <a:ext uri="{FF2B5EF4-FFF2-40B4-BE49-F238E27FC236}">
                <a16:creationId xmlns:a16="http://schemas.microsoft.com/office/drawing/2014/main" id="{E72741DD-A8D4-50BF-6BEA-70D929B29956}"/>
              </a:ext>
            </a:extLst>
          </p:cNvPr>
          <p:cNvPicPr>
            <a:picLocks noChangeAspect="1"/>
          </p:cNvPicPr>
          <p:nvPr/>
        </p:nvPicPr>
        <p:blipFill>
          <a:blip r:embed="rId17"/>
          <a:stretch>
            <a:fillRect/>
          </a:stretch>
        </p:blipFill>
        <p:spPr>
          <a:xfrm flipH="1">
            <a:off x="11346629" y="6016808"/>
            <a:ext cx="756000" cy="756000"/>
          </a:xfrm>
          <a:prstGeom prst="rect">
            <a:avLst/>
          </a:prstGeom>
        </p:spPr>
      </p:pic>
    </p:spTree>
    <p:extLst>
      <p:ext uri="{BB962C8B-B14F-4D97-AF65-F5344CB8AC3E}">
        <p14:creationId xmlns:p14="http://schemas.microsoft.com/office/powerpoint/2010/main" val="237195316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DEFBDE5-FE3B-387F-E44A-41A87D54E386}"/>
              </a:ext>
            </a:extLst>
          </p:cNvPr>
          <p:cNvPicPr preferRelativeResize="0">
            <a:picLocks/>
          </p:cNvPicPr>
          <p:nvPr/>
        </p:nvPicPr>
        <p:blipFill>
          <a:blip r:embed="rId3"/>
          <a:stretch>
            <a:fillRect/>
          </a:stretch>
        </p:blipFill>
        <p:spPr>
          <a:xfrm>
            <a:off x="201765" y="798667"/>
            <a:ext cx="720000" cy="720000"/>
          </a:xfrm>
          <a:prstGeom prst="rect">
            <a:avLst/>
          </a:prstGeom>
        </p:spPr>
      </p:pic>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60620" y="259169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6075" indent="-1616075">
              <a:defRPr/>
            </a:pPr>
            <a:r>
              <a:rPr lang="en-GB" b="0" i="0" dirty="0">
                <a:solidFill>
                  <a:schemeClr val="tx1"/>
                </a:solidFill>
                <a:effectLst/>
                <a:latin typeface="Calibri" panose="020F0502020204030204" pitchFamily="34" charset="0"/>
              </a:rPr>
              <a:t> Safety - The Private Crossings (Signs and Barriers) Regulations 2023 (S.I. 2023/1112) </a:t>
            </a:r>
          </a:p>
        </p:txBody>
      </p:sp>
      <p:sp>
        <p:nvSpPr>
          <p:cNvPr id="18" name="Rectangle: Rounded Corners 17">
            <a:hlinkClick r:id="rId5"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20204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lang="en-GB" spc="-50" dirty="0">
                <a:solidFill>
                  <a:schemeClr val="bg1"/>
                </a:solidFill>
                <a:latin typeface="Calibri" panose="020F0502020204030204"/>
              </a:rPr>
              <a:t>Three new pieces of Safety and Interoperability related legislation and guidance </a:t>
            </a:r>
            <a:r>
              <a:rPr kumimoji="0" lang="en-GB" sz="1800" b="0" i="0" u="none" strike="noStrike" kern="1200" cap="none" spc="-50" normalizeH="0" baseline="0" noProof="0" dirty="0">
                <a:ln>
                  <a:noFill/>
                </a:ln>
                <a:solidFill>
                  <a:schemeClr val="bg1"/>
                </a:solidFill>
                <a:effectLst/>
                <a:uLnTx/>
                <a:uFillTx/>
                <a:latin typeface="Calibri" panose="020F0502020204030204"/>
                <a:ea typeface="+mn-ea"/>
                <a:cs typeface="+mn-cs"/>
              </a:rPr>
              <a:t>have been published</a:t>
            </a:r>
          </a:p>
        </p:txBody>
      </p:sp>
      <p:pic>
        <p:nvPicPr>
          <p:cNvPr id="20" name="Picture 19">
            <a:hlinkClick r:id="rId6" action="ppaction://hlinksldjump"/>
            <a:extLst>
              <a:ext uri="{FF2B5EF4-FFF2-40B4-BE49-F238E27FC236}">
                <a16:creationId xmlns:a16="http://schemas.microsoft.com/office/drawing/2014/main" id="{E9248DA4-BE2F-413C-A699-A7A5259B8B7C}"/>
              </a:ext>
            </a:extLst>
          </p:cNvPr>
          <p:cNvPicPr>
            <a:picLocks noChangeAspect="1"/>
          </p:cNvPicPr>
          <p:nvPr/>
        </p:nvPicPr>
        <p:blipFill>
          <a:blip r:embed="rId7"/>
          <a:stretch>
            <a:fillRect/>
          </a:stretch>
        </p:blipFill>
        <p:spPr>
          <a:xfrm>
            <a:off x="11290478" y="15716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December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1" name="Picture 10">
            <a:hlinkClick r:id="" action="ppaction://hlinkshowjump?jump=endshow"/>
            <a:extLst>
              <a:ext uri="{FF2B5EF4-FFF2-40B4-BE49-F238E27FC236}">
                <a16:creationId xmlns:a16="http://schemas.microsoft.com/office/drawing/2014/main" id="{4B14CEBE-8E1F-4E4E-99B3-DFA0F07303FE}"/>
              </a:ext>
            </a:extLst>
          </p:cNvPr>
          <p:cNvPicPr>
            <a:picLocks noChangeAspect="1"/>
          </p:cNvPicPr>
          <p:nvPr/>
        </p:nvPicPr>
        <p:blipFill>
          <a:blip r:embed="rId8"/>
          <a:stretch>
            <a:fillRect/>
          </a:stretch>
        </p:blipFill>
        <p:spPr>
          <a:xfrm>
            <a:off x="89371" y="6016808"/>
            <a:ext cx="720000" cy="692039"/>
          </a:xfrm>
          <a:prstGeom prst="rect">
            <a:avLst/>
          </a:prstGeom>
        </p:spPr>
      </p:pic>
      <p:sp>
        <p:nvSpPr>
          <p:cNvPr id="3" name="Rectangle: Rounded Corners 2">
            <a:hlinkClick r:id="" action="ppaction://hlinkshowjump?jump=nextslide" highlightClick="1"/>
            <a:extLst>
              <a:ext uri="{FF2B5EF4-FFF2-40B4-BE49-F238E27FC236}">
                <a16:creationId xmlns:a16="http://schemas.microsoft.com/office/drawing/2014/main" id="{484FED05-3F24-BF8F-B407-53DC05EF3E98}"/>
              </a:ext>
            </a:extLst>
          </p:cNvPr>
          <p:cNvSpPr/>
          <p:nvPr/>
        </p:nvSpPr>
        <p:spPr>
          <a:xfrm>
            <a:off x="1073188" y="1679506"/>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pc="-50" dirty="0">
                <a:solidFill>
                  <a:schemeClr val="tx1"/>
                </a:solidFill>
                <a:latin typeface="Calibri" panose="020F0502020204030204"/>
              </a:rPr>
              <a:t>Safety – Guidance on Entities in charge of maintenance (ECMs)</a:t>
            </a:r>
          </a:p>
        </p:txBody>
      </p:sp>
      <p:sp>
        <p:nvSpPr>
          <p:cNvPr id="22" name="Title 1">
            <a:extLst>
              <a:ext uri="{FF2B5EF4-FFF2-40B4-BE49-F238E27FC236}">
                <a16:creationId xmlns:a16="http://schemas.microsoft.com/office/drawing/2014/main" id="{7DE9A0C2-352F-154F-5DC3-F16DD7522E13}"/>
              </a:ext>
            </a:extLst>
          </p:cNvPr>
          <p:cNvSpPr txBox="1">
            <a:spLocks/>
          </p:cNvSpPr>
          <p:nvPr/>
        </p:nvSpPr>
        <p:spPr>
          <a:xfrm>
            <a:off x="2391463" y="4286188"/>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play button to find out more about the change65</a:t>
            </a:r>
          </a:p>
        </p:txBody>
      </p:sp>
      <p:pic>
        <p:nvPicPr>
          <p:cNvPr id="23" name="Picture 22">
            <a:hlinkClick r:id="rId9" action="ppaction://hlinksldjump"/>
            <a:extLst>
              <a:ext uri="{FF2B5EF4-FFF2-40B4-BE49-F238E27FC236}">
                <a16:creationId xmlns:a16="http://schemas.microsoft.com/office/drawing/2014/main" id="{A70F3CAF-F401-8D63-07C7-A7D0ACED27AC}"/>
              </a:ext>
            </a:extLst>
          </p:cNvPr>
          <p:cNvPicPr>
            <a:picLocks noChangeAspect="1"/>
          </p:cNvPicPr>
          <p:nvPr/>
        </p:nvPicPr>
        <p:blipFill>
          <a:blip r:embed="rId10">
            <a:biLevel thresh="75000"/>
          </a:blip>
          <a:stretch>
            <a:fillRect/>
          </a:stretch>
        </p:blipFill>
        <p:spPr>
          <a:xfrm>
            <a:off x="10529832" y="1677194"/>
            <a:ext cx="755970" cy="755970"/>
          </a:xfrm>
          <a:prstGeom prst="rect">
            <a:avLst/>
          </a:prstGeom>
        </p:spPr>
      </p:pic>
      <p:pic>
        <p:nvPicPr>
          <p:cNvPr id="25" name="Picture 24">
            <a:hlinkClick r:id="rId4" action="ppaction://hlinksldjump"/>
            <a:extLst>
              <a:ext uri="{FF2B5EF4-FFF2-40B4-BE49-F238E27FC236}">
                <a16:creationId xmlns:a16="http://schemas.microsoft.com/office/drawing/2014/main" id="{00598F51-66B2-E9BF-4071-8E946655E142}"/>
              </a:ext>
            </a:extLst>
          </p:cNvPr>
          <p:cNvPicPr>
            <a:picLocks noChangeAspect="1"/>
          </p:cNvPicPr>
          <p:nvPr/>
        </p:nvPicPr>
        <p:blipFill>
          <a:blip r:embed="rId10">
            <a:biLevel thresh="75000"/>
          </a:blip>
          <a:stretch>
            <a:fillRect/>
          </a:stretch>
        </p:blipFill>
        <p:spPr>
          <a:xfrm>
            <a:off x="10529832" y="2591691"/>
            <a:ext cx="755970" cy="755970"/>
          </a:xfrm>
          <a:prstGeom prst="rect">
            <a:avLst/>
          </a:prstGeom>
        </p:spPr>
      </p:pic>
      <p:sp>
        <p:nvSpPr>
          <p:cNvPr id="26" name="Rectangle: Rounded Corners 25">
            <a:hlinkClick r:id="rId11" action="ppaction://hlinksldjump" highlightClick="1"/>
            <a:extLst>
              <a:ext uri="{FF2B5EF4-FFF2-40B4-BE49-F238E27FC236}">
                <a16:creationId xmlns:a16="http://schemas.microsoft.com/office/drawing/2014/main" id="{CF6748AC-6DDF-E050-D04E-DE0AF018E830}"/>
              </a:ext>
            </a:extLst>
          </p:cNvPr>
          <p:cNvSpPr/>
          <p:nvPr/>
        </p:nvSpPr>
        <p:spPr>
          <a:xfrm>
            <a:off x="1073188" y="3510340"/>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6075" indent="-1616075">
              <a:defRPr/>
            </a:pPr>
            <a:r>
              <a:rPr lang="en-GB" b="0" i="0" dirty="0">
                <a:solidFill>
                  <a:schemeClr val="tx1"/>
                </a:solidFill>
                <a:effectLst/>
                <a:latin typeface="Calibri" panose="020F0502020204030204" pitchFamily="34" charset="0"/>
              </a:rPr>
              <a:t>Interoperability - Extension of CE mark recognition</a:t>
            </a:r>
          </a:p>
        </p:txBody>
      </p:sp>
      <p:pic>
        <p:nvPicPr>
          <p:cNvPr id="27" name="Picture 26">
            <a:hlinkClick r:id="rId11" action="ppaction://hlinksldjump"/>
            <a:extLst>
              <a:ext uri="{FF2B5EF4-FFF2-40B4-BE49-F238E27FC236}">
                <a16:creationId xmlns:a16="http://schemas.microsoft.com/office/drawing/2014/main" id="{24D1F405-D034-3E4C-7B50-AA4C4ADC3755}"/>
              </a:ext>
            </a:extLst>
          </p:cNvPr>
          <p:cNvPicPr>
            <a:picLocks noChangeAspect="1"/>
          </p:cNvPicPr>
          <p:nvPr/>
        </p:nvPicPr>
        <p:blipFill>
          <a:blip r:embed="rId10">
            <a:biLevel thresh="75000"/>
          </a:blip>
          <a:stretch>
            <a:fillRect/>
          </a:stretch>
        </p:blipFill>
        <p:spPr>
          <a:xfrm>
            <a:off x="10542400" y="3510340"/>
            <a:ext cx="755970" cy="755970"/>
          </a:xfrm>
          <a:prstGeom prst="rect">
            <a:avLst/>
          </a:prstGeom>
        </p:spPr>
      </p:pic>
    </p:spTree>
    <p:extLst>
      <p:ext uri="{BB962C8B-B14F-4D97-AF65-F5344CB8AC3E}">
        <p14:creationId xmlns:p14="http://schemas.microsoft.com/office/powerpoint/2010/main" val="297016297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theme/theme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6D3B8E94-BD00-BB43-9D2B-34F974CF12B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c562db-e93c-4d45-a7c1-9e4a2fbd2fc0">
      <Terms xmlns="http://schemas.microsoft.com/office/infopath/2007/PartnerControls"/>
    </lcf76f155ced4ddcb4097134ff3c332f>
    <TaxCatchAll xmlns="8089b08c-abae-4574-a6ff-2d07be0713db" xsi:nil="true"/>
    <SharedWithUsers xmlns="8089b08c-abae-4574-a6ff-2d07be0713db">
      <UserInfo>
        <DisplayName>Wayne Murphy</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31BA71C05D99449D01563567B1F2C2" ma:contentTypeVersion="14" ma:contentTypeDescription="Create a new document." ma:contentTypeScope="" ma:versionID="969c30f79b57c7fcb06a58cb488f2e1d">
  <xsd:schema xmlns:xsd="http://www.w3.org/2001/XMLSchema" xmlns:xs="http://www.w3.org/2001/XMLSchema" xmlns:p="http://schemas.microsoft.com/office/2006/metadata/properties" xmlns:ns2="d1c562db-e93c-4d45-a7c1-9e4a2fbd2fc0" xmlns:ns3="8089b08c-abae-4574-a6ff-2d07be0713db" targetNamespace="http://schemas.microsoft.com/office/2006/metadata/properties" ma:root="true" ma:fieldsID="1c43ead56c7cfb683b2f6e219eddef02" ns2:_="" ns3:_="">
    <xsd:import namespace="d1c562db-e93c-4d45-a7c1-9e4a2fbd2fc0"/>
    <xsd:import namespace="8089b08c-abae-4574-a6ff-2d07be0713d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c562db-e93c-4d45-a7c1-9e4a2fbd2f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6541f7f-1005-4369-9bab-4b4ace30016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89b08c-abae-4574-a6ff-2d07be0713d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44a9667-8eed-45d4-9b23-f18e111ee661}" ma:internalName="TaxCatchAll" ma:showField="CatchAllData" ma:web="8089b08c-abae-4574-a6ff-2d07be0713d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8D6100-6E53-4C91-9DBE-E4254FBE7151}">
  <ds:schemaRefs>
    <ds:schemaRef ds:uri="http://purl.org/dc/elements/1.1/"/>
    <ds:schemaRef ds:uri="http://purl.org/dc/dcmitype/"/>
    <ds:schemaRef ds:uri="http://schemas.openxmlformats.org/package/2006/metadata/core-properties"/>
    <ds:schemaRef ds:uri="d1c562db-e93c-4d45-a7c1-9e4a2fbd2fc0"/>
    <ds:schemaRef ds:uri="8089b08c-abae-4574-a6ff-2d07be0713db"/>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FD36A2D-EB13-4882-B62A-50889A27B9D8}">
  <ds:schemaRefs>
    <ds:schemaRef ds:uri="8089b08c-abae-4574-a6ff-2d07be0713db"/>
    <ds:schemaRef ds:uri="d1c562db-e93c-4d45-a7c1-9e4a2fbd2f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4C09D5-E8FB-49D3-910A-371F8E003D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3525</TotalTime>
  <Words>2717</Words>
  <Application>Microsoft Office PowerPoint</Application>
  <PresentationFormat>Widescreen</PresentationFormat>
  <Paragraphs>195</Paragraphs>
  <Slides>23</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Bahnschrift</vt:lpstr>
      <vt:lpstr>Calibri</vt:lpstr>
      <vt:lpstr>Calibri Light</vt:lpstr>
      <vt:lpstr>9_Office Theme</vt:lpstr>
      <vt:lpstr>Cover</vt:lpstr>
      <vt:lpstr>Changes to Standards –  December 2023 Interactive Briefing Slide Deck  Please view in slideshow mode for the links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Murphy</dc:creator>
  <cp:lastModifiedBy>Wayne Murphy</cp:lastModifiedBy>
  <cp:revision>7</cp:revision>
  <dcterms:created xsi:type="dcterms:W3CDTF">2021-09-02T09:08:56Z</dcterms:created>
  <dcterms:modified xsi:type="dcterms:W3CDTF">2023-12-01T07:36:31Z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0x0101005E31BA71C05D99449D01563567B1F2C2</vt:lpwstr>
  </property>
  <property fmtid="{D5CDD505-2E9C-101B-9397-08002B2CF9AE}" pid="3" name="MediaServiceImageTags">
    <vt:lpwstr/>
  </property>
</Properties>
</file>