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Lst>
  <p:notesMasterIdLst>
    <p:notesMasterId r:id="rId29"/>
  </p:notesMasterIdLst>
  <p:sldIdLst>
    <p:sldId id="296" r:id="rId7"/>
    <p:sldId id="822" r:id="rId8"/>
    <p:sldId id="775" r:id="rId9"/>
    <p:sldId id="772" r:id="rId10"/>
    <p:sldId id="831" r:id="rId11"/>
    <p:sldId id="830" r:id="rId12"/>
    <p:sldId id="833" r:id="rId13"/>
    <p:sldId id="892" r:id="rId14"/>
    <p:sldId id="893" r:id="rId15"/>
    <p:sldId id="888" r:id="rId16"/>
    <p:sldId id="890" r:id="rId17"/>
    <p:sldId id="894" r:id="rId18"/>
    <p:sldId id="889" r:id="rId19"/>
    <p:sldId id="774" r:id="rId20"/>
    <p:sldId id="884" r:id="rId21"/>
    <p:sldId id="895" r:id="rId22"/>
    <p:sldId id="885" r:id="rId23"/>
    <p:sldId id="896" r:id="rId24"/>
    <p:sldId id="897" r:id="rId25"/>
    <p:sldId id="886" r:id="rId26"/>
    <p:sldId id="898" r:id="rId27"/>
    <p:sldId id="899"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66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 id="2" name="Martha Parkhurst" initials="MP" lastIdx="58" clrIdx="1">
    <p:extLst>
      <p:ext uri="{19B8F6BF-5375-455C-9EA6-DF929625EA0E}">
        <p15:presenceInfo xmlns:p15="http://schemas.microsoft.com/office/powerpoint/2012/main" userId="S::Martha.Parkhurst@RSSB.CO.UK::d5914b7b-5525-49b9-8807-2de9b3dce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5E"/>
    <a:srgbClr val="00ADB1"/>
    <a:srgbClr val="00B1E3"/>
    <a:srgbClr val="006B7B"/>
    <a:srgbClr val="2584C6"/>
    <a:srgbClr val="00968E"/>
    <a:srgbClr val="00A5E1"/>
    <a:srgbClr val="009C94"/>
    <a:srgbClr val="EDA100"/>
    <a:srgbClr val="CFD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558C2-96E1-4840-A27D-759A1BDDEB3C}" v="409" dt="2021-09-02T10:19:02.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101" autoAdjust="0"/>
  </p:normalViewPr>
  <p:slideViewPr>
    <p:cSldViewPr snapToGrid="0" showGuides="1">
      <p:cViewPr varScale="1">
        <p:scale>
          <a:sx n="114" d="100"/>
          <a:sy n="114" d="100"/>
        </p:scale>
        <p:origin x="396" y="102"/>
      </p:cViewPr>
      <p:guideLst>
        <p:guide pos="3840"/>
        <p:guide orient="horz" pos="1661"/>
      </p:guideLst>
    </p:cSldViewPr>
  </p:slideViewPr>
  <p:notesTextViewPr>
    <p:cViewPr>
      <p:scale>
        <a:sx n="1" d="1"/>
        <a:sy n="1" d="1"/>
      </p:scale>
      <p:origin x="0" y="0"/>
    </p:cViewPr>
  </p:notesTextViewPr>
  <p:notesViewPr>
    <p:cSldViewPr snapToGrid="0" showGuides="1">
      <p:cViewPr>
        <p:scale>
          <a:sx n="62" d="100"/>
          <a:sy n="62" d="100"/>
        </p:scale>
        <p:origin x="2396" y="-504"/>
      </p:cViewPr>
      <p:guideLst>
        <p:guide orient="horz" pos="3126"/>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D49F1B-AE95-428A-ABD4-B10B4F484F64}" type="datetimeFigureOut">
              <a:rPr lang="en-GB" smtClean="0"/>
              <a:t>02/09/2021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AB0473-D7DB-4938-AA81-4FE26BD6BEE1}" type="slidenum">
              <a:rPr lang="en-GB" smtClean="0"/>
              <a:t>‹#›</a:t>
            </a:fld>
            <a:endParaRPr lang="en-GB"/>
          </a:p>
        </p:txBody>
      </p:sp>
    </p:spTree>
    <p:extLst>
      <p:ext uri="{BB962C8B-B14F-4D97-AF65-F5344CB8AC3E}">
        <p14:creationId xmlns:p14="http://schemas.microsoft.com/office/powerpoint/2010/main" val="2963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10</a:t>
            </a:fld>
            <a:endParaRPr lang="en-GB"/>
          </a:p>
        </p:txBody>
      </p:sp>
    </p:spTree>
    <p:extLst>
      <p:ext uri="{BB962C8B-B14F-4D97-AF65-F5344CB8AC3E}">
        <p14:creationId xmlns:p14="http://schemas.microsoft.com/office/powerpoint/2010/main" val="419396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05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29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1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15</a:t>
            </a:fld>
            <a:endParaRPr lang="en-GB"/>
          </a:p>
        </p:txBody>
      </p:sp>
    </p:spTree>
    <p:extLst>
      <p:ext uri="{BB962C8B-B14F-4D97-AF65-F5344CB8AC3E}">
        <p14:creationId xmlns:p14="http://schemas.microsoft.com/office/powerpoint/2010/main" val="115275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16</a:t>
            </a:fld>
            <a:endParaRPr lang="en-GB"/>
          </a:p>
        </p:txBody>
      </p:sp>
    </p:spTree>
    <p:extLst>
      <p:ext uri="{BB962C8B-B14F-4D97-AF65-F5344CB8AC3E}">
        <p14:creationId xmlns:p14="http://schemas.microsoft.com/office/powerpoint/2010/main" val="143227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67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8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5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561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21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AB0473-D7DB-4938-AA81-4FE26BD6BEE1}" type="slidenum">
              <a:rPr lang="en-GB" smtClean="0"/>
              <a:t>3</a:t>
            </a:fld>
            <a:endParaRPr lang="en-GB"/>
          </a:p>
        </p:txBody>
      </p:sp>
    </p:spTree>
    <p:extLst>
      <p:ext uri="{BB962C8B-B14F-4D97-AF65-F5344CB8AC3E}">
        <p14:creationId xmlns:p14="http://schemas.microsoft.com/office/powerpoint/2010/main" val="94858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a:t>
            </a:fld>
            <a:endParaRPr lang="en-GB"/>
          </a:p>
        </p:txBody>
      </p:sp>
    </p:spTree>
    <p:extLst>
      <p:ext uri="{BB962C8B-B14F-4D97-AF65-F5344CB8AC3E}">
        <p14:creationId xmlns:p14="http://schemas.microsoft.com/office/powerpoint/2010/main" val="302356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5</a:t>
            </a:fld>
            <a:endParaRPr lang="en-GB"/>
          </a:p>
        </p:txBody>
      </p:sp>
    </p:spTree>
    <p:extLst>
      <p:ext uri="{BB962C8B-B14F-4D97-AF65-F5344CB8AC3E}">
        <p14:creationId xmlns:p14="http://schemas.microsoft.com/office/powerpoint/2010/main" val="350783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6</a:t>
            </a:fld>
            <a:endParaRPr lang="en-GB"/>
          </a:p>
        </p:txBody>
      </p:sp>
    </p:spTree>
    <p:extLst>
      <p:ext uri="{BB962C8B-B14F-4D97-AF65-F5344CB8AC3E}">
        <p14:creationId xmlns:p14="http://schemas.microsoft.com/office/powerpoint/2010/main" val="86718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7</a:t>
            </a:fld>
            <a:endParaRPr lang="en-GB"/>
          </a:p>
        </p:txBody>
      </p:sp>
    </p:spTree>
    <p:extLst>
      <p:ext uri="{BB962C8B-B14F-4D97-AF65-F5344CB8AC3E}">
        <p14:creationId xmlns:p14="http://schemas.microsoft.com/office/powerpoint/2010/main" val="153934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8</a:t>
            </a:fld>
            <a:endParaRPr lang="en-GB"/>
          </a:p>
        </p:txBody>
      </p:sp>
    </p:spTree>
    <p:extLst>
      <p:ext uri="{BB962C8B-B14F-4D97-AF65-F5344CB8AC3E}">
        <p14:creationId xmlns:p14="http://schemas.microsoft.com/office/powerpoint/2010/main" val="230257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9</a:t>
            </a:fld>
            <a:endParaRPr lang="en-GB"/>
          </a:p>
        </p:txBody>
      </p:sp>
    </p:spTree>
    <p:extLst>
      <p:ext uri="{BB962C8B-B14F-4D97-AF65-F5344CB8AC3E}">
        <p14:creationId xmlns:p14="http://schemas.microsoft.com/office/powerpoint/2010/main" val="82839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755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61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96497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31783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15118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637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61337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45516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8544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884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7178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90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1682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93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9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55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44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184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31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155888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3500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69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8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10865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385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573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4355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2583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5191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02 September 2021</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7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02/09/2021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4102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slide" Target="slide2.xml"/><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hyperlink" Target="https://www.rssb.co.uk/standards-catalogue/CatalogueItem/ris-3703-tom-iss-4-1"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RIS-0036-CCS%20Iss%202" TargetMode="External"/><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slide" Target="slide3.xml"/><Relationship Id="rId10" Type="http://schemas.openxmlformats.org/officeDocument/2006/relationships/image" Target="../media/image21.png"/><Relationship Id="rId4" Type="http://schemas.openxmlformats.org/officeDocument/2006/relationships/hyperlink" Target="https://www.rssb.co.uk/standards/finding-and-staying-up-to-date-with-standards/latest-updates-to-standards" TargetMode="External"/><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rssb.co.uk/standards-catalogue/CatalogueItem/RIS-0036-CCS%20Iss%202"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slide" Target="slide3.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hyperlink" Target="https://www.rssb.co.uk/standards-catalogue/CatalogueItem/GMGN2615%20Iss%202-2" TargetMode="External"/><Relationship Id="rId5" Type="http://schemas.openxmlformats.org/officeDocument/2006/relationships/slide" Target="slide3.xml"/><Relationship Id="rId10" Type="http://schemas.openxmlformats.org/officeDocument/2006/relationships/image" Target="../media/image6.png"/><Relationship Id="rId4" Type="http://schemas.openxmlformats.org/officeDocument/2006/relationships/slide" Target="slide15.xml"/><Relationship Id="rId9" Type="http://schemas.openxmlformats.org/officeDocument/2006/relationships/hyperlink" Target="https://www.rssb.co.uk/standards-catalogue/CatalogueItem/GMRT2400%20Iss%206-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ssb.co.uk/standards-catalogue/CatalogueItem/COP0002%20Iss%2011" TargetMode="External"/><Relationship Id="rId13" Type="http://schemas.openxmlformats.org/officeDocument/2006/relationships/hyperlink" Target="https://www.rssb.co.uk/standards-catalogue/CatalogueItem/Poster%20OTM1%20Iss%205" TargetMode="External"/><Relationship Id="rId3" Type="http://schemas.openxmlformats.org/officeDocument/2006/relationships/hyperlink" Target="https://catalogues.rssb.co.uk/rgs/oodocs/COP0005%20Iss%206.pdf" TargetMode="External"/><Relationship Id="rId7" Type="http://schemas.openxmlformats.org/officeDocument/2006/relationships/image" Target="../media/image7.png"/><Relationship Id="rId12" Type="http://schemas.openxmlformats.org/officeDocument/2006/relationships/hyperlink" Target="https://www.rssb.co.uk/standards-catalogue/CatalogueItem/COP0040%20Iss%201"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hyperlink" Target="https://www.rssb.co.uk/standards-catalogue/CatalogueItem/COP0028%20Iss%201" TargetMode="External"/><Relationship Id="rId5" Type="http://schemas.openxmlformats.org/officeDocument/2006/relationships/image" Target="../media/image14.png"/><Relationship Id="rId10" Type="http://schemas.openxmlformats.org/officeDocument/2006/relationships/hyperlink" Target="https://www.rssb.co.uk/standards-catalogue/CatalogueItem/COP0025%20Iss%204" TargetMode="External"/><Relationship Id="rId4" Type="http://schemas.openxmlformats.org/officeDocument/2006/relationships/slide" Target="slide3.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9.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9.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slide" Target="slide3.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slide" Target="slide8.xml"/><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slide" Target="slide4.xml"/><Relationship Id="rId2" Type="http://schemas.openxmlformats.org/officeDocument/2006/relationships/notesSlide" Target="../notesSlides/notesSlide3.xml"/><Relationship Id="rId16" Type="http://schemas.openxmlformats.org/officeDocument/2006/relationships/slide" Target="slide13.xml"/><Relationship Id="rId1" Type="http://schemas.openxmlformats.org/officeDocument/2006/relationships/slideLayout" Target="../slideLayouts/slideLayout29.xml"/><Relationship Id="rId6" Type="http://schemas.openxmlformats.org/officeDocument/2006/relationships/image" Target="../media/image11.jpg"/><Relationship Id="rId11" Type="http://schemas.openxmlformats.org/officeDocument/2006/relationships/image" Target="../media/image7.png"/><Relationship Id="rId5" Type="http://schemas.openxmlformats.org/officeDocument/2006/relationships/image" Target="../media/image10.jpg"/><Relationship Id="rId15" Type="http://schemas.openxmlformats.org/officeDocument/2006/relationships/slide" Target="slide6.xml"/><Relationship Id="rId10" Type="http://schemas.openxmlformats.org/officeDocument/2006/relationships/slide" Target="slide2.xml"/><Relationship Id="rId4" Type="http://schemas.openxmlformats.org/officeDocument/2006/relationships/image" Target="../media/image9.jpg"/><Relationship Id="rId9" Type="http://schemas.openxmlformats.org/officeDocument/2006/relationships/slide" Target="slide15.xml"/><Relationship Id="rId14"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2.jpg"/><Relationship Id="rId7" Type="http://schemas.openxmlformats.org/officeDocument/2006/relationships/image" Target="../media/image14.png"/><Relationship Id="rId12" Type="http://schemas.openxmlformats.org/officeDocument/2006/relationships/hyperlink" Target="https://www.rssb.co.uk/standards-catalogue/CatalogueItem/RIS-2730-RST%20Iss%201-1"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slide" Target="slide3.xml"/><Relationship Id="rId11" Type="http://schemas.openxmlformats.org/officeDocument/2006/relationships/image" Target="../media/image6.png"/><Relationship Id="rId5" Type="http://schemas.openxmlformats.org/officeDocument/2006/relationships/slide" Target="slide5.xml"/><Relationship Id="rId10" Type="http://schemas.openxmlformats.org/officeDocument/2006/relationships/hyperlink" Target="https://www.rssb.co.uk/standards-catalogue/CatalogueItem/GMRT2130%20Iss%205-1" TargetMode="External"/><Relationship Id="rId4" Type="http://schemas.openxmlformats.org/officeDocument/2006/relationships/slide" Target="slide15.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xml"/><Relationship Id="rId7" Type="http://schemas.openxmlformats.org/officeDocument/2006/relationships/hyperlink" Target="https://www.rssb.co.uk/standards-catalogue/CatalogueItem/RIS-2700-RST%20Iss%202" TargetMode="External"/><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slide" Target="slide2.xml"/><Relationship Id="rId10"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8.png"/><Relationship Id="rId7" Type="http://schemas.openxmlformats.org/officeDocument/2006/relationships/image" Target="../media/image14.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slide" Target="slide3.xml"/><Relationship Id="rId11" Type="http://schemas.openxmlformats.org/officeDocument/2006/relationships/hyperlink" Target="https://www.rssb.co.uk/standards-catalogue/CatalogueItem/RIS-7016-INS%20Iss%201-2" TargetMode="External"/><Relationship Id="rId5" Type="http://schemas.openxmlformats.org/officeDocument/2006/relationships/slide" Target="slide7.xml"/><Relationship Id="rId10" Type="http://schemas.openxmlformats.org/officeDocument/2006/relationships/hyperlink" Target="https://www.rssb.co.uk/standards-catalogue/CatalogueItem/ris-7016-ins-iss-1-2" TargetMode="External"/><Relationship Id="rId4" Type="http://schemas.openxmlformats.org/officeDocument/2006/relationships/slide" Target="slide15.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6.svg"/><Relationship Id="rId11" Type="http://schemas.openxmlformats.org/officeDocument/2006/relationships/hyperlink" Target="https://www.rssb.co.uk/standards-catalogue/CatalogueItem/RIS-7773-INS%20Iss%201" TargetMode="External"/><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20.sv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September 2021 interactive briefing slide deck</a:t>
            </a:r>
            <a:br>
              <a:rPr lang="en-GB" sz="3200" spc="-50" dirty="0">
                <a:solidFill>
                  <a:prstClr val="white"/>
                </a:solidFill>
              </a:rPr>
            </a:br>
            <a:r>
              <a:rPr lang="en-GB" sz="2000" b="1" spc="-50" dirty="0">
                <a:solidFill>
                  <a:srgbClr val="C00000"/>
                </a:solidFill>
              </a:rPr>
              <a:t>Please view in slideshow mode for the links and audio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3"/>
          <a:stretch>
            <a:fillRect/>
          </a:stretch>
        </p:blipFill>
        <p:spPr>
          <a:xfrm>
            <a:off x="11290478" y="5991285"/>
            <a:ext cx="755970" cy="755970"/>
          </a:xfrm>
          <a:prstGeom prst="rect">
            <a:avLst/>
          </a:prstGeom>
        </p:spPr>
      </p:pic>
      <p:sp>
        <p:nvSpPr>
          <p:cNvPr id="19" name="Rectangle: Rounded Corners 18">
            <a:extLst>
              <a:ext uri="{FF2B5EF4-FFF2-40B4-BE49-F238E27FC236}">
                <a16:creationId xmlns:a16="http://schemas.microsoft.com/office/drawing/2014/main" id="{1CA67EA3-4413-418F-B5A0-355FB768A452}"/>
              </a:ext>
            </a:extLst>
          </p:cNvPr>
          <p:cNvSpPr/>
          <p:nvPr/>
        </p:nvSpPr>
        <p:spPr>
          <a:xfrm>
            <a:off x="155958" y="4564356"/>
            <a:ext cx="4442168" cy="15316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ts val="1800"/>
              </a:lnSpc>
              <a:defRPr/>
            </a:pPr>
            <a:r>
              <a:rPr lang="en-GB" sz="1600" spc="-50" dirty="0">
                <a:solidFill>
                  <a:schemeClr val="tx1"/>
                </a:solidFill>
              </a:rPr>
              <a:t>The presentation is interactive,  You can use the icons and text on the screen to navigate through it and you can always return to the main menu at anytime by clicking on the home icon. </a:t>
            </a:r>
          </a:p>
          <a:p>
            <a:pPr>
              <a:lnSpc>
                <a:spcPts val="1800"/>
              </a:lnSpc>
              <a:defRPr/>
            </a:pPr>
            <a:endParaRPr lang="en-GB" sz="1600" spc="-50" dirty="0">
              <a:solidFill>
                <a:schemeClr val="tx1"/>
              </a:solidFill>
            </a:endParaRPr>
          </a:p>
          <a:p>
            <a:pPr>
              <a:lnSpc>
                <a:spcPts val="1800"/>
              </a:lnSpc>
              <a:defRPr/>
            </a:pPr>
            <a:r>
              <a:rPr lang="en-GB" sz="1600" spc="-50" dirty="0">
                <a:solidFill>
                  <a:schemeClr val="tx1"/>
                </a:solidFill>
              </a:rPr>
              <a:t>Some slides contain links to additional online content, these are indicated with an icon. </a:t>
            </a:r>
          </a:p>
        </p:txBody>
      </p:sp>
      <p:pic>
        <p:nvPicPr>
          <p:cNvPr id="20" name="Picture 19">
            <a:extLst>
              <a:ext uri="{FF2B5EF4-FFF2-40B4-BE49-F238E27FC236}">
                <a16:creationId xmlns:a16="http://schemas.microsoft.com/office/drawing/2014/main" id="{506AD47D-E5EA-48F4-A085-A19586A2C93D}"/>
              </a:ext>
            </a:extLst>
          </p:cNvPr>
          <p:cNvPicPr>
            <a:picLocks noChangeAspect="1"/>
          </p:cNvPicPr>
          <p:nvPr/>
        </p:nvPicPr>
        <p:blipFill>
          <a:blip r:embed="rId4"/>
          <a:stretch>
            <a:fillRect/>
          </a:stretch>
        </p:blipFill>
        <p:spPr>
          <a:xfrm>
            <a:off x="5222477" y="5703285"/>
            <a:ext cx="576000" cy="576000"/>
          </a:xfrm>
          <a:prstGeom prst="rect">
            <a:avLst/>
          </a:prstGeom>
        </p:spPr>
      </p:pic>
      <p:pic>
        <p:nvPicPr>
          <p:cNvPr id="21" name="Picture 20">
            <a:hlinkClick r:id="rId5" action="ppaction://hlinksldjump"/>
            <a:extLst>
              <a:ext uri="{FF2B5EF4-FFF2-40B4-BE49-F238E27FC236}">
                <a16:creationId xmlns:a16="http://schemas.microsoft.com/office/drawing/2014/main" id="{F279250C-7F8A-40DC-8661-8DF9A287CE38}"/>
              </a:ext>
            </a:extLst>
          </p:cNvPr>
          <p:cNvPicPr>
            <a:picLocks noChangeAspect="1"/>
          </p:cNvPicPr>
          <p:nvPr/>
        </p:nvPicPr>
        <p:blipFill>
          <a:blip r:embed="rId6"/>
          <a:stretch>
            <a:fillRect/>
          </a:stretch>
        </p:blipFill>
        <p:spPr>
          <a:xfrm>
            <a:off x="5222477" y="4649021"/>
            <a:ext cx="576000" cy="576000"/>
          </a:xfrm>
          <a:prstGeom prst="rect">
            <a:avLst/>
          </a:prstGeom>
        </p:spPr>
      </p:pic>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Rounded Corners 13">
            <a:hlinkClick r:id="rId8" action="ppaction://hlinksldjump" highlightClick="1"/>
            <a:extLst>
              <a:ext uri="{FF2B5EF4-FFF2-40B4-BE49-F238E27FC236}">
                <a16:creationId xmlns:a16="http://schemas.microsoft.com/office/drawing/2014/main" id="{43CC4424-C1FB-4DB1-9176-6EEA94DE549B}"/>
              </a:ext>
            </a:extLst>
          </p:cNvPr>
          <p:cNvSpPr/>
          <p:nvPr/>
        </p:nvSpPr>
        <p:spPr>
          <a:xfrm>
            <a:off x="1016159" y="540993"/>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One point release has been published in the September 2021 standards catalogue.   </a:t>
            </a:r>
          </a:p>
        </p:txBody>
      </p:sp>
      <p:sp>
        <p:nvSpPr>
          <p:cNvPr id="19" name="Rectangle: Rounded Corners 18">
            <a:hlinkClick r:id="rId9"/>
            <a:extLst>
              <a:ext uri="{FF2B5EF4-FFF2-40B4-BE49-F238E27FC236}">
                <a16:creationId xmlns:a16="http://schemas.microsoft.com/office/drawing/2014/main" id="{A4F82444-B1E8-40CB-8711-2BB1D13484A1}"/>
              </a:ext>
            </a:extLst>
          </p:cNvPr>
          <p:cNvSpPr/>
          <p:nvPr/>
        </p:nvSpPr>
        <p:spPr>
          <a:xfrm>
            <a:off x="1073188" y="138458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RIS-3703-TOM Issue 4.1 - Passenger Train Dispatch and Platform Safety Measures </a:t>
            </a:r>
          </a:p>
        </p:txBody>
      </p:sp>
      <p:pic>
        <p:nvPicPr>
          <p:cNvPr id="20" name="Picture 19">
            <a:hlinkClick r:id="rId9"/>
            <a:extLst>
              <a:ext uri="{FF2B5EF4-FFF2-40B4-BE49-F238E27FC236}">
                <a16:creationId xmlns:a16="http://schemas.microsoft.com/office/drawing/2014/main" id="{59FFE38E-176D-4512-A60C-D28E2EB378E0}"/>
              </a:ext>
            </a:extLst>
          </p:cNvPr>
          <p:cNvPicPr>
            <a:picLocks noChangeAspect="1"/>
          </p:cNvPicPr>
          <p:nvPr/>
        </p:nvPicPr>
        <p:blipFill>
          <a:blip r:embed="rId10"/>
          <a:stretch>
            <a:fillRect/>
          </a:stretch>
        </p:blipFill>
        <p:spPr>
          <a:xfrm>
            <a:off x="10539231" y="1357928"/>
            <a:ext cx="755970" cy="755970"/>
          </a:xfrm>
          <a:prstGeom prst="rect">
            <a:avLst/>
          </a:prstGeom>
        </p:spPr>
      </p:pic>
      <p:sp>
        <p:nvSpPr>
          <p:cNvPr id="12" name="Title 1">
            <a:extLst>
              <a:ext uri="{FF2B5EF4-FFF2-40B4-BE49-F238E27FC236}">
                <a16:creationId xmlns:a16="http://schemas.microsoft.com/office/drawing/2014/main" id="{9A82855B-762D-4D57-A741-35B5D9CAE991}"/>
              </a:ext>
            </a:extLst>
          </p:cNvPr>
          <p:cNvSpPr txBox="1">
            <a:spLocks/>
          </p:cNvSpPr>
          <p:nvPr/>
        </p:nvSpPr>
        <p:spPr>
          <a:xfrm>
            <a:off x="2402722" y="2145576"/>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4076308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546742"/>
            <a:ext cx="10106053"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Updates to Rulebooks and handbooks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113374" y="1387619"/>
            <a:ext cx="10065867" cy="4481840"/>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20"/>
            <a:ext cx="10025681" cy="4538739"/>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rPr>
              <a:t>A detailed presentation covering all the changes is available on the </a:t>
            </a:r>
            <a:r>
              <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hlinkClick r:id="rId4"/>
              </a:rPr>
              <a:t>latest update to</a:t>
            </a:r>
            <a:br>
              <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hlinkClick r:id="rId4"/>
              </a:rPr>
            </a:br>
            <a:r>
              <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hlinkClick r:id="rId4"/>
              </a:rPr>
              <a:t>standards pages </a:t>
            </a:r>
            <a:r>
              <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rPr>
              <a:t>on the website</a:t>
            </a:r>
          </a:p>
          <a:p>
            <a:r>
              <a:rPr kumimoji="0" lang="en-GB" sz="1800" b="1" i="0" u="none" strike="noStrike" kern="1200" cap="none" spc="-50" normalizeH="0" baseline="0" noProof="0" dirty="0">
                <a:ln>
                  <a:noFill/>
                </a:ln>
                <a:solidFill>
                  <a:schemeClr val="tx1"/>
                </a:solidFill>
                <a:effectLst/>
                <a:uLnTx/>
                <a:uFillTx/>
                <a:latin typeface="Calibri" panose="020F0502020204030204"/>
                <a:ea typeface="+mn-ea"/>
                <a:cs typeface="+mn-cs"/>
              </a:rPr>
              <a:t>Overview </a:t>
            </a:r>
            <a:r>
              <a:rPr kumimoji="0" lang="en-GB" sz="1800" b="0" i="0" u="none" strike="noStrike" kern="1200" cap="none" spc="-50" normalizeH="0" baseline="0" noProof="0" dirty="0">
                <a:ln>
                  <a:noFill/>
                </a:ln>
                <a:solidFill>
                  <a:schemeClr val="tx1"/>
                </a:solidFill>
                <a:effectLst/>
                <a:uLnTx/>
                <a:uFillTx/>
                <a:latin typeface="Calibri" panose="020F0502020204030204"/>
                <a:ea typeface="+mn-ea"/>
                <a:cs typeface="+mn-cs"/>
              </a:rPr>
              <a:t>–T</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majority of the changes in this update are relatively minor, being</a:t>
            </a:r>
            <a:b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mostly clarifications of meaning, or updates to better represent present</a:t>
            </a:r>
            <a:b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practices.</a:t>
            </a: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however three changes, that require some supporting work by train</a:t>
            </a:r>
            <a:b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operators if they are to be given full effect - </a:t>
            </a:r>
          </a:p>
          <a:p>
            <a:r>
              <a:rPr kumimoji="0" lang="en-GB" sz="1800" b="1" i="0" u="none" strike="noStrike" kern="1200" cap="none" spc="-50" normalizeH="0" baseline="0" noProof="0" dirty="0">
                <a:ln>
                  <a:noFill/>
                </a:ln>
                <a:solidFill>
                  <a:schemeClr val="tx1"/>
                </a:solidFill>
                <a:effectLst/>
                <a:uLnTx/>
                <a:uFillTx/>
                <a:latin typeface="Calibri" panose="020F0502020204030204"/>
                <a:ea typeface="+mn-ea"/>
                <a:cs typeface="+mn-cs"/>
              </a:rPr>
              <a:t>Module SP Speeds; Section 2.2 </a:t>
            </a:r>
            <a:r>
              <a:rPr kumimoji="0" lang="en-GB" sz="1800" b="0" i="0" u="none" strike="noStrike" kern="1200" cap="none" spc="-50" normalizeH="0" baseline="0" noProof="0" dirty="0">
                <a:ln>
                  <a:noFill/>
                </a:ln>
                <a:solidFill>
                  <a:schemeClr val="tx1"/>
                </a:solidFill>
                <a:effectLst/>
                <a:uLnTx/>
                <a:uFillTx/>
                <a:latin typeface="Calibri" panose="020F0502020204030204"/>
                <a:ea typeface="+mn-ea"/>
                <a:cs typeface="+mn-cs"/>
              </a:rPr>
              <a:t>– This concerns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speed reductions for light</a:t>
            </a:r>
            <a:b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locomotives and short formations of loco</a:t>
            </a:r>
            <a:r>
              <a:rPr lang="en-GB" sz="1800" dirty="0">
                <a:solidFill>
                  <a:schemeClr val="tx1"/>
                </a:solidFill>
                <a:effectLst/>
                <a:latin typeface="Calibri" panose="020F0502020204030204" pitchFamily="34" charset="0"/>
                <a:ea typeface="ArialUnicodeMS"/>
                <a:cs typeface="Calibri" panose="020F0502020204030204" pitchFamily="34" charset="0"/>
              </a:rPr>
              <a:t>-</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hauled passenger stock</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present the rule states that the restrictions do not apply, and the reference to</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not applying when permitted by train operating company instructions. T</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his has</a:t>
            </a:r>
            <a:b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been amplified to explain the basis on which those instructions can be issued.</a:t>
            </a:r>
            <a:b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Brake power of a sufficient number of coaches is necessary to run at normal</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permissible speeds and  older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classes of diesel locomotive may not have enough brake power.</a:t>
            </a:r>
            <a:b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the train operating company can confirm that a class of loco has enough brake power for the train formation concerned it can issue instructions that the restrictions in this section do not apply.</a:t>
            </a:r>
            <a:endParaRPr kumimoji="0" lang="en-GB" sz="1000" b="0" i="0" u="none" strike="noStrike" kern="1200" cap="none" spc="-50" normalizeH="0" baseline="0" noProof="0" dirty="0">
              <a:ln>
                <a:noFill/>
              </a:ln>
              <a:solidFill>
                <a:schemeClr val="tx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5870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1" name="Picture 20" descr="Icon&#10;&#10;Description automatically generated">
            <a:extLst>
              <a:ext uri="{FF2B5EF4-FFF2-40B4-BE49-F238E27FC236}">
                <a16:creationId xmlns:a16="http://schemas.microsoft.com/office/drawing/2014/main" id="{A015AEF8-6CA2-4CAA-AD84-25DC69920744}"/>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grpSp>
        <p:nvGrpSpPr>
          <p:cNvPr id="30" name="Group 29">
            <a:extLst>
              <a:ext uri="{FF2B5EF4-FFF2-40B4-BE49-F238E27FC236}">
                <a16:creationId xmlns:a16="http://schemas.microsoft.com/office/drawing/2014/main" id="{25FEE847-F423-47A2-94A6-B5261C8AFF34}"/>
              </a:ext>
            </a:extLst>
          </p:cNvPr>
          <p:cNvGrpSpPr/>
          <p:nvPr/>
        </p:nvGrpSpPr>
        <p:grpSpPr>
          <a:xfrm>
            <a:off x="256359" y="2929789"/>
            <a:ext cx="764589" cy="720000"/>
            <a:chOff x="1844012" y="3040870"/>
            <a:chExt cx="764589" cy="720000"/>
          </a:xfrm>
        </p:grpSpPr>
        <p:grpSp>
          <p:nvGrpSpPr>
            <p:cNvPr id="32" name="Group 31">
              <a:extLst>
                <a:ext uri="{FF2B5EF4-FFF2-40B4-BE49-F238E27FC236}">
                  <a16:creationId xmlns:a16="http://schemas.microsoft.com/office/drawing/2014/main" id="{988C5F9E-6DBC-41E6-83A7-D151935E3BBA}"/>
                </a:ext>
              </a:extLst>
            </p:cNvPr>
            <p:cNvGrpSpPr/>
            <p:nvPr/>
          </p:nvGrpSpPr>
          <p:grpSpPr>
            <a:xfrm>
              <a:off x="1866307" y="3040870"/>
              <a:ext cx="720000" cy="720000"/>
              <a:chOff x="4946900" y="5652256"/>
              <a:chExt cx="720000" cy="720000"/>
            </a:xfrm>
          </p:grpSpPr>
          <p:sp>
            <p:nvSpPr>
              <p:cNvPr id="39" name="Oval 38">
                <a:extLst>
                  <a:ext uri="{FF2B5EF4-FFF2-40B4-BE49-F238E27FC236}">
                    <a16:creationId xmlns:a16="http://schemas.microsoft.com/office/drawing/2014/main" id="{BAC8C770-9EE4-4E1C-AF0F-F02B9277C0E2}"/>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0" name="Picture 39">
                <a:extLst>
                  <a:ext uri="{FF2B5EF4-FFF2-40B4-BE49-F238E27FC236}">
                    <a16:creationId xmlns:a16="http://schemas.microsoft.com/office/drawing/2014/main" id="{0E6178A8-69CD-433F-BC2E-ADBBE710C143}"/>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37" name="TextBox 36">
              <a:extLst>
                <a:ext uri="{FF2B5EF4-FFF2-40B4-BE49-F238E27FC236}">
                  <a16:creationId xmlns:a16="http://schemas.microsoft.com/office/drawing/2014/main" id="{A67DF8B5-8B7A-45BB-B8B2-344B2583B5B2}"/>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41" name="Arrow: Down 40">
            <a:hlinkClick r:id="" action="ppaction://hlinkshowjump?jump=nextslide"/>
            <a:extLst>
              <a:ext uri="{FF2B5EF4-FFF2-40B4-BE49-F238E27FC236}">
                <a16:creationId xmlns:a16="http://schemas.microsoft.com/office/drawing/2014/main" id="{36C25A44-EE09-48AD-98DE-8D3808B9E832}"/>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itle 1">
            <a:extLst>
              <a:ext uri="{FF2B5EF4-FFF2-40B4-BE49-F238E27FC236}">
                <a16:creationId xmlns:a16="http://schemas.microsoft.com/office/drawing/2014/main" id="{785B2694-4239-41AD-B040-1CF2DF06D63A}"/>
              </a:ext>
            </a:extLst>
          </p:cNvPr>
          <p:cNvSpPr txBox="1">
            <a:spLocks/>
          </p:cNvSpPr>
          <p:nvPr/>
        </p:nvSpPr>
        <p:spPr>
          <a:xfrm>
            <a:off x="1787703" y="5706875"/>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DD76B4B1-890C-4232-BB5F-2D9CF0628A85}"/>
              </a:ext>
            </a:extLst>
          </p:cNvPr>
          <p:cNvPicPr>
            <a:picLocks noChangeAspect="1"/>
          </p:cNvPicPr>
          <p:nvPr/>
        </p:nvPicPr>
        <p:blipFill rotWithShape="1">
          <a:blip r:embed="rId11"/>
          <a:srcRect r="28909" b="9399"/>
          <a:stretch/>
        </p:blipFill>
        <p:spPr>
          <a:xfrm>
            <a:off x="8958886" y="1445373"/>
            <a:ext cx="2220355" cy="3793339"/>
          </a:xfrm>
          <a:prstGeom prst="rect">
            <a:avLst/>
          </a:prstGeom>
        </p:spPr>
      </p:pic>
    </p:spTree>
    <p:extLst>
      <p:ext uri="{BB962C8B-B14F-4D97-AF65-F5344CB8AC3E}">
        <p14:creationId xmlns:p14="http://schemas.microsoft.com/office/powerpoint/2010/main" val="163720274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10065866"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Updates to Rulebooks and handbooks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20"/>
            <a:ext cx="10065866"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Module TW1 Preparation and movement of trains; Section 4.4 –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states that if the brakes are isolated on no more than 1 vehicle in 5 on a train formed of coaching stock vehicles, a reduction in speed is necessary.</a:t>
            </a:r>
          </a:p>
          <a:p>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Some types of modern multiple units are provided with a brake system that automatically compensates for brake isolation on one vehicle by increasing the braking effort on others. When this is the case, train operating company instructions can be issued to </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allow exemption</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from this reduction in speed required in section 4.4. This exemption can be shown in train operating company instructions if the train operator</a:t>
            </a:r>
          </a:p>
          <a:p>
            <a:endParaRPr kumimoji="0" lang="en-GB" sz="800" b="0" i="0" u="none" strike="noStrike" kern="1200" cap="none" spc="-50" normalizeH="0" baseline="0" noProof="0" dirty="0">
              <a:ln>
                <a:noFill/>
              </a:ln>
              <a:solidFill>
                <a:schemeClr val="tx1"/>
              </a:solidFill>
              <a:uLnTx/>
              <a:uFillTx/>
              <a:latin typeface="Calibri" panose="020F0502020204030204" pitchFamily="34" charset="0"/>
              <a:cs typeface="Calibri" panose="020F0502020204030204" pitchFamily="34" charset="0"/>
            </a:endParaRPr>
          </a:p>
          <a:p>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Module SS2 Shunting - </a:t>
            </a:r>
            <a:r>
              <a:rPr lang="en-GB" sz="1800" dirty="0">
                <a:solidFill>
                  <a:schemeClr val="tx1"/>
                </a:solidFill>
                <a:effectLst/>
                <a:latin typeface="Calibri" panose="020F0502020204030204" pitchFamily="34" charset="0"/>
                <a:ea typeface="Calibri" panose="020F0502020204030204" pitchFamily="34" charset="0"/>
                <a:cs typeface="FS Albert Light"/>
              </a:rPr>
              <a:t>The practice of ‘pushing through’ trailing points is a long established one, which  can result in damage to the infrastructure. This now has the potential for more significant consequences as a result of the widespread introduction of more robust point mechanisms that are not designed to be ‘pushed through’. </a:t>
            </a: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new requirement was introduced in the June PON to section 4.2 to check that both facing and trailing hand-points are in the correct position before a shunting movement commences, preventing any ‘pushing through’ trailing points. However, some train operators identified that at some locations under their control there are hand points that can be pushed through without any adverse effects, and that applying the revised rule gave no advantages. This has been further amended in the September PON to state that the practice can continue where local instructions specifically allow trailing points to be pushed through. These local instructions can be issued if it the responsible operator can confirm that some or all trailing points at a particular location are a type where this can be allowed.</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descr="Icon&#10;&#10;Description automatically generated">
            <a:extLst>
              <a:ext uri="{FF2B5EF4-FFF2-40B4-BE49-F238E27FC236}">
                <a16:creationId xmlns:a16="http://schemas.microsoft.com/office/drawing/2014/main" id="{A015AEF8-6CA2-4CAA-AD84-25DC69920744}"/>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33" name="Rectangle: Rounded Corners 32">
            <a:extLst>
              <a:ext uri="{FF2B5EF4-FFF2-40B4-BE49-F238E27FC236}">
                <a16:creationId xmlns:a16="http://schemas.microsoft.com/office/drawing/2014/main" id="{938B19B3-D0E5-459A-8605-779C10EEF739}"/>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34" name="Rectangle: Rounded Corners 33">
            <a:extLst>
              <a:ext uri="{FF2B5EF4-FFF2-40B4-BE49-F238E27FC236}">
                <a16:creationId xmlns:a16="http://schemas.microsoft.com/office/drawing/2014/main" id="{D3E1D9F3-E174-4979-866E-7B965941F345}"/>
              </a:ext>
            </a:extLst>
          </p:cNvPr>
          <p:cNvSpPr/>
          <p:nvPr/>
        </p:nvSpPr>
        <p:spPr>
          <a:xfrm>
            <a:off x="277476" y="215870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grpSp>
        <p:nvGrpSpPr>
          <p:cNvPr id="36" name="Group 35">
            <a:extLst>
              <a:ext uri="{FF2B5EF4-FFF2-40B4-BE49-F238E27FC236}">
                <a16:creationId xmlns:a16="http://schemas.microsoft.com/office/drawing/2014/main" id="{0E1C451F-B8BE-40E9-B229-EC6517949CAC}"/>
              </a:ext>
            </a:extLst>
          </p:cNvPr>
          <p:cNvGrpSpPr/>
          <p:nvPr/>
        </p:nvGrpSpPr>
        <p:grpSpPr>
          <a:xfrm>
            <a:off x="256359" y="2929789"/>
            <a:ext cx="764589" cy="720000"/>
            <a:chOff x="1844012" y="3040870"/>
            <a:chExt cx="764589" cy="720000"/>
          </a:xfrm>
        </p:grpSpPr>
        <p:grpSp>
          <p:nvGrpSpPr>
            <p:cNvPr id="41" name="Group 40">
              <a:extLst>
                <a:ext uri="{FF2B5EF4-FFF2-40B4-BE49-F238E27FC236}">
                  <a16:creationId xmlns:a16="http://schemas.microsoft.com/office/drawing/2014/main" id="{54F34109-00EB-46A2-9706-CDBFD60B1D2C}"/>
                </a:ext>
              </a:extLst>
            </p:cNvPr>
            <p:cNvGrpSpPr/>
            <p:nvPr/>
          </p:nvGrpSpPr>
          <p:grpSpPr>
            <a:xfrm>
              <a:off x="1866307" y="3040870"/>
              <a:ext cx="720000" cy="720000"/>
              <a:chOff x="4946900" y="5652256"/>
              <a:chExt cx="720000" cy="720000"/>
            </a:xfrm>
          </p:grpSpPr>
          <p:sp>
            <p:nvSpPr>
              <p:cNvPr id="43" name="Oval 42">
                <a:extLst>
                  <a:ext uri="{FF2B5EF4-FFF2-40B4-BE49-F238E27FC236}">
                    <a16:creationId xmlns:a16="http://schemas.microsoft.com/office/drawing/2014/main" id="{49EF146E-F0E2-4882-8065-468DA592EA0A}"/>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5" name="Picture 44">
                <a:extLst>
                  <a:ext uri="{FF2B5EF4-FFF2-40B4-BE49-F238E27FC236}">
                    <a16:creationId xmlns:a16="http://schemas.microsoft.com/office/drawing/2014/main" id="{AC56B10D-5AD8-4A86-B6B5-76E92B7DD40C}"/>
                  </a:ext>
                </a:extLst>
              </p:cNvPr>
              <p:cNvPicPr>
                <a:picLocks noChangeAspect="1"/>
              </p:cNvPicPr>
              <p:nvPr/>
            </p:nvPicPr>
            <p:blipFill>
              <a:blip r:embed="rId9"/>
              <a:stretch>
                <a:fillRect/>
              </a:stretch>
            </p:blipFill>
            <p:spPr>
              <a:xfrm>
                <a:off x="5036024" y="5672410"/>
                <a:ext cx="541752" cy="541752"/>
              </a:xfrm>
              <a:prstGeom prst="rect">
                <a:avLst/>
              </a:prstGeom>
            </p:spPr>
          </p:pic>
        </p:grpSp>
        <p:sp>
          <p:nvSpPr>
            <p:cNvPr id="42" name="TextBox 41">
              <a:extLst>
                <a:ext uri="{FF2B5EF4-FFF2-40B4-BE49-F238E27FC236}">
                  <a16:creationId xmlns:a16="http://schemas.microsoft.com/office/drawing/2014/main" id="{B6131F53-EBFC-4129-BD28-12F1846F7B72}"/>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Tree>
    <p:extLst>
      <p:ext uri="{BB962C8B-B14F-4D97-AF65-F5344CB8AC3E}">
        <p14:creationId xmlns:p14="http://schemas.microsoft.com/office/powerpoint/2010/main" val="364917157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B2E42B96-A2F9-458C-AEF7-87E8AD44B7BD}"/>
              </a:ext>
            </a:extLst>
          </p:cNvPr>
          <p:cNvPicPr>
            <a:picLocks noChangeAspect="1"/>
          </p:cNvPicPr>
          <p:nvPr/>
        </p:nvPicPr>
        <p:blipFill rotWithShape="1">
          <a:blip r:embed="rId3">
            <a:extLst>
              <a:ext uri="{28A0092B-C50C-407E-A947-70E740481C1C}">
                <a14:useLocalDpi xmlns:a14="http://schemas.microsoft.com/office/drawing/2010/main" val="0"/>
              </a:ext>
            </a:extLst>
          </a:blip>
          <a:srcRect l="6973" t="6915" r="7083" b="6896"/>
          <a:stretch/>
        </p:blipFill>
        <p:spPr>
          <a:xfrm>
            <a:off x="277420" y="555604"/>
            <a:ext cx="753853"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2FA65E"/>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Two Plant point releases have been published in the September 2021 standards catalogue.   </a:t>
            </a:r>
          </a:p>
        </p:txBody>
      </p:sp>
      <p:sp>
        <p:nvSpPr>
          <p:cNvPr id="11" name="Rectangle: Rounded Corners 10">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147888"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GMRT2400 Issue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6.1 - 	Engineering Design of On-track Machines in Running Mode</a:t>
            </a:r>
          </a:p>
        </p:txBody>
      </p:sp>
      <p:pic>
        <p:nvPicPr>
          <p:cNvPr id="16" name="Picture 15">
            <a:hlinkClick r:id="rId5"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13" name="Picture 12">
            <a:hlinkClick r:id="rId7"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8"/>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9" name="Picture 18">
            <a:hlinkClick r:id="rId9"/>
            <a:extLst>
              <a:ext uri="{FF2B5EF4-FFF2-40B4-BE49-F238E27FC236}">
                <a16:creationId xmlns:a16="http://schemas.microsoft.com/office/drawing/2014/main" id="{071CF92E-3FD1-4F98-BF72-847925C240DC}"/>
              </a:ext>
            </a:extLst>
          </p:cNvPr>
          <p:cNvPicPr>
            <a:picLocks noChangeAspect="1"/>
          </p:cNvPicPr>
          <p:nvPr/>
        </p:nvPicPr>
        <p:blipFill>
          <a:blip r:embed="rId10"/>
          <a:stretch>
            <a:fillRect/>
          </a:stretch>
        </p:blipFill>
        <p:spPr>
          <a:xfrm>
            <a:off x="10559334" y="1397403"/>
            <a:ext cx="755970" cy="755970"/>
          </a:xfrm>
          <a:prstGeom prst="rect">
            <a:avLst/>
          </a:prstGeom>
        </p:spPr>
      </p:pic>
      <p:sp>
        <p:nvSpPr>
          <p:cNvPr id="21" name="Rectangle: Rounded Corners 20">
            <a:extLst>
              <a:ext uri="{FF2B5EF4-FFF2-40B4-BE49-F238E27FC236}">
                <a16:creationId xmlns:a16="http://schemas.microsoft.com/office/drawing/2014/main" id="{7F30042A-EB56-417D-A5BC-E1B3B5372CD7}"/>
              </a:ext>
            </a:extLst>
          </p:cNvPr>
          <p:cNvSpPr/>
          <p:nvPr/>
        </p:nvSpPr>
        <p:spPr>
          <a:xfrm>
            <a:off x="1073188" y="230899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147888"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GMGN2615 Issue 2.2 - Guidance on the Application of the Locomotives and Passenger Rolling</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Stock NTSN</a:t>
            </a:r>
          </a:p>
        </p:txBody>
      </p:sp>
      <p:pic>
        <p:nvPicPr>
          <p:cNvPr id="22" name="Picture 21">
            <a:hlinkClick r:id="rId11"/>
            <a:extLst>
              <a:ext uri="{FF2B5EF4-FFF2-40B4-BE49-F238E27FC236}">
                <a16:creationId xmlns:a16="http://schemas.microsoft.com/office/drawing/2014/main" id="{3911B980-F429-4430-906E-2C79297BB204}"/>
              </a:ext>
            </a:extLst>
          </p:cNvPr>
          <p:cNvPicPr>
            <a:picLocks noChangeAspect="1"/>
          </p:cNvPicPr>
          <p:nvPr/>
        </p:nvPicPr>
        <p:blipFill>
          <a:blip r:embed="rId10"/>
          <a:stretch>
            <a:fillRect/>
          </a:stretch>
        </p:blipFill>
        <p:spPr>
          <a:xfrm>
            <a:off x="10559334" y="2291010"/>
            <a:ext cx="755970" cy="755970"/>
          </a:xfrm>
          <a:prstGeom prst="rect">
            <a:avLst/>
          </a:prstGeom>
        </p:spPr>
      </p:pic>
      <p:sp>
        <p:nvSpPr>
          <p:cNvPr id="12" name="Title 1">
            <a:extLst>
              <a:ext uri="{FF2B5EF4-FFF2-40B4-BE49-F238E27FC236}">
                <a16:creationId xmlns:a16="http://schemas.microsoft.com/office/drawing/2014/main" id="{7B010596-13F9-4E48-9C39-A83156FEBCB0}"/>
              </a:ext>
            </a:extLst>
          </p:cNvPr>
          <p:cNvSpPr txBox="1">
            <a:spLocks/>
          </p:cNvSpPr>
          <p:nvPr/>
        </p:nvSpPr>
        <p:spPr>
          <a:xfrm>
            <a:off x="2366211" y="3046980"/>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073734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56000" cy="756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COP0002 Issue 11 - Code of Practice for Planning for the Use of Mobile Operated Plant</a:t>
            </a:r>
          </a:p>
        </p:txBody>
      </p:sp>
      <p:sp>
        <p:nvSpPr>
          <p:cNvPr id="18" name="Rectangle: Rounded Corners 17">
            <a:hlinkClick r:id="rId3"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4 Non RSSB standards  and 1 poster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5915213"/>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4"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0" name="Picture 19">
            <a:hlinkClick r:id="rId6"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24" name="Picture 23">
            <a:hlinkClick r:id="rId8"/>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 action="ppaction://noaction" highlightClick="1"/>
            <a:extLst>
              <a:ext uri="{FF2B5EF4-FFF2-40B4-BE49-F238E27FC236}">
                <a16:creationId xmlns:a16="http://schemas.microsoft.com/office/drawing/2014/main" id="{C8068DDE-E452-4BE2-BFCA-F214E5A102B7}"/>
              </a:ext>
            </a:extLst>
          </p:cNvPr>
          <p:cNvSpPr/>
          <p:nvPr/>
        </p:nvSpPr>
        <p:spPr>
          <a:xfrm>
            <a:off x="1063066" y="252243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COP0025 Issue 4 - Code of Practice for Brake Testing of RRVs</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9"/>
          <a:stretch>
            <a:fillRect/>
          </a:stretch>
        </p:blipFill>
        <p:spPr>
          <a:xfrm>
            <a:off x="10633366" y="2513004"/>
            <a:ext cx="755970" cy="755970"/>
          </a:xfrm>
          <a:prstGeom prst="rect">
            <a:avLst/>
          </a:prstGeom>
        </p:spPr>
      </p:pic>
      <p:sp>
        <p:nvSpPr>
          <p:cNvPr id="21" name="Rectangle: Rounded Corners 20">
            <a:hlinkClick r:id="" action="ppaction://noaction" highlightClick="1"/>
            <a:extLst>
              <a:ext uri="{FF2B5EF4-FFF2-40B4-BE49-F238E27FC236}">
                <a16:creationId xmlns:a16="http://schemas.microsoft.com/office/drawing/2014/main" id="{DE84B3F9-E173-43A5-974A-CA101E2B1F8E}"/>
              </a:ext>
            </a:extLst>
          </p:cNvPr>
          <p:cNvSpPr/>
          <p:nvPr/>
        </p:nvSpPr>
        <p:spPr>
          <a:xfrm>
            <a:off x="1073188" y="339053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COP0028 Issue 1 - Code of Practice for Planning for the use of Non-rail mounted plant</a:t>
            </a:r>
          </a:p>
        </p:txBody>
      </p:sp>
      <p:sp>
        <p:nvSpPr>
          <p:cNvPr id="22" name="Rectangle: Rounded Corners 21">
            <a:hlinkClick r:id="" action="ppaction://noaction" highlightClick="1"/>
            <a:extLst>
              <a:ext uri="{FF2B5EF4-FFF2-40B4-BE49-F238E27FC236}">
                <a16:creationId xmlns:a16="http://schemas.microsoft.com/office/drawing/2014/main" id="{08711FEE-F82B-4E55-AC50-9C69429F412E}"/>
              </a:ext>
            </a:extLst>
          </p:cNvPr>
          <p:cNvSpPr/>
          <p:nvPr/>
        </p:nvSpPr>
        <p:spPr>
          <a:xfrm>
            <a:off x="1073188" y="425864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COP0040 Issue 1 - Code of Practice for Loose Material on OTMs</a:t>
            </a:r>
          </a:p>
        </p:txBody>
      </p:sp>
      <p:pic>
        <p:nvPicPr>
          <p:cNvPr id="23" name="Picture 22">
            <a:hlinkClick r:id="rId11"/>
            <a:extLst>
              <a:ext uri="{FF2B5EF4-FFF2-40B4-BE49-F238E27FC236}">
                <a16:creationId xmlns:a16="http://schemas.microsoft.com/office/drawing/2014/main" id="{1A8CD4B6-F043-4C3A-B7A0-143F93ABCB89}"/>
              </a:ext>
            </a:extLst>
          </p:cNvPr>
          <p:cNvPicPr>
            <a:picLocks noChangeAspect="1"/>
          </p:cNvPicPr>
          <p:nvPr/>
        </p:nvPicPr>
        <p:blipFill>
          <a:blip r:embed="rId9"/>
          <a:stretch>
            <a:fillRect/>
          </a:stretch>
        </p:blipFill>
        <p:spPr>
          <a:xfrm>
            <a:off x="10643488" y="3387491"/>
            <a:ext cx="755970" cy="755970"/>
          </a:xfrm>
          <a:prstGeom prst="rect">
            <a:avLst/>
          </a:prstGeom>
        </p:spPr>
      </p:pic>
      <p:pic>
        <p:nvPicPr>
          <p:cNvPr id="25" name="Picture 24">
            <a:hlinkClick r:id="rId12"/>
            <a:extLst>
              <a:ext uri="{FF2B5EF4-FFF2-40B4-BE49-F238E27FC236}">
                <a16:creationId xmlns:a16="http://schemas.microsoft.com/office/drawing/2014/main" id="{8A9D8BA8-B235-4BB1-A072-0F56C6C54E85}"/>
              </a:ext>
            </a:extLst>
          </p:cNvPr>
          <p:cNvPicPr>
            <a:picLocks noChangeAspect="1"/>
          </p:cNvPicPr>
          <p:nvPr/>
        </p:nvPicPr>
        <p:blipFill>
          <a:blip r:embed="rId9"/>
          <a:stretch>
            <a:fillRect/>
          </a:stretch>
        </p:blipFill>
        <p:spPr>
          <a:xfrm>
            <a:off x="10633366" y="4272742"/>
            <a:ext cx="755970" cy="755970"/>
          </a:xfrm>
          <a:prstGeom prst="rect">
            <a:avLst/>
          </a:prstGeom>
        </p:spPr>
      </p:pic>
      <p:sp>
        <p:nvSpPr>
          <p:cNvPr id="26" name="Rectangle: Rounded Corners 25">
            <a:hlinkClick r:id="" action="ppaction://noaction" highlightClick="1"/>
            <a:extLst>
              <a:ext uri="{FF2B5EF4-FFF2-40B4-BE49-F238E27FC236}">
                <a16:creationId xmlns:a16="http://schemas.microsoft.com/office/drawing/2014/main" id="{BA97B8C8-CB26-4775-BF1B-F6CC171BBA73}"/>
              </a:ext>
            </a:extLst>
          </p:cNvPr>
          <p:cNvSpPr/>
          <p:nvPr/>
        </p:nvSpPr>
        <p:spPr>
          <a:xfrm>
            <a:off x="1073188" y="514514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Poster OTM1 Issue 5 - Autumn Poster 2021</a:t>
            </a:r>
          </a:p>
        </p:txBody>
      </p:sp>
      <p:pic>
        <p:nvPicPr>
          <p:cNvPr id="27" name="Picture 26">
            <a:hlinkClick r:id="rId13"/>
            <a:extLst>
              <a:ext uri="{FF2B5EF4-FFF2-40B4-BE49-F238E27FC236}">
                <a16:creationId xmlns:a16="http://schemas.microsoft.com/office/drawing/2014/main" id="{CD2837BC-A81C-4EC6-A1FA-68A822229BEC}"/>
              </a:ext>
            </a:extLst>
          </p:cNvPr>
          <p:cNvPicPr>
            <a:picLocks noChangeAspect="1"/>
          </p:cNvPicPr>
          <p:nvPr/>
        </p:nvPicPr>
        <p:blipFill>
          <a:blip r:embed="rId9"/>
          <a:stretch>
            <a:fillRect/>
          </a:stretch>
        </p:blipFill>
        <p:spPr>
          <a:xfrm>
            <a:off x="10633366" y="5159243"/>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6045708"/>
            <a:ext cx="555104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 on RSSB website </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8 Deviations issued </a:t>
            </a:r>
          </a:p>
        </p:txBody>
      </p:sp>
      <p:sp>
        <p:nvSpPr>
          <p:cNvPr id="24" name="Rectangle: Rounded Corners 23">
            <a:hlinkClick r:id="" action="ppaction://noaction" highlightClick="1"/>
            <a:extLst>
              <a:ext uri="{FF2B5EF4-FFF2-40B4-BE49-F238E27FC236}">
                <a16:creationId xmlns:a16="http://schemas.microsoft.com/office/drawing/2014/main" id="{94A07704-A3D7-4562-9436-CC6A70306B41}"/>
              </a:ext>
            </a:extLst>
          </p:cNvPr>
          <p:cNvSpPr/>
          <p:nvPr/>
        </p:nvSpPr>
        <p:spPr>
          <a:xfrm>
            <a:off x="1063066" y="1678194"/>
            <a:ext cx="10065865"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89013" indent="-989013"/>
            <a:r>
              <a:rPr lang="en-GB" dirty="0">
                <a:solidFill>
                  <a:schemeClr val="tx1"/>
                </a:solidFill>
              </a:rPr>
              <a:t>21-017-DEV; GIRT7033 - Lineside Operational Signs - Product Requirements</a:t>
            </a:r>
          </a:p>
        </p:txBody>
      </p:sp>
      <p:sp>
        <p:nvSpPr>
          <p:cNvPr id="25" name="Rectangle: Rounded Corners 24">
            <a:hlinkClick r:id="" action="ppaction://noaction" highlightClick="1"/>
            <a:extLst>
              <a:ext uri="{FF2B5EF4-FFF2-40B4-BE49-F238E27FC236}">
                <a16:creationId xmlns:a16="http://schemas.microsoft.com/office/drawing/2014/main" id="{F015B62E-DCDD-43B4-A4CF-887F0577A3F2}"/>
              </a:ext>
            </a:extLst>
          </p:cNvPr>
          <p:cNvSpPr/>
          <p:nvPr/>
        </p:nvSpPr>
        <p:spPr>
          <a:xfrm>
            <a:off x="1063070" y="2574111"/>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89013" indent="-989013"/>
            <a:r>
              <a:rPr lang="en-GB" dirty="0">
                <a:solidFill>
                  <a:schemeClr val="tx1"/>
                </a:solidFill>
              </a:rPr>
              <a:t>21-020-DEV; GMRT2173 - Size of Vehicles and Position of Equipment</a:t>
            </a:r>
          </a:p>
        </p:txBody>
      </p:sp>
      <p:sp>
        <p:nvSpPr>
          <p:cNvPr id="28" name="Rectangle: Rounded Corners 27">
            <a:hlinkClick r:id="" action="ppaction://noaction" highlightClick="1"/>
            <a:extLst>
              <a:ext uri="{FF2B5EF4-FFF2-40B4-BE49-F238E27FC236}">
                <a16:creationId xmlns:a16="http://schemas.microsoft.com/office/drawing/2014/main" id="{52A59AB8-3529-4976-B2D9-22152A94F10D}"/>
              </a:ext>
            </a:extLst>
          </p:cNvPr>
          <p:cNvSpPr/>
          <p:nvPr/>
        </p:nvSpPr>
        <p:spPr>
          <a:xfrm>
            <a:off x="1063070" y="3470028"/>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71563" indent="-1071563"/>
            <a:r>
              <a:rPr lang="en-GB" dirty="0">
                <a:solidFill>
                  <a:schemeClr val="tx1"/>
                </a:solidFill>
              </a:rPr>
              <a:t>21-025-DEV; GIRT7020 - GB Requirements for Platform Height, Platform Offset and Platform Width</a:t>
            </a:r>
          </a:p>
        </p:txBody>
      </p:sp>
      <p:sp>
        <p:nvSpPr>
          <p:cNvPr id="29" name="Rectangle: Rounded Corners 28">
            <a:hlinkClick r:id="" action="ppaction://noaction" highlightClick="1"/>
            <a:extLst>
              <a:ext uri="{FF2B5EF4-FFF2-40B4-BE49-F238E27FC236}">
                <a16:creationId xmlns:a16="http://schemas.microsoft.com/office/drawing/2014/main" id="{C36FA924-97C8-4996-A369-4C67AF1E21A5}"/>
              </a:ext>
            </a:extLst>
          </p:cNvPr>
          <p:cNvSpPr/>
          <p:nvPr/>
        </p:nvSpPr>
        <p:spPr>
          <a:xfrm>
            <a:off x="1063070" y="4365945"/>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71563" indent="-1071563"/>
            <a:r>
              <a:rPr lang="en-GB" dirty="0">
                <a:solidFill>
                  <a:schemeClr val="tx1"/>
                </a:solidFill>
              </a:rPr>
              <a:t>20-026-DEV; GERT8000-TS1, GERT8000-HB8, GERT8000-HB21</a:t>
            </a:r>
          </a:p>
        </p:txBody>
      </p:sp>
      <p:sp>
        <p:nvSpPr>
          <p:cNvPr id="18" name="Arrow: Down 17">
            <a:hlinkClick r:id="" action="ppaction://hlinkshowjump?jump=nextslide"/>
            <a:extLst>
              <a:ext uri="{FF2B5EF4-FFF2-40B4-BE49-F238E27FC236}">
                <a16:creationId xmlns:a16="http://schemas.microsoft.com/office/drawing/2014/main" id="{A441E5E2-5F0B-4A63-8E87-3848CC950722}"/>
              </a:ext>
            </a:extLst>
          </p:cNvPr>
          <p:cNvSpPr/>
          <p:nvPr/>
        </p:nvSpPr>
        <p:spPr>
          <a:xfrm>
            <a:off x="5586132" y="536788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7A7595E7-BE5C-42CF-B8A0-C5EB36485E34}"/>
              </a:ext>
            </a:extLst>
          </p:cNvPr>
          <p:cNvSpPr txBox="1">
            <a:spLocks/>
          </p:cNvSpPr>
          <p:nvPr/>
        </p:nvSpPr>
        <p:spPr>
          <a:xfrm>
            <a:off x="1787703" y="4957847"/>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6045708"/>
            <a:ext cx="555104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 on RSSB website </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8 Deviations issued </a:t>
            </a:r>
          </a:p>
        </p:txBody>
      </p:sp>
      <p:sp>
        <p:nvSpPr>
          <p:cNvPr id="24" name="Rectangle: Rounded Corners 23">
            <a:hlinkClick r:id="" action="ppaction://noaction" highlightClick="1"/>
            <a:extLst>
              <a:ext uri="{FF2B5EF4-FFF2-40B4-BE49-F238E27FC236}">
                <a16:creationId xmlns:a16="http://schemas.microsoft.com/office/drawing/2014/main" id="{94A07704-A3D7-4562-9436-CC6A70306B41}"/>
              </a:ext>
            </a:extLst>
          </p:cNvPr>
          <p:cNvSpPr/>
          <p:nvPr/>
        </p:nvSpPr>
        <p:spPr>
          <a:xfrm>
            <a:off x="1063066" y="1678194"/>
            <a:ext cx="10065865"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89013" indent="-989013"/>
            <a:r>
              <a:rPr lang="en-GB" dirty="0">
                <a:solidFill>
                  <a:schemeClr val="tx1"/>
                </a:solidFill>
              </a:rPr>
              <a:t>21-002-DEV; GIRT7020 - GB Requirements for Platform Height, Platform Offset and Platform Width</a:t>
            </a:r>
          </a:p>
        </p:txBody>
      </p:sp>
      <p:sp>
        <p:nvSpPr>
          <p:cNvPr id="25" name="Rectangle: Rounded Corners 24">
            <a:hlinkClick r:id="" action="ppaction://noaction" highlightClick="1"/>
            <a:extLst>
              <a:ext uri="{FF2B5EF4-FFF2-40B4-BE49-F238E27FC236}">
                <a16:creationId xmlns:a16="http://schemas.microsoft.com/office/drawing/2014/main" id="{F015B62E-DCDD-43B4-A4CF-887F0577A3F2}"/>
              </a:ext>
            </a:extLst>
          </p:cNvPr>
          <p:cNvSpPr/>
          <p:nvPr/>
        </p:nvSpPr>
        <p:spPr>
          <a:xfrm>
            <a:off x="1063070" y="2574111"/>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89013" indent="-989013"/>
            <a:r>
              <a:rPr lang="en-GB" dirty="0">
                <a:solidFill>
                  <a:schemeClr val="tx1"/>
                </a:solidFill>
              </a:rPr>
              <a:t>21-013-DEV; GLRT1210 - AC Energy Subsystem and Interfaces to Rolling Stock Subsystem</a:t>
            </a:r>
          </a:p>
        </p:txBody>
      </p:sp>
      <p:sp>
        <p:nvSpPr>
          <p:cNvPr id="28" name="Rectangle: Rounded Corners 27">
            <a:hlinkClick r:id="" action="ppaction://noaction" highlightClick="1"/>
            <a:extLst>
              <a:ext uri="{FF2B5EF4-FFF2-40B4-BE49-F238E27FC236}">
                <a16:creationId xmlns:a16="http://schemas.microsoft.com/office/drawing/2014/main" id="{52A59AB8-3529-4976-B2D9-22152A94F10D}"/>
              </a:ext>
            </a:extLst>
          </p:cNvPr>
          <p:cNvSpPr/>
          <p:nvPr/>
        </p:nvSpPr>
        <p:spPr>
          <a:xfrm>
            <a:off x="1063070" y="3470028"/>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71563" indent="-1071563"/>
            <a:r>
              <a:rPr lang="en-GB" dirty="0">
                <a:solidFill>
                  <a:schemeClr val="tx1"/>
                </a:solidFill>
              </a:rPr>
              <a:t>21-015-DEV; GERT8000-TW1 - Preparation and movement of trains</a:t>
            </a:r>
          </a:p>
        </p:txBody>
      </p:sp>
      <p:sp>
        <p:nvSpPr>
          <p:cNvPr id="29" name="Rectangle: Rounded Corners 28">
            <a:hlinkClick r:id="" action="ppaction://noaction" highlightClick="1"/>
            <a:extLst>
              <a:ext uri="{FF2B5EF4-FFF2-40B4-BE49-F238E27FC236}">
                <a16:creationId xmlns:a16="http://schemas.microsoft.com/office/drawing/2014/main" id="{C36FA924-97C8-4996-A369-4C67AF1E21A5}"/>
              </a:ext>
            </a:extLst>
          </p:cNvPr>
          <p:cNvSpPr/>
          <p:nvPr/>
        </p:nvSpPr>
        <p:spPr>
          <a:xfrm>
            <a:off x="1063070" y="4365945"/>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71563" indent="-1071563"/>
            <a:r>
              <a:rPr lang="en-GB" dirty="0">
                <a:solidFill>
                  <a:schemeClr val="tx1"/>
                </a:solidFill>
              </a:rPr>
              <a:t>18-072-DEV; GMRT2472 - Requirements for Data Recorders on Trains</a:t>
            </a:r>
          </a:p>
        </p:txBody>
      </p:sp>
      <p:sp>
        <p:nvSpPr>
          <p:cNvPr id="18" name="Arrow: Down 17">
            <a:hlinkClick r:id="" action="ppaction://hlinkshowjump?jump=previousslide" highlightClick="1"/>
            <a:extLst>
              <a:ext uri="{FF2B5EF4-FFF2-40B4-BE49-F238E27FC236}">
                <a16:creationId xmlns:a16="http://schemas.microsoft.com/office/drawing/2014/main" id="{3B81DC1C-47E3-4B7B-A640-FDB8BA1585C6}"/>
              </a:ext>
            </a:extLst>
          </p:cNvPr>
          <p:cNvSpPr/>
          <p:nvPr/>
        </p:nvSpPr>
        <p:spPr>
          <a:xfrm flipV="1">
            <a:off x="5586133" y="5349896"/>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55B805CD-56F1-4CAA-88B7-5457DB072C8C}"/>
              </a:ext>
            </a:extLst>
          </p:cNvPr>
          <p:cNvSpPr txBox="1">
            <a:spLocks/>
          </p:cNvSpPr>
          <p:nvPr/>
        </p:nvSpPr>
        <p:spPr>
          <a:xfrm>
            <a:off x="1785992" y="4945958"/>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61182725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28FFD0D-0621-4BFE-B35B-FC605EE3174C}"/>
              </a:ext>
            </a:extLst>
          </p:cNvPr>
          <p:cNvSpPr txBox="1">
            <a:spLocks/>
          </p:cNvSpPr>
          <p:nvPr/>
        </p:nvSpPr>
        <p:spPr>
          <a:xfrm>
            <a:off x="2641600" y="-48079"/>
            <a:ext cx="643408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December 2021</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1584407"/>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GERT8000 AC Issue 7 – AC electrified lines </a:t>
            </a:r>
          </a:p>
        </p:txBody>
      </p:sp>
      <p:sp>
        <p:nvSpPr>
          <p:cNvPr id="16" name="Rectangle: Rounded Corners 15">
            <a:hlinkClick r:id="" action="ppaction://noaction" highlightClick="1"/>
            <a:extLst>
              <a:ext uri="{FF2B5EF4-FFF2-40B4-BE49-F238E27FC236}">
                <a16:creationId xmlns:a16="http://schemas.microsoft.com/office/drawing/2014/main" id="{57B9C048-DA04-4D9D-AE46-DD149B9B6DEF}"/>
              </a:ext>
            </a:extLst>
          </p:cNvPr>
          <p:cNvSpPr/>
          <p:nvPr/>
        </p:nvSpPr>
        <p:spPr>
          <a:xfrm>
            <a:off x="1082713" y="2502626"/>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GERT8000 DC Issue 5 – DC electrified lines </a:t>
            </a:r>
          </a:p>
        </p:txBody>
      </p:sp>
      <p:sp>
        <p:nvSpPr>
          <p:cNvPr id="18" name="Rectangle: Rounded Corners 17">
            <a:hlinkClick r:id="" action="ppaction://noaction" highlightClick="1"/>
            <a:extLst>
              <a:ext uri="{FF2B5EF4-FFF2-40B4-BE49-F238E27FC236}">
                <a16:creationId xmlns:a16="http://schemas.microsoft.com/office/drawing/2014/main" id="{1BDDAC09-49AB-45D1-86C9-54B948EDE0CA}"/>
              </a:ext>
            </a:extLst>
          </p:cNvPr>
          <p:cNvSpPr/>
          <p:nvPr/>
        </p:nvSpPr>
        <p:spPr>
          <a:xfrm>
            <a:off x="1082713" y="3420845"/>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GERT8000 HB16 Issue 5 – AC electrified lines </a:t>
            </a:r>
          </a:p>
        </p:txBody>
      </p:sp>
      <p:sp>
        <p:nvSpPr>
          <p:cNvPr id="27" name="Rectangle: Rounded Corners 26">
            <a:hlinkClick r:id="" action="ppaction://noaction" highlightClick="1"/>
            <a:extLst>
              <a:ext uri="{FF2B5EF4-FFF2-40B4-BE49-F238E27FC236}">
                <a16:creationId xmlns:a16="http://schemas.microsoft.com/office/drawing/2014/main" id="{9A5B8796-D51F-40AB-95D5-295D25CB1F89}"/>
              </a:ext>
            </a:extLst>
          </p:cNvPr>
          <p:cNvSpPr/>
          <p:nvPr/>
        </p:nvSpPr>
        <p:spPr>
          <a:xfrm>
            <a:off x="1082713" y="4339064"/>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GERT8000 HB17 Issue 4 – DC electrified lines </a:t>
            </a:r>
          </a:p>
        </p:txBody>
      </p:sp>
      <p:sp>
        <p:nvSpPr>
          <p:cNvPr id="29" name="Arrow: Down 28">
            <a:hlinkClick r:id="" action="ppaction://hlinkshowjump?jump=nextslide"/>
            <a:extLst>
              <a:ext uri="{FF2B5EF4-FFF2-40B4-BE49-F238E27FC236}">
                <a16:creationId xmlns:a16="http://schemas.microsoft.com/office/drawing/2014/main" id="{E54C387A-C7F5-4EF7-A717-D5B534FAF1B4}"/>
              </a:ext>
            </a:extLst>
          </p:cNvPr>
          <p:cNvSpPr/>
          <p:nvPr/>
        </p:nvSpPr>
        <p:spPr>
          <a:xfrm>
            <a:off x="5586132" y="612816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F54F5A98-43F8-4E8A-9F4F-52CE82E81EB7}"/>
              </a:ext>
            </a:extLst>
          </p:cNvPr>
          <p:cNvSpPr txBox="1">
            <a:spLocks/>
          </p:cNvSpPr>
          <p:nvPr/>
        </p:nvSpPr>
        <p:spPr>
          <a:xfrm>
            <a:off x="1787703" y="5718135"/>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32" name="Rectangle: Rounded Corners 31">
            <a:hlinkClick r:id="" action="ppaction://noaction" highlightClick="1"/>
            <a:extLst>
              <a:ext uri="{FF2B5EF4-FFF2-40B4-BE49-F238E27FC236}">
                <a16:creationId xmlns:a16="http://schemas.microsoft.com/office/drawing/2014/main" id="{CB2DA559-4B09-43B0-ADBC-C0A6A7D26DF7}"/>
              </a:ext>
            </a:extLst>
          </p:cNvPr>
          <p:cNvSpPr/>
          <p:nvPr/>
        </p:nvSpPr>
        <p:spPr>
          <a:xfrm>
            <a:off x="1073188" y="702132"/>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RSSB-GBMR-OC Issue 3 - Operational Concept for the GB Mainline Railway</a:t>
            </a:r>
          </a:p>
        </p:txBody>
      </p:sp>
      <p:pic>
        <p:nvPicPr>
          <p:cNvPr id="33" name="Picture 32" descr="Icon&#10;&#10;Description automatically generated">
            <a:extLst>
              <a:ext uri="{FF2B5EF4-FFF2-40B4-BE49-F238E27FC236}">
                <a16:creationId xmlns:a16="http://schemas.microsoft.com/office/drawing/2014/main" id="{B358C69E-F77B-4956-94A3-739371CBEAED}"/>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58934" y="738707"/>
            <a:ext cx="753827" cy="756000"/>
          </a:xfrm>
          <a:prstGeom prst="ellipse">
            <a:avLst/>
          </a:prstGeom>
        </p:spPr>
      </p:pic>
    </p:spTree>
    <p:extLst>
      <p:ext uri="{BB962C8B-B14F-4D97-AF65-F5344CB8AC3E}">
        <p14:creationId xmlns:p14="http://schemas.microsoft.com/office/powerpoint/2010/main" val="1398949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hlinkClick r:id="" action="ppaction://noaction" highlightClick="1"/>
            <a:extLst>
              <a:ext uri="{FF2B5EF4-FFF2-40B4-BE49-F238E27FC236}">
                <a16:creationId xmlns:a16="http://schemas.microsoft.com/office/drawing/2014/main" id="{7B9A209A-7037-4E0F-8DCB-F5FB4C3968CD}"/>
              </a:ext>
            </a:extLst>
          </p:cNvPr>
          <p:cNvSpPr/>
          <p:nvPr/>
        </p:nvSpPr>
        <p:spPr>
          <a:xfrm>
            <a:off x="1104010" y="1584407"/>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GMRT2472 Issue 1.1 - Data recorders on trains (Point release)</a:t>
            </a:r>
          </a:p>
        </p:txBody>
      </p:sp>
      <p:sp>
        <p:nvSpPr>
          <p:cNvPr id="21" name="Rectangle: Rounded Corners 20">
            <a:hlinkClick r:id="" action="ppaction://noaction" highlightClick="1"/>
            <a:extLst>
              <a:ext uri="{FF2B5EF4-FFF2-40B4-BE49-F238E27FC236}">
                <a16:creationId xmlns:a16="http://schemas.microsoft.com/office/drawing/2014/main" id="{A3D6A9CE-9883-49FD-9108-D4751185C864}"/>
              </a:ext>
            </a:extLst>
          </p:cNvPr>
          <p:cNvSpPr/>
          <p:nvPr/>
        </p:nvSpPr>
        <p:spPr>
          <a:xfrm>
            <a:off x="1104010" y="652132"/>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GMRT2453 Issue 2.1 - Vehicle registration, marking and numbering (Point release)</a:t>
            </a:r>
          </a:p>
        </p:txBody>
      </p:sp>
      <p:pic>
        <p:nvPicPr>
          <p:cNvPr id="22" name="Picture 21" descr="Icon&#10;&#10;Description automatically generated">
            <a:extLst>
              <a:ext uri="{FF2B5EF4-FFF2-40B4-BE49-F238E27FC236}">
                <a16:creationId xmlns:a16="http://schemas.microsoft.com/office/drawing/2014/main" id="{E38298DA-F18B-4D78-B939-451CF403201C}"/>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40110" y="652132"/>
            <a:ext cx="756000" cy="756787"/>
          </a:xfrm>
          <a:prstGeom prst="ellipse">
            <a:avLst/>
          </a:prstGeom>
        </p:spPr>
      </p:pic>
      <p:sp>
        <p:nvSpPr>
          <p:cNvPr id="14" name="Title 1">
            <a:extLst>
              <a:ext uri="{FF2B5EF4-FFF2-40B4-BE49-F238E27FC236}">
                <a16:creationId xmlns:a16="http://schemas.microsoft.com/office/drawing/2014/main" id="{D28FFD0D-0621-4BFE-B35B-FC605EE3174C}"/>
              </a:ext>
            </a:extLst>
          </p:cNvPr>
          <p:cNvSpPr txBox="1">
            <a:spLocks/>
          </p:cNvSpPr>
          <p:nvPr/>
        </p:nvSpPr>
        <p:spPr>
          <a:xfrm>
            <a:off x="2641600" y="-48079"/>
            <a:ext cx="643408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December 2021</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9" name="Arrow: Down 28">
            <a:hlinkClick r:id="" action="ppaction://hlinkshowjump?jump=nextslide"/>
            <a:extLst>
              <a:ext uri="{FF2B5EF4-FFF2-40B4-BE49-F238E27FC236}">
                <a16:creationId xmlns:a16="http://schemas.microsoft.com/office/drawing/2014/main" id="{E54C387A-C7F5-4EF7-A717-D5B534FAF1B4}"/>
              </a:ext>
            </a:extLst>
          </p:cNvPr>
          <p:cNvSpPr/>
          <p:nvPr/>
        </p:nvSpPr>
        <p:spPr>
          <a:xfrm>
            <a:off x="3418285" y="612816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F54F5A98-43F8-4E8A-9F4F-52CE82E81EB7}"/>
              </a:ext>
            </a:extLst>
          </p:cNvPr>
          <p:cNvSpPr txBox="1">
            <a:spLocks/>
          </p:cNvSpPr>
          <p:nvPr/>
        </p:nvSpPr>
        <p:spPr>
          <a:xfrm>
            <a:off x="3193551" y="5718135"/>
            <a:ext cx="146920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6" name="Rectangle: Rounded Corners 25">
            <a:hlinkClick r:id="" action="ppaction://noaction" highlightClick="1"/>
            <a:extLst>
              <a:ext uri="{FF2B5EF4-FFF2-40B4-BE49-F238E27FC236}">
                <a16:creationId xmlns:a16="http://schemas.microsoft.com/office/drawing/2014/main" id="{A0EF8EA8-CAF9-4A93-972F-E6DFA72AC4C2}"/>
              </a:ext>
            </a:extLst>
          </p:cNvPr>
          <p:cNvSpPr/>
          <p:nvPr/>
        </p:nvSpPr>
        <p:spPr>
          <a:xfrm>
            <a:off x="1104010" y="2495649"/>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GMRT2461 Issue 3.1 - Sanding equipment (Point release)</a:t>
            </a:r>
          </a:p>
        </p:txBody>
      </p:sp>
      <p:sp>
        <p:nvSpPr>
          <p:cNvPr id="36" name="Arrow: Down 35">
            <a:hlinkClick r:id="" action="ppaction://hlinkshowjump?jump=previousslide" highlightClick="1"/>
            <a:extLst>
              <a:ext uri="{FF2B5EF4-FFF2-40B4-BE49-F238E27FC236}">
                <a16:creationId xmlns:a16="http://schemas.microsoft.com/office/drawing/2014/main" id="{8EF67DDE-8C2B-4371-8E80-2B010ED0D05D}"/>
              </a:ext>
            </a:extLst>
          </p:cNvPr>
          <p:cNvSpPr/>
          <p:nvPr/>
        </p:nvSpPr>
        <p:spPr>
          <a:xfrm flipV="1">
            <a:off x="7019380"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1">
            <a:extLst>
              <a:ext uri="{FF2B5EF4-FFF2-40B4-BE49-F238E27FC236}">
                <a16:creationId xmlns:a16="http://schemas.microsoft.com/office/drawing/2014/main" id="{DE9ED3C9-FF63-47A9-9DDE-DC8CFCFA244F}"/>
              </a:ext>
            </a:extLst>
          </p:cNvPr>
          <p:cNvSpPr txBox="1">
            <a:spLocks/>
          </p:cNvSpPr>
          <p:nvPr/>
        </p:nvSpPr>
        <p:spPr>
          <a:xfrm>
            <a:off x="7019381" y="5703693"/>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38" name="Rectangle: Rounded Corners 37">
            <a:hlinkClick r:id="" action="ppaction://noaction" highlightClick="1"/>
            <a:extLst>
              <a:ext uri="{FF2B5EF4-FFF2-40B4-BE49-F238E27FC236}">
                <a16:creationId xmlns:a16="http://schemas.microsoft.com/office/drawing/2014/main" id="{DCD05DEC-AF25-4C46-8D75-3B5BB3759483}"/>
              </a:ext>
            </a:extLst>
          </p:cNvPr>
          <p:cNvSpPr/>
          <p:nvPr/>
        </p:nvSpPr>
        <p:spPr>
          <a:xfrm>
            <a:off x="1104010" y="3415125"/>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RIS-2712-RST  Issue 1 On-train camera monitoring systems (post 12 month review) </a:t>
            </a:r>
          </a:p>
        </p:txBody>
      </p:sp>
      <p:pic>
        <p:nvPicPr>
          <p:cNvPr id="40" name="Picture 39">
            <a:extLst>
              <a:ext uri="{FF2B5EF4-FFF2-40B4-BE49-F238E27FC236}">
                <a16:creationId xmlns:a16="http://schemas.microsoft.com/office/drawing/2014/main" id="{375920DF-438A-4868-83B8-7149B3510550}"/>
              </a:ext>
            </a:extLst>
          </p:cNvPr>
          <p:cNvPicPr>
            <a:picLocks noChangeAspect="1"/>
          </p:cNvPicPr>
          <p:nvPr/>
        </p:nvPicPr>
        <p:blipFill>
          <a:blip r:embed="rId6"/>
          <a:stretch>
            <a:fillRect/>
          </a:stretch>
        </p:blipFill>
        <p:spPr>
          <a:xfrm>
            <a:off x="240109" y="4334601"/>
            <a:ext cx="756000" cy="760271"/>
          </a:xfrm>
          <a:prstGeom prst="rect">
            <a:avLst/>
          </a:prstGeom>
        </p:spPr>
      </p:pic>
      <p:sp>
        <p:nvSpPr>
          <p:cNvPr id="41" name="Rectangle: Rounded Corners 40">
            <a:hlinkClick r:id="" action="ppaction://noaction" highlightClick="1"/>
            <a:extLst>
              <a:ext uri="{FF2B5EF4-FFF2-40B4-BE49-F238E27FC236}">
                <a16:creationId xmlns:a16="http://schemas.microsoft.com/office/drawing/2014/main" id="{49C53E1F-607F-4A7C-8585-446B2E6A762D}"/>
              </a:ext>
            </a:extLst>
          </p:cNvPr>
          <p:cNvSpPr/>
          <p:nvPr/>
        </p:nvSpPr>
        <p:spPr>
          <a:xfrm>
            <a:off x="1104010" y="4334601"/>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3263" algn="l"/>
              </a:tabLst>
            </a:pPr>
            <a:r>
              <a:rPr lang="en-GB" dirty="0">
                <a:solidFill>
                  <a:schemeClr val="tx1"/>
                </a:solidFill>
              </a:rPr>
              <a:t>GEGN8575 Issue 1 – 	Guidance Note on the management of electrical risk related to operational tasks on 	electrified lines </a:t>
            </a:r>
          </a:p>
        </p:txBody>
      </p:sp>
    </p:spTree>
    <p:extLst>
      <p:ext uri="{BB962C8B-B14F-4D97-AF65-F5344CB8AC3E}">
        <p14:creationId xmlns:p14="http://schemas.microsoft.com/office/powerpoint/2010/main" val="1479237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28FFD0D-0621-4BFE-B35B-FC605EE3174C}"/>
              </a:ext>
            </a:extLst>
          </p:cNvPr>
          <p:cNvSpPr txBox="1">
            <a:spLocks/>
          </p:cNvSpPr>
          <p:nvPr/>
        </p:nvSpPr>
        <p:spPr>
          <a:xfrm>
            <a:off x="2641600" y="-48079"/>
            <a:ext cx="643408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March 2022</a:t>
            </a: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1" name="Picture 30" descr="Icon&#10;&#10;Description automatically generated">
            <a:extLst>
              <a:ext uri="{FF2B5EF4-FFF2-40B4-BE49-F238E27FC236}">
                <a16:creationId xmlns:a16="http://schemas.microsoft.com/office/drawing/2014/main" id="{22A29A29-5083-4AB7-A900-688E3BA34752}"/>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40292" y="641817"/>
            <a:ext cx="753827" cy="756000"/>
          </a:xfrm>
          <a:prstGeom prst="ellipse">
            <a:avLst/>
          </a:prstGeom>
        </p:spPr>
      </p:pic>
      <p:sp>
        <p:nvSpPr>
          <p:cNvPr id="32" name="Rectangle: Rounded Corners 31">
            <a:hlinkClick r:id="" action="ppaction://noaction" highlightClick="1"/>
            <a:extLst>
              <a:ext uri="{FF2B5EF4-FFF2-40B4-BE49-F238E27FC236}">
                <a16:creationId xmlns:a16="http://schemas.microsoft.com/office/drawing/2014/main" id="{03DA8106-DB5C-4DEB-9669-D7F3612D16B2}"/>
              </a:ext>
            </a:extLst>
          </p:cNvPr>
          <p:cNvSpPr/>
          <p:nvPr/>
        </p:nvSpPr>
        <p:spPr>
          <a:xfrm>
            <a:off x="1082713" y="645599"/>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RIS-3784-TOM Issue 1 – Multi-mode signage  </a:t>
            </a:r>
          </a:p>
        </p:txBody>
      </p:sp>
      <p:sp>
        <p:nvSpPr>
          <p:cNvPr id="33" name="Rectangle: Rounded Corners 32">
            <a:hlinkClick r:id="" action="ppaction://noaction" highlightClick="1"/>
            <a:extLst>
              <a:ext uri="{FF2B5EF4-FFF2-40B4-BE49-F238E27FC236}">
                <a16:creationId xmlns:a16="http://schemas.microsoft.com/office/drawing/2014/main" id="{E207002B-EAA8-4368-9BA2-CCF1953BBCCA}"/>
              </a:ext>
            </a:extLst>
          </p:cNvPr>
          <p:cNvSpPr/>
          <p:nvPr/>
        </p:nvSpPr>
        <p:spPr>
          <a:xfrm>
            <a:off x="1094789" y="1570881"/>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RIS-8070 -TOM Issue 2 – Testing railway critical workers for drugs and alcohol</a:t>
            </a:r>
          </a:p>
        </p:txBody>
      </p:sp>
      <p:sp>
        <p:nvSpPr>
          <p:cNvPr id="34" name="Rectangle: Rounded Corners 33">
            <a:hlinkClick r:id="" action="ppaction://noaction" highlightClick="1"/>
            <a:extLst>
              <a:ext uri="{FF2B5EF4-FFF2-40B4-BE49-F238E27FC236}">
                <a16:creationId xmlns:a16="http://schemas.microsoft.com/office/drawing/2014/main" id="{3C6E66C1-AFEE-4583-8102-9B20A73A3D1F}"/>
              </a:ext>
            </a:extLst>
          </p:cNvPr>
          <p:cNvSpPr/>
          <p:nvPr/>
        </p:nvSpPr>
        <p:spPr>
          <a:xfrm>
            <a:off x="1094789" y="2521758"/>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GEGN8570 Issue 2 – Guidance on the Management of Drugs and Alcohol (withdrawal)</a:t>
            </a:r>
          </a:p>
        </p:txBody>
      </p:sp>
      <p:sp>
        <p:nvSpPr>
          <p:cNvPr id="15" name="Rectangle: Rounded Corners 14">
            <a:hlinkClick r:id="" action="ppaction://noaction" highlightClick="1"/>
            <a:extLst>
              <a:ext uri="{FF2B5EF4-FFF2-40B4-BE49-F238E27FC236}">
                <a16:creationId xmlns:a16="http://schemas.microsoft.com/office/drawing/2014/main" id="{982D6712-6536-4513-AC0B-5D7E470EBEEF}"/>
              </a:ext>
            </a:extLst>
          </p:cNvPr>
          <p:cNvSpPr/>
          <p:nvPr/>
        </p:nvSpPr>
        <p:spPr>
          <a:xfrm>
            <a:off x="1094788" y="3446179"/>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RIS-3119-TOM Issue 3 Accident Incident Investigation </a:t>
            </a:r>
          </a:p>
        </p:txBody>
      </p:sp>
      <p:sp>
        <p:nvSpPr>
          <p:cNvPr id="18" name="Arrow: Down 17">
            <a:hlinkClick r:id="" action="ppaction://hlinkshowjump?jump=previousslide" highlightClick="1"/>
            <a:extLst>
              <a:ext uri="{FF2B5EF4-FFF2-40B4-BE49-F238E27FC236}">
                <a16:creationId xmlns:a16="http://schemas.microsoft.com/office/drawing/2014/main" id="{435FB331-300B-4BDA-9195-9D21C45CA448}"/>
              </a:ext>
            </a:extLst>
          </p:cNvPr>
          <p:cNvSpPr/>
          <p:nvPr/>
        </p:nvSpPr>
        <p:spPr>
          <a:xfrm flipV="1">
            <a:off x="5586133"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81CE0FBA-3602-4E00-A64E-010CB623F7B0}"/>
              </a:ext>
            </a:extLst>
          </p:cNvPr>
          <p:cNvSpPr txBox="1">
            <a:spLocks/>
          </p:cNvSpPr>
          <p:nvPr/>
        </p:nvSpPr>
        <p:spPr>
          <a:xfrm>
            <a:off x="5586134" y="5703693"/>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114917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128522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not this">
            <a:hlinkClick r:id="" action="ppaction://noaction" highlightClick="1"/>
            <a:extLst>
              <a:ext uri="{FF2B5EF4-FFF2-40B4-BE49-F238E27FC236}">
                <a16:creationId xmlns:a16="http://schemas.microsoft.com/office/drawing/2014/main" id="{FC27B757-DE1F-4931-8A5C-469F838AA1FB}"/>
              </a:ext>
            </a:extLst>
          </p:cNvPr>
          <p:cNvSpPr/>
          <p:nvPr/>
        </p:nvSpPr>
        <p:spPr>
          <a:xfrm>
            <a:off x="2402884" y="2830601"/>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2436165" y="2831369"/>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Standards planned for publishing in December 2021 and March 2022</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0" name="Rectangle: Rounded Corners 9">
            <a:hlinkClick r:id="" action="ppaction://noaction" highlightClick="1"/>
            <a:extLst>
              <a:ext uri="{FF2B5EF4-FFF2-40B4-BE49-F238E27FC236}">
                <a16:creationId xmlns:a16="http://schemas.microsoft.com/office/drawing/2014/main" id="{3160E9F4-4812-4A92-B280-8CBD4D2B331C}"/>
              </a:ext>
            </a:extLst>
          </p:cNvPr>
          <p:cNvSpPr/>
          <p:nvPr/>
        </p:nvSpPr>
        <p:spPr>
          <a:xfrm>
            <a:off x="2436165" y="4440462"/>
            <a:ext cx="7387200" cy="720000"/>
          </a:xfrm>
          <a:prstGeom prst="roundRect">
            <a:avLst>
              <a:gd name="adj" fmla="val 2460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978282" y="4443098"/>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effectLst/>
                <a:uLnTx/>
                <a:uFillTx/>
                <a:latin typeface="Calibri"/>
                <a:ea typeface="+mj-ea"/>
                <a:cs typeface="+mj-cs"/>
              </a:rPr>
              <a:t>Standards currently being drafted and due for consultation </a:t>
            </a:r>
            <a:endParaRPr kumimoji="0" lang="en-GB" sz="2000" b="0" i="1" u="none" strike="noStrike" kern="1200" cap="none" spc="0" normalizeH="0" baseline="0" noProof="0" dirty="0">
              <a:ln>
                <a:noFill/>
              </a:ln>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81966" y="1255345"/>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the Standards September 2021 </a:t>
            </a:r>
          </a:p>
        </p:txBody>
      </p:sp>
      <p:sp>
        <p:nvSpPr>
          <p:cNvPr id="33" name="no">
            <a:hlinkClick r:id="rId3" action="ppaction://hlinksldjump" highlightClick="1"/>
            <a:extLst>
              <a:ext uri="{FF2B5EF4-FFF2-40B4-BE49-F238E27FC236}">
                <a16:creationId xmlns:a16="http://schemas.microsoft.com/office/drawing/2014/main" id="{A95D116C-65F6-43E5-A95C-F21CCA165731}"/>
              </a:ext>
            </a:extLst>
          </p:cNvPr>
          <p:cNvSpPr/>
          <p:nvPr/>
        </p:nvSpPr>
        <p:spPr>
          <a:xfrm>
            <a:off x="2427981" y="2835323"/>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hlinkClick r:id="rId4" action="ppaction://hlinksldjump" highlightClick="1"/>
            <a:extLst>
              <a:ext uri="{FF2B5EF4-FFF2-40B4-BE49-F238E27FC236}">
                <a16:creationId xmlns:a16="http://schemas.microsoft.com/office/drawing/2014/main" id="{B7EA2F17-2174-4120-8938-B5A83169C5EC}"/>
              </a:ext>
            </a:extLst>
          </p:cNvPr>
          <p:cNvSpPr/>
          <p:nvPr/>
        </p:nvSpPr>
        <p:spPr>
          <a:xfrm>
            <a:off x="2429547" y="4442213"/>
            <a:ext cx="7386554" cy="729631"/>
          </a:xfrm>
          <a:prstGeom prst="rect">
            <a:avLst/>
          </a:prstGeom>
          <a:noFill/>
          <a:ln>
            <a:solidFill>
              <a:srgbClr val="FFFFFF">
                <a:alpha val="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no, no, no">
            <a:hlinkClick r:id="rId5" action="ppaction://hlinksldjump" highlightClick="1"/>
            <a:extLst>
              <a:ext uri="{FF2B5EF4-FFF2-40B4-BE49-F238E27FC236}">
                <a16:creationId xmlns:a16="http://schemas.microsoft.com/office/drawing/2014/main" id="{09B79CC2-0A05-4796-B89D-624EE0BFB5EC}"/>
              </a:ext>
            </a:extLst>
          </p:cNvPr>
          <p:cNvSpPr/>
          <p:nvPr/>
        </p:nvSpPr>
        <p:spPr>
          <a:xfrm>
            <a:off x="2422505" y="1291056"/>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D6EFD2D-A5CE-42AE-910C-479F314AF6F8}"/>
              </a:ext>
            </a:extLst>
          </p:cNvPr>
          <p:cNvSpPr txBox="1">
            <a:spLocks/>
          </p:cNvSpPr>
          <p:nvPr/>
        </p:nvSpPr>
        <p:spPr>
          <a:xfrm>
            <a:off x="2345950" y="-45683"/>
            <a:ext cx="7500101"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a:ea typeface="+mj-ea"/>
                <a:cs typeface="+mj-cs"/>
              </a:rPr>
              <a:t>Standards currently being drafted and due for consultation </a:t>
            </a:r>
            <a:endParaRPr kumimoji="0" lang="en-GB" sz="24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73188" y="947671"/>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GIRT7020 Issue 2 - GB Requirements for Platform Height, Platform Offset and Platform Width</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3548875"/>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163" indent="-2062163"/>
            <a:r>
              <a:rPr lang="en-GB" dirty="0">
                <a:solidFill>
                  <a:schemeClr val="tx1"/>
                </a:solidFill>
              </a:rPr>
              <a:t>RIS-2711-RST Issue 2  - Rail Vehicle Lettered Differential Speeds Clarification </a:t>
            </a:r>
          </a:p>
        </p:txBody>
      </p:sp>
      <p:sp>
        <p:nvSpPr>
          <p:cNvPr id="27" name="Title 1">
            <a:extLst>
              <a:ext uri="{FF2B5EF4-FFF2-40B4-BE49-F238E27FC236}">
                <a16:creationId xmlns:a16="http://schemas.microsoft.com/office/drawing/2014/main" id="{B53948D5-35E4-4106-AC39-E7CD3F46CA11}"/>
              </a:ext>
            </a:extLst>
          </p:cNvPr>
          <p:cNvSpPr txBox="1">
            <a:spLocks/>
          </p:cNvSpPr>
          <p:nvPr/>
        </p:nvSpPr>
        <p:spPr>
          <a:xfrm>
            <a:off x="2978282" y="356752"/>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normalizeH="0" baseline="0" noProof="0" dirty="0">
                <a:ln>
                  <a:noFill/>
                </a:ln>
                <a:solidFill>
                  <a:schemeClr val="tx1"/>
                </a:solidFill>
                <a:effectLst/>
                <a:uLnTx/>
                <a:uFillTx/>
                <a:latin typeface="Calibri"/>
                <a:ea typeface="+mj-ea"/>
                <a:cs typeface="+mj-cs"/>
              </a:rPr>
              <a:t>November 2</a:t>
            </a:r>
            <a:r>
              <a:rPr kumimoji="0" lang="en-GB" sz="2000" b="0" i="0" u="none" strike="noStrike" kern="1200" cap="none" normalizeH="0" noProof="0" dirty="0">
                <a:ln>
                  <a:noFill/>
                </a:ln>
                <a:solidFill>
                  <a:schemeClr val="tx1"/>
                </a:solidFill>
                <a:effectLst/>
                <a:uLnTx/>
                <a:uFillTx/>
                <a:latin typeface="Calibri"/>
                <a:ea typeface="+mj-ea"/>
                <a:cs typeface="+mj-cs"/>
              </a:rPr>
              <a:t>021</a:t>
            </a:r>
            <a:endParaRPr kumimoji="0" lang="en-GB" sz="2000" b="0" i="1" u="none" strike="noStrike" kern="1200" cap="none" normalizeH="0" baseline="0" noProof="0" dirty="0">
              <a:ln>
                <a:noFill/>
              </a:ln>
              <a:solidFill>
                <a:schemeClr val="tx1"/>
              </a:solidFill>
              <a:effectLst/>
              <a:uLnTx/>
              <a:uFillTx/>
              <a:latin typeface="Calibri"/>
              <a:ea typeface="+mj-ea"/>
              <a:cs typeface="+mj-cs"/>
            </a:endParaRPr>
          </a:p>
        </p:txBody>
      </p:sp>
      <p:sp>
        <p:nvSpPr>
          <p:cNvPr id="28" name="Rectangle: Rounded Corners 27">
            <a:hlinkClick r:id="" action="ppaction://noaction" highlightClick="1"/>
            <a:extLst>
              <a:ext uri="{FF2B5EF4-FFF2-40B4-BE49-F238E27FC236}">
                <a16:creationId xmlns:a16="http://schemas.microsoft.com/office/drawing/2014/main" id="{C5D05821-090B-42E7-8F8C-63D60FCC3916}"/>
              </a:ext>
            </a:extLst>
          </p:cNvPr>
          <p:cNvSpPr/>
          <p:nvPr/>
        </p:nvSpPr>
        <p:spPr>
          <a:xfrm>
            <a:off x="1096831" y="4451416"/>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GMGN2571 Issue 2 - Storage and Recommissioning of Rail Vehicles </a:t>
            </a:r>
          </a:p>
        </p:txBody>
      </p:sp>
      <p:sp>
        <p:nvSpPr>
          <p:cNvPr id="33" name="Arrow: Down 32">
            <a:hlinkClick r:id="" action="ppaction://hlinkshowjump?jump=nextslide" highlightClick="1"/>
            <a:extLst>
              <a:ext uri="{FF2B5EF4-FFF2-40B4-BE49-F238E27FC236}">
                <a16:creationId xmlns:a16="http://schemas.microsoft.com/office/drawing/2014/main" id="{5B476927-E1F3-4210-AA67-FCD9A9E8F494}"/>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187769C4-35E0-46C2-9A8F-B81FAA4D8CA5}"/>
              </a:ext>
            </a:extLst>
          </p:cNvPr>
          <p:cNvSpPr txBox="1">
            <a:spLocks/>
          </p:cNvSpPr>
          <p:nvPr/>
        </p:nvSpPr>
        <p:spPr>
          <a:xfrm>
            <a:off x="1785991" y="5703693"/>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7" name="Picture 16" descr="Icon&#10;&#10;Description automatically generated">
            <a:extLst>
              <a:ext uri="{FF2B5EF4-FFF2-40B4-BE49-F238E27FC236}">
                <a16:creationId xmlns:a16="http://schemas.microsoft.com/office/drawing/2014/main" id="{867EAADD-294B-4B35-A6DA-5FF167093938}"/>
              </a:ext>
            </a:extLst>
          </p:cNvPr>
          <p:cNvPicPr>
            <a:picLocks noChangeAspect="1"/>
          </p:cNvPicPr>
          <p:nvPr/>
        </p:nvPicPr>
        <p:blipFill rotWithShape="1">
          <a:blip r:embed="rId5">
            <a:extLst>
              <a:ext uri="{28A0092B-C50C-407E-A947-70E740481C1C}">
                <a14:useLocalDpi xmlns:a14="http://schemas.microsoft.com/office/drawing/2010/main" val="0"/>
              </a:ext>
            </a:extLst>
          </a:blip>
          <a:srcRect l="7137" t="7169" r="7166" b="6928"/>
          <a:stretch/>
        </p:blipFill>
        <p:spPr>
          <a:xfrm>
            <a:off x="255605" y="959182"/>
            <a:ext cx="756000" cy="757799"/>
          </a:xfrm>
          <a:prstGeom prst="ellipse">
            <a:avLst/>
          </a:prstGeom>
        </p:spPr>
      </p:pic>
      <p:sp>
        <p:nvSpPr>
          <p:cNvPr id="20" name="Rectangle: Rounded Corners 19">
            <a:hlinkClick r:id="" action="ppaction://noaction" highlightClick="1"/>
            <a:extLst>
              <a:ext uri="{FF2B5EF4-FFF2-40B4-BE49-F238E27FC236}">
                <a16:creationId xmlns:a16="http://schemas.microsoft.com/office/drawing/2014/main" id="{A693B75D-7930-4926-9C4E-49F5571CA599}"/>
              </a:ext>
            </a:extLst>
          </p:cNvPr>
          <p:cNvSpPr/>
          <p:nvPr/>
        </p:nvSpPr>
        <p:spPr>
          <a:xfrm>
            <a:off x="1096831" y="1794841"/>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RIS-7016-INS Issue 2 - Interface between Station Platforms, Track, Trains and Buffer Stops</a:t>
            </a:r>
          </a:p>
        </p:txBody>
      </p:sp>
      <p:pic>
        <p:nvPicPr>
          <p:cNvPr id="23" name="Picture 22" descr="Icon&#10;&#10;Description automatically generated">
            <a:extLst>
              <a:ext uri="{FF2B5EF4-FFF2-40B4-BE49-F238E27FC236}">
                <a16:creationId xmlns:a16="http://schemas.microsoft.com/office/drawing/2014/main" id="{ECFBDCB1-F4E3-49A8-839C-E33317404B27}"/>
              </a:ext>
            </a:extLst>
          </p:cNvPr>
          <p:cNvPicPr>
            <a:picLocks noChangeAspect="1"/>
          </p:cNvPicPr>
          <p:nvPr/>
        </p:nvPicPr>
        <p:blipFill rotWithShape="1">
          <a:blip r:embed="rId6">
            <a:extLst>
              <a:ext uri="{28A0092B-C50C-407E-A947-70E740481C1C}">
                <a14:useLocalDpi xmlns:a14="http://schemas.microsoft.com/office/drawing/2010/main" val="0"/>
              </a:ext>
            </a:extLst>
          </a:blip>
          <a:srcRect l="7050" t="7170" r="7183" b="6974"/>
          <a:stretch/>
        </p:blipFill>
        <p:spPr>
          <a:xfrm>
            <a:off x="237144" y="3548875"/>
            <a:ext cx="756000" cy="756787"/>
          </a:xfrm>
          <a:prstGeom prst="ellipse">
            <a:avLst/>
          </a:prstGeom>
        </p:spPr>
      </p:pic>
      <p:sp>
        <p:nvSpPr>
          <p:cNvPr id="32" name="Rectangle: Rounded Corners 31">
            <a:hlinkClick r:id="" action="ppaction://noaction" highlightClick="1"/>
            <a:extLst>
              <a:ext uri="{FF2B5EF4-FFF2-40B4-BE49-F238E27FC236}">
                <a16:creationId xmlns:a16="http://schemas.microsoft.com/office/drawing/2014/main" id="{4ABC2B6B-FC32-496E-A1B7-F8D8C4DD28C8}"/>
              </a:ext>
            </a:extLst>
          </p:cNvPr>
          <p:cNvSpPr/>
          <p:nvPr/>
        </p:nvSpPr>
        <p:spPr>
          <a:xfrm>
            <a:off x="1096830" y="2656598"/>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RIS-7706-INS Issue 1  - Processes for adding, removing or updating Differential Permissible Speeds</a:t>
            </a:r>
          </a:p>
        </p:txBody>
      </p:sp>
    </p:spTree>
    <p:extLst>
      <p:ext uri="{BB962C8B-B14F-4D97-AF65-F5344CB8AC3E}">
        <p14:creationId xmlns:p14="http://schemas.microsoft.com/office/powerpoint/2010/main" val="1962982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D6EFD2D-A5CE-42AE-910C-479F314AF6F8}"/>
              </a:ext>
            </a:extLst>
          </p:cNvPr>
          <p:cNvSpPr txBox="1">
            <a:spLocks/>
          </p:cNvSpPr>
          <p:nvPr/>
        </p:nvSpPr>
        <p:spPr>
          <a:xfrm>
            <a:off x="2345950" y="-45683"/>
            <a:ext cx="7500101"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a:ea typeface="+mj-ea"/>
                <a:cs typeface="+mj-cs"/>
              </a:rPr>
              <a:t>Standards currently being drafted and due for consultation </a:t>
            </a:r>
            <a:endParaRPr kumimoji="0" lang="en-GB" sz="24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73188" y="947671"/>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GLRT1210 Issue 3 - AC Energy Subsystem and Interfaces to Rolling Stock Subsystem</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3548875"/>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163" indent="-2062163"/>
            <a:r>
              <a:rPr lang="en-GB" dirty="0">
                <a:solidFill>
                  <a:schemeClr val="tx1"/>
                </a:solidFill>
              </a:rPr>
              <a:t>GMGN2611 Issue 1 - Guidance on Rolling Stock Subsystem and Interfaces to AC Energy Subsystem </a:t>
            </a:r>
          </a:p>
        </p:txBody>
      </p:sp>
      <p:sp>
        <p:nvSpPr>
          <p:cNvPr id="27" name="Title 1">
            <a:extLst>
              <a:ext uri="{FF2B5EF4-FFF2-40B4-BE49-F238E27FC236}">
                <a16:creationId xmlns:a16="http://schemas.microsoft.com/office/drawing/2014/main" id="{B53948D5-35E4-4106-AC39-E7CD3F46CA11}"/>
              </a:ext>
            </a:extLst>
          </p:cNvPr>
          <p:cNvSpPr txBox="1">
            <a:spLocks/>
          </p:cNvSpPr>
          <p:nvPr/>
        </p:nvSpPr>
        <p:spPr>
          <a:xfrm>
            <a:off x="2978282" y="356752"/>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normalizeH="0" baseline="0" noProof="0" dirty="0">
                <a:ln>
                  <a:noFill/>
                </a:ln>
                <a:solidFill>
                  <a:schemeClr val="tx1"/>
                </a:solidFill>
                <a:effectLst/>
                <a:uLnTx/>
                <a:uFillTx/>
                <a:latin typeface="Calibri"/>
                <a:ea typeface="+mj-ea"/>
                <a:cs typeface="+mj-cs"/>
              </a:rPr>
              <a:t>December 2</a:t>
            </a:r>
            <a:r>
              <a:rPr kumimoji="0" lang="en-GB" sz="2400" b="0" i="0" u="none" strike="noStrike" kern="1200" cap="none" normalizeH="0" noProof="0" dirty="0">
                <a:ln>
                  <a:noFill/>
                </a:ln>
                <a:solidFill>
                  <a:schemeClr val="tx1"/>
                </a:solidFill>
                <a:effectLst/>
                <a:uLnTx/>
                <a:uFillTx/>
                <a:latin typeface="Calibri"/>
                <a:ea typeface="+mj-ea"/>
                <a:cs typeface="+mj-cs"/>
              </a:rPr>
              <a:t>021</a:t>
            </a:r>
            <a:endParaRPr kumimoji="0" lang="en-GB" sz="2400" b="0" i="1" u="none" strike="noStrike" kern="1200" cap="none" normalizeH="0" baseline="0" noProof="0" dirty="0">
              <a:ln>
                <a:noFill/>
              </a:ln>
              <a:solidFill>
                <a:schemeClr val="tx1"/>
              </a:solidFill>
              <a:effectLst/>
              <a:uLnTx/>
              <a:uFillTx/>
              <a:latin typeface="Calibri"/>
              <a:ea typeface="+mj-ea"/>
              <a:cs typeface="+mj-cs"/>
            </a:endParaRPr>
          </a:p>
        </p:txBody>
      </p:sp>
      <p:sp>
        <p:nvSpPr>
          <p:cNvPr id="20" name="Rectangle: Rounded Corners 19">
            <a:hlinkClick r:id="" action="ppaction://noaction" highlightClick="1"/>
            <a:extLst>
              <a:ext uri="{FF2B5EF4-FFF2-40B4-BE49-F238E27FC236}">
                <a16:creationId xmlns:a16="http://schemas.microsoft.com/office/drawing/2014/main" id="{A693B75D-7930-4926-9C4E-49F5571CA599}"/>
              </a:ext>
            </a:extLst>
          </p:cNvPr>
          <p:cNvSpPr/>
          <p:nvPr/>
        </p:nvSpPr>
        <p:spPr>
          <a:xfrm>
            <a:off x="1096831" y="1794841"/>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GMRT2111 Issue 3 - Rolling Stock Subsystem and Interfaces to AC Energy Subsystem</a:t>
            </a:r>
          </a:p>
        </p:txBody>
      </p:sp>
      <p:sp>
        <p:nvSpPr>
          <p:cNvPr id="32" name="Rectangle: Rounded Corners 31">
            <a:hlinkClick r:id="" action="ppaction://noaction" highlightClick="1"/>
            <a:extLst>
              <a:ext uri="{FF2B5EF4-FFF2-40B4-BE49-F238E27FC236}">
                <a16:creationId xmlns:a16="http://schemas.microsoft.com/office/drawing/2014/main" id="{4ABC2B6B-FC32-496E-A1B7-F8D8C4DD28C8}"/>
              </a:ext>
            </a:extLst>
          </p:cNvPr>
          <p:cNvSpPr/>
          <p:nvPr/>
        </p:nvSpPr>
        <p:spPr>
          <a:xfrm>
            <a:off x="1096830" y="2656598"/>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GLGN1610 Issue 1 - Guidance on AC Energy Subsystem and Interfaces to Rolling Stock Subsystem </a:t>
            </a:r>
          </a:p>
        </p:txBody>
      </p:sp>
      <p:pic>
        <p:nvPicPr>
          <p:cNvPr id="15" name="Picture 14" descr="Icon&#10;&#10;Description automatically generated">
            <a:extLst>
              <a:ext uri="{FF2B5EF4-FFF2-40B4-BE49-F238E27FC236}">
                <a16:creationId xmlns:a16="http://schemas.microsoft.com/office/drawing/2014/main" id="{34773018-489D-4E86-A39B-A9CD74835B1C}"/>
              </a:ext>
            </a:extLst>
          </p:cNvPr>
          <p:cNvPicPr>
            <a:picLocks noChangeAspect="1"/>
          </p:cNvPicPr>
          <p:nvPr/>
        </p:nvPicPr>
        <p:blipFill rotWithShape="1">
          <a:blip r:embed="rId5">
            <a:extLst>
              <a:ext uri="{28A0092B-C50C-407E-A947-70E740481C1C}">
                <a14:useLocalDpi xmlns:a14="http://schemas.microsoft.com/office/drawing/2010/main" val="0"/>
              </a:ext>
            </a:extLst>
          </a:blip>
          <a:srcRect l="7050" t="7170" r="7183" b="6974"/>
          <a:stretch/>
        </p:blipFill>
        <p:spPr>
          <a:xfrm>
            <a:off x="237144" y="913133"/>
            <a:ext cx="756000" cy="756787"/>
          </a:xfrm>
          <a:prstGeom prst="ellipse">
            <a:avLst/>
          </a:prstGeom>
        </p:spPr>
      </p:pic>
      <p:sp>
        <p:nvSpPr>
          <p:cNvPr id="22" name="Title 1">
            <a:extLst>
              <a:ext uri="{FF2B5EF4-FFF2-40B4-BE49-F238E27FC236}">
                <a16:creationId xmlns:a16="http://schemas.microsoft.com/office/drawing/2014/main" id="{440C621A-A1F0-4C0C-8511-656906334897}"/>
              </a:ext>
            </a:extLst>
          </p:cNvPr>
          <p:cNvSpPr txBox="1">
            <a:spLocks/>
          </p:cNvSpPr>
          <p:nvPr/>
        </p:nvSpPr>
        <p:spPr>
          <a:xfrm>
            <a:off x="2942094" y="4121709"/>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normalizeH="0" baseline="0" noProof="0" dirty="0">
                <a:ln>
                  <a:noFill/>
                </a:ln>
                <a:solidFill>
                  <a:schemeClr val="tx1"/>
                </a:solidFill>
                <a:effectLst/>
                <a:uLnTx/>
                <a:uFillTx/>
                <a:latin typeface="Calibri"/>
                <a:ea typeface="+mj-ea"/>
                <a:cs typeface="+mj-cs"/>
              </a:rPr>
              <a:t>January 2</a:t>
            </a:r>
            <a:r>
              <a:rPr kumimoji="0" lang="en-GB" sz="2400" b="0" i="0" u="none" strike="noStrike" kern="1200" cap="none" normalizeH="0" noProof="0" dirty="0">
                <a:ln>
                  <a:noFill/>
                </a:ln>
                <a:solidFill>
                  <a:schemeClr val="tx1"/>
                </a:solidFill>
                <a:effectLst/>
                <a:uLnTx/>
                <a:uFillTx/>
                <a:latin typeface="Calibri"/>
                <a:ea typeface="+mj-ea"/>
                <a:cs typeface="+mj-cs"/>
              </a:rPr>
              <a:t>022</a:t>
            </a:r>
            <a:endParaRPr kumimoji="0" lang="en-GB" sz="2400" b="0" i="1" u="none" strike="noStrike" kern="1200" cap="none" normalizeH="0" baseline="0" noProof="0" dirty="0">
              <a:ln>
                <a:noFill/>
              </a:ln>
              <a:solidFill>
                <a:schemeClr val="tx1"/>
              </a:solidFill>
              <a:effectLst/>
              <a:uLnTx/>
              <a:uFillTx/>
              <a:latin typeface="Calibri"/>
              <a:ea typeface="+mj-ea"/>
              <a:cs typeface="+mj-cs"/>
            </a:endParaRPr>
          </a:p>
        </p:txBody>
      </p:sp>
      <p:pic>
        <p:nvPicPr>
          <p:cNvPr id="25" name="Picture 24" descr="Icon&#10;&#10;Description automatically generated">
            <a:extLst>
              <a:ext uri="{FF2B5EF4-FFF2-40B4-BE49-F238E27FC236}">
                <a16:creationId xmlns:a16="http://schemas.microsoft.com/office/drawing/2014/main" id="{AE7BB669-4FA4-4518-8094-FA7CD9013DD2}"/>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54408" y="4678309"/>
            <a:ext cx="756000" cy="758179"/>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E1DF3538-1FD3-4CAE-91F7-80A0AA0D1B30}"/>
              </a:ext>
            </a:extLst>
          </p:cNvPr>
          <p:cNvSpPr/>
          <p:nvPr/>
        </p:nvSpPr>
        <p:spPr>
          <a:xfrm>
            <a:off x="1096830" y="4682091"/>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24113" algn="l"/>
              </a:tabLst>
            </a:pPr>
            <a:r>
              <a:rPr lang="en-GB" dirty="0">
                <a:solidFill>
                  <a:schemeClr val="tx1"/>
                </a:solidFill>
              </a:rPr>
              <a:t>GERT8000 TW5 Issue 11 - Preparation and movement of trains: Defective or isolated vehicles and on-	train equipment </a:t>
            </a:r>
          </a:p>
        </p:txBody>
      </p:sp>
      <p:sp>
        <p:nvSpPr>
          <p:cNvPr id="30" name="Arrow: Down 29">
            <a:hlinkClick r:id="" action="ppaction://hlinkshowjump?jump=nextslide"/>
            <a:extLst>
              <a:ext uri="{FF2B5EF4-FFF2-40B4-BE49-F238E27FC236}">
                <a16:creationId xmlns:a16="http://schemas.microsoft.com/office/drawing/2014/main" id="{B46BAD09-A3C7-4FDD-B22C-9ACACE2ACB32}"/>
              </a:ext>
            </a:extLst>
          </p:cNvPr>
          <p:cNvSpPr/>
          <p:nvPr/>
        </p:nvSpPr>
        <p:spPr>
          <a:xfrm>
            <a:off x="3418285" y="612816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
            <a:extLst>
              <a:ext uri="{FF2B5EF4-FFF2-40B4-BE49-F238E27FC236}">
                <a16:creationId xmlns:a16="http://schemas.microsoft.com/office/drawing/2014/main" id="{51050E23-259B-4C08-A30F-BB082BC3C4B4}"/>
              </a:ext>
            </a:extLst>
          </p:cNvPr>
          <p:cNvSpPr txBox="1">
            <a:spLocks/>
          </p:cNvSpPr>
          <p:nvPr/>
        </p:nvSpPr>
        <p:spPr>
          <a:xfrm>
            <a:off x="3193551" y="5718135"/>
            <a:ext cx="146920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35" name="Arrow: Down 34">
            <a:hlinkClick r:id="" action="ppaction://hlinkshowjump?jump=previousslide" highlightClick="1"/>
            <a:extLst>
              <a:ext uri="{FF2B5EF4-FFF2-40B4-BE49-F238E27FC236}">
                <a16:creationId xmlns:a16="http://schemas.microsoft.com/office/drawing/2014/main" id="{26517F4D-8CB9-4B40-B38E-30DF91E56F76}"/>
              </a:ext>
            </a:extLst>
          </p:cNvPr>
          <p:cNvSpPr/>
          <p:nvPr/>
        </p:nvSpPr>
        <p:spPr>
          <a:xfrm flipV="1">
            <a:off x="7019380"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7D4ED3AD-FC1D-47BA-A983-C7E952C8CFC1}"/>
              </a:ext>
            </a:extLst>
          </p:cNvPr>
          <p:cNvSpPr txBox="1">
            <a:spLocks/>
          </p:cNvSpPr>
          <p:nvPr/>
        </p:nvSpPr>
        <p:spPr>
          <a:xfrm>
            <a:off x="7019381" y="5703693"/>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00778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D6EFD2D-A5CE-42AE-910C-479F314AF6F8}"/>
              </a:ext>
            </a:extLst>
          </p:cNvPr>
          <p:cNvSpPr txBox="1">
            <a:spLocks/>
          </p:cNvSpPr>
          <p:nvPr/>
        </p:nvSpPr>
        <p:spPr>
          <a:xfrm>
            <a:off x="2345950" y="-45683"/>
            <a:ext cx="7500101"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a:ea typeface="+mj-ea"/>
                <a:cs typeface="+mj-cs"/>
              </a:rPr>
              <a:t>Standards currently being drafted and due for consultation </a:t>
            </a:r>
            <a:endParaRPr kumimoji="0" lang="en-GB" sz="24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73188" y="947671"/>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RIS-3437-TOM Issue 3  - Defective On-Train Equipment</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2924875"/>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163" indent="-2062163"/>
            <a:r>
              <a:rPr lang="en-GB" dirty="0">
                <a:solidFill>
                  <a:schemeClr val="tx1"/>
                </a:solidFill>
              </a:rPr>
              <a:t>RIS-8040-TOM Issue 2 - Low Adhesion between the Wheel and the Rail - Managing the Risk</a:t>
            </a:r>
          </a:p>
        </p:txBody>
      </p:sp>
      <p:sp>
        <p:nvSpPr>
          <p:cNvPr id="27" name="Title 1">
            <a:extLst>
              <a:ext uri="{FF2B5EF4-FFF2-40B4-BE49-F238E27FC236}">
                <a16:creationId xmlns:a16="http://schemas.microsoft.com/office/drawing/2014/main" id="{B53948D5-35E4-4106-AC39-E7CD3F46CA11}"/>
              </a:ext>
            </a:extLst>
          </p:cNvPr>
          <p:cNvSpPr txBox="1">
            <a:spLocks/>
          </p:cNvSpPr>
          <p:nvPr/>
        </p:nvSpPr>
        <p:spPr>
          <a:xfrm>
            <a:off x="2978282" y="356752"/>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normalizeH="0" baseline="0" noProof="0" dirty="0">
                <a:ln>
                  <a:noFill/>
                </a:ln>
                <a:solidFill>
                  <a:schemeClr val="tx1"/>
                </a:solidFill>
                <a:effectLst/>
                <a:uLnTx/>
                <a:uFillTx/>
                <a:latin typeface="Calibri"/>
                <a:ea typeface="+mj-ea"/>
                <a:cs typeface="+mj-cs"/>
              </a:rPr>
              <a:t>January 2022</a:t>
            </a:r>
            <a:endParaRPr kumimoji="0" lang="en-GB" sz="2000" b="0" i="1" u="none" strike="noStrike" kern="1200" cap="none" normalizeH="0" baseline="0" noProof="0" dirty="0">
              <a:ln>
                <a:noFill/>
              </a:ln>
              <a:solidFill>
                <a:schemeClr val="tx1"/>
              </a:solidFill>
              <a:effectLst/>
              <a:uLnTx/>
              <a:uFillTx/>
              <a:latin typeface="Calibri"/>
              <a:ea typeface="+mj-ea"/>
              <a:cs typeface="+mj-cs"/>
            </a:endParaRPr>
          </a:p>
        </p:txBody>
      </p:sp>
      <p:sp>
        <p:nvSpPr>
          <p:cNvPr id="20" name="Rectangle: Rounded Corners 19">
            <a:hlinkClick r:id="" action="ppaction://noaction" highlightClick="1"/>
            <a:extLst>
              <a:ext uri="{FF2B5EF4-FFF2-40B4-BE49-F238E27FC236}">
                <a16:creationId xmlns:a16="http://schemas.microsoft.com/office/drawing/2014/main" id="{A693B75D-7930-4926-9C4E-49F5571CA599}"/>
              </a:ext>
            </a:extLst>
          </p:cNvPr>
          <p:cNvSpPr/>
          <p:nvPr/>
        </p:nvSpPr>
        <p:spPr>
          <a:xfrm>
            <a:off x="1096831" y="1794841"/>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879600" algn="l"/>
              </a:tabLst>
            </a:pPr>
            <a:r>
              <a:rPr lang="en-GB" dirty="0">
                <a:solidFill>
                  <a:schemeClr val="tx1"/>
                </a:solidFill>
              </a:rPr>
              <a:t>GIRT7073 - issue 3 - Requirements for the Position of Infrastructure and for Defining and Maintaining 	Clearances</a:t>
            </a:r>
          </a:p>
        </p:txBody>
      </p:sp>
      <p:sp>
        <p:nvSpPr>
          <p:cNvPr id="22" name="Title 1">
            <a:extLst>
              <a:ext uri="{FF2B5EF4-FFF2-40B4-BE49-F238E27FC236}">
                <a16:creationId xmlns:a16="http://schemas.microsoft.com/office/drawing/2014/main" id="{440C621A-A1F0-4C0C-8511-656906334897}"/>
              </a:ext>
            </a:extLst>
          </p:cNvPr>
          <p:cNvSpPr txBox="1">
            <a:spLocks/>
          </p:cNvSpPr>
          <p:nvPr/>
        </p:nvSpPr>
        <p:spPr>
          <a:xfrm>
            <a:off x="2942094" y="2313168"/>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normalizeH="0" baseline="0" noProof="0" dirty="0">
                <a:ln>
                  <a:noFill/>
                </a:ln>
                <a:solidFill>
                  <a:schemeClr val="tx1"/>
                </a:solidFill>
                <a:effectLst/>
                <a:uLnTx/>
                <a:uFillTx/>
                <a:latin typeface="Calibri"/>
                <a:ea typeface="+mj-ea"/>
                <a:cs typeface="+mj-cs"/>
              </a:rPr>
              <a:t>February 2</a:t>
            </a:r>
            <a:r>
              <a:rPr kumimoji="0" lang="en-GB" sz="2000" b="0" i="0" u="none" strike="noStrike" kern="1200" cap="none" normalizeH="0" noProof="0" dirty="0">
                <a:ln>
                  <a:noFill/>
                </a:ln>
                <a:solidFill>
                  <a:schemeClr val="tx1"/>
                </a:solidFill>
                <a:effectLst/>
                <a:uLnTx/>
                <a:uFillTx/>
                <a:latin typeface="Calibri"/>
                <a:ea typeface="+mj-ea"/>
                <a:cs typeface="+mj-cs"/>
              </a:rPr>
              <a:t>022</a:t>
            </a:r>
            <a:endParaRPr kumimoji="0" lang="en-GB" sz="2000" b="0" i="1" u="none" strike="noStrike" kern="1200" cap="none" normalizeH="0" baseline="0" noProof="0" dirty="0">
              <a:ln>
                <a:noFill/>
              </a:ln>
              <a:solidFill>
                <a:schemeClr val="tx1"/>
              </a:solidFill>
              <a:effectLst/>
              <a:uLnTx/>
              <a:uFillTx/>
              <a:latin typeface="Calibri"/>
              <a:ea typeface="+mj-ea"/>
              <a:cs typeface="+mj-cs"/>
            </a:endParaRPr>
          </a:p>
        </p:txBody>
      </p:sp>
      <p:pic>
        <p:nvPicPr>
          <p:cNvPr id="25" name="Picture 24" descr="Icon&#10;&#10;Description automatically generated">
            <a:extLst>
              <a:ext uri="{FF2B5EF4-FFF2-40B4-BE49-F238E27FC236}">
                <a16:creationId xmlns:a16="http://schemas.microsoft.com/office/drawing/2014/main" id="{AE7BB669-4FA4-4518-8094-FA7CD9013DD2}"/>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54409" y="947671"/>
            <a:ext cx="753827" cy="756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E1DF3538-1FD3-4CAE-91F7-80A0AA0D1B30}"/>
              </a:ext>
            </a:extLst>
          </p:cNvPr>
          <p:cNvSpPr/>
          <p:nvPr/>
        </p:nvSpPr>
        <p:spPr>
          <a:xfrm>
            <a:off x="1096830" y="4944070"/>
            <a:ext cx="10065867" cy="720000"/>
          </a:xfrm>
          <a:prstGeom prst="roundRect">
            <a:avLst>
              <a:gd name="adj" fmla="val 30718"/>
            </a:avLst>
          </a:prstGeom>
          <a:solidFill>
            <a:schemeClr val="bg1"/>
          </a:solidFill>
          <a:ln w="38100">
            <a:solidFill>
              <a:srgbClr val="2FA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065338" algn="l"/>
              </a:tabLst>
            </a:pPr>
            <a:r>
              <a:rPr lang="en-GB" dirty="0">
                <a:solidFill>
                  <a:schemeClr val="tx1"/>
                </a:solidFill>
              </a:rPr>
              <a:t>RIS-1530-PLT Issue 7- Technical requirements for OTP and their associated equipment and trolleys  </a:t>
            </a:r>
          </a:p>
        </p:txBody>
      </p:sp>
      <p:sp>
        <p:nvSpPr>
          <p:cNvPr id="35" name="Arrow: Down 34">
            <a:hlinkClick r:id="" action="ppaction://hlinkshowjump?jump=previousslide" highlightClick="1"/>
            <a:extLst>
              <a:ext uri="{FF2B5EF4-FFF2-40B4-BE49-F238E27FC236}">
                <a16:creationId xmlns:a16="http://schemas.microsoft.com/office/drawing/2014/main" id="{26517F4D-8CB9-4B40-B38E-30DF91E56F76}"/>
              </a:ext>
            </a:extLst>
          </p:cNvPr>
          <p:cNvSpPr/>
          <p:nvPr/>
        </p:nvSpPr>
        <p:spPr>
          <a:xfrm flipV="1">
            <a:off x="5586133"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7D4ED3AD-FC1D-47BA-A983-C7E952C8CFC1}"/>
              </a:ext>
            </a:extLst>
          </p:cNvPr>
          <p:cNvSpPr txBox="1">
            <a:spLocks/>
          </p:cNvSpPr>
          <p:nvPr/>
        </p:nvSpPr>
        <p:spPr>
          <a:xfrm>
            <a:off x="5586134" y="5703693"/>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8" name="Picture 17" descr="Icon&#10;&#10;Description automatically generated">
            <a:extLst>
              <a:ext uri="{FF2B5EF4-FFF2-40B4-BE49-F238E27FC236}">
                <a16:creationId xmlns:a16="http://schemas.microsoft.com/office/drawing/2014/main" id="{D12C4874-1506-4EFD-8488-7BB248D3AFA4}"/>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254049" y="1794841"/>
            <a:ext cx="754205" cy="756000"/>
          </a:xfrm>
          <a:prstGeom prst="ellipse">
            <a:avLst/>
          </a:prstGeom>
        </p:spPr>
      </p:pic>
      <p:pic>
        <p:nvPicPr>
          <p:cNvPr id="23" name="Picture 22" descr="Icon&#10;&#10;Description automatically generated">
            <a:extLst>
              <a:ext uri="{FF2B5EF4-FFF2-40B4-BE49-F238E27FC236}">
                <a16:creationId xmlns:a16="http://schemas.microsoft.com/office/drawing/2014/main" id="{2B99B019-129D-4B78-999C-E656F5408420}"/>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54049" y="2932074"/>
            <a:ext cx="753827" cy="756000"/>
          </a:xfrm>
          <a:prstGeom prst="ellipse">
            <a:avLst/>
          </a:prstGeom>
        </p:spPr>
      </p:pic>
      <p:sp>
        <p:nvSpPr>
          <p:cNvPr id="28" name="Rectangle: Rounded Corners 27">
            <a:hlinkClick r:id="" action="ppaction://noaction" highlightClick="1"/>
            <a:extLst>
              <a:ext uri="{FF2B5EF4-FFF2-40B4-BE49-F238E27FC236}">
                <a16:creationId xmlns:a16="http://schemas.microsoft.com/office/drawing/2014/main" id="{0F38B8DB-5065-4C57-AE4A-2D91A4B0BEAE}"/>
              </a:ext>
            </a:extLst>
          </p:cNvPr>
          <p:cNvSpPr/>
          <p:nvPr/>
        </p:nvSpPr>
        <p:spPr>
          <a:xfrm>
            <a:off x="1096830" y="3805744"/>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dirty="0">
                <a:solidFill>
                  <a:schemeClr val="tx1"/>
                </a:solidFill>
              </a:rPr>
              <a:t>GEGN8540 Issue 2 -  (Withdrawal) Guidance on Low Adhesion between the Wheel and the Rail - Managing the Risk</a:t>
            </a:r>
          </a:p>
        </p:txBody>
      </p:sp>
      <p:pic>
        <p:nvPicPr>
          <p:cNvPr id="33" name="Picture 32" descr="Icon&#10;&#10;Description automatically generated">
            <a:extLst>
              <a:ext uri="{FF2B5EF4-FFF2-40B4-BE49-F238E27FC236}">
                <a16:creationId xmlns:a16="http://schemas.microsoft.com/office/drawing/2014/main" id="{8F446BEE-F9CC-4BE2-98AA-DA332769F7F8}"/>
              </a:ext>
            </a:extLst>
          </p:cNvPr>
          <p:cNvPicPr>
            <a:picLocks noChangeAspect="1"/>
          </p:cNvPicPr>
          <p:nvPr/>
        </p:nvPicPr>
        <p:blipFill rotWithShape="1">
          <a:blip r:embed="rId7">
            <a:extLst>
              <a:ext uri="{28A0092B-C50C-407E-A947-70E740481C1C}">
                <a14:useLocalDpi xmlns:a14="http://schemas.microsoft.com/office/drawing/2010/main" val="0"/>
              </a:ext>
            </a:extLst>
          </a:blip>
          <a:srcRect l="6973" t="6915" r="7083" b="6896"/>
          <a:stretch/>
        </p:blipFill>
        <p:spPr>
          <a:xfrm>
            <a:off x="254049" y="4944070"/>
            <a:ext cx="753853" cy="756000"/>
          </a:xfrm>
          <a:prstGeom prst="ellipse">
            <a:avLst/>
          </a:prstGeom>
        </p:spPr>
      </p:pic>
      <p:sp>
        <p:nvSpPr>
          <p:cNvPr id="34" name="Title 1">
            <a:extLst>
              <a:ext uri="{FF2B5EF4-FFF2-40B4-BE49-F238E27FC236}">
                <a16:creationId xmlns:a16="http://schemas.microsoft.com/office/drawing/2014/main" id="{A93CF566-13C5-4951-9A37-92021A0FB0C1}"/>
              </a:ext>
            </a:extLst>
          </p:cNvPr>
          <p:cNvSpPr txBox="1">
            <a:spLocks/>
          </p:cNvSpPr>
          <p:nvPr/>
        </p:nvSpPr>
        <p:spPr>
          <a:xfrm>
            <a:off x="2961741" y="4365804"/>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normalizeH="0" baseline="0" noProof="0" dirty="0">
                <a:ln>
                  <a:noFill/>
                </a:ln>
                <a:solidFill>
                  <a:schemeClr val="tx1"/>
                </a:solidFill>
                <a:effectLst/>
                <a:uLnTx/>
                <a:uFillTx/>
                <a:latin typeface="Calibri"/>
                <a:ea typeface="+mj-ea"/>
                <a:cs typeface="+mj-cs"/>
              </a:rPr>
              <a:t>March 2</a:t>
            </a:r>
            <a:r>
              <a:rPr kumimoji="0" lang="en-GB" sz="2000" b="0" i="0" u="none" strike="noStrike" kern="1200" cap="none" normalizeH="0" noProof="0" dirty="0">
                <a:ln>
                  <a:noFill/>
                </a:ln>
                <a:solidFill>
                  <a:schemeClr val="tx1"/>
                </a:solidFill>
                <a:effectLst/>
                <a:uLnTx/>
                <a:uFillTx/>
                <a:latin typeface="Calibri"/>
                <a:ea typeface="+mj-ea"/>
                <a:cs typeface="+mj-cs"/>
              </a:rPr>
              <a:t>022</a:t>
            </a:r>
            <a:endParaRPr kumimoji="0" lang="en-GB" sz="2000" b="0" i="1" u="none" strike="noStrike" kern="1200" cap="none"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3362083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3DADA82A-CB46-4CA6-88BB-733FD8A46B5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5327761" y="4476646"/>
            <a:ext cx="1079449" cy="1080000"/>
          </a:xfrm>
          <a:prstGeom prst="ellipse">
            <a:avLst/>
          </a:prstGeom>
        </p:spPr>
      </p:pic>
      <p:pic>
        <p:nvPicPr>
          <p:cNvPr id="16" name="Picture 15" descr="Icon&#10;&#10;Description automatically generated">
            <a:extLst>
              <a:ext uri="{FF2B5EF4-FFF2-40B4-BE49-F238E27FC236}">
                <a16:creationId xmlns:a16="http://schemas.microsoft.com/office/drawing/2014/main" id="{3C8EA87A-7EE9-4226-ACE5-0462F4D2D654}"/>
              </a:ext>
            </a:extLst>
          </p:cNvPr>
          <p:cNvPicPr>
            <a:picLocks noChangeAspect="1"/>
          </p:cNvPicPr>
          <p:nvPr/>
        </p:nvPicPr>
        <p:blipFill rotWithShape="1">
          <a:blip r:embed="rId4">
            <a:extLst>
              <a:ext uri="{28A0092B-C50C-407E-A947-70E740481C1C}">
                <a14:useLocalDpi xmlns:a14="http://schemas.microsoft.com/office/drawing/2010/main" val="0"/>
              </a:ext>
            </a:extLst>
          </a:blip>
          <a:srcRect l="6907" t="6800" r="6784" b="6642"/>
          <a:stretch/>
        </p:blipFill>
        <p:spPr>
          <a:xfrm>
            <a:off x="901035" y="4480234"/>
            <a:ext cx="1076896" cy="1080000"/>
          </a:xfrm>
          <a:prstGeom prst="ellipse">
            <a:avLst/>
          </a:prstGeom>
        </p:spPr>
      </p:pic>
      <p:pic>
        <p:nvPicPr>
          <p:cNvPr id="14" name="Picture 13" descr="Icon&#10;&#10;Description automatically generated">
            <a:extLst>
              <a:ext uri="{FF2B5EF4-FFF2-40B4-BE49-F238E27FC236}">
                <a16:creationId xmlns:a16="http://schemas.microsoft.com/office/drawing/2014/main" id="{F1459E58-9D95-43A6-BF7D-55DFADAF35D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897907" y="2675425"/>
            <a:ext cx="1083152" cy="1080000"/>
          </a:xfrm>
          <a:prstGeom prst="ellipse">
            <a:avLst/>
          </a:prstGeom>
        </p:spPr>
      </p:pic>
      <p:pic>
        <p:nvPicPr>
          <p:cNvPr id="12" name="Picture 11" descr="Icon&#10;&#10;Description automatically generated">
            <a:extLst>
              <a:ext uri="{FF2B5EF4-FFF2-40B4-BE49-F238E27FC236}">
                <a16:creationId xmlns:a16="http://schemas.microsoft.com/office/drawing/2014/main" id="{EDDE65A8-D045-4A57-B496-F4F4845CA748}"/>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5328767" y="2675425"/>
            <a:ext cx="1077437" cy="1080000"/>
          </a:xfrm>
          <a:prstGeom prst="ellipse">
            <a:avLst/>
          </a:prstGeom>
        </p:spPr>
      </p:pic>
      <p:pic>
        <p:nvPicPr>
          <p:cNvPr id="10" name="Picture 9" descr="Icon&#10;&#10;Description automatically generated">
            <a:extLst>
              <a:ext uri="{FF2B5EF4-FFF2-40B4-BE49-F238E27FC236}">
                <a16:creationId xmlns:a16="http://schemas.microsoft.com/office/drawing/2014/main" id="{D2095395-16D9-4655-A34D-C34F7349D41C}"/>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5328047" y="909858"/>
            <a:ext cx="1078877" cy="1080000"/>
          </a:xfrm>
          <a:prstGeom prst="ellipse">
            <a:avLst/>
          </a:prstGeom>
        </p:spPr>
      </p:pic>
      <p:pic>
        <p:nvPicPr>
          <p:cNvPr id="5" name="Picture 4" descr="Icon&#10;&#10;Description automatically generated">
            <a:extLst>
              <a:ext uri="{FF2B5EF4-FFF2-40B4-BE49-F238E27FC236}">
                <a16:creationId xmlns:a16="http://schemas.microsoft.com/office/drawing/2014/main" id="{0DC1B7F8-6C72-4F89-831E-74D7C67B96AE}"/>
              </a:ext>
            </a:extLst>
          </p:cNvPr>
          <p:cNvPicPr>
            <a:picLocks noChangeAspect="1"/>
          </p:cNvPicPr>
          <p:nvPr/>
        </p:nvPicPr>
        <p:blipFill rotWithShape="1">
          <a:blip r:embed="rId8">
            <a:extLst>
              <a:ext uri="{28A0092B-C50C-407E-A947-70E740481C1C}">
                <a14:useLocalDpi xmlns:a14="http://schemas.microsoft.com/office/drawing/2010/main" val="0"/>
              </a:ext>
            </a:extLst>
          </a:blip>
          <a:srcRect l="6973" t="6915" r="7083" b="6896"/>
          <a:stretch/>
        </p:blipFill>
        <p:spPr>
          <a:xfrm>
            <a:off x="901020" y="886207"/>
            <a:ext cx="1076926" cy="1080000"/>
          </a:xfrm>
          <a:prstGeom prst="ellipse">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defTabSz="1219170">
              <a:lnSpc>
                <a:spcPct val="95000"/>
              </a:lnSpc>
              <a:spcBef>
                <a:spcPts val="400"/>
              </a:spcBef>
              <a:spcAft>
                <a:spcPts val="400"/>
              </a:spcAft>
            </a:pPr>
            <a:r>
              <a:rPr lang="en-GB" sz="2000" dirty="0"/>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defTabSz="1219170">
              <a:lnSpc>
                <a:spcPct val="95000"/>
              </a:lnSpc>
              <a:spcBef>
                <a:spcPts val="400"/>
              </a:spcBef>
              <a:spcAft>
                <a:spcPts val="400"/>
              </a:spcAft>
            </a:pPr>
            <a:r>
              <a:rPr lang="en-GB" sz="2000" dirty="0"/>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59678"/>
            <a:ext cx="1838302" cy="384721"/>
          </a:xfrm>
          <a:prstGeom prst="rect">
            <a:avLst/>
          </a:prstGeom>
        </p:spPr>
        <p:txBody>
          <a:bodyPr wrap="square">
            <a:spAutoFit/>
          </a:bodyPr>
          <a:lstStyle/>
          <a:p>
            <a:pPr defTabSz="1219170">
              <a:lnSpc>
                <a:spcPct val="95000"/>
              </a:lnSpc>
              <a:spcBef>
                <a:spcPts val="400"/>
              </a:spcBef>
              <a:spcAft>
                <a:spcPts val="400"/>
              </a:spcAft>
            </a:pPr>
            <a:r>
              <a:rPr lang="en-GB" sz="2000" dirty="0"/>
              <a:t>Infrastructure</a:t>
            </a:r>
            <a:endParaRPr lang="en-GB" sz="2000" b="1" dirty="0"/>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677108"/>
          </a:xfrm>
          <a:prstGeom prst="rect">
            <a:avLst/>
          </a:prstGeom>
        </p:spPr>
        <p:txBody>
          <a:bodyPr wrap="square">
            <a:spAutoFit/>
          </a:bodyPr>
          <a:lstStyle/>
          <a:p>
            <a:pPr defTabSz="1219170">
              <a:lnSpc>
                <a:spcPct val="95000"/>
              </a:lnSpc>
              <a:spcBef>
                <a:spcPts val="400"/>
              </a:spcBef>
              <a:spcAft>
                <a:spcPts val="400"/>
              </a:spcAft>
            </a:pPr>
            <a:r>
              <a:rPr lang="en-GB" sz="2000" dirty="0"/>
              <a:t>Energy (AC &amp; DC systems)</a:t>
            </a:r>
            <a:endParaRPr lang="en-GB" sz="2000" b="1" dirty="0"/>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911797"/>
            <a:ext cx="2605311" cy="677108"/>
          </a:xfrm>
          <a:prstGeom prst="rect">
            <a:avLst/>
          </a:prstGeom>
        </p:spPr>
        <p:txBody>
          <a:bodyPr wrap="square">
            <a:spAutoFit/>
          </a:bodyPr>
          <a:lstStyle/>
          <a:p>
            <a:pPr defTabSz="1219170">
              <a:lnSpc>
                <a:spcPct val="95000"/>
              </a:lnSpc>
              <a:spcBef>
                <a:spcPts val="400"/>
              </a:spcBef>
              <a:spcAft>
                <a:spcPts val="400"/>
              </a:spcAft>
            </a:pPr>
            <a:r>
              <a:rPr lang="en-GB" sz="2000" dirty="0"/>
              <a:t>Control Command</a:t>
            </a:r>
            <a:br>
              <a:rPr lang="en-GB" sz="2000" dirty="0"/>
            </a:br>
            <a:r>
              <a:rPr lang="en-GB" sz="2000" dirty="0"/>
              <a:t>and Communication </a:t>
            </a:r>
            <a:endParaRPr lang="en-GB" sz="2000" b="1" dirty="0"/>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58976"/>
            <a:ext cx="2605310" cy="384721"/>
          </a:xfrm>
          <a:prstGeom prst="rect">
            <a:avLst/>
          </a:prstGeom>
        </p:spPr>
        <p:txBody>
          <a:bodyPr wrap="square">
            <a:spAutoFit/>
          </a:bodyPr>
          <a:lstStyle/>
          <a:p>
            <a:pPr defTabSz="1219170">
              <a:lnSpc>
                <a:spcPct val="95000"/>
              </a:lnSpc>
              <a:spcBef>
                <a:spcPts val="400"/>
              </a:spcBef>
              <a:spcAft>
                <a:spcPts val="400"/>
              </a:spcAft>
            </a:pPr>
            <a:r>
              <a:rPr lang="en-GB" sz="2000" dirty="0"/>
              <a:t>Operational rules</a:t>
            </a:r>
            <a:endParaRPr lang="en-GB" sz="2000" b="1" dirty="0"/>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98253" y="912176"/>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98253" y="912176"/>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95242" y="112740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RDG and</a:t>
            </a:r>
            <a:br>
              <a:rPr lang="en-GB" sz="2000" kern="0" dirty="0">
                <a:ln w="0"/>
              </a:rPr>
            </a:br>
            <a:r>
              <a:rPr lang="en-GB" sz="2000" kern="0" dirty="0">
                <a:ln w="0"/>
              </a:rPr>
              <a:t>Plant COPs</a:t>
            </a:r>
          </a:p>
        </p:txBody>
      </p:sp>
      <p:sp>
        <p:nvSpPr>
          <p:cNvPr id="98" name="Rectangle 97">
            <a:extLst>
              <a:ext uri="{FF2B5EF4-FFF2-40B4-BE49-F238E27FC236}">
                <a16:creationId xmlns:a16="http://schemas.microsoft.com/office/drawing/2014/main" id="{52F92FC8-27D1-4D6C-B947-93403B5C06D3}"/>
              </a:ext>
            </a:extLst>
          </p:cNvPr>
          <p:cNvSpPr/>
          <p:nvPr/>
        </p:nvSpPr>
        <p:spPr>
          <a:xfrm>
            <a:off x="10595243" y="2888451"/>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Rail related legislation</a:t>
            </a:r>
          </a:p>
        </p:txBody>
      </p:sp>
      <p:grpSp>
        <p:nvGrpSpPr>
          <p:cNvPr id="7" name="Group 6">
            <a:extLst>
              <a:ext uri="{FF2B5EF4-FFF2-40B4-BE49-F238E27FC236}">
                <a16:creationId xmlns:a16="http://schemas.microsoft.com/office/drawing/2014/main" id="{E5067014-0082-4447-9914-6B91AB32AC5E}"/>
              </a:ext>
            </a:extLst>
          </p:cNvPr>
          <p:cNvGrpSpPr/>
          <p:nvPr/>
        </p:nvGrpSpPr>
        <p:grpSpPr>
          <a:xfrm>
            <a:off x="9498253" y="4483258"/>
            <a:ext cx="1062000" cy="1062000"/>
            <a:chOff x="9898604" y="4656219"/>
            <a:chExt cx="1062000" cy="1062000"/>
          </a:xfrm>
        </p:grpSpPr>
        <p:sp>
          <p:nvSpPr>
            <p:cNvPr id="105" name="Rectangle: Rounded Corners 104">
              <a:extLst>
                <a:ext uri="{FF2B5EF4-FFF2-40B4-BE49-F238E27FC236}">
                  <a16:creationId xmlns:a16="http://schemas.microsoft.com/office/drawing/2014/main" id="{99AF41F8-EA6D-46C2-8969-0E9BD85135C9}"/>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58107F6B-6687-486A-A3ED-D9574473A7A7}"/>
                </a:ext>
              </a:extLst>
            </p:cNvPr>
            <p:cNvGrpSpPr/>
            <p:nvPr/>
          </p:nvGrpSpPr>
          <p:grpSpPr>
            <a:xfrm>
              <a:off x="10109512" y="4886259"/>
              <a:ext cx="637034" cy="637878"/>
              <a:chOff x="4340646" y="4120058"/>
              <a:chExt cx="1469036" cy="1470983"/>
            </a:xfrm>
          </p:grpSpPr>
          <p:sp>
            <p:nvSpPr>
              <p:cNvPr id="107" name="Freeform: Shape 106">
                <a:extLst>
                  <a:ext uri="{FF2B5EF4-FFF2-40B4-BE49-F238E27FC236}">
                    <a16:creationId xmlns:a16="http://schemas.microsoft.com/office/drawing/2014/main" id="{9CD65A06-1CF9-45D6-8C06-92AE316E5534}"/>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DF41EF53-EE58-46C7-9C69-927A3693F487}"/>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9" name="Rectangle 108">
            <a:extLst>
              <a:ext uri="{FF2B5EF4-FFF2-40B4-BE49-F238E27FC236}">
                <a16:creationId xmlns:a16="http://schemas.microsoft.com/office/drawing/2014/main" id="{49AA77DC-E787-4AF7-BEF6-E5DE420F3E28}"/>
              </a:ext>
            </a:extLst>
          </p:cNvPr>
          <p:cNvSpPr/>
          <p:nvPr/>
        </p:nvSpPr>
        <p:spPr>
          <a:xfrm>
            <a:off x="10595242" y="4858976"/>
            <a:ext cx="1591514" cy="384721"/>
          </a:xfrm>
          <a:prstGeom prst="rect">
            <a:avLst/>
          </a:prstGeom>
        </p:spPr>
        <p:txBody>
          <a:bodyPr wrap="square">
            <a:spAutoFit/>
          </a:bodyPr>
          <a:lstStyle/>
          <a:p>
            <a:pPr defTabSz="1219170">
              <a:lnSpc>
                <a:spcPct val="95000"/>
              </a:lnSpc>
              <a:spcBef>
                <a:spcPts val="400"/>
              </a:spcBef>
              <a:spcAft>
                <a:spcPts val="400"/>
              </a:spcAft>
            </a:pPr>
            <a:r>
              <a:rPr lang="en-GB" sz="2000" dirty="0"/>
              <a:t>Deviations</a:t>
            </a:r>
            <a:endParaRPr lang="en-GB" sz="2000" b="1" dirty="0"/>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2 point releases</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 </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604524"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 new standard</a:t>
            </a:r>
            <a:br>
              <a:rPr lang="en-GB" sz="2000" b="1" spc="-50" dirty="0">
                <a:solidFill>
                  <a:srgbClr val="C00000"/>
                </a:solidFill>
                <a:latin typeface="+mn-lt"/>
              </a:rPr>
            </a:br>
            <a:r>
              <a:rPr lang="en-GB" sz="2000" b="1" spc="-50" dirty="0">
                <a:solidFill>
                  <a:srgbClr val="C00000"/>
                </a:solidFill>
                <a:latin typeface="+mn-lt"/>
              </a:rPr>
              <a:t>2 point releases</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1952444"/>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4 new standards</a:t>
            </a:r>
          </a:p>
          <a:p>
            <a:pPr lvl="0" algn="ctr"/>
            <a:r>
              <a:rPr lang="en-GB" sz="2000" b="1" spc="-50" dirty="0">
                <a:solidFill>
                  <a:srgbClr val="C00000"/>
                </a:solidFill>
                <a:latin typeface="+mn-lt"/>
              </a:rPr>
              <a:t>1 new poster </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79101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No new legislation has been published </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 new standard </a:t>
            </a:r>
          </a:p>
          <a:p>
            <a:pPr lvl="0" algn="ctr"/>
            <a:r>
              <a:rPr lang="en-GB" sz="2000" b="1" spc="-50" dirty="0">
                <a:solidFill>
                  <a:srgbClr val="C00000"/>
                </a:solidFill>
                <a:latin typeface="+mn-lt"/>
              </a:rPr>
              <a:t>1 point release</a:t>
            </a:r>
          </a:p>
        </p:txBody>
      </p:sp>
      <p:sp>
        <p:nvSpPr>
          <p:cNvPr id="124" name="Title 1">
            <a:extLst>
              <a:ext uri="{FF2B5EF4-FFF2-40B4-BE49-F238E27FC236}">
                <a16:creationId xmlns:a16="http://schemas.microsoft.com/office/drawing/2014/main" id="{EA3F1D26-D710-4172-857B-36F243A1EC21}"/>
              </a:ext>
            </a:extLst>
          </p:cNvPr>
          <p:cNvSpPr txBox="1">
            <a:spLocks/>
          </p:cNvSpPr>
          <p:nvPr/>
        </p:nvSpPr>
        <p:spPr>
          <a:xfrm>
            <a:off x="8195613" y="5558029"/>
            <a:ext cx="3667280"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8 deviations issued </a:t>
            </a:r>
          </a:p>
        </p:txBody>
      </p:sp>
      <p:sp>
        <p:nvSpPr>
          <p:cNvPr id="101" name="Oval 100">
            <a:hlinkClick r:id="rId9" action="ppaction://hlinksldjump" highlightClick="1"/>
            <a:extLst>
              <a:ext uri="{FF2B5EF4-FFF2-40B4-BE49-F238E27FC236}">
                <a16:creationId xmlns:a16="http://schemas.microsoft.com/office/drawing/2014/main" id="{F041C23E-638B-450E-8774-EB1EDD582761}"/>
              </a:ext>
            </a:extLst>
          </p:cNvPr>
          <p:cNvSpPr/>
          <p:nvPr/>
        </p:nvSpPr>
        <p:spPr>
          <a:xfrm>
            <a:off x="9489253" y="447344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 name="Picture 89">
            <a:hlinkClick r:id="rId10"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5802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98253" y="2661651"/>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2" name="Oval 61">
            <a:hlinkClick r:id="rId12" action="ppaction://hlinksldjump" highlightClick="1"/>
            <a:extLst>
              <a:ext uri="{FF2B5EF4-FFF2-40B4-BE49-F238E27FC236}">
                <a16:creationId xmlns:a16="http://schemas.microsoft.com/office/drawing/2014/main" id="{CB4BA8CD-1249-4FB3-B93D-4F22C7AF2AAF}"/>
              </a:ext>
            </a:extLst>
          </p:cNvPr>
          <p:cNvSpPr/>
          <p:nvPr/>
        </p:nvSpPr>
        <p:spPr>
          <a:xfrm>
            <a:off x="5327485" y="904502"/>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itle 1">
            <a:extLst>
              <a:ext uri="{FF2B5EF4-FFF2-40B4-BE49-F238E27FC236}">
                <a16:creationId xmlns:a16="http://schemas.microsoft.com/office/drawing/2014/main" id="{71F23D2A-BDD8-490C-A3CF-96D5D264E8AB}"/>
              </a:ext>
            </a:extLst>
          </p:cNvPr>
          <p:cNvSpPr txBox="1">
            <a:spLocks/>
          </p:cNvSpPr>
          <p:nvPr/>
        </p:nvSpPr>
        <p:spPr>
          <a:xfrm>
            <a:off x="120259" y="5551637"/>
            <a:ext cx="2605310" cy="9551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19 new RB modules/HB</a:t>
            </a:r>
          </a:p>
          <a:p>
            <a:pPr lvl="0" algn="ctr"/>
            <a:r>
              <a:rPr lang="en-GB" sz="2000" b="1" spc="-50" dirty="0">
                <a:solidFill>
                  <a:srgbClr val="C00000"/>
                </a:solidFill>
                <a:latin typeface="+mn-lt"/>
              </a:rPr>
              <a:t>1 point release  </a:t>
            </a:r>
          </a:p>
        </p:txBody>
      </p:sp>
      <p:sp>
        <p:nvSpPr>
          <p:cNvPr id="64" name="Oval 63">
            <a:hlinkClick r:id="rId13" action="ppaction://hlinksldjump" highlightClick="1"/>
            <a:extLst>
              <a:ext uri="{FF2B5EF4-FFF2-40B4-BE49-F238E27FC236}">
                <a16:creationId xmlns:a16="http://schemas.microsoft.com/office/drawing/2014/main" id="{AB87630D-6E48-4E29-A2D6-BF60DB6A297D}"/>
              </a:ext>
            </a:extLst>
          </p:cNvPr>
          <p:cNvSpPr/>
          <p:nvPr/>
        </p:nvSpPr>
        <p:spPr>
          <a:xfrm>
            <a:off x="894502" y="449181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hlinkClick r:id="rId14" action="ppaction://hlinksldjump" highlightClick="1"/>
            <a:extLst>
              <a:ext uri="{FF2B5EF4-FFF2-40B4-BE49-F238E27FC236}">
                <a16:creationId xmlns:a16="http://schemas.microsoft.com/office/drawing/2014/main" id="{D29CC999-4DBC-4AEB-8EA4-9B687548D432}"/>
              </a:ext>
            </a:extLst>
          </p:cNvPr>
          <p:cNvSpPr/>
          <p:nvPr/>
        </p:nvSpPr>
        <p:spPr>
          <a:xfrm>
            <a:off x="9489253" y="904502"/>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hlinkClick r:id="rId15" action="ppaction://hlinksldjump" highlightClick="1"/>
            <a:extLst>
              <a:ext uri="{FF2B5EF4-FFF2-40B4-BE49-F238E27FC236}">
                <a16:creationId xmlns:a16="http://schemas.microsoft.com/office/drawing/2014/main" id="{8D592AA9-F655-442C-B97C-3BC01AA86E7D}"/>
              </a:ext>
            </a:extLst>
          </p:cNvPr>
          <p:cNvSpPr/>
          <p:nvPr/>
        </p:nvSpPr>
        <p:spPr>
          <a:xfrm>
            <a:off x="5327485" y="268777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hlinkClick r:id="rId16" action="ppaction://hlinksldjump" highlightClick="1"/>
            <a:extLst>
              <a:ext uri="{FF2B5EF4-FFF2-40B4-BE49-F238E27FC236}">
                <a16:creationId xmlns:a16="http://schemas.microsoft.com/office/drawing/2014/main" id="{A57FDA76-2C29-467B-AA60-D965C63111FB}"/>
              </a:ext>
            </a:extLst>
          </p:cNvPr>
          <p:cNvSpPr/>
          <p:nvPr/>
        </p:nvSpPr>
        <p:spPr>
          <a:xfrm>
            <a:off x="882914" y="89199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heel(1)">
                                      <p:cBhvr>
                                        <p:cTn id="11" dur="2000"/>
                                        <p:tgtEl>
                                          <p:spTgt spid="62"/>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heel(1)">
                                      <p:cBhvr>
                                        <p:cTn id="14" dur="2000"/>
                                        <p:tgtEl>
                                          <p:spTgt spid="64"/>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heel(1)">
                                      <p:cBhvr>
                                        <p:cTn id="18" dur="2000"/>
                                        <p:tgtEl>
                                          <p:spTgt spid="60"/>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2000"/>
                                        <p:tgtEl>
                                          <p:spTgt spid="65"/>
                                        </p:tgtEl>
                                      </p:cBhvr>
                                    </p:animEffect>
                                  </p:childTnLst>
                                </p:cTn>
                              </p:par>
                            </p:childTnLst>
                          </p:cTn>
                        </p:par>
                        <p:par>
                          <p:cTn id="23" fill="hold">
                            <p:stCondLst>
                              <p:cond delay="8000"/>
                            </p:stCondLst>
                            <p:childTnLst>
                              <p:par>
                                <p:cTn id="24" presetID="21" presetClass="entr" presetSubtype="1"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heel(1)">
                                      <p:cBhvr>
                                        <p:cTn id="26"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2" grpId="0" animBg="1"/>
      <p:bldP spid="64" grpId="0" animBg="1"/>
      <p:bldP spid="60" grpId="0" animBg="1"/>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1C3165B-6527-4106-8EE3-A0D2F7DA4613}"/>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One new rolling stock standards has been published in the September 2021 standards catalogue.   </a:t>
            </a:r>
          </a:p>
        </p:txBody>
      </p:sp>
      <p:sp>
        <p:nvSpPr>
          <p:cNvPr id="11" name="Rectangle: Rounded Corners 10">
            <a:hlinkClick r:id="rId5"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6925" indent="-2066925"/>
            <a:r>
              <a:rPr lang="en-GB" dirty="0">
                <a:solidFill>
                  <a:schemeClr val="tx1"/>
                </a:solidFill>
              </a:rPr>
              <a:t>RIS-2700-RST Issue 2 -	Rail Industry Standard for Verification of Conformity of Engineering Change to Rail Vehicles</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02723" y="2081190"/>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6"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3" name="Picture 12">
            <a:hlinkClick r:id="rId8"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9"/>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Rounded Corners 13">
            <a:hlinkClick r:id="" action="ppaction://noaction" highlightClick="1"/>
            <a:extLst>
              <a:ext uri="{FF2B5EF4-FFF2-40B4-BE49-F238E27FC236}">
                <a16:creationId xmlns:a16="http://schemas.microsoft.com/office/drawing/2014/main" id="{2C9F8315-2BF8-4AF3-B03C-AEA08FBF42AA}"/>
              </a:ext>
            </a:extLst>
          </p:cNvPr>
          <p:cNvSpPr/>
          <p:nvPr/>
        </p:nvSpPr>
        <p:spPr>
          <a:xfrm>
            <a:off x="1073188" y="435394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dirty="0">
                <a:solidFill>
                  <a:schemeClr val="tx1"/>
                </a:solidFill>
              </a:rPr>
              <a:t>GMRT2130 Issue 5.1 - Vehicle Fire Safety </a:t>
            </a:r>
          </a:p>
        </p:txBody>
      </p:sp>
      <p:sp>
        <p:nvSpPr>
          <p:cNvPr id="17" name="Rectangle: Rounded Corners 16">
            <a:hlinkClick r:id="" action="ppaction://noaction" highlightClick="1"/>
            <a:extLst>
              <a:ext uri="{FF2B5EF4-FFF2-40B4-BE49-F238E27FC236}">
                <a16:creationId xmlns:a16="http://schemas.microsoft.com/office/drawing/2014/main" id="{1E9EFB80-E4DD-4BA4-BCC8-AAEAC9B1ADD5}"/>
              </a:ext>
            </a:extLst>
          </p:cNvPr>
          <p:cNvSpPr/>
          <p:nvPr/>
        </p:nvSpPr>
        <p:spPr>
          <a:xfrm>
            <a:off x="1073188" y="518886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a:solidFill>
                  <a:schemeClr val="tx1"/>
                </a:solidFill>
              </a:rPr>
              <a:t>RIS-2730-RST Issue </a:t>
            </a:r>
            <a:r>
              <a:rPr lang="en-GB" dirty="0">
                <a:solidFill>
                  <a:schemeClr val="tx1"/>
                </a:solidFill>
              </a:rPr>
              <a:t>1.1 - Vehicle Fire Safety and Evacuation</a:t>
            </a:r>
          </a:p>
        </p:txBody>
      </p:sp>
      <p:sp>
        <p:nvSpPr>
          <p:cNvPr id="19" name="Rectangle: Rounded Corners 18">
            <a:hlinkClick r:id="rId4" action="ppaction://hlinksldjump" highlightClick="1"/>
            <a:extLst>
              <a:ext uri="{FF2B5EF4-FFF2-40B4-BE49-F238E27FC236}">
                <a16:creationId xmlns:a16="http://schemas.microsoft.com/office/drawing/2014/main" id="{17F33165-42E5-4E48-BF40-5D4E83C3EC51}"/>
              </a:ext>
            </a:extLst>
          </p:cNvPr>
          <p:cNvSpPr/>
          <p:nvPr/>
        </p:nvSpPr>
        <p:spPr>
          <a:xfrm>
            <a:off x="1016159" y="3519023"/>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Two point release have been published in the September 2021 standards catalogue.   </a:t>
            </a:r>
          </a:p>
        </p:txBody>
      </p:sp>
      <p:pic>
        <p:nvPicPr>
          <p:cNvPr id="15" name="Picture 14">
            <a:hlinkClick r:id="rId10"/>
            <a:extLst>
              <a:ext uri="{FF2B5EF4-FFF2-40B4-BE49-F238E27FC236}">
                <a16:creationId xmlns:a16="http://schemas.microsoft.com/office/drawing/2014/main" id="{94281420-F1D2-4C81-8519-6536B4DFEBA2}"/>
              </a:ext>
            </a:extLst>
          </p:cNvPr>
          <p:cNvPicPr>
            <a:picLocks noChangeAspect="1"/>
          </p:cNvPicPr>
          <p:nvPr/>
        </p:nvPicPr>
        <p:blipFill>
          <a:blip r:embed="rId11"/>
          <a:stretch>
            <a:fillRect/>
          </a:stretch>
        </p:blipFill>
        <p:spPr>
          <a:xfrm>
            <a:off x="10539231" y="4335958"/>
            <a:ext cx="755970" cy="755970"/>
          </a:xfrm>
          <a:prstGeom prst="rect">
            <a:avLst/>
          </a:prstGeom>
        </p:spPr>
      </p:pic>
      <p:pic>
        <p:nvPicPr>
          <p:cNvPr id="21" name="Picture 20">
            <a:hlinkClick r:id="rId12"/>
            <a:extLst>
              <a:ext uri="{FF2B5EF4-FFF2-40B4-BE49-F238E27FC236}">
                <a16:creationId xmlns:a16="http://schemas.microsoft.com/office/drawing/2014/main" id="{0E07275C-EB16-4B17-B572-28B565A08735}"/>
              </a:ext>
            </a:extLst>
          </p:cNvPr>
          <p:cNvPicPr>
            <a:picLocks noChangeAspect="1"/>
          </p:cNvPicPr>
          <p:nvPr/>
        </p:nvPicPr>
        <p:blipFill>
          <a:blip r:embed="rId11"/>
          <a:stretch>
            <a:fillRect/>
          </a:stretch>
        </p:blipFill>
        <p:spPr>
          <a:xfrm>
            <a:off x="10539231" y="5161885"/>
            <a:ext cx="755970" cy="755970"/>
          </a:xfrm>
          <a:prstGeom prst="rect">
            <a:avLst/>
          </a:prstGeom>
        </p:spPr>
      </p:pic>
      <p:sp>
        <p:nvSpPr>
          <p:cNvPr id="18" name="Title 1">
            <a:extLst>
              <a:ext uri="{FF2B5EF4-FFF2-40B4-BE49-F238E27FC236}">
                <a16:creationId xmlns:a16="http://schemas.microsoft.com/office/drawing/2014/main" id="{F55FF444-976E-416A-9734-03A04B1979B3}"/>
              </a:ext>
            </a:extLst>
          </p:cNvPr>
          <p:cNvSpPr txBox="1">
            <a:spLocks/>
          </p:cNvSpPr>
          <p:nvPr/>
        </p:nvSpPr>
        <p:spPr>
          <a:xfrm>
            <a:off x="2402722" y="5935841"/>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8" y="546742"/>
            <a:ext cx="9889102"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0575" indent="-2060575"/>
            <a:r>
              <a:rPr lang="en-GB">
                <a:solidFill>
                  <a:schemeClr val="tx1"/>
                </a:solidFill>
              </a:rPr>
              <a:t>RIS-2700-RST Issue </a:t>
            </a:r>
            <a:r>
              <a:rPr lang="en-GB" dirty="0">
                <a:solidFill>
                  <a:schemeClr val="tx1"/>
                </a:solidFill>
              </a:rPr>
              <a:t>2 - Rail Industry Standard for Verification of Conformity of Engineering Change</a:t>
            </a:r>
            <a:br>
              <a:rPr lang="en-GB" dirty="0">
                <a:solidFill>
                  <a:schemeClr val="tx1"/>
                </a:solidFill>
              </a:rPr>
            </a:br>
            <a:r>
              <a:rPr lang="en-GB" dirty="0">
                <a:solidFill>
                  <a:schemeClr val="tx1"/>
                </a:solidFill>
              </a:rPr>
              <a:t>to Rail Vehicles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0" y="1330719"/>
            <a:ext cx="10120055" cy="541306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dirty="0">
                <a:solidFill>
                  <a:schemeClr val="tx1"/>
                </a:solidFill>
              </a:rPr>
              <a:t>Overview – </a:t>
            </a:r>
            <a:r>
              <a:rPr lang="en-GB" dirty="0">
                <a:solidFill>
                  <a:schemeClr val="tx1"/>
                </a:solidFill>
              </a:rPr>
              <a:t>This standard</a:t>
            </a:r>
            <a:r>
              <a:rPr lang="en-GB" sz="1800" dirty="0">
                <a:solidFill>
                  <a:srgbClr val="414043"/>
                </a:solidFill>
                <a:effectLst/>
                <a:ea typeface="Calibri" panose="020F0502020204030204" pitchFamily="34" charset="0"/>
                <a:cs typeface="Times New Roman" panose="02020603050405020304" pitchFamily="18" charset="0"/>
              </a:rPr>
              <a:t> </a:t>
            </a:r>
            <a: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sets out a process that can be adopted by</a:t>
            </a:r>
            <a:b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organisations undertaking projects that require verification of conformity</a:t>
            </a:r>
            <a:b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of an engineering change to rail vehicles and by organisations that carry</a:t>
            </a:r>
            <a:b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out the verification work.</a:t>
            </a:r>
          </a:p>
          <a:p>
            <a:pPr>
              <a:spcAft>
                <a:spcPts val="400"/>
              </a:spcAft>
            </a:pPr>
            <a:r>
              <a:rPr lang="en-GB" dirty="0">
                <a:solidFill>
                  <a:schemeClr val="tx1"/>
                </a:solidFill>
              </a:rPr>
              <a:t>Issue 2 has been updated to the latest standards format with minor</a:t>
            </a:r>
            <a:br>
              <a:rPr lang="en-GB" dirty="0">
                <a:solidFill>
                  <a:schemeClr val="tx1"/>
                </a:solidFill>
              </a:rPr>
            </a:br>
            <a:r>
              <a:rPr lang="en-GB" dirty="0">
                <a:solidFill>
                  <a:schemeClr val="tx1"/>
                </a:solidFill>
              </a:rPr>
              <a:t>revisions to improve the clarity of guidance, rationale and to align it with</a:t>
            </a:r>
            <a:br>
              <a:rPr lang="en-GB" dirty="0">
                <a:solidFill>
                  <a:schemeClr val="tx1"/>
                </a:solidFill>
              </a:rPr>
            </a:br>
            <a:r>
              <a:rPr lang="en-GB" dirty="0">
                <a:solidFill>
                  <a:schemeClr val="tx1"/>
                </a:solidFill>
              </a:rPr>
              <a:t>the current versions of related standards.  </a:t>
            </a:r>
          </a:p>
          <a:p>
            <a:pPr>
              <a:spcAft>
                <a:spcPts val="400"/>
              </a:spcAft>
            </a:pPr>
            <a:r>
              <a:rPr lang="en-GB" dirty="0">
                <a:solidFill>
                  <a:schemeClr val="tx1"/>
                </a:solidFill>
              </a:rPr>
              <a:t>In addition, two new templates offering a suggested </a:t>
            </a:r>
            <a:r>
              <a:rPr lang="en-GB">
                <a:solidFill>
                  <a:schemeClr val="tx1"/>
                </a:solidFill>
              </a:rPr>
              <a:t>format for</a:t>
            </a:r>
            <a:br>
              <a:rPr lang="en-GB">
                <a:solidFill>
                  <a:schemeClr val="tx1"/>
                </a:solidFill>
              </a:rPr>
            </a:br>
            <a:r>
              <a:rPr lang="en-GB">
                <a:solidFill>
                  <a:schemeClr val="tx1"/>
                </a:solidFill>
              </a:rPr>
              <a:t>Attestation Statements </a:t>
            </a:r>
            <a:r>
              <a:rPr lang="en-GB" dirty="0">
                <a:solidFill>
                  <a:schemeClr val="tx1"/>
                </a:solidFill>
              </a:rPr>
              <a:t>have been included. </a:t>
            </a:r>
          </a:p>
          <a:p>
            <a:pPr>
              <a:spcAft>
                <a:spcPts val="400"/>
              </a:spcAft>
            </a:pPr>
            <a:endParaRPr lang="en-GB" sz="800" b="1" dirty="0">
              <a:solidFill>
                <a:schemeClr val="tx1"/>
              </a:solidFill>
            </a:endParaRPr>
          </a:p>
          <a:p>
            <a:pPr>
              <a:spcAft>
                <a:spcPts val="400"/>
              </a:spcAft>
            </a:pPr>
            <a:r>
              <a:rPr lang="en-GB" b="1" dirty="0">
                <a:solidFill>
                  <a:schemeClr val="tx1"/>
                </a:solidFill>
              </a:rPr>
              <a:t>Benefits –</a:t>
            </a:r>
            <a:r>
              <a:rPr lang="en-GB" dirty="0">
                <a:solidFill>
                  <a:schemeClr val="tx1"/>
                </a:solidFill>
              </a:rPr>
              <a:t>  The update has improved the document's readability and</a:t>
            </a:r>
            <a:br>
              <a:rPr lang="en-GB" dirty="0">
                <a:solidFill>
                  <a:schemeClr val="tx1"/>
                </a:solidFill>
              </a:rPr>
            </a:br>
            <a:r>
              <a:rPr lang="en-GB" dirty="0">
                <a:solidFill>
                  <a:schemeClr val="tx1"/>
                </a:solidFill>
              </a:rPr>
              <a:t>clarity, restores compatibility with other related standards and maintains </a:t>
            </a:r>
            <a:br>
              <a:rPr lang="en-GB" dirty="0">
                <a:solidFill>
                  <a:schemeClr val="tx1"/>
                </a:solidFill>
              </a:rPr>
            </a:br>
            <a:r>
              <a:rPr lang="en-GB" dirty="0">
                <a:solidFill>
                  <a:schemeClr val="tx1"/>
                </a:solidFill>
              </a:rPr>
              <a:t>alignment with current industry regulatory requirements, enhancing its</a:t>
            </a:r>
            <a:br>
              <a:rPr lang="en-GB" dirty="0">
                <a:solidFill>
                  <a:schemeClr val="tx1"/>
                </a:solidFill>
              </a:rPr>
            </a:br>
            <a:r>
              <a:rPr lang="en-GB" dirty="0">
                <a:solidFill>
                  <a:schemeClr val="tx1"/>
                </a:solidFill>
              </a:rPr>
              <a:t>integrity and value to industry stakeholders when used to provide the</a:t>
            </a:r>
            <a:br>
              <a:rPr lang="en-GB" dirty="0">
                <a:solidFill>
                  <a:schemeClr val="tx1"/>
                </a:solidFill>
              </a:rPr>
            </a:br>
            <a:r>
              <a:rPr lang="en-GB" dirty="0">
                <a:solidFill>
                  <a:schemeClr val="tx1"/>
                </a:solidFill>
              </a:rPr>
              <a:t>necessary assurance for engineering change projects</a:t>
            </a:r>
            <a:endParaRPr lang="en-GB" sz="1000" b="1" dirty="0">
              <a:solidFill>
                <a:schemeClr val="tx1"/>
              </a:solidFill>
            </a:endParaRPr>
          </a:p>
          <a:p>
            <a:pPr>
              <a:spcAft>
                <a:spcPts val="400"/>
              </a:spcAft>
            </a:pPr>
            <a:endParaRPr lang="en-GB" sz="800" b="1" dirty="0">
              <a:solidFill>
                <a:schemeClr val="tx1"/>
              </a:solidFill>
            </a:endParaRPr>
          </a:p>
          <a:p>
            <a:pPr>
              <a:spcAft>
                <a:spcPts val="400"/>
              </a:spcAft>
            </a:pPr>
            <a:r>
              <a:rPr lang="en-GB" b="1" dirty="0">
                <a:solidFill>
                  <a:schemeClr val="tx1"/>
                </a:solidFill>
              </a:rPr>
              <a:t>Audience</a:t>
            </a:r>
            <a:r>
              <a:rPr lang="en-GB" dirty="0">
                <a:solidFill>
                  <a:schemeClr val="tx1"/>
                </a:solidFill>
              </a:rPr>
              <a:t> – This standard is intended for use by organisations undertaking</a:t>
            </a:r>
            <a:br>
              <a:rPr lang="en-GB" dirty="0">
                <a:solidFill>
                  <a:schemeClr val="tx1"/>
                </a:solidFill>
              </a:rPr>
            </a:br>
            <a:r>
              <a:rPr lang="en-GB" dirty="0">
                <a:solidFill>
                  <a:schemeClr val="tx1"/>
                </a:solidFill>
              </a:rPr>
              <a:t>projects that require verification of conformity of an engineering change to rail vehicles that are outside the scope of RIR and by organisations that carry out the verification work.</a:t>
            </a:r>
          </a:p>
        </p:txBody>
      </p:sp>
      <p:pic>
        <p:nvPicPr>
          <p:cNvPr id="26" name="Picture 25">
            <a:hlinkClick r:id="rId3"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1" name="Picture 30">
            <a:hlinkClick r:id="rId7"/>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526194"/>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8" name="Group 27">
            <a:extLst>
              <a:ext uri="{FF2B5EF4-FFF2-40B4-BE49-F238E27FC236}">
                <a16:creationId xmlns:a16="http://schemas.microsoft.com/office/drawing/2014/main" id="{9BFAC714-1848-464C-8E80-80207634523C}"/>
              </a:ext>
            </a:extLst>
          </p:cNvPr>
          <p:cNvGrpSpPr/>
          <p:nvPr/>
        </p:nvGrpSpPr>
        <p:grpSpPr>
          <a:xfrm>
            <a:off x="278176" y="2109081"/>
            <a:ext cx="720000" cy="720000"/>
            <a:chOff x="3750681" y="4621806"/>
            <a:chExt cx="720000" cy="720000"/>
          </a:xfrm>
        </p:grpSpPr>
        <p:sp>
          <p:nvSpPr>
            <p:cNvPr id="29" name="Rectangle: Rounded Corners 28">
              <a:extLst>
                <a:ext uri="{FF2B5EF4-FFF2-40B4-BE49-F238E27FC236}">
                  <a16:creationId xmlns:a16="http://schemas.microsoft.com/office/drawing/2014/main" id="{2824A6B4-B0AC-45E3-90FC-F663F30C0A26}"/>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0" name="Graphic 29" descr="Wrench">
              <a:extLst>
                <a:ext uri="{FF2B5EF4-FFF2-40B4-BE49-F238E27FC236}">
                  <a16:creationId xmlns:a16="http://schemas.microsoft.com/office/drawing/2014/main" id="{931A4CA8-73D8-4D19-8E7D-2B61FEC6DC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04681" y="4675806"/>
              <a:ext cx="612000" cy="612000"/>
            </a:xfrm>
            <a:prstGeom prst="rect">
              <a:avLst/>
            </a:prstGeom>
          </p:spPr>
        </p:pic>
      </p:grpSp>
      <p:pic>
        <p:nvPicPr>
          <p:cNvPr id="20" name="Picture 19" descr="Icon&#10;&#10;Description automatically generated">
            <a:extLst>
              <a:ext uri="{FF2B5EF4-FFF2-40B4-BE49-F238E27FC236}">
                <a16:creationId xmlns:a16="http://schemas.microsoft.com/office/drawing/2014/main" id="{9B1EA5F0-7EE3-4054-B60E-C1DD97772EBB}"/>
              </a:ext>
            </a:extLst>
          </p:cNvPr>
          <p:cNvPicPr>
            <a:picLocks noChangeAspect="1"/>
          </p:cNvPicPr>
          <p:nvPr/>
        </p:nvPicPr>
        <p:blipFill rotWithShape="1">
          <a:blip r:embed="rId11">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grpSp>
        <p:nvGrpSpPr>
          <p:cNvPr id="21" name="Group 20">
            <a:extLst>
              <a:ext uri="{FF2B5EF4-FFF2-40B4-BE49-F238E27FC236}">
                <a16:creationId xmlns:a16="http://schemas.microsoft.com/office/drawing/2014/main" id="{4AE63DE5-C6A9-4616-A3B1-13C1B59DF2A3}"/>
              </a:ext>
            </a:extLst>
          </p:cNvPr>
          <p:cNvGrpSpPr/>
          <p:nvPr/>
        </p:nvGrpSpPr>
        <p:grpSpPr>
          <a:xfrm>
            <a:off x="244291" y="2880635"/>
            <a:ext cx="786818" cy="720000"/>
            <a:chOff x="181251" y="4075468"/>
            <a:chExt cx="786818" cy="720000"/>
          </a:xfrm>
        </p:grpSpPr>
        <p:sp>
          <p:nvSpPr>
            <p:cNvPr id="22" name="Rectangle: Rounded Corners 21">
              <a:extLst>
                <a:ext uri="{FF2B5EF4-FFF2-40B4-BE49-F238E27FC236}">
                  <a16:creationId xmlns:a16="http://schemas.microsoft.com/office/drawing/2014/main" id="{81B766C1-C36B-4402-92F4-F9A378BF3325}"/>
                </a:ext>
              </a:extLst>
            </p:cNvPr>
            <p:cNvSpPr/>
            <p:nvPr/>
          </p:nvSpPr>
          <p:spPr>
            <a:xfrm>
              <a:off x="215136" y="407546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spc="-100" dirty="0">
                <a:solidFill>
                  <a:schemeClr val="tx1"/>
                </a:solidFill>
              </a:endParaRPr>
            </a:p>
          </p:txBody>
        </p:sp>
        <p:sp>
          <p:nvSpPr>
            <p:cNvPr id="23" name="Rectangle 22">
              <a:extLst>
                <a:ext uri="{FF2B5EF4-FFF2-40B4-BE49-F238E27FC236}">
                  <a16:creationId xmlns:a16="http://schemas.microsoft.com/office/drawing/2014/main" id="{6E8207FC-AD7A-4232-AA01-73A5A390A75F}"/>
                </a:ext>
              </a:extLst>
            </p:cNvPr>
            <p:cNvSpPr/>
            <p:nvPr/>
          </p:nvSpPr>
          <p:spPr>
            <a:xfrm>
              <a:off x="181251" y="4259391"/>
              <a:ext cx="786818" cy="338554"/>
            </a:xfrm>
            <a:prstGeom prst="rect">
              <a:avLst/>
            </a:prstGeom>
          </p:spPr>
          <p:txBody>
            <a:bodyPr wrap="none">
              <a:spAutoFit/>
            </a:bodyPr>
            <a:lstStyle/>
            <a:p>
              <a:pPr algn="ctr"/>
              <a:r>
                <a:rPr lang="en-GB" sz="1600" spc="-100" dirty="0"/>
                <a:t>ROSCOS</a:t>
              </a:r>
            </a:p>
          </p:txBody>
        </p:sp>
      </p:grpSp>
      <p:pic>
        <p:nvPicPr>
          <p:cNvPr id="12" name="Picture 11">
            <a:extLst>
              <a:ext uri="{FF2B5EF4-FFF2-40B4-BE49-F238E27FC236}">
                <a16:creationId xmlns:a16="http://schemas.microsoft.com/office/drawing/2014/main" id="{3A270FC3-DCAA-46E1-8E9A-9E7C0DED5E7B}"/>
              </a:ext>
            </a:extLst>
          </p:cNvPr>
          <p:cNvPicPr>
            <a:picLocks noChangeAspect="1"/>
          </p:cNvPicPr>
          <p:nvPr/>
        </p:nvPicPr>
        <p:blipFill rotWithShape="1">
          <a:blip r:embed="rId12"/>
          <a:srcRect l="6432" r="7247" b="3481"/>
          <a:stretch/>
        </p:blipFill>
        <p:spPr>
          <a:xfrm>
            <a:off x="8117745" y="1481580"/>
            <a:ext cx="2937084" cy="4499199"/>
          </a:xfrm>
          <a:prstGeom prst="roundRect">
            <a:avLst>
              <a:gd name="adj" fmla="val 4214"/>
            </a:avLst>
          </a:prstGeom>
          <a:ln>
            <a:noFill/>
          </a:ln>
          <a:effectLst>
            <a:outerShdw blurRad="63500" sx="101000" sy="101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2415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F4CE24-6C34-4CFD-A6D3-6C2A3ED887E5}"/>
              </a:ext>
            </a:extLst>
          </p:cNvPr>
          <p:cNvPicPr>
            <a:picLocks noChangeAspect="1"/>
          </p:cNvPicPr>
          <p:nvPr/>
        </p:nvPicPr>
        <p:blipFill>
          <a:blip r:embed="rId3"/>
          <a:stretch>
            <a:fillRect/>
          </a:stretch>
        </p:blipFill>
        <p:spPr>
          <a:xfrm>
            <a:off x="275375" y="563010"/>
            <a:ext cx="720000" cy="720000"/>
          </a:xfrm>
          <a:prstGeom prst="rect">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B1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One updated Infrastructure standard has been published in the September 2021 standards catalogue.   </a:t>
            </a:r>
          </a:p>
        </p:txBody>
      </p:sp>
      <p:sp>
        <p:nvSpPr>
          <p:cNvPr id="11" name="Rectangle: Rounded Corners 10">
            <a:hlinkClick r:id="rId5"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RIS-7773-INS Issue 1 - Rail Industry Standard for Infrastructure Gauging Data Format</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2032628"/>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6"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3" name="Picture 12">
            <a:hlinkClick r:id="rId8"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9"/>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5" name="Rectangle: Rounded Corners 14">
            <a:hlinkClick r:id="rId4" action="ppaction://hlinksldjump" highlightClick="1"/>
            <a:extLst>
              <a:ext uri="{FF2B5EF4-FFF2-40B4-BE49-F238E27FC236}">
                <a16:creationId xmlns:a16="http://schemas.microsoft.com/office/drawing/2014/main" id="{AFF05B8A-0A4E-4030-8144-78691F5B875E}"/>
              </a:ext>
            </a:extLst>
          </p:cNvPr>
          <p:cNvSpPr/>
          <p:nvPr/>
        </p:nvSpPr>
        <p:spPr>
          <a:xfrm>
            <a:off x="1016159" y="3519023"/>
            <a:ext cx="10065867" cy="720000"/>
          </a:xfrm>
          <a:prstGeom prst="roundRect">
            <a:avLst>
              <a:gd name="adj" fmla="val 30718"/>
            </a:avLst>
          </a:prstGeom>
          <a:solidFill>
            <a:srgbClr val="00B1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One point release has been published in the September 2021 standards catalogue.   </a:t>
            </a:r>
          </a:p>
        </p:txBody>
      </p:sp>
      <p:sp>
        <p:nvSpPr>
          <p:cNvPr id="17" name="Rectangle: Rounded Corners 16">
            <a:hlinkClick r:id="rId10"/>
            <a:extLst>
              <a:ext uri="{FF2B5EF4-FFF2-40B4-BE49-F238E27FC236}">
                <a16:creationId xmlns:a16="http://schemas.microsoft.com/office/drawing/2014/main" id="{E9A8DEAE-4472-45A9-AEF9-0992C9CC587D}"/>
              </a:ext>
            </a:extLst>
          </p:cNvPr>
          <p:cNvSpPr/>
          <p:nvPr/>
        </p:nvSpPr>
        <p:spPr>
          <a:xfrm>
            <a:off x="1073188" y="436261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RIS-7016-INS Issue 1.2 - Interface between Station Platforms, Track, Trains and Buffer Stops </a:t>
            </a:r>
          </a:p>
        </p:txBody>
      </p:sp>
      <p:pic>
        <p:nvPicPr>
          <p:cNvPr id="19" name="Picture 18">
            <a:hlinkClick r:id="rId11"/>
            <a:extLst>
              <a:ext uri="{FF2B5EF4-FFF2-40B4-BE49-F238E27FC236}">
                <a16:creationId xmlns:a16="http://schemas.microsoft.com/office/drawing/2014/main" id="{071CF92E-3FD1-4F98-BF72-847925C240DC}"/>
              </a:ext>
            </a:extLst>
          </p:cNvPr>
          <p:cNvPicPr>
            <a:picLocks noChangeAspect="1"/>
          </p:cNvPicPr>
          <p:nvPr/>
        </p:nvPicPr>
        <p:blipFill>
          <a:blip r:embed="rId12"/>
          <a:stretch>
            <a:fillRect/>
          </a:stretch>
        </p:blipFill>
        <p:spPr>
          <a:xfrm>
            <a:off x="10539231" y="4335958"/>
            <a:ext cx="755970" cy="755970"/>
          </a:xfrm>
          <a:prstGeom prst="rect">
            <a:avLst/>
          </a:prstGeom>
        </p:spPr>
      </p:pic>
      <p:sp>
        <p:nvSpPr>
          <p:cNvPr id="14" name="Title 1">
            <a:extLst>
              <a:ext uri="{FF2B5EF4-FFF2-40B4-BE49-F238E27FC236}">
                <a16:creationId xmlns:a16="http://schemas.microsoft.com/office/drawing/2014/main" id="{D60ABADF-FD5B-4917-B6E3-A02A760CC2C7}"/>
              </a:ext>
            </a:extLst>
          </p:cNvPr>
          <p:cNvSpPr txBox="1">
            <a:spLocks/>
          </p:cNvSpPr>
          <p:nvPr/>
        </p:nvSpPr>
        <p:spPr>
          <a:xfrm>
            <a:off x="2402722" y="5123606"/>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377280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a:solidFill>
                  <a:schemeClr val="tx1"/>
                </a:solidFill>
              </a:rPr>
              <a:t>RIS-7773-INS Issue </a:t>
            </a:r>
            <a:r>
              <a:rPr lang="en-GB" spc="-50" dirty="0">
                <a:solidFill>
                  <a:schemeClr val="tx1"/>
                </a:solidFill>
              </a:rPr>
              <a:t>1 - Rail Industry Standard for Infrastructure Gauging Data Format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0" y="1330719"/>
            <a:ext cx="10120055"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dirty="0">
                <a:solidFill>
                  <a:schemeClr val="tx1"/>
                </a:solidFill>
              </a:rPr>
              <a:t>Overview </a:t>
            </a:r>
            <a:r>
              <a:rPr lang="en-GB" dirty="0">
                <a:solidFill>
                  <a:schemeClr val="tx1"/>
                </a:solidFill>
              </a:rPr>
              <a:t>– </a:t>
            </a:r>
            <a:r>
              <a:rPr lang="en-GB" dirty="0">
                <a:solidFill>
                  <a:schemeClr val="tx1"/>
                </a:solidFill>
                <a:effectLst/>
                <a:ea typeface="Calibri" panose="020F0502020204030204" pitchFamily="34" charset="0"/>
                <a:cs typeface="Times New Roman" panose="02020603050405020304" pitchFamily="18" charset="0"/>
              </a:rPr>
              <a:t>The commonly used format for the exchange of infrastructure gauging data, SC0 file format, was developed around 30 years ago with the introduction of computer methods for gauging assessment. The format continues to be widely used, however in the absence of an industry agreed standard setting out the format of the data fields, individual projects can add or alter fields and change the data structure. This can create issues using the data in software applications. In addition, the incorrect specification of data could result in invalid decisions being made in the gauging assessment. </a:t>
            </a:r>
          </a:p>
          <a:p>
            <a:pPr>
              <a:spcAft>
                <a:spcPts val="400"/>
              </a:spcAft>
            </a:pPr>
            <a:r>
              <a:rPr lang="en-GB" dirty="0">
                <a:solidFill>
                  <a:schemeClr val="tx1"/>
                </a:solidFill>
              </a:rPr>
              <a:t>This new Standard sets out requirements for infrastructure gauging data. Furthermore, this standard establishes an industry agreed structure for the commonly used SC0 file format providing industry with a formal reference for its consistent application in the exchange of infrastructure gauging data.</a:t>
            </a:r>
          </a:p>
          <a:p>
            <a:pPr>
              <a:spcAft>
                <a:spcPts val="400"/>
              </a:spcAft>
            </a:pPr>
            <a:endParaRPr lang="en-GB" sz="800" b="1" dirty="0">
              <a:solidFill>
                <a:schemeClr val="tx1"/>
              </a:solidFill>
            </a:endParaRPr>
          </a:p>
          <a:p>
            <a:pPr>
              <a:spcAft>
                <a:spcPts val="400"/>
              </a:spcAft>
            </a:pPr>
            <a:r>
              <a:rPr lang="en-GB" b="1" dirty="0">
                <a:solidFill>
                  <a:schemeClr val="tx1"/>
                </a:solidFill>
              </a:rPr>
              <a:t>Benefits – </a:t>
            </a:r>
            <a:r>
              <a:rPr lang="en-GB" dirty="0">
                <a:solidFill>
                  <a:schemeClr val="tx1"/>
                </a:solidFill>
              </a:rPr>
              <a:t>This standard will contribute to an estimated £2.4m in cost saving to industry over the next fifteen years in data cleansing and, in some cases, remeasurement of infrastructure.</a:t>
            </a:r>
          </a:p>
          <a:p>
            <a:pPr>
              <a:spcAft>
                <a:spcPts val="400"/>
              </a:spcAft>
            </a:pPr>
            <a:r>
              <a:rPr lang="en-GB" dirty="0">
                <a:solidFill>
                  <a:schemeClr val="tx1"/>
                </a:solidFill>
              </a:rPr>
              <a:t>The standard will also help to reduce the risk of miscalculation of clearances resulting in poor data quality. An underestimation of clearances could lead to unnecessary infrastructure interventions, whilst an overestimation could lead to the potential for vehicles to come in to contact with infrastructure. </a:t>
            </a:r>
          </a:p>
          <a:p>
            <a:pPr>
              <a:spcAft>
                <a:spcPts val="400"/>
              </a:spcAft>
            </a:pPr>
            <a:endParaRPr lang="en-GB" sz="800" b="1" dirty="0">
              <a:solidFill>
                <a:schemeClr val="tx1"/>
              </a:solidFill>
            </a:endParaRPr>
          </a:p>
          <a:p>
            <a:pPr>
              <a:spcAft>
                <a:spcPts val="400"/>
              </a:spcAft>
            </a:pPr>
            <a:r>
              <a:rPr lang="en-GB" b="1" dirty="0">
                <a:solidFill>
                  <a:schemeClr val="tx1"/>
                </a:solidFill>
              </a:rPr>
              <a:t>Audience – </a:t>
            </a:r>
            <a:r>
              <a:rPr lang="en-GB" dirty="0">
                <a:solidFill>
                  <a:schemeClr val="tx1"/>
                </a:solidFill>
              </a:rPr>
              <a:t>Those involved in the collection, exchange and application of infrastructure data used in the assessment of gauging compatibility</a:t>
            </a:r>
            <a:r>
              <a:rPr lang="en-GB" b="1" dirty="0">
                <a:solidFill>
                  <a:schemeClr val="tx1"/>
                </a:solidFill>
              </a:rPr>
              <a:t>.</a:t>
            </a:r>
            <a:endParaRPr lang="en-GB" dirty="0">
              <a:solidFill>
                <a:schemeClr val="tx1"/>
              </a:solidFill>
            </a:endParaRPr>
          </a:p>
          <a:p>
            <a:pPr>
              <a:spcAft>
                <a:spcPts val="400"/>
              </a:spcAft>
            </a:pPr>
            <a:endParaRPr lang="en-GB" spc="-50" dirty="0">
              <a:solidFill>
                <a:schemeClr val="tx1"/>
              </a:solidFill>
            </a:endParaRP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2970650"/>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936" y="3174639"/>
              <a:ext cx="598762" cy="598762"/>
            </a:xfrm>
            <a:prstGeom prst="rect">
              <a:avLst/>
            </a:prstGeom>
          </p:spPr>
        </p:pic>
      </p:grpSp>
      <p:grpSp>
        <p:nvGrpSpPr>
          <p:cNvPr id="33" name="Group 32">
            <a:extLst>
              <a:ext uri="{FF2B5EF4-FFF2-40B4-BE49-F238E27FC236}">
                <a16:creationId xmlns:a16="http://schemas.microsoft.com/office/drawing/2014/main" id="{9089962A-5148-4948-BDDB-9081258AD031}"/>
              </a:ext>
            </a:extLst>
          </p:cNvPr>
          <p:cNvGrpSpPr/>
          <p:nvPr/>
        </p:nvGrpSpPr>
        <p:grpSpPr>
          <a:xfrm>
            <a:off x="278176" y="2168442"/>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4681" y="4675806"/>
              <a:ext cx="612000" cy="612000"/>
            </a:xfrm>
            <a:prstGeom prst="rect">
              <a:avLst/>
            </a:prstGeom>
          </p:spPr>
        </p:pic>
      </p:grpSp>
      <p:pic>
        <p:nvPicPr>
          <p:cNvPr id="26" name="Picture 25">
            <a:hlinkClick r:id="rId7"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27" name="Picture 26">
            <a:hlinkClick r:id="rId9"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0"/>
          <a:stretch>
            <a:fillRect/>
          </a:stretch>
        </p:blipFill>
        <p:spPr>
          <a:xfrm>
            <a:off x="11290478" y="157163"/>
            <a:ext cx="755970" cy="755970"/>
          </a:xfrm>
          <a:prstGeom prst="rect">
            <a:avLst/>
          </a:prstGeom>
        </p:spPr>
      </p:pic>
      <p:pic>
        <p:nvPicPr>
          <p:cNvPr id="31" name="Picture 30">
            <a:hlinkClick r:id="rId11"/>
            <a:extLst>
              <a:ext uri="{FF2B5EF4-FFF2-40B4-BE49-F238E27FC236}">
                <a16:creationId xmlns:a16="http://schemas.microsoft.com/office/drawing/2014/main" id="{C0D890E0-FFE2-48A5-8855-F9C935226E0A}"/>
              </a:ext>
            </a:extLst>
          </p:cNvPr>
          <p:cNvPicPr>
            <a:picLocks noChangeAspect="1"/>
          </p:cNvPicPr>
          <p:nvPr/>
        </p:nvPicPr>
        <p:blipFill>
          <a:blip r:embed="rId12"/>
          <a:stretch>
            <a:fillRect/>
          </a:stretch>
        </p:blipFill>
        <p:spPr>
          <a:xfrm>
            <a:off x="10386222" y="53777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0" name="Picture 19">
            <a:extLst>
              <a:ext uri="{FF2B5EF4-FFF2-40B4-BE49-F238E27FC236}">
                <a16:creationId xmlns:a16="http://schemas.microsoft.com/office/drawing/2014/main" id="{0671D389-641C-4799-BDA4-538CAC665269}"/>
              </a:ext>
            </a:extLst>
          </p:cNvPr>
          <p:cNvPicPr>
            <a:picLocks noChangeAspect="1"/>
          </p:cNvPicPr>
          <p:nvPr/>
        </p:nvPicPr>
        <p:blipFill>
          <a:blip r:embed="rId13"/>
          <a:stretch>
            <a:fillRect/>
          </a:stretch>
        </p:blipFill>
        <p:spPr>
          <a:xfrm>
            <a:off x="275375" y="563010"/>
            <a:ext cx="720000" cy="720000"/>
          </a:xfrm>
          <a:prstGeom prst="rect">
            <a:avLst/>
          </a:prstGeom>
        </p:spPr>
      </p:pic>
    </p:spTree>
    <p:extLst>
      <p:ext uri="{BB962C8B-B14F-4D97-AF65-F5344CB8AC3E}">
        <p14:creationId xmlns:p14="http://schemas.microsoft.com/office/powerpoint/2010/main" val="19600527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Twenty Five rulebook modules and handbooks have been updated in the September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4" name="Rectangle: Rounded Corners 43">
            <a:hlinkClick r:id="rId8" action="ppaction://hlinksldjump" highlightClick="1"/>
            <a:extLst>
              <a:ext uri="{FF2B5EF4-FFF2-40B4-BE49-F238E27FC236}">
                <a16:creationId xmlns:a16="http://schemas.microsoft.com/office/drawing/2014/main" id="{1403006D-A959-4C35-ACF8-8385605AD3B6}"/>
              </a:ext>
            </a:extLst>
          </p:cNvPr>
          <p:cNvSpPr/>
          <p:nvPr/>
        </p:nvSpPr>
        <p:spPr>
          <a:xfrm>
            <a:off x="1073188" y="1375944"/>
            <a:ext cx="10065867" cy="4188833"/>
          </a:xfrm>
          <a:prstGeom prst="roundRect">
            <a:avLst>
              <a:gd name="adj" fmla="val 442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spcAft>
                <a:spcPts val="200"/>
              </a:spcAft>
              <a:tabLst>
                <a:tab pos="2424113" algn="l"/>
              </a:tabLst>
            </a:pPr>
            <a:r>
              <a:rPr lang="en-GB" dirty="0">
                <a:solidFill>
                  <a:schemeClr val="tx1"/>
                </a:solidFill>
              </a:rPr>
              <a:t>GERT8000-G1 Issue 9 - 	General safety responsibilities and personal track safety for non-trackworkers</a:t>
            </a:r>
          </a:p>
          <a:p>
            <a:pPr>
              <a:spcAft>
                <a:spcPts val="200"/>
              </a:spcAft>
              <a:tabLst>
                <a:tab pos="2424113" algn="l"/>
              </a:tabLst>
            </a:pPr>
            <a:r>
              <a:rPr lang="en-GB" dirty="0">
                <a:solidFill>
                  <a:schemeClr val="tx1"/>
                </a:solidFill>
              </a:rPr>
              <a:t>GERT8000-P1 Issue 7 -	Single line working</a:t>
            </a:r>
          </a:p>
          <a:p>
            <a:pPr>
              <a:spcAft>
                <a:spcPts val="200"/>
              </a:spcAft>
              <a:tabLst>
                <a:tab pos="2424113" algn="l"/>
              </a:tabLst>
            </a:pPr>
            <a:r>
              <a:rPr lang="en-GB" dirty="0">
                <a:solidFill>
                  <a:schemeClr val="tx1"/>
                </a:solidFill>
              </a:rPr>
              <a:t>GERT8000-P2 Issue 6 - 	Working single and bi-directional lines by pilotman</a:t>
            </a:r>
          </a:p>
          <a:p>
            <a:pPr>
              <a:spcAft>
                <a:spcPts val="200"/>
              </a:spcAft>
              <a:tabLst>
                <a:tab pos="2424113" algn="l"/>
              </a:tabLst>
            </a:pPr>
            <a:r>
              <a:rPr lang="en-GB" dirty="0">
                <a:solidFill>
                  <a:schemeClr val="tx1"/>
                </a:solidFill>
              </a:rPr>
              <a:t>GERT8000-S5 Issue 10 -	Passing a signal at danger or an end of authority (</a:t>
            </a:r>
            <a:r>
              <a:rPr lang="en-GB" dirty="0" err="1">
                <a:solidFill>
                  <a:schemeClr val="tx1"/>
                </a:solidFill>
              </a:rPr>
              <a:t>EoA</a:t>
            </a:r>
            <a:r>
              <a:rPr lang="en-GB" dirty="0">
                <a:solidFill>
                  <a:schemeClr val="tx1"/>
                </a:solidFill>
              </a:rPr>
              <a:t>) without a movement 	authority </a:t>
            </a:r>
          </a:p>
          <a:p>
            <a:pPr>
              <a:spcAft>
                <a:spcPts val="200"/>
              </a:spcAft>
              <a:tabLst>
                <a:tab pos="2424113" algn="l"/>
              </a:tabLst>
            </a:pPr>
            <a:r>
              <a:rPr lang="en-GB" dirty="0">
                <a:solidFill>
                  <a:schemeClr val="tx1"/>
                </a:solidFill>
              </a:rPr>
              <a:t>GERT8000-S7 Issue 5 - 	Observing and obeying signalling indications. Train warning systems. Reporting 	signalling failures and irregularities</a:t>
            </a:r>
          </a:p>
          <a:p>
            <a:pPr>
              <a:spcAft>
                <a:spcPts val="200"/>
              </a:spcAft>
              <a:tabLst>
                <a:tab pos="2424113" algn="l"/>
              </a:tabLst>
            </a:pPr>
            <a:r>
              <a:rPr lang="en-GB" dirty="0">
                <a:solidFill>
                  <a:schemeClr val="tx1"/>
                </a:solidFill>
              </a:rPr>
              <a:t>GERT8000-SP Issue 6 - 	Speeds</a:t>
            </a:r>
          </a:p>
          <a:p>
            <a:pPr>
              <a:spcAft>
                <a:spcPts val="200"/>
              </a:spcAft>
              <a:tabLst>
                <a:tab pos="2424113" algn="l"/>
              </a:tabLst>
            </a:pPr>
            <a:r>
              <a:rPr lang="en-GB" dirty="0">
                <a:solidFill>
                  <a:schemeClr val="tx1"/>
                </a:solidFill>
              </a:rPr>
              <a:t>GERT8000-SS1 Issue 7 - 	Station duties and train dispatch</a:t>
            </a:r>
          </a:p>
          <a:p>
            <a:pPr>
              <a:spcAft>
                <a:spcPts val="200"/>
              </a:spcAft>
              <a:tabLst>
                <a:tab pos="2424113" algn="l"/>
              </a:tabLst>
            </a:pPr>
            <a:r>
              <a:rPr lang="en-GB" dirty="0">
                <a:solidFill>
                  <a:schemeClr val="tx1"/>
                </a:solidFill>
              </a:rPr>
              <a:t>GERT8000-SS2 Issue 6-	Shunting	</a:t>
            </a:r>
          </a:p>
          <a:p>
            <a:pPr>
              <a:spcAft>
                <a:spcPts val="200"/>
              </a:spcAft>
              <a:tabLst>
                <a:tab pos="2424113" algn="l"/>
              </a:tabLst>
            </a:pPr>
            <a:r>
              <a:rPr lang="en-GB" dirty="0">
                <a:solidFill>
                  <a:schemeClr val="tx1"/>
                </a:solidFill>
              </a:rPr>
              <a:t>GERT8000-T3 Issue 10 - 	Possession of a running line for engineering work</a:t>
            </a:r>
          </a:p>
          <a:p>
            <a:pPr>
              <a:spcAft>
                <a:spcPts val="200"/>
              </a:spcAft>
              <a:tabLst>
                <a:tab pos="2424113" algn="l"/>
              </a:tabLst>
            </a:pPr>
            <a:r>
              <a:rPr lang="en-GB" dirty="0">
                <a:solidFill>
                  <a:schemeClr val="tx1"/>
                </a:solidFill>
              </a:rPr>
              <a:t>GERT8000-T10 Issue 5 - 	Duties of a designated person (DP) and people working on rail vehicles</a:t>
            </a:r>
          </a:p>
          <a:p>
            <a:pPr>
              <a:spcAft>
                <a:spcPts val="200"/>
              </a:spcAft>
              <a:tabLst>
                <a:tab pos="2424113" algn="l"/>
              </a:tabLst>
            </a:pPr>
            <a:r>
              <a:rPr lang="en-GB" dirty="0">
                <a:solidFill>
                  <a:schemeClr val="tx1"/>
                </a:solidFill>
              </a:rPr>
              <a:t>GERT8000-TS1 Issue 15 -	General signalling regulations</a:t>
            </a:r>
          </a:p>
          <a:p>
            <a:pPr>
              <a:spcAft>
                <a:spcPts val="200"/>
              </a:spcAft>
              <a:tabLst>
                <a:tab pos="2424113" algn="l"/>
              </a:tabLst>
            </a:pPr>
            <a:r>
              <a:rPr lang="en-GB" dirty="0">
                <a:solidFill>
                  <a:schemeClr val="tx1"/>
                </a:solidFill>
              </a:rPr>
              <a:t>GERT8000-TS3 Issue 7 -	Absolute block regulations</a:t>
            </a:r>
          </a:p>
        </p:txBody>
      </p:sp>
      <p:sp>
        <p:nvSpPr>
          <p:cNvPr id="14" name="Arrow: Down 13">
            <a:hlinkClick r:id="" action="ppaction://hlinkshowjump?jump=nextslide" highlightClick="1"/>
            <a:extLst>
              <a:ext uri="{FF2B5EF4-FFF2-40B4-BE49-F238E27FC236}">
                <a16:creationId xmlns:a16="http://schemas.microsoft.com/office/drawing/2014/main" id="{65C3F24A-94F9-45DD-90F9-4232EA071C42}"/>
              </a:ext>
            </a:extLst>
          </p:cNvPr>
          <p:cNvSpPr/>
          <p:nvPr/>
        </p:nvSpPr>
        <p:spPr>
          <a:xfrm>
            <a:off x="5586132" y="608906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87CDF147-8333-415D-907F-148968A18E94}"/>
              </a:ext>
            </a:extLst>
          </p:cNvPr>
          <p:cNvSpPr txBox="1">
            <a:spLocks/>
          </p:cNvSpPr>
          <p:nvPr/>
        </p:nvSpPr>
        <p:spPr>
          <a:xfrm>
            <a:off x="1785991" y="5675853"/>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10" name="Title 1">
            <a:extLst>
              <a:ext uri="{FF2B5EF4-FFF2-40B4-BE49-F238E27FC236}">
                <a16:creationId xmlns:a16="http://schemas.microsoft.com/office/drawing/2014/main" id="{F731F9B6-9E86-414E-9879-8F821DB83A58}"/>
              </a:ext>
            </a:extLst>
          </p:cNvPr>
          <p:cNvSpPr txBox="1">
            <a:spLocks/>
          </p:cNvSpPr>
          <p:nvPr/>
        </p:nvSpPr>
        <p:spPr>
          <a:xfrm>
            <a:off x="2412844" y="5407870"/>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501444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Twenty Five rulebook modules and handbooks have been updated in the September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4" name="Rectangle: Rounded Corners 43">
            <a:hlinkClick r:id="rId8" action="ppaction://hlinksldjump" highlightClick="1"/>
            <a:extLst>
              <a:ext uri="{FF2B5EF4-FFF2-40B4-BE49-F238E27FC236}">
                <a16:creationId xmlns:a16="http://schemas.microsoft.com/office/drawing/2014/main" id="{1403006D-A959-4C35-ACF8-8385605AD3B6}"/>
              </a:ext>
            </a:extLst>
          </p:cNvPr>
          <p:cNvSpPr/>
          <p:nvPr/>
        </p:nvSpPr>
        <p:spPr>
          <a:xfrm>
            <a:off x="1073188" y="1375944"/>
            <a:ext cx="10065867" cy="4223835"/>
          </a:xfrm>
          <a:prstGeom prst="roundRect">
            <a:avLst>
              <a:gd name="adj" fmla="val 427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spcAft>
                <a:spcPts val="200"/>
              </a:spcAft>
              <a:tabLst>
                <a:tab pos="2424113" algn="l"/>
              </a:tabLst>
            </a:pPr>
            <a:r>
              <a:rPr lang="en-GB" dirty="0">
                <a:solidFill>
                  <a:schemeClr val="tx1"/>
                </a:solidFill>
              </a:rPr>
              <a:t>GERT8000-TW1 Issue 17 -	Preparation and movement of trains</a:t>
            </a:r>
          </a:p>
          <a:p>
            <a:pPr>
              <a:spcAft>
                <a:spcPts val="200"/>
              </a:spcAft>
              <a:tabLst>
                <a:tab pos="2424113" algn="l"/>
              </a:tabLst>
            </a:pPr>
            <a:r>
              <a:rPr lang="en-GB" dirty="0">
                <a:solidFill>
                  <a:schemeClr val="tx1"/>
                </a:solidFill>
              </a:rPr>
              <a:t>GERT8000-HB1 Issue 7 - 	General duties and track safety for track workers</a:t>
            </a:r>
          </a:p>
          <a:p>
            <a:pPr>
              <a:spcAft>
                <a:spcPts val="200"/>
              </a:spcAft>
              <a:tabLst>
                <a:tab pos="2424113" algn="l"/>
              </a:tabLst>
            </a:pPr>
            <a:r>
              <a:rPr lang="en-GB" dirty="0">
                <a:solidFill>
                  <a:schemeClr val="tx1"/>
                </a:solidFill>
              </a:rPr>
              <a:t>GERT8000-HB6 Issue 7 -	General duties of an individual working alone (IWA)</a:t>
            </a:r>
          </a:p>
          <a:p>
            <a:pPr>
              <a:spcAft>
                <a:spcPts val="200"/>
              </a:spcAft>
              <a:tabLst>
                <a:tab pos="2424113" algn="l"/>
              </a:tabLst>
            </a:pPr>
            <a:r>
              <a:rPr lang="en-GB" dirty="0">
                <a:solidFill>
                  <a:schemeClr val="tx1"/>
                </a:solidFill>
              </a:rPr>
              <a:t>GERT8000-HB7 Issue 8 -	General duties of a controller of site safety (COSS)</a:t>
            </a:r>
          </a:p>
          <a:p>
            <a:pPr>
              <a:spcAft>
                <a:spcPts val="200"/>
              </a:spcAft>
              <a:tabLst>
                <a:tab pos="2424113" algn="l"/>
              </a:tabLst>
            </a:pPr>
            <a:r>
              <a:rPr lang="en-GB" dirty="0">
                <a:solidFill>
                  <a:schemeClr val="tx1"/>
                </a:solidFill>
              </a:rPr>
              <a:t>GERT8000-HB8 Issue 8 -	IWA, COSS or PC blocking a line</a:t>
            </a:r>
          </a:p>
          <a:p>
            <a:pPr>
              <a:spcAft>
                <a:spcPts val="200"/>
              </a:spcAft>
              <a:tabLst>
                <a:tab pos="2424113" algn="l"/>
              </a:tabLst>
            </a:pPr>
            <a:r>
              <a:rPr lang="en-GB" dirty="0">
                <a:solidFill>
                  <a:schemeClr val="tx1"/>
                </a:solidFill>
              </a:rPr>
              <a:t>GERT8000-HB11 Issue 9 -	Duties of the person in charge of the possession (PICOP)</a:t>
            </a:r>
          </a:p>
          <a:p>
            <a:pPr>
              <a:spcAft>
                <a:spcPts val="200"/>
              </a:spcAft>
              <a:tabLst>
                <a:tab pos="2424113" algn="l"/>
              </a:tabLst>
            </a:pPr>
            <a:r>
              <a:rPr lang="en-GB" dirty="0">
                <a:solidFill>
                  <a:schemeClr val="tx1"/>
                </a:solidFill>
              </a:rPr>
              <a:t>GERT8000-HB20 Issue 4 -	General duties of a safe work leader (SWL) working outside a possession</a:t>
            </a:r>
          </a:p>
          <a:p>
            <a:pPr>
              <a:spcAft>
                <a:spcPts val="200"/>
              </a:spcAft>
              <a:tabLst>
                <a:tab pos="2424113" algn="l"/>
              </a:tabLst>
            </a:pPr>
            <a:r>
              <a:rPr lang="en-GB" dirty="0">
                <a:solidFill>
                  <a:schemeClr val="tx1"/>
                </a:solidFill>
              </a:rPr>
              <a:t>GERT8000-HB21 Issue 5 -	Safe work leader (SWL) blocking a line </a:t>
            </a:r>
          </a:p>
          <a:p>
            <a:pPr>
              <a:spcAft>
                <a:spcPts val="200"/>
              </a:spcAft>
              <a:tabLst>
                <a:tab pos="2424113" algn="l"/>
              </a:tabLst>
            </a:pPr>
            <a:r>
              <a:rPr lang="en-GB" dirty="0">
                <a:solidFill>
                  <a:schemeClr val="tx1"/>
                </a:solidFill>
              </a:rPr>
              <a:t>GERM8000-trackworkers Issue 9</a:t>
            </a:r>
          </a:p>
          <a:p>
            <a:pPr>
              <a:spcAft>
                <a:spcPts val="200"/>
              </a:spcAft>
              <a:tabLst>
                <a:tab pos="2424113" algn="l"/>
              </a:tabLst>
            </a:pPr>
            <a:r>
              <a:rPr lang="en-GB" dirty="0">
                <a:solidFill>
                  <a:schemeClr val="tx1"/>
                </a:solidFill>
              </a:rPr>
              <a:t>GERM8000-signaller, signalling technician Issue 10</a:t>
            </a:r>
          </a:p>
          <a:p>
            <a:pPr>
              <a:spcAft>
                <a:spcPts val="200"/>
              </a:spcAft>
              <a:tabLst>
                <a:tab pos="2424113" algn="l"/>
              </a:tabLst>
            </a:pPr>
            <a:r>
              <a:rPr lang="en-GB" dirty="0">
                <a:solidFill>
                  <a:schemeClr val="tx1"/>
                </a:solidFill>
              </a:rPr>
              <a:t>GERM8000-master-module Issue 10</a:t>
            </a:r>
          </a:p>
          <a:p>
            <a:pPr>
              <a:spcAft>
                <a:spcPts val="200"/>
              </a:spcAft>
              <a:tabLst>
                <a:tab pos="2424113" algn="l"/>
              </a:tabLst>
            </a:pPr>
            <a:r>
              <a:rPr lang="en-GB" dirty="0">
                <a:solidFill>
                  <a:schemeClr val="tx1"/>
                </a:solidFill>
              </a:rPr>
              <a:t>GERM8000-train operations staff Issue 10</a:t>
            </a:r>
          </a:p>
          <a:p>
            <a:pPr>
              <a:spcAft>
                <a:spcPts val="200"/>
              </a:spcAft>
              <a:tabLst>
                <a:tab pos="2424113" algn="l"/>
              </a:tabLst>
            </a:pPr>
            <a:r>
              <a:rPr lang="en-GB" dirty="0">
                <a:solidFill>
                  <a:schemeClr val="tx1"/>
                </a:solidFill>
              </a:rPr>
              <a:t>GERM8000-traindriver Issue 10</a:t>
            </a:r>
          </a:p>
          <a:p>
            <a:pPr>
              <a:spcAft>
                <a:spcPts val="200"/>
              </a:spcAft>
              <a:tabLst>
                <a:tab pos="2424113" algn="l"/>
              </a:tabLst>
            </a:pPr>
            <a:r>
              <a:rPr lang="en-GB" dirty="0">
                <a:solidFill>
                  <a:schemeClr val="tx1"/>
                </a:solidFill>
              </a:rPr>
              <a:t>GERM8000-possession workers Issue 7</a:t>
            </a:r>
          </a:p>
          <a:p>
            <a:pPr>
              <a:spcAft>
                <a:spcPts val="200"/>
              </a:spcAft>
              <a:tabLst>
                <a:tab pos="2060575" algn="l"/>
              </a:tabLst>
            </a:pPr>
            <a:endParaRPr lang="en-GB" sz="1700" dirty="0">
              <a:solidFill>
                <a:schemeClr val="tx1"/>
              </a:solidFill>
            </a:endParaRPr>
          </a:p>
          <a:p>
            <a:pPr>
              <a:tabLst>
                <a:tab pos="2147888" algn="l"/>
              </a:tabLst>
            </a:pPr>
            <a:endParaRPr lang="en-GB" dirty="0">
              <a:solidFill>
                <a:schemeClr val="tx1"/>
              </a:solidFill>
            </a:endParaRPr>
          </a:p>
        </p:txBody>
      </p:sp>
      <p:sp>
        <p:nvSpPr>
          <p:cNvPr id="8" name="Arrow: Down 7">
            <a:hlinkClick r:id="" action="ppaction://hlinkshowjump?jump=previousslide" highlightClick="1"/>
            <a:extLst>
              <a:ext uri="{FF2B5EF4-FFF2-40B4-BE49-F238E27FC236}">
                <a16:creationId xmlns:a16="http://schemas.microsoft.com/office/drawing/2014/main" id="{CBBFDFBD-29C9-443B-A6FE-D005340707D4}"/>
              </a:ext>
            </a:extLst>
          </p:cNvPr>
          <p:cNvSpPr/>
          <p:nvPr/>
        </p:nvSpPr>
        <p:spPr>
          <a:xfrm flipV="1">
            <a:off x="5586133" y="612385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365A9214-587D-4BE0-A4CD-9D94184B85F2}"/>
              </a:ext>
            </a:extLst>
          </p:cNvPr>
          <p:cNvSpPr txBox="1">
            <a:spLocks/>
          </p:cNvSpPr>
          <p:nvPr/>
        </p:nvSpPr>
        <p:spPr>
          <a:xfrm>
            <a:off x="1785992" y="5719913"/>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10" name="Title 1">
            <a:extLst>
              <a:ext uri="{FF2B5EF4-FFF2-40B4-BE49-F238E27FC236}">
                <a16:creationId xmlns:a16="http://schemas.microsoft.com/office/drawing/2014/main" id="{979BC690-0ADB-4C78-ACC7-77906AFAC0D2}"/>
              </a:ext>
            </a:extLst>
          </p:cNvPr>
          <p:cNvSpPr txBox="1">
            <a:spLocks/>
          </p:cNvSpPr>
          <p:nvPr/>
        </p:nvSpPr>
        <p:spPr>
          <a:xfrm>
            <a:off x="2412844" y="541506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3385217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4983.0">
  <timings duration="8430"/>
</athen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3FD87C0A6E841A2A10C3A0A506B50" ma:contentTypeVersion="5" ma:contentTypeDescription="Create a new document." ma:contentTypeScope="" ma:versionID="3f1cc1429023716fe25181eeb29a2510">
  <xsd:schema xmlns:xsd="http://www.w3.org/2001/XMLSchema" xmlns:xs="http://www.w3.org/2001/XMLSchema" xmlns:p="http://schemas.microsoft.com/office/2006/metadata/properties" xmlns:ns3="eb3a5ea2-aafa-4535-b2b5-68d3f743c74f" targetNamespace="http://schemas.microsoft.com/office/2006/metadata/properties" ma:root="true" ma:fieldsID="b1f73687977f64725fe0a1fad1b7f588" ns3:_="">
    <xsd:import namespace="eb3a5ea2-aafa-4535-b2b5-68d3f743c7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a5ea2-aafa-4535-b2b5-68d3f743c7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67CD95-CDCF-402D-8162-0501DA3F8F4D}">
  <ds:schemaRefs>
    <ds:schemaRef ds:uri="http://schemas.microsoft.com/edu/athena"/>
  </ds:schemaRefs>
</ds:datastoreItem>
</file>

<file path=customXml/itemProps2.xml><?xml version="1.0" encoding="utf-8"?>
<ds:datastoreItem xmlns:ds="http://schemas.openxmlformats.org/officeDocument/2006/customXml" ds:itemID="{772CA17E-5499-44D0-8221-5EE974A98966}">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eb3a5ea2-aafa-4535-b2b5-68d3f743c74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55786E7-8F30-401A-B991-E0ABBADC0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a5ea2-aafa-4535-b2b5-68d3f743c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8F0AAE-757C-467F-9640-11D712758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22063</TotalTime>
  <Words>2584</Words>
  <Application>Microsoft Office PowerPoint</Application>
  <PresentationFormat>Widescreen</PresentationFormat>
  <Paragraphs>243</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Wingdings</vt:lpstr>
      <vt:lpstr>5_Office Theme</vt:lpstr>
      <vt:lpstr>9_Office Theme</vt:lpstr>
      <vt:lpstr>Changes to Standards –  September 2021 interactive briefing slide deck Please view in slideshow mode for the links and audio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Standards – September 2019</dc:title>
  <dc:creator>Wayne Murphy</dc:creator>
  <cp:lastModifiedBy>Taela Walters</cp:lastModifiedBy>
  <cp:revision>262</cp:revision>
  <cp:lastPrinted>2021-09-02T10:00:56Z</cp:lastPrinted>
  <dcterms:created xsi:type="dcterms:W3CDTF">2019-08-27T12:13:20Z</dcterms:created>
  <dcterms:modified xsi:type="dcterms:W3CDTF">2021-09-02T10:30:05Z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0x01010087C3FD87C0A6E841A2A10C3A0A506B50</vt:lpwstr>
  </property>
</Properties>
</file>