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5" r:id="rId5"/>
  </p:sldMasterIdLst>
  <p:notesMasterIdLst>
    <p:notesMasterId r:id="rId39"/>
  </p:notesMasterIdLst>
  <p:sldIdLst>
    <p:sldId id="265" r:id="rId6"/>
    <p:sldId id="822" r:id="rId7"/>
    <p:sldId id="1053" r:id="rId8"/>
    <p:sldId id="1013" r:id="rId9"/>
    <p:sldId id="2147196612" r:id="rId10"/>
    <p:sldId id="991" r:id="rId11"/>
    <p:sldId id="1065" r:id="rId12"/>
    <p:sldId id="1066" r:id="rId13"/>
    <p:sldId id="1070" r:id="rId14"/>
    <p:sldId id="1071" r:id="rId15"/>
    <p:sldId id="2147196610" r:id="rId16"/>
    <p:sldId id="1075" r:id="rId17"/>
    <p:sldId id="1067" r:id="rId18"/>
    <p:sldId id="1069" r:id="rId19"/>
    <p:sldId id="1072" r:id="rId20"/>
    <p:sldId id="1073" r:id="rId21"/>
    <p:sldId id="1074" r:id="rId22"/>
    <p:sldId id="774" r:id="rId23"/>
    <p:sldId id="1049" r:id="rId24"/>
    <p:sldId id="1029" r:id="rId25"/>
    <p:sldId id="884" r:id="rId26"/>
    <p:sldId id="1048" r:id="rId27"/>
    <p:sldId id="1077" r:id="rId28"/>
    <p:sldId id="1078" r:id="rId29"/>
    <p:sldId id="1079" r:id="rId30"/>
    <p:sldId id="1080" r:id="rId31"/>
    <p:sldId id="1061" r:id="rId32"/>
    <p:sldId id="1076" r:id="rId33"/>
    <p:sldId id="2147196607" r:id="rId34"/>
    <p:sldId id="2147196608" r:id="rId35"/>
    <p:sldId id="1081" r:id="rId36"/>
    <p:sldId id="1083" r:id="rId37"/>
    <p:sldId id="214719661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61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678117-36DF-5969-9039-97E806191961}" name="Anna Plodowski" initials="AP" userId="S::Anna.Plodowski@RSSB.CO.UK::6ed79830-603a-4aef-9826-a126fde59419" providerId="AD"/>
  <p188:author id="{DB37C021-CBA8-39E6-56DF-C94510434A4C}" name="Wayne Murphy" initials="WM" userId="S::Wayne.Murphy@RSSB.CO.UK::45211b58-5c40-4621-afe1-584f547e3c19" providerId="AD"/>
  <p188:author id="{7B25D4B0-AD0C-5BDE-0DC5-83188F01D97F}" name="Maryann Cox" initials="MC" userId="S::Maryann.Cox@RSSB.CO.UK::cc0568d0-faa5-4300-b4d0-bb0b5ddb804c" providerId="AD"/>
  <p188:author id="{F4F333CE-E8EC-8435-0312-97869DEB09B2}" name="Sarah Shooter" initials="SS" userId="S::sarah.shooter@rssb.co.uk::80f645bc-a526-4193-b675-0e613b583355" providerId="AD"/>
  <p188:author id="{A9AD35CF-59FA-68D4-7117-6551B9593557}" name="Maryann Cox" initials="MC" userId="S::maryann.cox@rssb.co.uk::cc0568d0-faa5-4300-b4d0-bb0b5ddb804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ayne Murphy" initials="WM" lastIdx="2" clrIdx="0">
    <p:extLst>
      <p:ext uri="{19B8F6BF-5375-455C-9EA6-DF929625EA0E}">
        <p15:presenceInfo xmlns:p15="http://schemas.microsoft.com/office/powerpoint/2012/main" userId="S::Wayne.Murphy@RSSB.CO.UK::45211b58-5c40-4621-afe1-584f547e3c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864B"/>
    <a:srgbClr val="CD6241"/>
    <a:srgbClr val="E9E9E9"/>
    <a:srgbClr val="2D6BCE"/>
    <a:srgbClr val="290975"/>
    <a:srgbClr val="DE9B84"/>
    <a:srgbClr val="20204F"/>
    <a:srgbClr val="295634"/>
    <a:srgbClr val="851023"/>
    <a:srgbClr val="DEC9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7" autoAdjust="0"/>
    <p:restoredTop sz="94660"/>
  </p:normalViewPr>
  <p:slideViewPr>
    <p:cSldViewPr snapToGrid="0">
      <p:cViewPr varScale="1">
        <p:scale>
          <a:sx n="104" d="100"/>
          <a:sy n="104" d="100"/>
        </p:scale>
        <p:origin x="726" y="108"/>
      </p:cViewPr>
      <p:guideLst>
        <p:guide pos="3840"/>
        <p:guide orient="horz" pos="6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31769-03CB-4D5E-B296-6FE510D2821E}" type="datetimeFigureOut">
              <a:rPr lang="en-GB" smtClean="0"/>
              <a:t>03/06/2024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1D6BB7-506D-45A6-8446-F683DEB7DF1F}" type="slidenum">
              <a:rPr lang="en-GB" smtClean="0"/>
              <a:t>‹#›</a:t>
            </a:fld>
            <a:endParaRPr lang="en-GB"/>
          </a:p>
        </p:txBody>
      </p:sp>
    </p:spTree>
    <p:extLst>
      <p:ext uri="{BB962C8B-B14F-4D97-AF65-F5344CB8AC3E}">
        <p14:creationId xmlns:p14="http://schemas.microsoft.com/office/powerpoint/2010/main" val="30861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445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495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651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727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316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679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463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21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325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70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33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588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751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943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040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0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933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302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800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158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075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94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350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741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109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780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546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134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080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319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752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7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90640A-D1FC-4667-BDA8-0D1A20E57578}" type="datetimeFigureOut">
              <a:rPr lang="en-GB" smtClean="0">
                <a:solidFill>
                  <a:prstClr val="black">
                    <a:tint val="75000"/>
                  </a:prstClr>
                </a:solidFill>
              </a:rPr>
              <a:pPr/>
              <a:t>03/06/2024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4867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90640A-D1FC-4667-BDA8-0D1A20E57578}" type="datetimeFigureOut">
              <a:rPr lang="en-GB" smtClean="0">
                <a:solidFill>
                  <a:prstClr val="black">
                    <a:tint val="75000"/>
                  </a:prstClr>
                </a:solidFill>
              </a:rPr>
              <a:pPr/>
              <a:t>03/06/2024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5097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90640A-D1FC-4667-BDA8-0D1A20E57578}" type="datetimeFigureOut">
              <a:rPr lang="en-GB" smtClean="0">
                <a:solidFill>
                  <a:prstClr val="black">
                    <a:tint val="75000"/>
                  </a:prstClr>
                </a:solidFill>
              </a:rPr>
              <a:pPr/>
              <a:t>03/06/2024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5123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1EC4C-94DC-579B-3BAF-FB86FAACD163}"/>
              </a:ext>
            </a:extLst>
          </p:cNvPr>
          <p:cNvSpPr>
            <a:spLocks noGrp="1"/>
          </p:cNvSpPr>
          <p:nvPr>
            <p:ph type="title"/>
          </p:nvPr>
        </p:nvSpPr>
        <p:spPr>
          <a:xfrm>
            <a:off x="838200" y="1689832"/>
            <a:ext cx="5914292" cy="1325563"/>
          </a:xfrm>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697FC847-80C2-20D0-541F-11F82D29DCD3}"/>
              </a:ext>
            </a:extLst>
          </p:cNvPr>
          <p:cNvSpPr>
            <a:spLocks noGrp="1"/>
          </p:cNvSpPr>
          <p:nvPr>
            <p:ph type="sldNum" sz="quarter" idx="10"/>
          </p:nvPr>
        </p:nvSpPr>
        <p:spPr>
          <a:xfrm>
            <a:off x="9000000" y="6356350"/>
            <a:ext cx="2743200" cy="365125"/>
          </a:xfrm>
        </p:spPr>
        <p:txBody>
          <a:bodyPr/>
          <a:lstStyle>
            <a:lvl1pPr>
              <a:defRPr>
                <a:solidFill>
                  <a:schemeClr val="bg1"/>
                </a:solidFill>
              </a:defRPr>
            </a:lvl1pPr>
          </a:lstStyle>
          <a:p>
            <a:fld id="{17B3F2CA-B8B7-1648-A0C4-6D39A5ED6BC8}" type="slidenum">
              <a:rPr lang="en-GB" smtClean="0"/>
              <a:pPr/>
              <a:t>‹#›</a:t>
            </a:fld>
            <a:endParaRPr lang="en-GB"/>
          </a:p>
        </p:txBody>
      </p:sp>
      <p:sp>
        <p:nvSpPr>
          <p:cNvPr id="4" name="Footer Placeholder 3">
            <a:extLst>
              <a:ext uri="{FF2B5EF4-FFF2-40B4-BE49-F238E27FC236}">
                <a16:creationId xmlns:a16="http://schemas.microsoft.com/office/drawing/2014/main" id="{AB7C8928-B71B-934D-BFBD-A943FC175957}"/>
              </a:ext>
            </a:extLst>
          </p:cNvPr>
          <p:cNvSpPr>
            <a:spLocks noGrp="1"/>
          </p:cNvSpPr>
          <p:nvPr>
            <p:ph type="ftr" sz="quarter" idx="11"/>
          </p:nvPr>
        </p:nvSpPr>
        <p:spPr>
          <a:xfrm>
            <a:off x="360000" y="6356350"/>
            <a:ext cx="4114800" cy="365125"/>
          </a:xfrm>
        </p:spPr>
        <p:txBody>
          <a:bodyPr/>
          <a:lstStyle>
            <a:lvl1pPr>
              <a:defRPr>
                <a:solidFill>
                  <a:schemeClr val="bg1"/>
                </a:solidFill>
              </a:defRPr>
            </a:lvl1pPr>
          </a:lstStyle>
          <a:p>
            <a:endParaRPr lang="en-GB"/>
          </a:p>
        </p:txBody>
      </p:sp>
      <p:sp>
        <p:nvSpPr>
          <p:cNvPr id="5" name="Text Placeholder 9">
            <a:extLst>
              <a:ext uri="{FF2B5EF4-FFF2-40B4-BE49-F238E27FC236}">
                <a16:creationId xmlns:a16="http://schemas.microsoft.com/office/drawing/2014/main" id="{5DC1CAA3-C48B-A9F3-72FC-3B5A3C9634BF}"/>
              </a:ext>
            </a:extLst>
          </p:cNvPr>
          <p:cNvSpPr>
            <a:spLocks noGrp="1"/>
          </p:cNvSpPr>
          <p:nvPr>
            <p:ph idx="1"/>
          </p:nvPr>
        </p:nvSpPr>
        <p:spPr>
          <a:xfrm>
            <a:off x="838200" y="3150332"/>
            <a:ext cx="5914292" cy="2465021"/>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60167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1EC4C-94DC-579B-3BAF-FB86FAACD163}"/>
              </a:ext>
            </a:extLst>
          </p:cNvPr>
          <p:cNvSpPr>
            <a:spLocks noGrp="1"/>
          </p:cNvSpPr>
          <p:nvPr>
            <p:ph type="title"/>
          </p:nvPr>
        </p:nvSpPr>
        <p:spPr>
          <a:xfrm>
            <a:off x="838200" y="1689832"/>
            <a:ext cx="5914292" cy="1325563"/>
          </a:xfrm>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697FC847-80C2-20D0-541F-11F82D29DCD3}"/>
              </a:ext>
            </a:extLst>
          </p:cNvPr>
          <p:cNvSpPr>
            <a:spLocks noGrp="1"/>
          </p:cNvSpPr>
          <p:nvPr>
            <p:ph type="sldNum" sz="quarter" idx="10"/>
          </p:nvPr>
        </p:nvSpPr>
        <p:spPr>
          <a:xfrm>
            <a:off x="9000000" y="6356350"/>
            <a:ext cx="2743200" cy="365125"/>
          </a:xfrm>
        </p:spPr>
        <p:txBody>
          <a:bodyPr/>
          <a:lstStyle>
            <a:lvl1pPr>
              <a:defRPr>
                <a:solidFill>
                  <a:schemeClr val="bg1"/>
                </a:solidFill>
              </a:defRPr>
            </a:lvl1pPr>
          </a:lstStyle>
          <a:p>
            <a:fld id="{17B3F2CA-B8B7-1648-A0C4-6D39A5ED6BC8}" type="slidenum">
              <a:rPr lang="en-GB" smtClean="0"/>
              <a:pPr/>
              <a:t>‹#›</a:t>
            </a:fld>
            <a:endParaRPr lang="en-GB"/>
          </a:p>
        </p:txBody>
      </p:sp>
      <p:sp>
        <p:nvSpPr>
          <p:cNvPr id="4" name="Footer Placeholder 3">
            <a:extLst>
              <a:ext uri="{FF2B5EF4-FFF2-40B4-BE49-F238E27FC236}">
                <a16:creationId xmlns:a16="http://schemas.microsoft.com/office/drawing/2014/main" id="{AB7C8928-B71B-934D-BFBD-A943FC175957}"/>
              </a:ext>
            </a:extLst>
          </p:cNvPr>
          <p:cNvSpPr>
            <a:spLocks noGrp="1"/>
          </p:cNvSpPr>
          <p:nvPr>
            <p:ph type="ftr" sz="quarter" idx="11"/>
          </p:nvPr>
        </p:nvSpPr>
        <p:spPr>
          <a:xfrm>
            <a:off x="360000" y="6356350"/>
            <a:ext cx="4114800" cy="365125"/>
          </a:xfrm>
        </p:spPr>
        <p:txBody>
          <a:bodyPr/>
          <a:lstStyle>
            <a:lvl1pPr>
              <a:defRPr>
                <a:solidFill>
                  <a:schemeClr val="bg1"/>
                </a:solidFill>
              </a:defRPr>
            </a:lvl1pPr>
          </a:lstStyle>
          <a:p>
            <a:endParaRPr lang="en-GB"/>
          </a:p>
        </p:txBody>
      </p:sp>
      <p:sp>
        <p:nvSpPr>
          <p:cNvPr id="5" name="Text Placeholder 9">
            <a:extLst>
              <a:ext uri="{FF2B5EF4-FFF2-40B4-BE49-F238E27FC236}">
                <a16:creationId xmlns:a16="http://schemas.microsoft.com/office/drawing/2014/main" id="{5DC1CAA3-C48B-A9F3-72FC-3B5A3C9634BF}"/>
              </a:ext>
            </a:extLst>
          </p:cNvPr>
          <p:cNvSpPr>
            <a:spLocks noGrp="1"/>
          </p:cNvSpPr>
          <p:nvPr>
            <p:ph idx="1"/>
          </p:nvPr>
        </p:nvSpPr>
        <p:spPr>
          <a:xfrm>
            <a:off x="838200" y="3150332"/>
            <a:ext cx="5914292" cy="2465021"/>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5803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1EC4C-94DC-579B-3BAF-FB86FAACD163}"/>
              </a:ext>
            </a:extLst>
          </p:cNvPr>
          <p:cNvSpPr>
            <a:spLocks noGrp="1"/>
          </p:cNvSpPr>
          <p:nvPr>
            <p:ph type="title"/>
          </p:nvPr>
        </p:nvSpPr>
        <p:spPr>
          <a:xfrm>
            <a:off x="6717323" y="1689832"/>
            <a:ext cx="4947138" cy="1325563"/>
          </a:xfrm>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697FC847-80C2-20D0-541F-11F82D29DCD3}"/>
              </a:ext>
            </a:extLst>
          </p:cNvPr>
          <p:cNvSpPr>
            <a:spLocks noGrp="1"/>
          </p:cNvSpPr>
          <p:nvPr>
            <p:ph type="sldNum" sz="quarter" idx="10"/>
          </p:nvPr>
        </p:nvSpPr>
        <p:spPr>
          <a:xfrm>
            <a:off x="9000000" y="6356350"/>
            <a:ext cx="2743200" cy="365125"/>
          </a:xfrm>
        </p:spPr>
        <p:txBody>
          <a:bodyPr/>
          <a:lstStyle>
            <a:lvl1pPr>
              <a:defRPr>
                <a:solidFill>
                  <a:schemeClr val="bg1"/>
                </a:solidFill>
              </a:defRPr>
            </a:lvl1pPr>
          </a:lstStyle>
          <a:p>
            <a:fld id="{17B3F2CA-B8B7-1648-A0C4-6D39A5ED6BC8}" type="slidenum">
              <a:rPr lang="en-GB" smtClean="0"/>
              <a:pPr/>
              <a:t>‹#›</a:t>
            </a:fld>
            <a:endParaRPr lang="en-GB"/>
          </a:p>
        </p:txBody>
      </p:sp>
      <p:sp>
        <p:nvSpPr>
          <p:cNvPr id="4" name="Footer Placeholder 3">
            <a:extLst>
              <a:ext uri="{FF2B5EF4-FFF2-40B4-BE49-F238E27FC236}">
                <a16:creationId xmlns:a16="http://schemas.microsoft.com/office/drawing/2014/main" id="{AB7C8928-B71B-934D-BFBD-A943FC175957}"/>
              </a:ext>
            </a:extLst>
          </p:cNvPr>
          <p:cNvSpPr>
            <a:spLocks noGrp="1"/>
          </p:cNvSpPr>
          <p:nvPr>
            <p:ph type="ftr" sz="quarter" idx="11"/>
          </p:nvPr>
        </p:nvSpPr>
        <p:spPr>
          <a:xfrm>
            <a:off x="360000" y="6356350"/>
            <a:ext cx="4114800" cy="365125"/>
          </a:xfrm>
        </p:spPr>
        <p:txBody>
          <a:bodyPr/>
          <a:lstStyle>
            <a:lvl1pPr>
              <a:defRPr>
                <a:solidFill>
                  <a:schemeClr val="bg1"/>
                </a:solidFill>
              </a:defRPr>
            </a:lvl1pPr>
          </a:lstStyle>
          <a:p>
            <a:endParaRPr lang="en-GB"/>
          </a:p>
        </p:txBody>
      </p:sp>
      <p:sp>
        <p:nvSpPr>
          <p:cNvPr id="5" name="Text Placeholder 9">
            <a:extLst>
              <a:ext uri="{FF2B5EF4-FFF2-40B4-BE49-F238E27FC236}">
                <a16:creationId xmlns:a16="http://schemas.microsoft.com/office/drawing/2014/main" id="{5DC1CAA3-C48B-A9F3-72FC-3B5A3C9634BF}"/>
              </a:ext>
            </a:extLst>
          </p:cNvPr>
          <p:cNvSpPr>
            <a:spLocks noGrp="1"/>
          </p:cNvSpPr>
          <p:nvPr>
            <p:ph idx="1"/>
          </p:nvPr>
        </p:nvSpPr>
        <p:spPr>
          <a:xfrm>
            <a:off x="6717323" y="3150332"/>
            <a:ext cx="4947138" cy="2465021"/>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390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90640A-D1FC-4667-BDA8-0D1A20E57578}" type="datetimeFigureOut">
              <a:rPr lang="en-GB" smtClean="0">
                <a:solidFill>
                  <a:prstClr val="black">
                    <a:tint val="75000"/>
                  </a:prstClr>
                </a:solidFill>
              </a:rPr>
              <a:pPr/>
              <a:t>03/06/2024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2358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90640A-D1FC-4667-BDA8-0D1A20E57578}" type="datetimeFigureOut">
              <a:rPr lang="en-GB" smtClean="0">
                <a:solidFill>
                  <a:prstClr val="black">
                    <a:tint val="75000"/>
                  </a:prstClr>
                </a:solidFill>
              </a:rPr>
              <a:pPr/>
              <a:t>03/06/2024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3781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90640A-D1FC-4667-BDA8-0D1A20E57578}" type="datetimeFigureOut">
              <a:rPr lang="en-GB" smtClean="0">
                <a:solidFill>
                  <a:prstClr val="black">
                    <a:tint val="75000"/>
                  </a:prstClr>
                </a:solidFill>
              </a:rPr>
              <a:pPr/>
              <a:t>03/06/2024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8200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90640A-D1FC-4667-BDA8-0D1A20E57578}" type="datetimeFigureOut">
              <a:rPr lang="en-GB" smtClean="0">
                <a:solidFill>
                  <a:prstClr val="black">
                    <a:tint val="75000"/>
                  </a:prstClr>
                </a:solidFill>
              </a:rPr>
              <a:pPr/>
              <a:t>03/06/2024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585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90640A-D1FC-4667-BDA8-0D1A20E57578}" type="datetimeFigureOut">
              <a:rPr lang="en-GB" smtClean="0">
                <a:solidFill>
                  <a:prstClr val="black">
                    <a:tint val="75000"/>
                  </a:prstClr>
                </a:solidFill>
              </a:rPr>
              <a:pPr/>
              <a:t>03/06/2024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7028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00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90640A-D1FC-4667-BDA8-0D1A20E57578}" type="datetimeFigureOut">
              <a:rPr lang="en-GB" smtClean="0">
                <a:solidFill>
                  <a:prstClr val="black">
                    <a:tint val="75000"/>
                  </a:prstClr>
                </a:solidFill>
              </a:rPr>
              <a:pPr/>
              <a:t>03/06/2024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288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90640A-D1FC-4667-BDA8-0D1A20E57578}" type="datetimeFigureOut">
              <a:rPr lang="en-GB" smtClean="0">
                <a:solidFill>
                  <a:prstClr val="black">
                    <a:tint val="75000"/>
                  </a:prstClr>
                </a:solidFill>
              </a:rPr>
              <a:pPr/>
              <a:t>03/06/2024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429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0640A-D1FC-4667-BDA8-0D1A20E57578}" type="datetimeFigureOut">
              <a:rPr lang="en-GB" smtClean="0">
                <a:solidFill>
                  <a:prstClr val="black">
                    <a:tint val="75000"/>
                  </a:prstClr>
                </a:solidFill>
              </a:rPr>
              <a:pPr/>
              <a:t>03/06/2024</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8271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C37220-2DD3-1D1C-1540-FC8F42DC4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A6292A2B-7DDC-6FB8-A932-A9DF4D4E2F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3F2CA-B8B7-1648-A0C4-6D39A5ED6BC8}" type="slidenum">
              <a:rPr lang="en-GB" smtClean="0"/>
              <a:t>‹#›</a:t>
            </a:fld>
            <a:endParaRPr lang="en-GB"/>
          </a:p>
        </p:txBody>
      </p:sp>
      <p:sp>
        <p:nvSpPr>
          <p:cNvPr id="9" name="Footer Placeholder 8">
            <a:extLst>
              <a:ext uri="{FF2B5EF4-FFF2-40B4-BE49-F238E27FC236}">
                <a16:creationId xmlns:a16="http://schemas.microsoft.com/office/drawing/2014/main" id="{E4E3D11E-5D0C-86BD-64ED-21BEF5A37FC2}"/>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10" name="Text Placeholder 9">
            <a:extLst>
              <a:ext uri="{FF2B5EF4-FFF2-40B4-BE49-F238E27FC236}">
                <a16:creationId xmlns:a16="http://schemas.microsoft.com/office/drawing/2014/main" id="{DE4D061F-1791-7EF7-FFA8-8772C0B419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2528683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hf hdr="0" dt="0"/>
  <p:txStyles>
    <p:titleStyle>
      <a:lvl1pPr algn="l" defTabSz="914400" rtl="0" eaLnBrk="1" latinLnBrk="0" hangingPunct="1">
        <a:lnSpc>
          <a:spcPct val="90000"/>
        </a:lnSpc>
        <a:spcBef>
          <a:spcPct val="0"/>
        </a:spcBef>
        <a:buNone/>
        <a:defRPr sz="4400" b="0" kern="1200">
          <a:solidFill>
            <a:schemeClr val="tx1"/>
          </a:solidFill>
          <a:latin typeface="Bahnschrift" panose="020B0502040204020203"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2.png"/><Relationship Id="rId5" Type="http://schemas.openxmlformats.org/officeDocument/2006/relationships/image" Target="../media/image4.png"/><Relationship Id="rId10" Type="http://schemas.openxmlformats.org/officeDocument/2006/relationships/image" Target="../media/image21.svg"/><Relationship Id="rId4" Type="http://schemas.openxmlformats.org/officeDocument/2006/relationships/hyperlink" Target="https://www.rssb.co.uk/standards-catalogue/CatalogueItem/gmrt2141-iss-5" TargetMode="Externa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5.sv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hyperlink" Target="https://www.rssb.co.uk/en/standards-catalogue/CatalogueItem/tn2314-iss-1" TargetMode="Externa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slide" Target="slide6.xml"/><Relationship Id="rId12"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23.svg"/><Relationship Id="rId4" Type="http://schemas.openxmlformats.org/officeDocument/2006/relationships/hyperlink" Target="https://www.rssb.co.uk/standards-catalogue/CatalogueItem/gkrt0057-iss-2" TargetMode="External"/><Relationship Id="rId9" Type="http://schemas.openxmlformats.org/officeDocument/2006/relationships/image" Target="../media/image22.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2.xml"/><Relationship Id="rId7" Type="http://schemas.openxmlformats.org/officeDocument/2006/relationships/slide" Target="slide1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6.png"/><Relationship Id="rId10" Type="http://schemas.openxmlformats.org/officeDocument/2006/relationships/slide" Target="slide17.xml"/><Relationship Id="rId4" Type="http://schemas.openxmlformats.org/officeDocument/2006/relationships/image" Target="../media/image5.png"/><Relationship Id="rId9" Type="http://schemas.openxmlformats.org/officeDocument/2006/relationships/slide" Target="slide16.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3.sv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hyperlink" Target="https://www.rssb.co.uk/standards-catalogue/CatalogueItem/ris-8706-ins-iss-2" TargetMode="External"/><Relationship Id="rId9"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hyperlink" Target="https://www.rssb.co.uk/standards-catalogue/CatalogueItem/gkrt8006-iss-4" TargetMode="Externa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3.sv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hyperlink" Target="https://www.rssb.co.uk/standards-catalogue/CatalogueItem/gegn8616-iss-1" TargetMode="Externa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png"/><Relationship Id="rId7" Type="http://schemas.openxmlformats.org/officeDocument/2006/relationships/hyperlink" Target="https://www.rssb.co.uk/standards-catalogue/CatalogueItem/cop0131-iss-2"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hyperlink" Target="https://www.orr.gov.uk/guidance-compliance/rail/health-safety/laws/railway-safety-regulations-1999"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 Target="slide19.xml"/></Relationships>
</file>

<file path=ppt/slides/_rels/slide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33.xml"/><Relationship Id="rId5" Type="http://schemas.openxmlformats.org/officeDocument/2006/relationships/slide" Target="slide27.xml"/><Relationship Id="rId4" Type="http://schemas.openxmlformats.org/officeDocument/2006/relationships/slide" Target="slide22.xml"/></Relationships>
</file>

<file path=ppt/slides/_rels/slide20.xml.rels><?xml version="1.0" encoding="UTF-8" standalone="yes"?>
<Relationships xmlns="http://schemas.openxmlformats.org/package/2006/relationships"><Relationship Id="rId8" Type="http://schemas.openxmlformats.org/officeDocument/2006/relationships/hyperlink" Target="https://www.rssb.co.uk/-/media/Project/RSSB/RssbWebsite/Documents/Registered/Deviations/2024/04/09/12/47/23-042-DEV.pdf" TargetMode="External"/><Relationship Id="rId3" Type="http://schemas.openxmlformats.org/officeDocument/2006/relationships/slide" Target="slide2.xml"/><Relationship Id="rId7" Type="http://schemas.openxmlformats.org/officeDocument/2006/relationships/hyperlink" Target="https://www.rssb.co.uk/-/media/Project/RSSB/RssbWebsite/Documents/Registered/Deviations/2023/07/27/12/49/23-023-DEV.pdf" TargetMode="External"/><Relationship Id="rId12"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https://www.rssb.co.uk/-/media/Project/RSSB/RssbWebsite/Documents/Registered/Deviations/2024/03/21/09/05/23-041-DEV.pdf" TargetMode="External"/><Relationship Id="rId5" Type="http://schemas.openxmlformats.org/officeDocument/2006/relationships/hyperlink" Target="https://www.rssb.co.uk/-/media/Project/RSSB/RssbWebsite/Documents/Registered/Deviations/2024/03/06/08/38/22-101-DEV-Revised-05-03-2024.pdf" TargetMode="External"/><Relationship Id="rId10" Type="http://schemas.openxmlformats.org/officeDocument/2006/relationships/hyperlink" Target="https://www.rssb.co.uk/-/media/Project/RSSB/RssbWebsite/Documents/Registered/Deviations/2024/03/08/15/27/23-016-DEV-Revised-05-03-2024.pdf" TargetMode="External"/><Relationship Id="rId4" Type="http://schemas.openxmlformats.org/officeDocument/2006/relationships/image" Target="../media/image5.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hyperlink" Target="https://www.rssb.co.uk/-/media/Project/RSSB/RssbWebsite/Documents/Registered/Deviations/2024/01/31/10/55/23-014-DEV-Revised-30-01-2024.pdf" TargetMode="External"/><Relationship Id="rId3" Type="http://schemas.openxmlformats.org/officeDocument/2006/relationships/slide" Target="slide2.xml"/><Relationship Id="rId7" Type="http://schemas.openxmlformats.org/officeDocument/2006/relationships/image" Target="../media/image6.png"/><Relationship Id="rId12"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https://www.rssb.co.uk/-/media/Project/RSSB/RssbWebsite/Documents/Registered/Deviations/2024/03/21/09/05/24-008-DEV.pdf" TargetMode="External"/><Relationship Id="rId5" Type="http://schemas.openxmlformats.org/officeDocument/2006/relationships/hyperlink" Target="https://www.rssb.co.uk/-/media/Project/RSSB/RssbWebsite/Documents/Registered/Deviations/2024/03/22/08/03/24-002-DEV.pdf" TargetMode="External"/><Relationship Id="rId10" Type="http://schemas.openxmlformats.org/officeDocument/2006/relationships/hyperlink" Target="https://www.rssb.co.uk/-/media/Project/RSSB/RssbWebsite/Documents/Registered/Deviations/2024/03/28/09/43/24-004-DEV.pdf" TargetMode="External"/><Relationship Id="rId4" Type="http://schemas.openxmlformats.org/officeDocument/2006/relationships/image" Target="../media/image5.png"/><Relationship Id="rId9" Type="http://schemas.openxmlformats.org/officeDocument/2006/relationships/hyperlink" Target="https://www.rssb.co.uk/-/media/Project/RSSB/RssbWebsite/Documents/Registered/Deviations/2024/03/07/15/20/23-023-DEV-Revised-05-032024.pdf" TargetMode="Externa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2.xml"/><Relationship Id="rId7"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2.xml"/><Relationship Id="rId7"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4.xml"/><Relationship Id="rId18" Type="http://schemas.openxmlformats.org/officeDocument/2006/relationships/slide" Target="slide19.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5.png"/><Relationship Id="rId17" Type="http://schemas.openxmlformats.org/officeDocument/2006/relationships/slide" Target="slide18.xml"/><Relationship Id="rId2" Type="http://schemas.openxmlformats.org/officeDocument/2006/relationships/notesSlide" Target="../notesSlides/notesSlide2.xml"/><Relationship Id="rId16" Type="http://schemas.openxmlformats.org/officeDocument/2006/relationships/slide" Target="slide1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slide" Target="slide2.xml"/><Relationship Id="rId5" Type="http://schemas.openxmlformats.org/officeDocument/2006/relationships/image" Target="../media/image11.png"/><Relationship Id="rId15" Type="http://schemas.openxmlformats.org/officeDocument/2006/relationships/slide" Target="slide14.xml"/><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2.xml"/><Relationship Id="rId13" Type="http://schemas.openxmlformats.org/officeDocument/2006/relationships/image" Target="../media/image6.png"/><Relationship Id="rId18" Type="http://schemas.openxmlformats.org/officeDocument/2006/relationships/image" Target="../media/image40.png"/><Relationship Id="rId26" Type="http://schemas.microsoft.com/office/2007/relationships/hdphoto" Target="../media/hdphoto4.wdp"/><Relationship Id="rId3" Type="http://schemas.openxmlformats.org/officeDocument/2006/relationships/tags" Target="../tags/tag1.xml"/><Relationship Id="rId21" Type="http://schemas.openxmlformats.org/officeDocument/2006/relationships/image" Target="../media/image43.png"/><Relationship Id="rId7" Type="http://schemas.openxmlformats.org/officeDocument/2006/relationships/slideLayout" Target="../slideLayouts/slideLayout7.xml"/><Relationship Id="rId12" Type="http://schemas.openxmlformats.org/officeDocument/2006/relationships/image" Target="../media/image38.png"/><Relationship Id="rId17" Type="http://schemas.openxmlformats.org/officeDocument/2006/relationships/image" Target="../media/image5.png"/><Relationship Id="rId25" Type="http://schemas.openxmlformats.org/officeDocument/2006/relationships/image" Target="../media/image46.png"/><Relationship Id="rId2" Type="http://schemas.openxmlformats.org/officeDocument/2006/relationships/audio" Target="../media/media1.m4a"/><Relationship Id="rId16" Type="http://schemas.openxmlformats.org/officeDocument/2006/relationships/slide" Target="slide2.xml"/><Relationship Id="rId20" Type="http://schemas.openxmlformats.org/officeDocument/2006/relationships/image" Target="../media/image42.png"/><Relationship Id="rId1" Type="http://schemas.microsoft.com/office/2007/relationships/media" Target="../media/media1.m4a"/><Relationship Id="rId6" Type="http://schemas.microsoft.com/office/2007/relationships/media" Target="../media/media2.m4a"/><Relationship Id="rId11" Type="http://schemas.microsoft.com/office/2007/relationships/hdphoto" Target="../media/hdphoto2.wdp"/><Relationship Id="rId24" Type="http://schemas.microsoft.com/office/2007/relationships/hdphoto" Target="../media/hdphoto3.wdp"/><Relationship Id="rId5" Type="http://schemas.openxmlformats.org/officeDocument/2006/relationships/tags" Target="../tags/tag2.xml"/><Relationship Id="rId15" Type="http://schemas.openxmlformats.org/officeDocument/2006/relationships/slide" Target="slide27.xml"/><Relationship Id="rId23" Type="http://schemas.openxmlformats.org/officeDocument/2006/relationships/image" Target="../media/image45.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audio" Target="NULL" TargetMode="External"/><Relationship Id="rId9" Type="http://schemas.openxmlformats.org/officeDocument/2006/relationships/image" Target="../media/image36.png"/><Relationship Id="rId14" Type="http://schemas.openxmlformats.org/officeDocument/2006/relationships/image" Target="../media/image39.png"/><Relationship Id="rId22"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0.xml"/><Relationship Id="rId3" Type="http://schemas.openxmlformats.org/officeDocument/2006/relationships/image" Target="../media/image15.png"/><Relationship Id="rId7" Type="http://schemas.openxmlformats.org/officeDocument/2006/relationships/slide" Target="slide6.xml"/><Relationship Id="rId12"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slide" Target="slide8.xml"/><Relationship Id="rId4" Type="http://schemas.openxmlformats.org/officeDocument/2006/relationships/slide" Target="slide2.xml"/><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 Target="slide2.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hyperlink" Target="https://www.rssb.co.uk/standards/types-of-standards-and-how-they-work/national-technical-specification-notices" TargetMode="External"/><Relationship Id="rId7" Type="http://schemas.openxmlformats.org/officeDocument/2006/relationships/image" Target="../media/image6.png"/><Relationship Id="rId12" Type="http://schemas.openxmlformats.org/officeDocument/2006/relationships/image" Target="../media/image21.svg"/><Relationship Id="rId17" Type="http://schemas.openxmlformats.org/officeDocument/2006/relationships/image" Target="../media/image26.jpeg"/><Relationship Id="rId2" Type="http://schemas.openxmlformats.org/officeDocument/2006/relationships/notesSlide" Target="../notesSlides/notesSlide5.xml"/><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hyperlink" Target="https://www.rssb.co.uk/standards-catalogue/CatalogueItem/gmgn2688-iss-3" TargetMode="External"/><Relationship Id="rId1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9.png"/><Relationship Id="rId14"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8.gif"/><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hyperlink" Target="https://www.rssb.co.uk/standards-catalogue/CatalogueItem/ris-2701-rst-iss-2" TargetMode="External"/><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3.sv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hyperlink" Target="https://www.rssb.co.uk/standards-catalogue/CatalogueItem/ris-2761-rst-iss-2" TargetMode="External"/><Relationship Id="rId9" Type="http://schemas.openxmlformats.org/officeDocument/2006/relationships/image" Target="../media/image15.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5.png"/><Relationship Id="rId7" Type="http://schemas.openxmlformats.org/officeDocument/2006/relationships/image" Target="../media/image6.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1.svg"/><Relationship Id="rId5" Type="http://schemas.openxmlformats.org/officeDocument/2006/relationships/hyperlink" Target="https://www.rssb.co.uk/standards-catalogue/CatalogueItem/gmgn2641-iss-2" TargetMode="External"/><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31EA42-44B4-4698-AA6E-0AD5FE99DAC1}"/>
              </a:ext>
            </a:extLst>
          </p:cNvPr>
          <p:cNvSpPr>
            <a:spLocks noGrp="1"/>
          </p:cNvSpPr>
          <p:nvPr>
            <p:ph type="title"/>
          </p:nvPr>
        </p:nvSpPr>
        <p:spPr>
          <a:xfrm>
            <a:off x="6717322" y="1372332"/>
            <a:ext cx="5329125" cy="1325563"/>
          </a:xfrm>
        </p:spPr>
        <p:txBody>
          <a:bodyPr>
            <a:noAutofit/>
          </a:bodyPr>
          <a:lstStyle/>
          <a:p>
            <a:pPr>
              <a:lnSpc>
                <a:spcPct val="100000"/>
              </a:lnSpc>
            </a:pPr>
            <a:r>
              <a:rPr lang="en-GB" sz="2600" dirty="0">
                <a:solidFill>
                  <a:srgbClr val="FFFFFF"/>
                </a:solidFill>
                <a:latin typeface="Bahnschrift"/>
                <a:ea typeface="Calibri"/>
                <a:cs typeface="Calibri"/>
              </a:rPr>
              <a:t>Changes to standards June 2024 Interactive briefing slide deck</a:t>
            </a:r>
            <a:br>
              <a:rPr lang="en-GB" sz="2600" dirty="0">
                <a:latin typeface="Bahnschrift"/>
              </a:rPr>
            </a:br>
            <a:endParaRPr lang="en-GB" sz="2000" dirty="0">
              <a:solidFill>
                <a:srgbClr val="C00000"/>
              </a:solidFill>
              <a:latin typeface="Calibri"/>
              <a:ea typeface="Calibri"/>
              <a:cs typeface="Calibri"/>
            </a:endParaRPr>
          </a:p>
        </p:txBody>
      </p:sp>
      <p:sp>
        <p:nvSpPr>
          <p:cNvPr id="5" name="Content Placeholder 4">
            <a:extLst>
              <a:ext uri="{FF2B5EF4-FFF2-40B4-BE49-F238E27FC236}">
                <a16:creationId xmlns:a16="http://schemas.microsoft.com/office/drawing/2014/main" id="{F2899E64-C78E-4A07-BFF2-82F152B34DC4}"/>
              </a:ext>
            </a:extLst>
          </p:cNvPr>
          <p:cNvSpPr>
            <a:spLocks noGrp="1"/>
          </p:cNvSpPr>
          <p:nvPr>
            <p:ph idx="1"/>
          </p:nvPr>
        </p:nvSpPr>
        <p:spPr>
          <a:xfrm>
            <a:off x="6555694" y="2511232"/>
            <a:ext cx="5557284" cy="2557110"/>
          </a:xfrm>
        </p:spPr>
        <p:txBody>
          <a:bodyPr vert="horz" lIns="91440" tIns="45720" rIns="91440" bIns="45720" rtlCol="0" anchor="t">
            <a:noAutofit/>
          </a:bodyPr>
          <a:lstStyle/>
          <a:p>
            <a:pPr indent="542925">
              <a:lnSpc>
                <a:spcPct val="100000"/>
              </a:lnSpc>
              <a:spcBef>
                <a:spcPts val="400"/>
              </a:spcBef>
              <a:spcAft>
                <a:spcPts val="400"/>
              </a:spcAft>
            </a:pPr>
            <a:r>
              <a:rPr lang="en-GB" sz="1800" dirty="0"/>
              <a:t>Navigate using the arrows buttons</a:t>
            </a:r>
          </a:p>
          <a:p>
            <a:pPr indent="542925">
              <a:lnSpc>
                <a:spcPct val="100000"/>
              </a:lnSpc>
              <a:spcBef>
                <a:spcPts val="400"/>
              </a:spcBef>
              <a:spcAft>
                <a:spcPts val="400"/>
              </a:spcAft>
            </a:pPr>
            <a:endParaRPr lang="en-GB" sz="1800" dirty="0"/>
          </a:p>
          <a:p>
            <a:pPr indent="542925">
              <a:lnSpc>
                <a:spcPct val="100000"/>
              </a:lnSpc>
              <a:spcBef>
                <a:spcPts val="400"/>
              </a:spcBef>
              <a:spcAft>
                <a:spcPts val="400"/>
              </a:spcAft>
            </a:pPr>
            <a:r>
              <a:rPr lang="en-GB" sz="1800" dirty="0"/>
              <a:t>Return to main menu by clicking the home icon</a:t>
            </a:r>
          </a:p>
          <a:p>
            <a:pPr indent="542925">
              <a:lnSpc>
                <a:spcPct val="100000"/>
              </a:lnSpc>
              <a:spcBef>
                <a:spcPts val="400"/>
              </a:spcBef>
              <a:spcAft>
                <a:spcPts val="400"/>
              </a:spcAft>
            </a:pPr>
            <a:endParaRPr lang="en-GB" sz="1800" dirty="0">
              <a:ea typeface="Calibri"/>
              <a:cs typeface="Calibri"/>
            </a:endParaRPr>
          </a:p>
          <a:p>
            <a:pPr indent="542925">
              <a:lnSpc>
                <a:spcPct val="100000"/>
              </a:lnSpc>
              <a:spcBef>
                <a:spcPts val="400"/>
              </a:spcBef>
              <a:spcAft>
                <a:spcPts val="400"/>
              </a:spcAft>
            </a:pPr>
            <a:r>
              <a:rPr lang="en-GB" sz="1800" dirty="0"/>
              <a:t>This icon links to online content </a:t>
            </a:r>
            <a:endParaRPr lang="en-GB" sz="1800" dirty="0">
              <a:ea typeface="Calibri"/>
              <a:cs typeface="Calibri"/>
            </a:endParaRPr>
          </a:p>
          <a:p>
            <a:pPr indent="542925">
              <a:lnSpc>
                <a:spcPct val="100000"/>
              </a:lnSpc>
              <a:spcBef>
                <a:spcPts val="400"/>
              </a:spcBef>
              <a:spcAft>
                <a:spcPts val="400"/>
              </a:spcAft>
            </a:pPr>
            <a:endParaRPr lang="en-GB" sz="1800" dirty="0"/>
          </a:p>
          <a:p>
            <a:pPr indent="542925">
              <a:lnSpc>
                <a:spcPct val="100000"/>
              </a:lnSpc>
              <a:spcBef>
                <a:spcPts val="400"/>
              </a:spcBef>
              <a:spcAft>
                <a:spcPts val="400"/>
              </a:spcAft>
            </a:pPr>
            <a:r>
              <a:rPr lang="en-GB" sz="1800" dirty="0"/>
              <a:t>Click this icon to exit the presentation</a:t>
            </a:r>
            <a:br>
              <a:rPr lang="en-GB" sz="1800" dirty="0"/>
            </a:br>
            <a:endParaRPr lang="en-GB" sz="1800" dirty="0"/>
          </a:p>
          <a:p>
            <a:pPr indent="542925">
              <a:lnSpc>
                <a:spcPct val="100000"/>
              </a:lnSpc>
              <a:spcBef>
                <a:spcPts val="400"/>
              </a:spcBef>
              <a:spcAft>
                <a:spcPts val="400"/>
              </a:spcAft>
            </a:pPr>
            <a:r>
              <a:rPr lang="en-GB" sz="1800" dirty="0"/>
              <a:t>This icon will be displayed when slide have audio </a:t>
            </a:r>
          </a:p>
          <a:p>
            <a:pPr indent="542925">
              <a:lnSpc>
                <a:spcPct val="100000"/>
              </a:lnSpc>
              <a:spcBef>
                <a:spcPts val="400"/>
              </a:spcBef>
              <a:spcAft>
                <a:spcPts val="400"/>
              </a:spcAft>
            </a:pPr>
            <a:endParaRPr lang="en-GB" sz="1800" dirty="0">
              <a:ea typeface="Calibri"/>
              <a:cs typeface="Calibri"/>
            </a:endParaRPr>
          </a:p>
          <a:p>
            <a:pPr>
              <a:lnSpc>
                <a:spcPct val="100000"/>
              </a:lnSpc>
              <a:spcBef>
                <a:spcPts val="600"/>
              </a:spcBef>
              <a:spcAft>
                <a:spcPts val="600"/>
              </a:spcAft>
            </a:pPr>
            <a:r>
              <a:rPr lang="en-GB" sz="2000" dirty="0">
                <a:solidFill>
                  <a:srgbClr val="C00000"/>
                </a:solidFill>
                <a:ea typeface="Calibri"/>
                <a:cs typeface="Calibri"/>
              </a:rPr>
              <a:t>View in slideshow mode for live links</a:t>
            </a:r>
            <a:endParaRPr lang="en-GB" dirty="0">
              <a:solidFill>
                <a:srgbClr val="C00000"/>
              </a:solidFill>
              <a:ea typeface="Calibri"/>
              <a:cs typeface="Calibri"/>
            </a:endParaRPr>
          </a:p>
        </p:txBody>
      </p:sp>
      <p:pic>
        <p:nvPicPr>
          <p:cNvPr id="7" name="Picture 6">
            <a:extLst>
              <a:ext uri="{FF2B5EF4-FFF2-40B4-BE49-F238E27FC236}">
                <a16:creationId xmlns:a16="http://schemas.microsoft.com/office/drawing/2014/main" id="{9D061E04-36C9-4AAF-BBDF-D9D5FDE84CE3}"/>
              </a:ext>
            </a:extLst>
          </p:cNvPr>
          <p:cNvPicPr>
            <a:picLocks noChangeAspect="1"/>
          </p:cNvPicPr>
          <p:nvPr/>
        </p:nvPicPr>
        <p:blipFill>
          <a:blip r:embed="rId2"/>
          <a:stretch>
            <a:fillRect/>
          </a:stretch>
        </p:blipFill>
        <p:spPr>
          <a:xfrm>
            <a:off x="6520558" y="3888956"/>
            <a:ext cx="612000" cy="612000"/>
          </a:xfrm>
          <a:prstGeom prst="rect">
            <a:avLst/>
          </a:prstGeom>
        </p:spPr>
      </p:pic>
      <p:pic>
        <p:nvPicPr>
          <p:cNvPr id="8" name="Picture 7">
            <a:hlinkClick r:id="rId3" action="ppaction://hlinksldjump"/>
            <a:extLst>
              <a:ext uri="{FF2B5EF4-FFF2-40B4-BE49-F238E27FC236}">
                <a16:creationId xmlns:a16="http://schemas.microsoft.com/office/drawing/2014/main" id="{B384F224-8740-4A7C-828E-E08204A5D603}"/>
              </a:ext>
            </a:extLst>
          </p:cNvPr>
          <p:cNvPicPr>
            <a:picLocks noChangeAspect="1"/>
          </p:cNvPicPr>
          <p:nvPr/>
        </p:nvPicPr>
        <p:blipFill>
          <a:blip r:embed="rId4"/>
          <a:stretch>
            <a:fillRect/>
          </a:stretch>
        </p:blipFill>
        <p:spPr>
          <a:xfrm>
            <a:off x="6520558" y="3145631"/>
            <a:ext cx="612000" cy="612000"/>
          </a:xfrm>
          <a:prstGeom prst="rect">
            <a:avLst/>
          </a:prstGeom>
        </p:spPr>
      </p:pic>
      <p:grpSp>
        <p:nvGrpSpPr>
          <p:cNvPr id="10" name="Group 9">
            <a:extLst>
              <a:ext uri="{FF2B5EF4-FFF2-40B4-BE49-F238E27FC236}">
                <a16:creationId xmlns:a16="http://schemas.microsoft.com/office/drawing/2014/main" id="{6DEF5109-2C8F-4539-8B1F-C07DD96BA81C}"/>
              </a:ext>
            </a:extLst>
          </p:cNvPr>
          <p:cNvGrpSpPr/>
          <p:nvPr/>
        </p:nvGrpSpPr>
        <p:grpSpPr>
          <a:xfrm>
            <a:off x="6520558" y="4621677"/>
            <a:ext cx="612000" cy="588233"/>
            <a:chOff x="11434448" y="5080893"/>
            <a:chExt cx="612000" cy="588233"/>
          </a:xfrm>
        </p:grpSpPr>
        <p:sp>
          <p:nvSpPr>
            <p:cNvPr id="2" name="Oval 1">
              <a:extLst>
                <a:ext uri="{FF2B5EF4-FFF2-40B4-BE49-F238E27FC236}">
                  <a16:creationId xmlns:a16="http://schemas.microsoft.com/office/drawing/2014/main" id="{2153456D-25C8-4F41-90C1-E95850869A3F}"/>
                </a:ext>
              </a:extLst>
            </p:cNvPr>
            <p:cNvSpPr/>
            <p:nvPr/>
          </p:nvSpPr>
          <p:spPr>
            <a:xfrm>
              <a:off x="11452448" y="5080893"/>
              <a:ext cx="576000" cy="57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hlinkClick r:id="" action="ppaction://hlinkshowjump?jump=endshow"/>
              <a:extLst>
                <a:ext uri="{FF2B5EF4-FFF2-40B4-BE49-F238E27FC236}">
                  <a16:creationId xmlns:a16="http://schemas.microsoft.com/office/drawing/2014/main" id="{BD37FF8D-9702-4A2D-8C3D-C8713C419127}"/>
                </a:ext>
              </a:extLst>
            </p:cNvPr>
            <p:cNvPicPr preferRelativeResize="0">
              <a:picLocks noChangeAspect="1"/>
            </p:cNvPicPr>
            <p:nvPr/>
          </p:nvPicPr>
          <p:blipFill>
            <a:blip r:embed="rId5"/>
            <a:stretch>
              <a:fillRect/>
            </a:stretch>
          </p:blipFill>
          <p:spPr>
            <a:xfrm>
              <a:off x="11434448" y="5080893"/>
              <a:ext cx="612000" cy="588233"/>
            </a:xfrm>
            <a:prstGeom prst="rect">
              <a:avLst/>
            </a:prstGeom>
          </p:spPr>
        </p:pic>
      </p:grpSp>
      <p:pic>
        <p:nvPicPr>
          <p:cNvPr id="17" name="Picture 16">
            <a:hlinkClick r:id="" action="ppaction://hlinkshowjump?jump=nextslide"/>
            <a:extLst>
              <a:ext uri="{FF2B5EF4-FFF2-40B4-BE49-F238E27FC236}">
                <a16:creationId xmlns:a16="http://schemas.microsoft.com/office/drawing/2014/main" id="{2CAEB200-7945-48A9-D6A7-D95631DFA64D}"/>
              </a:ext>
            </a:extLst>
          </p:cNvPr>
          <p:cNvPicPr>
            <a:picLocks noChangeAspect="1"/>
          </p:cNvPicPr>
          <p:nvPr/>
        </p:nvPicPr>
        <p:blipFill>
          <a:blip r:embed="rId6"/>
          <a:stretch>
            <a:fillRect/>
          </a:stretch>
        </p:blipFill>
        <p:spPr>
          <a:xfrm>
            <a:off x="11436795" y="6248347"/>
            <a:ext cx="609653" cy="609653"/>
          </a:xfrm>
          <a:prstGeom prst="rect">
            <a:avLst/>
          </a:prstGeom>
        </p:spPr>
      </p:pic>
      <p:pic>
        <p:nvPicPr>
          <p:cNvPr id="19" name="Picture 18">
            <a:extLst>
              <a:ext uri="{FF2B5EF4-FFF2-40B4-BE49-F238E27FC236}">
                <a16:creationId xmlns:a16="http://schemas.microsoft.com/office/drawing/2014/main" id="{34A7222A-5098-74BD-5A26-1A9D8DE96DA0}"/>
              </a:ext>
            </a:extLst>
          </p:cNvPr>
          <p:cNvPicPr>
            <a:picLocks noChangeAspect="1"/>
          </p:cNvPicPr>
          <p:nvPr/>
        </p:nvPicPr>
        <p:blipFill>
          <a:blip r:embed="rId6">
            <a:alphaModFix amt="20000"/>
          </a:blip>
          <a:stretch>
            <a:fillRect/>
          </a:stretch>
        </p:blipFill>
        <p:spPr>
          <a:xfrm flipH="1">
            <a:off x="10700195" y="6248347"/>
            <a:ext cx="609653" cy="609653"/>
          </a:xfrm>
          <a:prstGeom prst="rect">
            <a:avLst/>
          </a:prstGeom>
        </p:spPr>
      </p:pic>
      <p:pic>
        <p:nvPicPr>
          <p:cNvPr id="3" name="Picture 2">
            <a:hlinkClick r:id="" action="ppaction://hlinkshowjump?jump=nextslide"/>
            <a:extLst>
              <a:ext uri="{FF2B5EF4-FFF2-40B4-BE49-F238E27FC236}">
                <a16:creationId xmlns:a16="http://schemas.microsoft.com/office/drawing/2014/main" id="{85A248C7-2EBC-0936-D8D7-47424F818D26}"/>
              </a:ext>
            </a:extLst>
          </p:cNvPr>
          <p:cNvPicPr>
            <a:picLocks noChangeAspect="1"/>
          </p:cNvPicPr>
          <p:nvPr/>
        </p:nvPicPr>
        <p:blipFill>
          <a:blip r:embed="rId6"/>
          <a:stretch>
            <a:fillRect/>
          </a:stretch>
        </p:blipFill>
        <p:spPr>
          <a:xfrm>
            <a:off x="6522905" y="2393068"/>
            <a:ext cx="609653" cy="609653"/>
          </a:xfrm>
          <a:prstGeom prst="rect">
            <a:avLst/>
          </a:prstGeom>
        </p:spPr>
      </p:pic>
      <p:pic>
        <p:nvPicPr>
          <p:cNvPr id="20" name="Picture 19">
            <a:extLst>
              <a:ext uri="{FF2B5EF4-FFF2-40B4-BE49-F238E27FC236}">
                <a16:creationId xmlns:a16="http://schemas.microsoft.com/office/drawing/2014/main" id="{9CCCFF6F-FACC-A5A5-4A78-6973454C292D}"/>
              </a:ext>
            </a:extLst>
          </p:cNvPr>
          <p:cNvPicPr>
            <a:picLocks noChangeAspect="1"/>
          </p:cNvPicPr>
          <p:nvPr/>
        </p:nvPicPr>
        <p:blipFill>
          <a:blip r:embed="rId7"/>
          <a:stretch>
            <a:fillRect/>
          </a:stretch>
        </p:blipFill>
        <p:spPr>
          <a:xfrm>
            <a:off x="6520558" y="5330631"/>
            <a:ext cx="612000" cy="612000"/>
          </a:xfrm>
          <a:prstGeom prst="rect">
            <a:avLst/>
          </a:prstGeom>
        </p:spPr>
      </p:pic>
    </p:spTree>
    <p:extLst>
      <p:ext uri="{BB962C8B-B14F-4D97-AF65-F5344CB8AC3E}">
        <p14:creationId xmlns:p14="http://schemas.microsoft.com/office/powerpoint/2010/main" val="4092499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hlinkClick r:id="" action="ppaction://noaction" highlightClick="1"/>
            <a:extLst>
              <a:ext uri="{FF2B5EF4-FFF2-40B4-BE49-F238E27FC236}">
                <a16:creationId xmlns:a16="http://schemas.microsoft.com/office/drawing/2014/main" id="{44C61555-BA2A-4BC9-A516-C8062C254B09}"/>
              </a:ext>
            </a:extLst>
          </p:cNvPr>
          <p:cNvSpPr/>
          <p:nvPr/>
        </p:nvSpPr>
        <p:spPr>
          <a:xfrm>
            <a:off x="1073189" y="554876"/>
            <a:ext cx="9826040" cy="720000"/>
          </a:xfrm>
          <a:prstGeom prst="roundRect">
            <a:avLst>
              <a:gd name="adj" fmla="val 30718"/>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2775" indent="-1882775">
              <a:defRPr/>
            </a:pPr>
            <a:r>
              <a:rPr lang="en-GB" sz="1800" dirty="0">
                <a:solidFill>
                  <a:schemeClr val="tx1"/>
                </a:solidFill>
                <a:effectLst/>
                <a:latin typeface="Calibri"/>
                <a:ea typeface="Calibri"/>
                <a:cs typeface="Calibri"/>
              </a:rPr>
              <a:t>GMRT2141 Issue 5</a:t>
            </a:r>
            <a:r>
              <a:rPr lang="en-GB" dirty="0">
                <a:solidFill>
                  <a:schemeClr val="tx1"/>
                </a:solidFill>
                <a:latin typeface="Calibri"/>
                <a:ea typeface="Calibri"/>
                <a:cs typeface="Calibri"/>
              </a:rPr>
              <a:t> – </a:t>
            </a:r>
            <a:r>
              <a:rPr lang="en-GB" sz="1800" dirty="0">
                <a:solidFill>
                  <a:schemeClr val="tx1"/>
                </a:solidFill>
                <a:effectLst/>
                <a:latin typeface="Calibri"/>
                <a:ea typeface="Calibri"/>
                <a:cs typeface="Calibri"/>
              </a:rPr>
              <a:t>Permissible Track Forces and Resistance to Derailment and Roll-Over of </a:t>
            </a:r>
            <a:br>
              <a:rPr lang="en-GB" sz="1800" dirty="0">
                <a:effectLst/>
                <a:latin typeface="Calibri" panose="020F0502020204030204" pitchFamily="34" charset="0"/>
                <a:ea typeface="Calibri" panose="020F0502020204030204" pitchFamily="34" charset="0"/>
              </a:rPr>
            </a:br>
            <a:r>
              <a:rPr lang="en-GB" sz="1800" dirty="0">
                <a:solidFill>
                  <a:schemeClr val="tx1"/>
                </a:solidFill>
                <a:effectLst/>
                <a:latin typeface="Calibri"/>
                <a:ea typeface="Calibri"/>
                <a:cs typeface="Calibri"/>
              </a:rPr>
              <a:t>Railway Vehicles</a:t>
            </a:r>
          </a:p>
        </p:txBody>
      </p:sp>
      <p:sp>
        <p:nvSpPr>
          <p:cNvPr id="98" name="Rectangle: Rounded Corners 97">
            <a:extLst>
              <a:ext uri="{FF2B5EF4-FFF2-40B4-BE49-F238E27FC236}">
                <a16:creationId xmlns:a16="http://schemas.microsoft.com/office/drawing/2014/main" id="{E62B2296-9CCF-4DBD-BB1C-6B80B8E5D278}"/>
              </a:ext>
            </a:extLst>
          </p:cNvPr>
          <p:cNvSpPr/>
          <p:nvPr/>
        </p:nvSpPr>
        <p:spPr>
          <a:xfrm>
            <a:off x="1063066" y="1429659"/>
            <a:ext cx="10065867" cy="4885580"/>
          </a:xfrm>
          <a:prstGeom prst="roundRect">
            <a:avLst>
              <a:gd name="adj" fmla="val 4382"/>
            </a:avLst>
          </a:prstGeom>
          <a:no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93132" y="1378018"/>
            <a:ext cx="10045924" cy="5131640"/>
          </a:xfrm>
          <a:prstGeom prst="roundRect">
            <a:avLst>
              <a:gd name="adj" fmla="val 438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36000" bIns="45720" rtlCol="0" anchor="t" anchorCtr="0"/>
          <a:lstStyle/>
          <a:p>
            <a:pPr>
              <a:spcAft>
                <a:spcPts val="600"/>
              </a:spcAft>
              <a:defRPr/>
            </a:pPr>
            <a:r>
              <a:rPr kumimoji="0" lang="en-GB" b="1" i="0" u="none" strike="noStrike" kern="1200" cap="none" spc="-50" normalizeH="0" noProof="0">
                <a:ln>
                  <a:noFill/>
                </a:ln>
                <a:solidFill>
                  <a:schemeClr val="tx1"/>
                </a:solidFill>
                <a:effectLst/>
                <a:uLnTx/>
                <a:uFillTx/>
                <a:ea typeface="+mn-ea"/>
                <a:cs typeface="+mn-cs"/>
              </a:rPr>
              <a:t>Overview</a:t>
            </a:r>
            <a:r>
              <a:rPr lang="en-GB" b="1" spc="-50">
                <a:solidFill>
                  <a:schemeClr val="tx1"/>
                </a:solidFill>
              </a:rPr>
              <a:t> </a:t>
            </a:r>
            <a:r>
              <a:rPr kumimoji="0" lang="en-GB" b="1" i="0" u="none" strike="noStrike" kern="1200" cap="none" spc="-50" normalizeH="0" noProof="0">
                <a:ln>
                  <a:noFill/>
                </a:ln>
                <a:solidFill>
                  <a:schemeClr val="tx1"/>
                </a:solidFill>
                <a:effectLst/>
                <a:uLnTx/>
                <a:uFillTx/>
                <a:ea typeface="+mn-ea"/>
                <a:cs typeface="+mn-cs"/>
              </a:rPr>
              <a:t> </a:t>
            </a:r>
            <a:r>
              <a:rPr kumimoji="0" lang="en-GB" i="0" u="none" strike="noStrike" kern="1200" cap="none" spc="-50" normalizeH="0" noProof="0">
                <a:ln>
                  <a:noFill/>
                </a:ln>
                <a:solidFill>
                  <a:schemeClr val="tx1"/>
                </a:solidFill>
                <a:effectLst/>
                <a:uLnTx/>
                <a:uFillTx/>
                <a:ea typeface="+mn-ea"/>
                <a:cs typeface="+mn-cs"/>
              </a:rPr>
              <a:t>–</a:t>
            </a:r>
            <a:r>
              <a:rPr lang="en-GB" b="1" spc="-50">
                <a:solidFill>
                  <a:schemeClr val="tx1"/>
                </a:solidFill>
              </a:rPr>
              <a:t> </a:t>
            </a:r>
            <a:r>
              <a:rPr kumimoji="0" lang="en-GB" i="0" u="none" strike="noStrike" kern="1200" cap="none" spc="-50" normalizeH="0" noProof="0">
                <a:ln>
                  <a:noFill/>
                </a:ln>
                <a:solidFill>
                  <a:schemeClr val="tx1"/>
                </a:solidFill>
                <a:effectLst/>
                <a:uLnTx/>
                <a:uFillTx/>
                <a:ea typeface="+mn-ea"/>
                <a:cs typeface="+mn-cs"/>
              </a:rPr>
              <a:t>This document sets out requirements for railway vehicles regarding permissible track forces, derailment resistance</a:t>
            </a:r>
            <a:r>
              <a:rPr lang="en-GB" spc="-50" dirty="0">
                <a:solidFill>
                  <a:schemeClr val="tx1"/>
                </a:solidFill>
              </a:rPr>
              <a:t>,</a:t>
            </a:r>
            <a:r>
              <a:rPr kumimoji="0" lang="en-GB" i="0" u="none" strike="noStrike" kern="1200" cap="none" spc="-50" normalizeH="0" noProof="0">
                <a:ln>
                  <a:noFill/>
                </a:ln>
                <a:solidFill>
                  <a:schemeClr val="tx1"/>
                </a:solidFill>
                <a:effectLst/>
                <a:uLnTx/>
                <a:uFillTx/>
                <a:ea typeface="+mn-ea"/>
                <a:cs typeface="+mn-cs"/>
              </a:rPr>
              <a:t> and resistance to roll-over due to overspeed.</a:t>
            </a:r>
          </a:p>
          <a:p>
            <a:pPr>
              <a:spcAft>
                <a:spcPts val="600"/>
              </a:spcAft>
              <a:defRPr/>
            </a:pPr>
            <a:r>
              <a:rPr lang="en-GB" spc="-50">
                <a:solidFill>
                  <a:schemeClr val="tx1"/>
                </a:solidFill>
              </a:rPr>
              <a:t>GMRT2141 Issue 4</a:t>
            </a:r>
            <a:r>
              <a:rPr lang="en-GB">
                <a:solidFill>
                  <a:schemeClr val="tx1"/>
                </a:solidFill>
              </a:rPr>
              <a:t> </a:t>
            </a:r>
            <a:r>
              <a:rPr lang="en-GB" dirty="0">
                <a:solidFill>
                  <a:schemeClr val="tx1"/>
                </a:solidFill>
              </a:rPr>
              <a:t>required </a:t>
            </a:r>
            <a:r>
              <a:rPr lang="en-GB">
                <a:solidFill>
                  <a:schemeClr val="tx1"/>
                </a:solidFill>
              </a:rPr>
              <a:t>vehicles carrying intermodal load units to undertake the twist test in conditions of offset loading. Experience in applying this requirement has enabled improved guidance to be added in </a:t>
            </a:r>
            <a:r>
              <a:rPr lang="en-GB" dirty="0">
                <a:solidFill>
                  <a:schemeClr val="tx1"/>
                </a:solidFill>
              </a:rPr>
              <a:t>Issue 5</a:t>
            </a:r>
            <a:r>
              <a:rPr lang="en-GB">
                <a:solidFill>
                  <a:schemeClr val="tx1"/>
                </a:solidFill>
              </a:rPr>
              <a:t>.</a:t>
            </a:r>
            <a:r>
              <a:rPr lang="en-GB" dirty="0">
                <a:solidFill>
                  <a:schemeClr val="tx1"/>
                </a:solidFill>
              </a:rPr>
              <a:t> </a:t>
            </a:r>
            <a:endParaRPr lang="en-GB" dirty="0">
              <a:solidFill>
                <a:schemeClr val="tx1"/>
              </a:solidFill>
              <a:ea typeface="Calibri"/>
              <a:cs typeface="Calibri"/>
            </a:endParaRPr>
          </a:p>
          <a:p>
            <a:pPr>
              <a:spcAft>
                <a:spcPts val="600"/>
              </a:spcAft>
              <a:defRPr/>
            </a:pPr>
            <a:r>
              <a:rPr lang="en-GB">
                <a:solidFill>
                  <a:schemeClr val="tx1"/>
                </a:solidFill>
              </a:rPr>
              <a:t>A permission is also included for the case where the specified offset loads cannot be achieved within the wagon’s approved loading. Editorial changes have been made to update references to NTSNs and </a:t>
            </a:r>
            <a:r>
              <a:rPr lang="en-GB" dirty="0" err="1">
                <a:solidFill>
                  <a:schemeClr val="tx1"/>
                </a:solidFill>
              </a:rPr>
              <a:t>ENs.</a:t>
            </a:r>
            <a:r>
              <a:rPr lang="en-GB" dirty="0">
                <a:solidFill>
                  <a:schemeClr val="tx1"/>
                </a:solidFill>
              </a:rPr>
              <a:t>  A</a:t>
            </a:r>
            <a:r>
              <a:rPr lang="en-GB">
                <a:solidFill>
                  <a:schemeClr val="tx1"/>
                </a:solidFill>
              </a:rPr>
              <a:t> flow chart</a:t>
            </a:r>
            <a:r>
              <a:rPr lang="en-GB" dirty="0">
                <a:solidFill>
                  <a:schemeClr val="tx1"/>
                </a:solidFill>
              </a:rPr>
              <a:t> was added to show </a:t>
            </a:r>
            <a:r>
              <a:rPr lang="en-GB">
                <a:solidFill>
                  <a:schemeClr val="tx1"/>
                </a:solidFill>
              </a:rPr>
              <a:t>the process.</a:t>
            </a:r>
            <a:endParaRPr kumimoji="0" lang="en-GB" b="1" i="0" u="none" strike="noStrike" kern="1200" cap="none" spc="-50" normalizeH="0" noProof="0" dirty="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a:ln>
                  <a:noFill/>
                </a:ln>
                <a:solidFill>
                  <a:schemeClr val="tx1"/>
                </a:solidFill>
                <a:effectLst/>
                <a:uLnTx/>
                <a:uFillTx/>
                <a:ea typeface="+mn-ea"/>
                <a:cs typeface="+mn-cs"/>
              </a:rPr>
              <a:t>Benefits </a:t>
            </a:r>
            <a:r>
              <a:rPr lang="en-GB" spc="-50">
                <a:solidFill>
                  <a:schemeClr val="tx1"/>
                </a:solidFill>
              </a:rPr>
              <a:t>– </a:t>
            </a:r>
            <a:r>
              <a:rPr lang="en-GB">
                <a:solidFill>
                  <a:schemeClr val="tx1"/>
                </a:solidFill>
              </a:rPr>
              <a:t>Additional clarification will make </a:t>
            </a:r>
            <a:r>
              <a:rPr lang="en-GB" dirty="0">
                <a:solidFill>
                  <a:schemeClr val="tx1"/>
                </a:solidFill>
              </a:rPr>
              <a:t>demonstrating </a:t>
            </a:r>
            <a:r>
              <a:rPr lang="en-GB">
                <a:solidFill>
                  <a:schemeClr val="tx1"/>
                </a:solidFill>
              </a:rPr>
              <a:t>compliance more straightforward for projects</a:t>
            </a:r>
            <a:r>
              <a:rPr lang="en-GB" dirty="0">
                <a:solidFill>
                  <a:schemeClr val="tx1"/>
                </a:solidFill>
              </a:rPr>
              <a:t>. This will reduce </a:t>
            </a:r>
            <a:r>
              <a:rPr lang="en-GB">
                <a:solidFill>
                  <a:schemeClr val="tx1"/>
                </a:solidFill>
              </a:rPr>
              <a:t>costs and </a:t>
            </a:r>
            <a:r>
              <a:rPr lang="en-GB" dirty="0">
                <a:solidFill>
                  <a:schemeClr val="tx1"/>
                </a:solidFill>
              </a:rPr>
              <a:t>may shorten </a:t>
            </a:r>
            <a:r>
              <a:rPr lang="en-GB">
                <a:solidFill>
                  <a:schemeClr val="tx1"/>
                </a:solidFill>
              </a:rPr>
              <a:t>timescales for the introduction of new or modified wagons. </a:t>
            </a:r>
            <a:r>
              <a:rPr lang="en-GB" dirty="0">
                <a:solidFill>
                  <a:schemeClr val="tx1"/>
                </a:solidFill>
              </a:rPr>
              <a:t>Together, the </a:t>
            </a:r>
            <a:r>
              <a:rPr lang="en-GB">
                <a:solidFill>
                  <a:schemeClr val="tx1"/>
                </a:solidFill>
              </a:rPr>
              <a:t>changes in GMRT2141</a:t>
            </a:r>
            <a:r>
              <a:rPr lang="en-GB" dirty="0">
                <a:solidFill>
                  <a:schemeClr val="tx1"/>
                </a:solidFill>
              </a:rPr>
              <a:t> Issue 5 and </a:t>
            </a:r>
            <a:r>
              <a:rPr lang="en-GB">
                <a:solidFill>
                  <a:schemeClr val="tx1"/>
                </a:solidFill>
              </a:rPr>
              <a:t>GMGN2641 </a:t>
            </a:r>
            <a:r>
              <a:rPr lang="en-GB" dirty="0">
                <a:solidFill>
                  <a:schemeClr val="tx1"/>
                </a:solidFill>
              </a:rPr>
              <a:t>Issue 2</a:t>
            </a:r>
            <a:r>
              <a:rPr lang="en-GB">
                <a:solidFill>
                  <a:schemeClr val="tx1"/>
                </a:solidFill>
              </a:rPr>
              <a:t>, are estimated to benefit the industry by </a:t>
            </a:r>
            <a:r>
              <a:rPr lang="en-GB" b="1">
                <a:solidFill>
                  <a:schemeClr val="tx1"/>
                </a:solidFill>
              </a:rPr>
              <a:t>£3M over 5 years</a:t>
            </a:r>
            <a:r>
              <a:rPr lang="en-GB" dirty="0">
                <a:solidFill>
                  <a:schemeClr val="tx1"/>
                </a:solidFill>
              </a:rPr>
              <a:t>. This is</a:t>
            </a:r>
            <a:r>
              <a:rPr lang="en-GB" b="1" dirty="0">
                <a:solidFill>
                  <a:schemeClr val="tx1"/>
                </a:solidFill>
              </a:rPr>
              <a:t> </a:t>
            </a:r>
            <a:r>
              <a:rPr lang="en-GB">
                <a:solidFill>
                  <a:schemeClr val="tx1"/>
                </a:solidFill>
              </a:rPr>
              <a:t>from improved efficiency of a range of new and modified vehicle projects.</a:t>
            </a:r>
            <a:endParaRPr kumimoji="0" lang="en-GB" b="1" i="0" u="none" strike="noStrike" kern="1200" cap="none" spc="-50" normalizeH="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a:ln>
                  <a:noFill/>
                </a:ln>
                <a:solidFill>
                  <a:schemeClr val="tx1"/>
                </a:solidFill>
                <a:effectLst/>
                <a:uLnTx/>
                <a:uFillTx/>
                <a:ea typeface="+mn-ea"/>
                <a:cs typeface="+mn-cs"/>
              </a:rPr>
              <a:t>Audience </a:t>
            </a:r>
            <a:r>
              <a:rPr kumimoji="0" lang="en-GB" i="0" u="none" strike="noStrike" kern="1200" cap="none" spc="-50" normalizeH="0" noProof="0">
                <a:ln>
                  <a:noFill/>
                </a:ln>
                <a:solidFill>
                  <a:schemeClr val="tx1"/>
                </a:solidFill>
                <a:effectLst/>
                <a:uLnTx/>
                <a:uFillTx/>
                <a:ea typeface="+mn-ea"/>
                <a:cs typeface="+mn-cs"/>
              </a:rPr>
              <a:t>–</a:t>
            </a:r>
            <a:r>
              <a:rPr lang="en-GB" b="1" spc="-50">
                <a:solidFill>
                  <a:schemeClr val="tx1"/>
                </a:solidFill>
              </a:rPr>
              <a:t> </a:t>
            </a:r>
            <a:r>
              <a:rPr lang="en-GB">
                <a:solidFill>
                  <a:schemeClr val="tx1"/>
                </a:solidFill>
              </a:rPr>
              <a:t>This document is relevant for anyone involved in the specification, design, build or approval of new or modified vehicles for use on the GB mainline railway.</a:t>
            </a:r>
            <a:endParaRPr kumimoji="0" lang="en-GB" i="0" u="none" strike="noStrike" kern="1200" cap="none" spc="-50" normalizeH="0" noProof="0">
              <a:ln>
                <a:noFill/>
              </a:ln>
              <a:solidFill>
                <a:schemeClr val="tx1"/>
              </a:solidFill>
              <a:effectLst/>
              <a:uLnTx/>
              <a:uFillTx/>
              <a:ea typeface="+mn-ea"/>
              <a:cs typeface="+mn-cs"/>
            </a:endParaRPr>
          </a:p>
        </p:txBody>
      </p:sp>
      <p:pic>
        <p:nvPicPr>
          <p:cNvPr id="27" name="Picture 26">
            <a:hlinkClick r:id="" action="ppaction://noaction"/>
            <a:extLst>
              <a:ext uri="{FF2B5EF4-FFF2-40B4-BE49-F238E27FC236}">
                <a16:creationId xmlns:a16="http://schemas.microsoft.com/office/drawing/2014/main" id="{6CEC08C8-FEB9-417F-B4EA-027F8C65F4EF}"/>
              </a:ext>
            </a:extLst>
          </p:cNvPr>
          <p:cNvPicPr>
            <a:picLocks noChangeAspect="1"/>
          </p:cNvPicPr>
          <p:nvPr/>
        </p:nvPicPr>
        <p:blipFill>
          <a:blip r:embed="rId3"/>
          <a:stretch>
            <a:fillRect/>
          </a:stretch>
        </p:blipFill>
        <p:spPr>
          <a:xfrm>
            <a:off x="11290478" y="157163"/>
            <a:ext cx="755970" cy="755970"/>
          </a:xfrm>
          <a:prstGeom prst="rect">
            <a:avLst/>
          </a:prstGeom>
        </p:spPr>
      </p:pic>
      <p:sp>
        <p:nvSpPr>
          <p:cNvPr id="44" name="Title 1">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Standards – </a:t>
            </a:r>
            <a:r>
              <a:rPr lang="en-GB" sz="2400" spc="-50">
                <a:solidFill>
                  <a:prstClr val="black"/>
                </a:solidFill>
                <a:latin typeface="Calibri"/>
              </a:rPr>
              <a:t>June</a:t>
            </a:r>
            <a:r>
              <a:rPr kumimoji="0" lang="en-GB" sz="2400" b="0" i="0" u="none" strike="noStrike" kern="1200" cap="none" spc="-50" normalizeH="0" baseline="0" noProof="0">
                <a:ln>
                  <a:noFill/>
                </a:ln>
                <a:solidFill>
                  <a:prstClr val="black"/>
                </a:solidFill>
                <a:effectLst/>
                <a:uLnTx/>
                <a:uFillTx/>
                <a:latin typeface="Calibri"/>
                <a:ea typeface="+mj-ea"/>
                <a:cs typeface="+mj-cs"/>
              </a:rPr>
              <a:t>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22" name="Picture 21">
            <a:hlinkClick r:id="rId4"/>
            <a:extLst>
              <a:ext uri="{FF2B5EF4-FFF2-40B4-BE49-F238E27FC236}">
                <a16:creationId xmlns:a16="http://schemas.microsoft.com/office/drawing/2014/main" id="{28BF2077-600C-4323-B7B7-25758286D64D}"/>
              </a:ext>
            </a:extLst>
          </p:cNvPr>
          <p:cNvPicPr>
            <a:picLocks noChangeAspect="1"/>
          </p:cNvPicPr>
          <p:nvPr/>
        </p:nvPicPr>
        <p:blipFill>
          <a:blip r:embed="rId5"/>
          <a:stretch>
            <a:fillRect/>
          </a:stretch>
        </p:blipFill>
        <p:spPr>
          <a:xfrm>
            <a:off x="10395930" y="542761"/>
            <a:ext cx="755970" cy="755970"/>
          </a:xfrm>
          <a:prstGeom prst="rect">
            <a:avLst/>
          </a:prstGeom>
        </p:spPr>
      </p:pic>
      <p:pic>
        <p:nvPicPr>
          <p:cNvPr id="14" name="Picture 13">
            <a:hlinkClick r:id="" action="ppaction://hlinkshowjump?jump=endshow"/>
            <a:extLst>
              <a:ext uri="{FF2B5EF4-FFF2-40B4-BE49-F238E27FC236}">
                <a16:creationId xmlns:a16="http://schemas.microsoft.com/office/drawing/2014/main" id="{F3E13EC4-7204-4B8D-89F0-07C9C189E4F4}"/>
              </a:ext>
            </a:extLst>
          </p:cNvPr>
          <p:cNvPicPr>
            <a:picLocks noChangeAspect="1"/>
          </p:cNvPicPr>
          <p:nvPr/>
        </p:nvPicPr>
        <p:blipFill>
          <a:blip r:embed="rId6"/>
          <a:stretch>
            <a:fillRect/>
          </a:stretch>
        </p:blipFill>
        <p:spPr>
          <a:xfrm>
            <a:off x="89371" y="6016808"/>
            <a:ext cx="720000" cy="692039"/>
          </a:xfrm>
          <a:prstGeom prst="rect">
            <a:avLst/>
          </a:prstGeom>
        </p:spPr>
      </p:pic>
      <p:grpSp>
        <p:nvGrpSpPr>
          <p:cNvPr id="6" name="Group 5">
            <a:extLst>
              <a:ext uri="{FF2B5EF4-FFF2-40B4-BE49-F238E27FC236}">
                <a16:creationId xmlns:a16="http://schemas.microsoft.com/office/drawing/2014/main" id="{B3FB3724-08CD-494C-B934-D7A7670EC2D5}"/>
              </a:ext>
            </a:extLst>
          </p:cNvPr>
          <p:cNvGrpSpPr/>
          <p:nvPr/>
        </p:nvGrpSpPr>
        <p:grpSpPr>
          <a:xfrm>
            <a:off x="245315" y="1377452"/>
            <a:ext cx="720000" cy="756754"/>
            <a:chOff x="279057" y="1377452"/>
            <a:chExt cx="720000" cy="756754"/>
          </a:xfrm>
        </p:grpSpPr>
        <p:sp>
          <p:nvSpPr>
            <p:cNvPr id="35" name="Rectangle: Rounded Corners 34">
              <a:extLst>
                <a:ext uri="{FF2B5EF4-FFF2-40B4-BE49-F238E27FC236}">
                  <a16:creationId xmlns:a16="http://schemas.microsoft.com/office/drawing/2014/main" id="{D8318DEF-D46B-407F-A800-9C706528D90D}"/>
                </a:ext>
              </a:extLst>
            </p:cNvPr>
            <p:cNvSpPr/>
            <p:nvPr/>
          </p:nvSpPr>
          <p:spPr>
            <a:xfrm>
              <a:off x="279057" y="138761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9D8951F-F4F8-4959-B0DC-34E0BBAF074D}"/>
                </a:ext>
              </a:extLst>
            </p:cNvPr>
            <p:cNvPicPr>
              <a:picLocks noChangeAspect="1"/>
            </p:cNvPicPr>
            <p:nvPr/>
          </p:nvPicPr>
          <p:blipFill>
            <a:blip r:embed="rId7"/>
            <a:stretch>
              <a:fillRect/>
            </a:stretch>
          </p:blipFill>
          <p:spPr>
            <a:xfrm>
              <a:off x="344173" y="1377452"/>
              <a:ext cx="629587" cy="587962"/>
            </a:xfrm>
            <a:prstGeom prst="rect">
              <a:avLst/>
            </a:prstGeom>
          </p:spPr>
        </p:pic>
        <p:sp>
          <p:nvSpPr>
            <p:cNvPr id="5" name="TextBox 4">
              <a:extLst>
                <a:ext uri="{FF2B5EF4-FFF2-40B4-BE49-F238E27FC236}">
                  <a16:creationId xmlns:a16="http://schemas.microsoft.com/office/drawing/2014/main" id="{3F85144B-827C-4621-93EA-0A3E7BA18A32}"/>
                </a:ext>
              </a:extLst>
            </p:cNvPr>
            <p:cNvSpPr txBox="1"/>
            <p:nvPr/>
          </p:nvSpPr>
          <p:spPr>
            <a:xfrm>
              <a:off x="352161" y="1795652"/>
              <a:ext cx="572781" cy="338554"/>
            </a:xfrm>
            <a:prstGeom prst="rect">
              <a:avLst/>
            </a:prstGeom>
            <a:noFill/>
          </p:spPr>
          <p:txBody>
            <a:bodyPr wrap="square" rtlCol="0">
              <a:spAutoFit/>
            </a:bodyPr>
            <a:lstStyle/>
            <a:p>
              <a:pPr algn="ctr"/>
              <a:r>
                <a:rPr lang="en-GB" sz="1600" b="1"/>
                <a:t>RU</a:t>
              </a:r>
            </a:p>
          </p:txBody>
        </p:sp>
      </p:grpSp>
      <p:grpSp>
        <p:nvGrpSpPr>
          <p:cNvPr id="4" name="Group 3">
            <a:extLst>
              <a:ext uri="{FF2B5EF4-FFF2-40B4-BE49-F238E27FC236}">
                <a16:creationId xmlns:a16="http://schemas.microsoft.com/office/drawing/2014/main" id="{CDAB088C-F746-8D0E-0441-2641FB56262A}"/>
              </a:ext>
            </a:extLst>
          </p:cNvPr>
          <p:cNvGrpSpPr/>
          <p:nvPr/>
        </p:nvGrpSpPr>
        <p:grpSpPr>
          <a:xfrm>
            <a:off x="245315" y="2198689"/>
            <a:ext cx="779880" cy="720000"/>
            <a:chOff x="245315" y="3016903"/>
            <a:chExt cx="779880" cy="720000"/>
          </a:xfrm>
        </p:grpSpPr>
        <p:grpSp>
          <p:nvGrpSpPr>
            <p:cNvPr id="272" name="Group 271">
              <a:extLst>
                <a:ext uri="{FF2B5EF4-FFF2-40B4-BE49-F238E27FC236}">
                  <a16:creationId xmlns:a16="http://schemas.microsoft.com/office/drawing/2014/main" id="{DC2F099A-5C15-4A75-A9FD-AA44069EC83C}"/>
                </a:ext>
              </a:extLst>
            </p:cNvPr>
            <p:cNvGrpSpPr/>
            <p:nvPr/>
          </p:nvGrpSpPr>
          <p:grpSpPr>
            <a:xfrm>
              <a:off x="278739" y="3016903"/>
              <a:ext cx="720000" cy="720000"/>
              <a:chOff x="300871" y="4939444"/>
              <a:chExt cx="720000" cy="720000"/>
            </a:xfrm>
          </p:grpSpPr>
          <p:sp>
            <p:nvSpPr>
              <p:cNvPr id="264" name="Rectangle: Rounded Corners 263">
                <a:extLst>
                  <a:ext uri="{FF2B5EF4-FFF2-40B4-BE49-F238E27FC236}">
                    <a16:creationId xmlns:a16="http://schemas.microsoft.com/office/drawing/2014/main" id="{08A90D6D-F7F4-4F56-AE5D-DA56069A34AD}"/>
                  </a:ext>
                </a:extLst>
              </p:cNvPr>
              <p:cNvSpPr/>
              <p:nvPr/>
            </p:nvSpPr>
            <p:spPr>
              <a:xfrm>
                <a:off x="300871" y="4939444"/>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1" name="Picture 270">
                <a:extLst>
                  <a:ext uri="{FF2B5EF4-FFF2-40B4-BE49-F238E27FC236}">
                    <a16:creationId xmlns:a16="http://schemas.microsoft.com/office/drawing/2014/main" id="{E6168258-AEC0-47E3-9605-5B3685AF6413}"/>
                  </a:ext>
                </a:extLst>
              </p:cNvPr>
              <p:cNvPicPr>
                <a:picLocks noChangeAspect="1"/>
              </p:cNvPicPr>
              <p:nvPr/>
            </p:nvPicPr>
            <p:blipFill>
              <a:blip r:embed="rId8"/>
              <a:stretch>
                <a:fillRect/>
              </a:stretch>
            </p:blipFill>
            <p:spPr>
              <a:xfrm>
                <a:off x="300871" y="4957059"/>
                <a:ext cx="665743" cy="546505"/>
              </a:xfrm>
              <a:prstGeom prst="rect">
                <a:avLst/>
              </a:prstGeom>
            </p:spPr>
          </p:pic>
        </p:grpSp>
        <p:sp>
          <p:nvSpPr>
            <p:cNvPr id="2" name="TextBox 1">
              <a:extLst>
                <a:ext uri="{FF2B5EF4-FFF2-40B4-BE49-F238E27FC236}">
                  <a16:creationId xmlns:a16="http://schemas.microsoft.com/office/drawing/2014/main" id="{46DD1692-C40E-75F3-5337-614747D69D42}"/>
                </a:ext>
              </a:extLst>
            </p:cNvPr>
            <p:cNvSpPr txBox="1"/>
            <p:nvPr/>
          </p:nvSpPr>
          <p:spPr>
            <a:xfrm>
              <a:off x="245315" y="3411746"/>
              <a:ext cx="779880" cy="292388"/>
            </a:xfrm>
            <a:prstGeom prst="rect">
              <a:avLst/>
            </a:prstGeom>
            <a:noFill/>
          </p:spPr>
          <p:txBody>
            <a:bodyPr wrap="square" rtlCol="0">
              <a:spAutoFit/>
            </a:bodyPr>
            <a:lstStyle/>
            <a:p>
              <a:pPr algn="ctr"/>
              <a:r>
                <a:rPr lang="en-GB" sz="1300" b="1" spc="-50"/>
                <a:t>Builders</a:t>
              </a:r>
            </a:p>
          </p:txBody>
        </p:sp>
      </p:grpSp>
      <p:grpSp>
        <p:nvGrpSpPr>
          <p:cNvPr id="7" name="Group 6">
            <a:extLst>
              <a:ext uri="{FF2B5EF4-FFF2-40B4-BE49-F238E27FC236}">
                <a16:creationId xmlns:a16="http://schemas.microsoft.com/office/drawing/2014/main" id="{610D8BD2-632E-A7BC-4EBD-677B7D1F2C3F}"/>
              </a:ext>
            </a:extLst>
          </p:cNvPr>
          <p:cNvGrpSpPr/>
          <p:nvPr/>
        </p:nvGrpSpPr>
        <p:grpSpPr>
          <a:xfrm>
            <a:off x="245315" y="2978559"/>
            <a:ext cx="736531" cy="728660"/>
            <a:chOff x="260945" y="3762574"/>
            <a:chExt cx="736531" cy="728660"/>
          </a:xfrm>
        </p:grpSpPr>
        <p:grpSp>
          <p:nvGrpSpPr>
            <p:cNvPr id="13" name="Group 12">
              <a:extLst>
                <a:ext uri="{FF2B5EF4-FFF2-40B4-BE49-F238E27FC236}">
                  <a16:creationId xmlns:a16="http://schemas.microsoft.com/office/drawing/2014/main" id="{3CFEB320-41A3-E7CA-85B4-3B54637F5904}"/>
                </a:ext>
              </a:extLst>
            </p:cNvPr>
            <p:cNvGrpSpPr/>
            <p:nvPr/>
          </p:nvGrpSpPr>
          <p:grpSpPr>
            <a:xfrm>
              <a:off x="260945" y="3771234"/>
              <a:ext cx="736531" cy="720000"/>
              <a:chOff x="262400" y="2964625"/>
              <a:chExt cx="736531" cy="720000"/>
            </a:xfrm>
          </p:grpSpPr>
          <p:sp>
            <p:nvSpPr>
              <p:cNvPr id="16" name="Rectangle: Rounded Corners 15">
                <a:extLst>
                  <a:ext uri="{FF2B5EF4-FFF2-40B4-BE49-F238E27FC236}">
                    <a16:creationId xmlns:a16="http://schemas.microsoft.com/office/drawing/2014/main" id="{B8FDC60C-0261-8A89-B833-81885A9FFA50}"/>
                  </a:ext>
                </a:extLst>
              </p:cNvPr>
              <p:cNvSpPr/>
              <p:nvPr/>
            </p:nvSpPr>
            <p:spPr>
              <a:xfrm>
                <a:off x="262400" y="2964625"/>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0702EB0-D426-A197-3943-755A68004A99}"/>
                  </a:ext>
                </a:extLst>
              </p:cNvPr>
              <p:cNvSpPr txBox="1"/>
              <p:nvPr/>
            </p:nvSpPr>
            <p:spPr>
              <a:xfrm>
                <a:off x="278931" y="3339393"/>
                <a:ext cx="72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Suppliers</a:t>
                </a:r>
              </a:p>
            </p:txBody>
          </p:sp>
        </p:grpSp>
        <p:pic>
          <p:nvPicPr>
            <p:cNvPr id="15" name="Graphic 14" descr="Handshake outline">
              <a:extLst>
                <a:ext uri="{FF2B5EF4-FFF2-40B4-BE49-F238E27FC236}">
                  <a16:creationId xmlns:a16="http://schemas.microsoft.com/office/drawing/2014/main" id="{0D30737F-7697-A254-6C08-2F27F86EC0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5819" y="3762574"/>
              <a:ext cx="593637" cy="593637"/>
            </a:xfrm>
            <a:prstGeom prst="rect">
              <a:avLst/>
            </a:prstGeom>
          </p:spPr>
        </p:pic>
      </p:grpSp>
      <p:grpSp>
        <p:nvGrpSpPr>
          <p:cNvPr id="18" name="Group 17">
            <a:extLst>
              <a:ext uri="{FF2B5EF4-FFF2-40B4-BE49-F238E27FC236}">
                <a16:creationId xmlns:a16="http://schemas.microsoft.com/office/drawing/2014/main" id="{39D81F3F-AF32-A9CF-04CB-5D690B799F7C}"/>
              </a:ext>
            </a:extLst>
          </p:cNvPr>
          <p:cNvGrpSpPr/>
          <p:nvPr/>
        </p:nvGrpSpPr>
        <p:grpSpPr>
          <a:xfrm>
            <a:off x="245315" y="3790517"/>
            <a:ext cx="818438" cy="720000"/>
            <a:chOff x="234505" y="3795715"/>
            <a:chExt cx="818438" cy="720000"/>
          </a:xfrm>
        </p:grpSpPr>
        <p:sp>
          <p:nvSpPr>
            <p:cNvPr id="20" name="Rectangle: Rounded Corners 19">
              <a:extLst>
                <a:ext uri="{FF2B5EF4-FFF2-40B4-BE49-F238E27FC236}">
                  <a16:creationId xmlns:a16="http://schemas.microsoft.com/office/drawing/2014/main" id="{471DCC9C-D894-809E-1DF4-91E0841F827B}"/>
                </a:ext>
              </a:extLst>
            </p:cNvPr>
            <p:cNvSpPr/>
            <p:nvPr/>
          </p:nvSpPr>
          <p:spPr>
            <a:xfrm>
              <a:off x="279057" y="3795715"/>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2F7B4C01-08A0-A69F-97E0-121DAFAB1F47}"/>
                </a:ext>
              </a:extLst>
            </p:cNvPr>
            <p:cNvGrpSpPr/>
            <p:nvPr/>
          </p:nvGrpSpPr>
          <p:grpSpPr>
            <a:xfrm>
              <a:off x="234505" y="3829861"/>
              <a:ext cx="818438" cy="612349"/>
              <a:chOff x="234505" y="3829861"/>
              <a:chExt cx="818438" cy="612349"/>
            </a:xfrm>
          </p:grpSpPr>
          <p:grpSp>
            <p:nvGrpSpPr>
              <p:cNvPr id="23" name="Group 22">
                <a:extLst>
                  <a:ext uri="{FF2B5EF4-FFF2-40B4-BE49-F238E27FC236}">
                    <a16:creationId xmlns:a16="http://schemas.microsoft.com/office/drawing/2014/main" id="{8949155C-E7CA-3876-19CB-13DF4BC0BEFE}"/>
                  </a:ext>
                </a:extLst>
              </p:cNvPr>
              <p:cNvGrpSpPr/>
              <p:nvPr/>
            </p:nvGrpSpPr>
            <p:grpSpPr>
              <a:xfrm>
                <a:off x="440269" y="3829861"/>
                <a:ext cx="396564" cy="492881"/>
                <a:chOff x="7256923" y="5021955"/>
                <a:chExt cx="847205" cy="1052973"/>
              </a:xfrm>
            </p:grpSpPr>
            <p:sp>
              <p:nvSpPr>
                <p:cNvPr id="25" name="Freeform: Shape 24">
                  <a:extLst>
                    <a:ext uri="{FF2B5EF4-FFF2-40B4-BE49-F238E27FC236}">
                      <a16:creationId xmlns:a16="http://schemas.microsoft.com/office/drawing/2014/main" id="{60451F16-2048-DCD0-50C3-76C6F06958EF}"/>
                    </a:ext>
                  </a:extLst>
                </p:cNvPr>
                <p:cNvSpPr/>
                <p:nvPr/>
              </p:nvSpPr>
              <p:spPr>
                <a:xfrm>
                  <a:off x="7256923" y="5021955"/>
                  <a:ext cx="847205" cy="1024322"/>
                </a:xfrm>
                <a:custGeom>
                  <a:avLst/>
                  <a:gdLst>
                    <a:gd name="connsiteX0" fmla="*/ 206322 w 847205"/>
                    <a:gd name="connsiteY0" fmla="*/ 549668 h 1024322"/>
                    <a:gd name="connsiteX1" fmla="*/ 70522 w 847205"/>
                    <a:gd name="connsiteY1" fmla="*/ 627268 h 1024322"/>
                    <a:gd name="connsiteX2" fmla="*/ 22669 w 847205"/>
                    <a:gd name="connsiteY2" fmla="*/ 722975 h 1024322"/>
                    <a:gd name="connsiteX3" fmla="*/ 682 w 847205"/>
                    <a:gd name="connsiteY3" fmla="*/ 914389 h 1024322"/>
                    <a:gd name="connsiteX4" fmla="*/ 33015 w 847205"/>
                    <a:gd name="connsiteY4" fmla="*/ 986816 h 1024322"/>
                    <a:gd name="connsiteX5" fmla="*/ 106735 w 847205"/>
                    <a:gd name="connsiteY5" fmla="*/ 1024322 h 1024322"/>
                    <a:gd name="connsiteX6" fmla="*/ 118375 w 847205"/>
                    <a:gd name="connsiteY6" fmla="*/ 1024322 h 1024322"/>
                    <a:gd name="connsiteX7" fmla="*/ 118375 w 847205"/>
                    <a:gd name="connsiteY7" fmla="*/ 973882 h 1024322"/>
                    <a:gd name="connsiteX8" fmla="*/ 61469 w 847205"/>
                    <a:gd name="connsiteY8" fmla="*/ 944136 h 1024322"/>
                    <a:gd name="connsiteX9" fmla="*/ 51122 w 847205"/>
                    <a:gd name="connsiteY9" fmla="*/ 920856 h 1024322"/>
                    <a:gd name="connsiteX10" fmla="*/ 74402 w 847205"/>
                    <a:gd name="connsiteY10" fmla="*/ 726855 h 1024322"/>
                    <a:gd name="connsiteX11" fmla="*/ 74402 w 847205"/>
                    <a:gd name="connsiteY11" fmla="*/ 724268 h 1024322"/>
                    <a:gd name="connsiteX12" fmla="*/ 104149 w 847205"/>
                    <a:gd name="connsiteY12" fmla="*/ 666068 h 1024322"/>
                    <a:gd name="connsiteX13" fmla="*/ 259349 w 847205"/>
                    <a:gd name="connsiteY13" fmla="*/ 583295 h 1024322"/>
                    <a:gd name="connsiteX14" fmla="*/ 423603 w 847205"/>
                    <a:gd name="connsiteY14" fmla="*/ 620802 h 1024322"/>
                    <a:gd name="connsiteX15" fmla="*/ 587857 w 847205"/>
                    <a:gd name="connsiteY15" fmla="*/ 583295 h 1024322"/>
                    <a:gd name="connsiteX16" fmla="*/ 743057 w 847205"/>
                    <a:gd name="connsiteY16" fmla="*/ 666068 h 1024322"/>
                    <a:gd name="connsiteX17" fmla="*/ 772804 w 847205"/>
                    <a:gd name="connsiteY17" fmla="*/ 724268 h 1024322"/>
                    <a:gd name="connsiteX18" fmla="*/ 796084 w 847205"/>
                    <a:gd name="connsiteY18" fmla="*/ 919562 h 1024322"/>
                    <a:gd name="connsiteX19" fmla="*/ 785737 w 847205"/>
                    <a:gd name="connsiteY19" fmla="*/ 942842 h 1024322"/>
                    <a:gd name="connsiteX20" fmla="*/ 785737 w 847205"/>
                    <a:gd name="connsiteY20" fmla="*/ 942842 h 1024322"/>
                    <a:gd name="connsiteX21" fmla="*/ 728830 w 847205"/>
                    <a:gd name="connsiteY21" fmla="*/ 972589 h 1024322"/>
                    <a:gd name="connsiteX22" fmla="*/ 728830 w 847205"/>
                    <a:gd name="connsiteY22" fmla="*/ 1023029 h 1024322"/>
                    <a:gd name="connsiteX23" fmla="*/ 740470 w 847205"/>
                    <a:gd name="connsiteY23" fmla="*/ 1023029 h 1024322"/>
                    <a:gd name="connsiteX24" fmla="*/ 814190 w 847205"/>
                    <a:gd name="connsiteY24" fmla="*/ 985522 h 1024322"/>
                    <a:gd name="connsiteX25" fmla="*/ 814190 w 847205"/>
                    <a:gd name="connsiteY25" fmla="*/ 985522 h 1024322"/>
                    <a:gd name="connsiteX26" fmla="*/ 846524 w 847205"/>
                    <a:gd name="connsiteY26" fmla="*/ 913096 h 1024322"/>
                    <a:gd name="connsiteX27" fmla="*/ 824537 w 847205"/>
                    <a:gd name="connsiteY27" fmla="*/ 722975 h 1024322"/>
                    <a:gd name="connsiteX28" fmla="*/ 776684 w 847205"/>
                    <a:gd name="connsiteY28" fmla="*/ 627268 h 1024322"/>
                    <a:gd name="connsiteX29" fmla="*/ 640883 w 847205"/>
                    <a:gd name="connsiteY29" fmla="*/ 549668 h 1024322"/>
                    <a:gd name="connsiteX30" fmla="*/ 643470 w 847205"/>
                    <a:gd name="connsiteY30" fmla="*/ 228921 h 1024322"/>
                    <a:gd name="connsiteX31" fmla="*/ 635710 w 847205"/>
                    <a:gd name="connsiteY31" fmla="*/ 166840 h 1024322"/>
                    <a:gd name="connsiteX32" fmla="*/ 519310 w 847205"/>
                    <a:gd name="connsiteY32" fmla="*/ 23280 h 1024322"/>
                    <a:gd name="connsiteX33" fmla="*/ 502496 w 847205"/>
                    <a:gd name="connsiteY33" fmla="*/ 24573 h 1024322"/>
                    <a:gd name="connsiteX34" fmla="*/ 490856 w 847205"/>
                    <a:gd name="connsiteY34" fmla="*/ 33627 h 1024322"/>
                    <a:gd name="connsiteX35" fmla="*/ 477923 w 847205"/>
                    <a:gd name="connsiteY35" fmla="*/ 15520 h 1024322"/>
                    <a:gd name="connsiteX36" fmla="*/ 461110 w 847205"/>
                    <a:gd name="connsiteY36" fmla="*/ 3880 h 1024322"/>
                    <a:gd name="connsiteX37" fmla="*/ 423603 w 847205"/>
                    <a:gd name="connsiteY37" fmla="*/ 0 h 1024322"/>
                    <a:gd name="connsiteX38" fmla="*/ 281336 w 847205"/>
                    <a:gd name="connsiteY38" fmla="*/ 53027 h 1024322"/>
                    <a:gd name="connsiteX39" fmla="*/ 206322 w 847205"/>
                    <a:gd name="connsiteY39" fmla="*/ 225041 h 1024322"/>
                    <a:gd name="connsiteX40" fmla="*/ 206322 w 847205"/>
                    <a:gd name="connsiteY40" fmla="*/ 549668 h 1024322"/>
                    <a:gd name="connsiteX41" fmla="*/ 270989 w 847205"/>
                    <a:gd name="connsiteY41" fmla="*/ 338854 h 1024322"/>
                    <a:gd name="connsiteX42" fmla="*/ 280043 w 847205"/>
                    <a:gd name="connsiteY42" fmla="*/ 232801 h 1024322"/>
                    <a:gd name="connsiteX43" fmla="*/ 565870 w 847205"/>
                    <a:gd name="connsiteY43" fmla="*/ 232801 h 1024322"/>
                    <a:gd name="connsiteX44" fmla="*/ 574923 w 847205"/>
                    <a:gd name="connsiteY44" fmla="*/ 338854 h 1024322"/>
                    <a:gd name="connsiteX45" fmla="*/ 393856 w 847205"/>
                    <a:gd name="connsiteY45" fmla="*/ 463014 h 1024322"/>
                    <a:gd name="connsiteX46" fmla="*/ 270989 w 847205"/>
                    <a:gd name="connsiteY46" fmla="*/ 338854 h 1024322"/>
                    <a:gd name="connsiteX47" fmla="*/ 322723 w 847205"/>
                    <a:gd name="connsiteY47" fmla="*/ 554841 h 1024322"/>
                    <a:gd name="connsiteX48" fmla="*/ 346003 w 847205"/>
                    <a:gd name="connsiteY48" fmla="*/ 504401 h 1024322"/>
                    <a:gd name="connsiteX49" fmla="*/ 346003 w 847205"/>
                    <a:gd name="connsiteY49" fmla="*/ 501815 h 1024322"/>
                    <a:gd name="connsiteX50" fmla="*/ 501203 w 847205"/>
                    <a:gd name="connsiteY50" fmla="*/ 501815 h 1024322"/>
                    <a:gd name="connsiteX51" fmla="*/ 501203 w 847205"/>
                    <a:gd name="connsiteY51" fmla="*/ 504401 h 1024322"/>
                    <a:gd name="connsiteX52" fmla="*/ 524483 w 847205"/>
                    <a:gd name="connsiteY52" fmla="*/ 554841 h 1024322"/>
                    <a:gd name="connsiteX53" fmla="*/ 423603 w 847205"/>
                    <a:gd name="connsiteY53" fmla="*/ 569068 h 1024322"/>
                    <a:gd name="connsiteX54" fmla="*/ 322723 w 847205"/>
                    <a:gd name="connsiteY54" fmla="*/ 554841 h 10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7205" h="1024322">
                      <a:moveTo>
                        <a:pt x="206322" y="549668"/>
                      </a:moveTo>
                      <a:cubicBezTo>
                        <a:pt x="157176" y="569068"/>
                        <a:pt x="111909" y="594935"/>
                        <a:pt x="70522" y="627268"/>
                      </a:cubicBezTo>
                      <a:cubicBezTo>
                        <a:pt x="42069" y="650548"/>
                        <a:pt x="23962" y="685468"/>
                        <a:pt x="22669" y="722975"/>
                      </a:cubicBezTo>
                      <a:lnTo>
                        <a:pt x="682" y="914389"/>
                      </a:lnTo>
                      <a:cubicBezTo>
                        <a:pt x="-3198" y="942842"/>
                        <a:pt x="9735" y="971296"/>
                        <a:pt x="33015" y="986816"/>
                      </a:cubicBezTo>
                      <a:cubicBezTo>
                        <a:pt x="56295" y="1002336"/>
                        <a:pt x="80869" y="1013976"/>
                        <a:pt x="106735" y="1024322"/>
                      </a:cubicBezTo>
                      <a:lnTo>
                        <a:pt x="118375" y="1024322"/>
                      </a:lnTo>
                      <a:lnTo>
                        <a:pt x="118375" y="973882"/>
                      </a:lnTo>
                      <a:cubicBezTo>
                        <a:pt x="98975" y="966122"/>
                        <a:pt x="79575" y="955776"/>
                        <a:pt x="61469" y="944136"/>
                      </a:cubicBezTo>
                      <a:cubicBezTo>
                        <a:pt x="53709" y="938962"/>
                        <a:pt x="49829" y="929909"/>
                        <a:pt x="51122" y="920856"/>
                      </a:cubicBezTo>
                      <a:lnTo>
                        <a:pt x="74402" y="726855"/>
                      </a:lnTo>
                      <a:lnTo>
                        <a:pt x="74402" y="724268"/>
                      </a:lnTo>
                      <a:cubicBezTo>
                        <a:pt x="75695" y="700988"/>
                        <a:pt x="86042" y="680295"/>
                        <a:pt x="104149" y="666068"/>
                      </a:cubicBezTo>
                      <a:cubicBezTo>
                        <a:pt x="139069" y="636322"/>
                        <a:pt x="189509" y="609161"/>
                        <a:pt x="259349" y="583295"/>
                      </a:cubicBezTo>
                      <a:cubicBezTo>
                        <a:pt x="298149" y="606575"/>
                        <a:pt x="357643" y="620802"/>
                        <a:pt x="423603" y="620802"/>
                      </a:cubicBezTo>
                      <a:cubicBezTo>
                        <a:pt x="489563" y="620802"/>
                        <a:pt x="549057" y="606575"/>
                        <a:pt x="587857" y="583295"/>
                      </a:cubicBezTo>
                      <a:cubicBezTo>
                        <a:pt x="658990" y="609161"/>
                        <a:pt x="708137" y="636322"/>
                        <a:pt x="743057" y="666068"/>
                      </a:cubicBezTo>
                      <a:cubicBezTo>
                        <a:pt x="761164" y="680295"/>
                        <a:pt x="771510" y="702282"/>
                        <a:pt x="772804" y="724268"/>
                      </a:cubicBezTo>
                      <a:lnTo>
                        <a:pt x="796084" y="919562"/>
                      </a:lnTo>
                      <a:cubicBezTo>
                        <a:pt x="797377" y="928616"/>
                        <a:pt x="793497" y="937669"/>
                        <a:pt x="785737" y="942842"/>
                      </a:cubicBezTo>
                      <a:lnTo>
                        <a:pt x="785737" y="942842"/>
                      </a:lnTo>
                      <a:cubicBezTo>
                        <a:pt x="767630" y="954482"/>
                        <a:pt x="749524" y="964829"/>
                        <a:pt x="728830" y="972589"/>
                      </a:cubicBezTo>
                      <a:lnTo>
                        <a:pt x="728830" y="1023029"/>
                      </a:lnTo>
                      <a:lnTo>
                        <a:pt x="740470" y="1023029"/>
                      </a:lnTo>
                      <a:cubicBezTo>
                        <a:pt x="766337" y="1013976"/>
                        <a:pt x="790910" y="1001042"/>
                        <a:pt x="814190" y="985522"/>
                      </a:cubicBezTo>
                      <a:lnTo>
                        <a:pt x="814190" y="985522"/>
                      </a:lnTo>
                      <a:cubicBezTo>
                        <a:pt x="837471" y="968709"/>
                        <a:pt x="850404" y="941549"/>
                        <a:pt x="846524" y="913096"/>
                      </a:cubicBezTo>
                      <a:lnTo>
                        <a:pt x="824537" y="722975"/>
                      </a:lnTo>
                      <a:cubicBezTo>
                        <a:pt x="823244" y="685468"/>
                        <a:pt x="805137" y="650548"/>
                        <a:pt x="776684" y="627268"/>
                      </a:cubicBezTo>
                      <a:cubicBezTo>
                        <a:pt x="735297" y="594935"/>
                        <a:pt x="690030" y="567775"/>
                        <a:pt x="640883" y="549668"/>
                      </a:cubicBezTo>
                      <a:cubicBezTo>
                        <a:pt x="640883" y="483708"/>
                        <a:pt x="643470" y="302641"/>
                        <a:pt x="643470" y="228921"/>
                      </a:cubicBezTo>
                      <a:cubicBezTo>
                        <a:pt x="643470" y="208227"/>
                        <a:pt x="640883" y="187534"/>
                        <a:pt x="635710" y="166840"/>
                      </a:cubicBezTo>
                      <a:cubicBezTo>
                        <a:pt x="618897" y="104760"/>
                        <a:pt x="576217" y="53027"/>
                        <a:pt x="519310" y="23280"/>
                      </a:cubicBezTo>
                      <a:cubicBezTo>
                        <a:pt x="514136" y="20693"/>
                        <a:pt x="506376" y="20693"/>
                        <a:pt x="502496" y="24573"/>
                      </a:cubicBezTo>
                      <a:lnTo>
                        <a:pt x="490856" y="33627"/>
                      </a:lnTo>
                      <a:lnTo>
                        <a:pt x="477923" y="15520"/>
                      </a:lnTo>
                      <a:cubicBezTo>
                        <a:pt x="474043" y="9053"/>
                        <a:pt x="467576" y="5173"/>
                        <a:pt x="461110" y="3880"/>
                      </a:cubicBezTo>
                      <a:cubicBezTo>
                        <a:pt x="448176" y="1293"/>
                        <a:pt x="436536" y="0"/>
                        <a:pt x="423603" y="0"/>
                      </a:cubicBezTo>
                      <a:cubicBezTo>
                        <a:pt x="371869" y="0"/>
                        <a:pt x="320136" y="19400"/>
                        <a:pt x="281336" y="53027"/>
                      </a:cubicBezTo>
                      <a:cubicBezTo>
                        <a:pt x="232189" y="97000"/>
                        <a:pt x="205029" y="159080"/>
                        <a:pt x="206322" y="225041"/>
                      </a:cubicBezTo>
                      <a:lnTo>
                        <a:pt x="206322" y="549668"/>
                      </a:lnTo>
                      <a:close/>
                      <a:moveTo>
                        <a:pt x="270989" y="338854"/>
                      </a:moveTo>
                      <a:lnTo>
                        <a:pt x="280043" y="232801"/>
                      </a:lnTo>
                      <a:lnTo>
                        <a:pt x="565870" y="232801"/>
                      </a:lnTo>
                      <a:lnTo>
                        <a:pt x="574923" y="338854"/>
                      </a:lnTo>
                      <a:cubicBezTo>
                        <a:pt x="559403" y="422921"/>
                        <a:pt x="479216" y="478535"/>
                        <a:pt x="393856" y="463014"/>
                      </a:cubicBezTo>
                      <a:cubicBezTo>
                        <a:pt x="331776" y="451374"/>
                        <a:pt x="282629" y="402228"/>
                        <a:pt x="270989" y="338854"/>
                      </a:cubicBezTo>
                      <a:close/>
                      <a:moveTo>
                        <a:pt x="322723" y="554841"/>
                      </a:moveTo>
                      <a:cubicBezTo>
                        <a:pt x="336949" y="543201"/>
                        <a:pt x="346003" y="523801"/>
                        <a:pt x="346003" y="504401"/>
                      </a:cubicBezTo>
                      <a:lnTo>
                        <a:pt x="346003" y="501815"/>
                      </a:lnTo>
                      <a:cubicBezTo>
                        <a:pt x="395149" y="522508"/>
                        <a:pt x="452056" y="522508"/>
                        <a:pt x="501203" y="501815"/>
                      </a:cubicBezTo>
                      <a:lnTo>
                        <a:pt x="501203" y="504401"/>
                      </a:lnTo>
                      <a:cubicBezTo>
                        <a:pt x="501203" y="523801"/>
                        <a:pt x="510256" y="541908"/>
                        <a:pt x="524483" y="554841"/>
                      </a:cubicBezTo>
                      <a:cubicBezTo>
                        <a:pt x="492150" y="565188"/>
                        <a:pt x="457230" y="569068"/>
                        <a:pt x="423603" y="569068"/>
                      </a:cubicBezTo>
                      <a:cubicBezTo>
                        <a:pt x="389976" y="569068"/>
                        <a:pt x="355056" y="565188"/>
                        <a:pt x="322723" y="554841"/>
                      </a:cubicBezTo>
                      <a:close/>
                    </a:path>
                  </a:pathLst>
                </a:custGeom>
                <a:solidFill>
                  <a:schemeClr val="tx1"/>
                </a:solidFill>
                <a:ln w="128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CA2ABDE-5450-F1D9-95C6-317029B0BC08}"/>
                    </a:ext>
                  </a:extLst>
                </p:cNvPr>
                <p:cNvSpPr/>
                <p:nvPr/>
              </p:nvSpPr>
              <p:spPr>
                <a:xfrm>
                  <a:off x="7300227" y="5701210"/>
                  <a:ext cx="760596" cy="373718"/>
                </a:xfrm>
                <a:custGeom>
                  <a:avLst/>
                  <a:gdLst>
                    <a:gd name="connsiteX0" fmla="*/ 607292 w 698325"/>
                    <a:gd name="connsiteY0" fmla="*/ 29945 h 373718"/>
                    <a:gd name="connsiteX1" fmla="*/ 577347 w 698325"/>
                    <a:gd name="connsiteY1" fmla="*/ 0 h 373718"/>
                    <a:gd name="connsiteX2" fmla="*/ 577347 w 698325"/>
                    <a:gd name="connsiteY2" fmla="*/ 0 h 373718"/>
                    <a:gd name="connsiteX3" fmla="*/ 120979 w 698325"/>
                    <a:gd name="connsiteY3" fmla="*/ 0 h 373718"/>
                    <a:gd name="connsiteX4" fmla="*/ 91034 w 698325"/>
                    <a:gd name="connsiteY4" fmla="*/ 29945 h 373718"/>
                    <a:gd name="connsiteX5" fmla="*/ 91034 w 698325"/>
                    <a:gd name="connsiteY5" fmla="*/ 29945 h 373718"/>
                    <a:gd name="connsiteX6" fmla="*/ 91034 w 698325"/>
                    <a:gd name="connsiteY6" fmla="*/ 328201 h 373718"/>
                    <a:gd name="connsiteX7" fmla="*/ 0 w 698325"/>
                    <a:gd name="connsiteY7" fmla="*/ 328201 h 373718"/>
                    <a:gd name="connsiteX8" fmla="*/ 0 w 698325"/>
                    <a:gd name="connsiteY8" fmla="*/ 343773 h 373718"/>
                    <a:gd name="connsiteX9" fmla="*/ 29945 w 698325"/>
                    <a:gd name="connsiteY9" fmla="*/ 373718 h 373718"/>
                    <a:gd name="connsiteX10" fmla="*/ 668381 w 698325"/>
                    <a:gd name="connsiteY10" fmla="*/ 373718 h 373718"/>
                    <a:gd name="connsiteX11" fmla="*/ 698326 w 698325"/>
                    <a:gd name="connsiteY11" fmla="*/ 343773 h 373718"/>
                    <a:gd name="connsiteX12" fmla="*/ 698326 w 698325"/>
                    <a:gd name="connsiteY12" fmla="*/ 328201 h 373718"/>
                    <a:gd name="connsiteX13" fmla="*/ 607292 w 698325"/>
                    <a:gd name="connsiteY13" fmla="*/ 328201 h 373718"/>
                    <a:gd name="connsiteX14" fmla="*/ 607292 w 698325"/>
                    <a:gd name="connsiteY14" fmla="*/ 29945 h 373718"/>
                    <a:gd name="connsiteX15" fmla="*/ 286278 w 698325"/>
                    <a:gd name="connsiteY15" fmla="*/ 227585 h 373718"/>
                    <a:gd name="connsiteX16" fmla="*/ 269508 w 698325"/>
                    <a:gd name="connsiteY16" fmla="*/ 244354 h 373718"/>
                    <a:gd name="connsiteX17" fmla="*/ 202431 w 698325"/>
                    <a:gd name="connsiteY17" fmla="*/ 177277 h 373718"/>
                    <a:gd name="connsiteX18" fmla="*/ 269508 w 698325"/>
                    <a:gd name="connsiteY18" fmla="*/ 110199 h 373718"/>
                    <a:gd name="connsiteX19" fmla="*/ 286278 w 698325"/>
                    <a:gd name="connsiteY19" fmla="*/ 126968 h 373718"/>
                    <a:gd name="connsiteX20" fmla="*/ 235969 w 698325"/>
                    <a:gd name="connsiteY20" fmla="*/ 177277 h 373718"/>
                    <a:gd name="connsiteX21" fmla="*/ 286278 w 698325"/>
                    <a:gd name="connsiteY21" fmla="*/ 227585 h 373718"/>
                    <a:gd name="connsiteX22" fmla="*/ 331795 w 698325"/>
                    <a:gd name="connsiteY22" fmla="*/ 252739 h 373718"/>
                    <a:gd name="connsiteX23" fmla="*/ 310234 w 698325"/>
                    <a:gd name="connsiteY23" fmla="*/ 243156 h 373718"/>
                    <a:gd name="connsiteX24" fmla="*/ 366531 w 698325"/>
                    <a:gd name="connsiteY24" fmla="*/ 107803 h 373718"/>
                    <a:gd name="connsiteX25" fmla="*/ 388092 w 698325"/>
                    <a:gd name="connsiteY25" fmla="*/ 117386 h 373718"/>
                    <a:gd name="connsiteX26" fmla="*/ 331795 w 698325"/>
                    <a:gd name="connsiteY26" fmla="*/ 252739 h 373718"/>
                    <a:gd name="connsiteX27" fmla="*/ 427620 w 698325"/>
                    <a:gd name="connsiteY27" fmla="*/ 245552 h 373718"/>
                    <a:gd name="connsiteX28" fmla="*/ 410850 w 698325"/>
                    <a:gd name="connsiteY28" fmla="*/ 228783 h 373718"/>
                    <a:gd name="connsiteX29" fmla="*/ 461159 w 698325"/>
                    <a:gd name="connsiteY29" fmla="*/ 178474 h 373718"/>
                    <a:gd name="connsiteX30" fmla="*/ 410850 w 698325"/>
                    <a:gd name="connsiteY30" fmla="*/ 128166 h 373718"/>
                    <a:gd name="connsiteX31" fmla="*/ 427620 w 698325"/>
                    <a:gd name="connsiteY31" fmla="*/ 111397 h 373718"/>
                    <a:gd name="connsiteX32" fmla="*/ 494697 w 698325"/>
                    <a:gd name="connsiteY32" fmla="*/ 178474 h 373718"/>
                    <a:gd name="connsiteX33" fmla="*/ 427620 w 698325"/>
                    <a:gd name="connsiteY33"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126968 h 373718"/>
                    <a:gd name="connsiteX19" fmla="*/ 235969 w 698326"/>
                    <a:gd name="connsiteY19" fmla="*/ 177277 h 373718"/>
                    <a:gd name="connsiteX20" fmla="*/ 286278 w 698326"/>
                    <a:gd name="connsiteY20" fmla="*/ 227585 h 373718"/>
                    <a:gd name="connsiteX21" fmla="*/ 331795 w 698326"/>
                    <a:gd name="connsiteY21" fmla="*/ 252739 h 373718"/>
                    <a:gd name="connsiteX22" fmla="*/ 310234 w 698326"/>
                    <a:gd name="connsiteY22" fmla="*/ 243156 h 373718"/>
                    <a:gd name="connsiteX23" fmla="*/ 366531 w 698326"/>
                    <a:gd name="connsiteY23" fmla="*/ 107803 h 373718"/>
                    <a:gd name="connsiteX24" fmla="*/ 388092 w 698326"/>
                    <a:gd name="connsiteY24" fmla="*/ 117386 h 373718"/>
                    <a:gd name="connsiteX25" fmla="*/ 331795 w 698326"/>
                    <a:gd name="connsiteY25" fmla="*/ 252739 h 373718"/>
                    <a:gd name="connsiteX26" fmla="*/ 427620 w 698326"/>
                    <a:gd name="connsiteY26" fmla="*/ 245552 h 373718"/>
                    <a:gd name="connsiteX27" fmla="*/ 410850 w 698326"/>
                    <a:gd name="connsiteY27" fmla="*/ 228783 h 373718"/>
                    <a:gd name="connsiteX28" fmla="*/ 461159 w 698326"/>
                    <a:gd name="connsiteY28" fmla="*/ 178474 h 373718"/>
                    <a:gd name="connsiteX29" fmla="*/ 410850 w 698326"/>
                    <a:gd name="connsiteY29" fmla="*/ 128166 h 373718"/>
                    <a:gd name="connsiteX30" fmla="*/ 427620 w 698326"/>
                    <a:gd name="connsiteY30" fmla="*/ 111397 h 373718"/>
                    <a:gd name="connsiteX31" fmla="*/ 494697 w 698326"/>
                    <a:gd name="connsiteY31" fmla="*/ 178474 h 373718"/>
                    <a:gd name="connsiteX32" fmla="*/ 427620 w 698326"/>
                    <a:gd name="connsiteY32"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35969 w 698326"/>
                    <a:gd name="connsiteY18" fmla="*/ 177277 h 373718"/>
                    <a:gd name="connsiteX19" fmla="*/ 286278 w 698326"/>
                    <a:gd name="connsiteY19" fmla="*/ 227585 h 373718"/>
                    <a:gd name="connsiteX20" fmla="*/ 331795 w 698326"/>
                    <a:gd name="connsiteY20" fmla="*/ 252739 h 373718"/>
                    <a:gd name="connsiteX21" fmla="*/ 310234 w 698326"/>
                    <a:gd name="connsiteY21" fmla="*/ 243156 h 373718"/>
                    <a:gd name="connsiteX22" fmla="*/ 366531 w 698326"/>
                    <a:gd name="connsiteY22" fmla="*/ 107803 h 373718"/>
                    <a:gd name="connsiteX23" fmla="*/ 388092 w 698326"/>
                    <a:gd name="connsiteY23" fmla="*/ 117386 h 373718"/>
                    <a:gd name="connsiteX24" fmla="*/ 331795 w 698326"/>
                    <a:gd name="connsiteY24" fmla="*/ 252739 h 373718"/>
                    <a:gd name="connsiteX25" fmla="*/ 427620 w 698326"/>
                    <a:gd name="connsiteY25" fmla="*/ 245552 h 373718"/>
                    <a:gd name="connsiteX26" fmla="*/ 410850 w 698326"/>
                    <a:gd name="connsiteY26" fmla="*/ 228783 h 373718"/>
                    <a:gd name="connsiteX27" fmla="*/ 461159 w 698326"/>
                    <a:gd name="connsiteY27" fmla="*/ 178474 h 373718"/>
                    <a:gd name="connsiteX28" fmla="*/ 410850 w 698326"/>
                    <a:gd name="connsiteY28" fmla="*/ 128166 h 373718"/>
                    <a:gd name="connsiteX29" fmla="*/ 427620 w 698326"/>
                    <a:gd name="connsiteY29" fmla="*/ 111397 h 373718"/>
                    <a:gd name="connsiteX30" fmla="*/ 494697 w 698326"/>
                    <a:gd name="connsiteY30" fmla="*/ 178474 h 373718"/>
                    <a:gd name="connsiteX31" fmla="*/ 427620 w 698326"/>
                    <a:gd name="connsiteY31"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227585 h 373718"/>
                    <a:gd name="connsiteX19" fmla="*/ 331795 w 698326"/>
                    <a:gd name="connsiteY19" fmla="*/ 252739 h 373718"/>
                    <a:gd name="connsiteX20" fmla="*/ 310234 w 698326"/>
                    <a:gd name="connsiteY20" fmla="*/ 243156 h 373718"/>
                    <a:gd name="connsiteX21" fmla="*/ 366531 w 698326"/>
                    <a:gd name="connsiteY21" fmla="*/ 107803 h 373718"/>
                    <a:gd name="connsiteX22" fmla="*/ 388092 w 698326"/>
                    <a:gd name="connsiteY22" fmla="*/ 117386 h 373718"/>
                    <a:gd name="connsiteX23" fmla="*/ 331795 w 698326"/>
                    <a:gd name="connsiteY23" fmla="*/ 252739 h 373718"/>
                    <a:gd name="connsiteX24" fmla="*/ 427620 w 698326"/>
                    <a:gd name="connsiteY24" fmla="*/ 245552 h 373718"/>
                    <a:gd name="connsiteX25" fmla="*/ 410850 w 698326"/>
                    <a:gd name="connsiteY25" fmla="*/ 228783 h 373718"/>
                    <a:gd name="connsiteX26" fmla="*/ 461159 w 698326"/>
                    <a:gd name="connsiteY26" fmla="*/ 178474 h 373718"/>
                    <a:gd name="connsiteX27" fmla="*/ 410850 w 698326"/>
                    <a:gd name="connsiteY27" fmla="*/ 128166 h 373718"/>
                    <a:gd name="connsiteX28" fmla="*/ 427620 w 698326"/>
                    <a:gd name="connsiteY28" fmla="*/ 111397 h 373718"/>
                    <a:gd name="connsiteX29" fmla="*/ 494697 w 698326"/>
                    <a:gd name="connsiteY29" fmla="*/ 178474 h 373718"/>
                    <a:gd name="connsiteX30" fmla="*/ 427620 w 698326"/>
                    <a:gd name="connsiteY30"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86278 w 698326"/>
                    <a:gd name="connsiteY17" fmla="*/ 227585 h 373718"/>
                    <a:gd name="connsiteX18" fmla="*/ 331795 w 698326"/>
                    <a:gd name="connsiteY18" fmla="*/ 252739 h 373718"/>
                    <a:gd name="connsiteX19" fmla="*/ 310234 w 698326"/>
                    <a:gd name="connsiteY19" fmla="*/ 243156 h 373718"/>
                    <a:gd name="connsiteX20" fmla="*/ 366531 w 698326"/>
                    <a:gd name="connsiteY20" fmla="*/ 107803 h 373718"/>
                    <a:gd name="connsiteX21" fmla="*/ 388092 w 698326"/>
                    <a:gd name="connsiteY21" fmla="*/ 117386 h 373718"/>
                    <a:gd name="connsiteX22" fmla="*/ 331795 w 698326"/>
                    <a:gd name="connsiteY22" fmla="*/ 252739 h 373718"/>
                    <a:gd name="connsiteX23" fmla="*/ 427620 w 698326"/>
                    <a:gd name="connsiteY23" fmla="*/ 245552 h 373718"/>
                    <a:gd name="connsiteX24" fmla="*/ 410850 w 698326"/>
                    <a:gd name="connsiteY24" fmla="*/ 228783 h 373718"/>
                    <a:gd name="connsiteX25" fmla="*/ 461159 w 698326"/>
                    <a:gd name="connsiteY25" fmla="*/ 178474 h 373718"/>
                    <a:gd name="connsiteX26" fmla="*/ 410850 w 698326"/>
                    <a:gd name="connsiteY26" fmla="*/ 128166 h 373718"/>
                    <a:gd name="connsiteX27" fmla="*/ 427620 w 698326"/>
                    <a:gd name="connsiteY27" fmla="*/ 111397 h 373718"/>
                    <a:gd name="connsiteX28" fmla="*/ 494697 w 698326"/>
                    <a:gd name="connsiteY28" fmla="*/ 178474 h 373718"/>
                    <a:gd name="connsiteX29" fmla="*/ 427620 w 698326"/>
                    <a:gd name="connsiteY29"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10234 w 698326"/>
                    <a:gd name="connsiteY16" fmla="*/ 243156 h 373718"/>
                    <a:gd name="connsiteX17" fmla="*/ 366531 w 698326"/>
                    <a:gd name="connsiteY17" fmla="*/ 107803 h 373718"/>
                    <a:gd name="connsiteX18" fmla="*/ 388092 w 698326"/>
                    <a:gd name="connsiteY18" fmla="*/ 117386 h 373718"/>
                    <a:gd name="connsiteX19" fmla="*/ 331795 w 698326"/>
                    <a:gd name="connsiteY19" fmla="*/ 252739 h 373718"/>
                    <a:gd name="connsiteX20" fmla="*/ 427620 w 698326"/>
                    <a:gd name="connsiteY20" fmla="*/ 245552 h 373718"/>
                    <a:gd name="connsiteX21" fmla="*/ 410850 w 698326"/>
                    <a:gd name="connsiteY21" fmla="*/ 228783 h 373718"/>
                    <a:gd name="connsiteX22" fmla="*/ 461159 w 698326"/>
                    <a:gd name="connsiteY22" fmla="*/ 178474 h 373718"/>
                    <a:gd name="connsiteX23" fmla="*/ 410850 w 698326"/>
                    <a:gd name="connsiteY23" fmla="*/ 128166 h 373718"/>
                    <a:gd name="connsiteX24" fmla="*/ 427620 w 698326"/>
                    <a:gd name="connsiteY24" fmla="*/ 111397 h 373718"/>
                    <a:gd name="connsiteX25" fmla="*/ 494697 w 698326"/>
                    <a:gd name="connsiteY25" fmla="*/ 178474 h 373718"/>
                    <a:gd name="connsiteX26" fmla="*/ 427620 w 698326"/>
                    <a:gd name="connsiteY26"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66531 w 698326"/>
                    <a:gd name="connsiteY16" fmla="*/ 107803 h 373718"/>
                    <a:gd name="connsiteX17" fmla="*/ 388092 w 698326"/>
                    <a:gd name="connsiteY17" fmla="*/ 117386 h 373718"/>
                    <a:gd name="connsiteX18" fmla="*/ 331795 w 698326"/>
                    <a:gd name="connsiteY18" fmla="*/ 252739 h 373718"/>
                    <a:gd name="connsiteX19" fmla="*/ 427620 w 698326"/>
                    <a:gd name="connsiteY19" fmla="*/ 245552 h 373718"/>
                    <a:gd name="connsiteX20" fmla="*/ 410850 w 698326"/>
                    <a:gd name="connsiteY20" fmla="*/ 228783 h 373718"/>
                    <a:gd name="connsiteX21" fmla="*/ 461159 w 698326"/>
                    <a:gd name="connsiteY21" fmla="*/ 178474 h 373718"/>
                    <a:gd name="connsiteX22" fmla="*/ 410850 w 698326"/>
                    <a:gd name="connsiteY22" fmla="*/ 128166 h 373718"/>
                    <a:gd name="connsiteX23" fmla="*/ 427620 w 698326"/>
                    <a:gd name="connsiteY23" fmla="*/ 111397 h 373718"/>
                    <a:gd name="connsiteX24" fmla="*/ 494697 w 698326"/>
                    <a:gd name="connsiteY24" fmla="*/ 178474 h 373718"/>
                    <a:gd name="connsiteX25" fmla="*/ 427620 w 698326"/>
                    <a:gd name="connsiteY25"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27620 w 698326"/>
                    <a:gd name="connsiteY18" fmla="*/ 245552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24" fmla="*/ 427620 w 698326"/>
                    <a:gd name="connsiteY24"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61159 w 698326"/>
                    <a:gd name="connsiteY19" fmla="*/ 178474 h 373718"/>
                    <a:gd name="connsiteX20" fmla="*/ 410850 w 698326"/>
                    <a:gd name="connsiteY20" fmla="*/ 128166 h 373718"/>
                    <a:gd name="connsiteX21" fmla="*/ 427620 w 698326"/>
                    <a:gd name="connsiteY21" fmla="*/ 111397 h 373718"/>
                    <a:gd name="connsiteX22" fmla="*/ 494697 w 698326"/>
                    <a:gd name="connsiteY22"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10850 w 698326"/>
                    <a:gd name="connsiteY17" fmla="*/ 128166 h 373718"/>
                    <a:gd name="connsiteX18" fmla="*/ 427620 w 698326"/>
                    <a:gd name="connsiteY18" fmla="*/ 111397 h 373718"/>
                    <a:gd name="connsiteX19" fmla="*/ 494697 w 698326"/>
                    <a:gd name="connsiteY19"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27620 w 698326"/>
                    <a:gd name="connsiteY17" fmla="*/ 111397 h 373718"/>
                    <a:gd name="connsiteX18" fmla="*/ 494697 w 698326"/>
                    <a:gd name="connsiteY18"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94697 w 698326"/>
                    <a:gd name="connsiteY17"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326" h="373718">
                      <a:moveTo>
                        <a:pt x="607292" y="29945"/>
                      </a:moveTo>
                      <a:cubicBezTo>
                        <a:pt x="607292" y="13176"/>
                        <a:pt x="594116" y="0"/>
                        <a:pt x="577347" y="0"/>
                      </a:cubicBezTo>
                      <a:lnTo>
                        <a:pt x="577347" y="0"/>
                      </a:lnTo>
                      <a:lnTo>
                        <a:pt x="120979" y="0"/>
                      </a:lnTo>
                      <a:cubicBezTo>
                        <a:pt x="104210" y="0"/>
                        <a:pt x="91034" y="13176"/>
                        <a:pt x="91034" y="29945"/>
                      </a:cubicBezTo>
                      <a:lnTo>
                        <a:pt x="91034" y="29945"/>
                      </a:lnTo>
                      <a:lnTo>
                        <a:pt x="91034" y="328201"/>
                      </a:lnTo>
                      <a:lnTo>
                        <a:pt x="0" y="328201"/>
                      </a:lnTo>
                      <a:lnTo>
                        <a:pt x="0" y="343773"/>
                      </a:lnTo>
                      <a:cubicBezTo>
                        <a:pt x="0" y="360542"/>
                        <a:pt x="13176" y="373718"/>
                        <a:pt x="29945" y="373718"/>
                      </a:cubicBezTo>
                      <a:lnTo>
                        <a:pt x="668381" y="373718"/>
                      </a:lnTo>
                      <a:cubicBezTo>
                        <a:pt x="685150" y="373718"/>
                        <a:pt x="698326" y="360542"/>
                        <a:pt x="698326" y="343773"/>
                      </a:cubicBezTo>
                      <a:lnTo>
                        <a:pt x="698326" y="328201"/>
                      </a:lnTo>
                      <a:lnTo>
                        <a:pt x="607292" y="328201"/>
                      </a:lnTo>
                      <a:lnTo>
                        <a:pt x="607292" y="29945"/>
                      </a:lnTo>
                      <a:close/>
                    </a:path>
                  </a:pathLst>
                </a:custGeom>
                <a:solidFill>
                  <a:schemeClr val="bg1">
                    <a:lumMod val="65000"/>
                  </a:schemeClr>
                </a:solidFill>
                <a:ln w="11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Graphic 27" descr="Apple with solid fill">
                  <a:extLst>
                    <a:ext uri="{FF2B5EF4-FFF2-40B4-BE49-F238E27FC236}">
                      <a16:creationId xmlns:a16="http://schemas.microsoft.com/office/drawing/2014/main" id="{7EC0726E-46B0-912F-4843-9AA895791B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50961">
                  <a:off x="7509071" y="5701210"/>
                  <a:ext cx="342908" cy="314834"/>
                </a:xfrm>
                <a:prstGeom prst="rect">
                  <a:avLst/>
                </a:prstGeom>
              </p:spPr>
            </p:pic>
          </p:grpSp>
          <p:sp>
            <p:nvSpPr>
              <p:cNvPr id="24" name="TextBox 23">
                <a:extLst>
                  <a:ext uri="{FF2B5EF4-FFF2-40B4-BE49-F238E27FC236}">
                    <a16:creationId xmlns:a16="http://schemas.microsoft.com/office/drawing/2014/main" id="{AA743B19-EAA9-2A16-FD23-2E9E7070D9C0}"/>
                  </a:ext>
                </a:extLst>
              </p:cNvPr>
              <p:cNvSpPr txBox="1"/>
              <p:nvPr/>
            </p:nvSpPr>
            <p:spPr>
              <a:xfrm>
                <a:off x="234505" y="4180600"/>
                <a:ext cx="818438" cy="261610"/>
              </a:xfrm>
              <a:prstGeom prst="rect">
                <a:avLst/>
              </a:prstGeom>
              <a:noFill/>
            </p:spPr>
            <p:txBody>
              <a:bodyPr wrap="square" rtlCol="0">
                <a:spAutoFit/>
              </a:bodyPr>
              <a:lstStyle/>
              <a:p>
                <a:pPr algn="ctr"/>
                <a:r>
                  <a:rPr lang="en-GB" sz="1100" b="1">
                    <a:effectLst>
                      <a:glow rad="101600">
                        <a:schemeClr val="bg1">
                          <a:alpha val="60000"/>
                        </a:schemeClr>
                      </a:glow>
                    </a:effectLst>
                  </a:rPr>
                  <a:t>Designers</a:t>
                </a:r>
              </a:p>
            </p:txBody>
          </p:sp>
        </p:grpSp>
      </p:grpSp>
      <p:sp>
        <p:nvSpPr>
          <p:cNvPr id="29" name="Title 1">
            <a:extLst>
              <a:ext uri="{FF2B5EF4-FFF2-40B4-BE49-F238E27FC236}">
                <a16:creationId xmlns:a16="http://schemas.microsoft.com/office/drawing/2014/main" id="{6E5935ED-F699-1BD3-9C40-3C9A5EF2401D}"/>
              </a:ext>
            </a:extLst>
          </p:cNvPr>
          <p:cNvSpPr txBox="1">
            <a:spLocks/>
          </p:cNvSpPr>
          <p:nvPr/>
        </p:nvSpPr>
        <p:spPr>
          <a:xfrm>
            <a:off x="2292932" y="6347805"/>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the link icon to go to the standard</a:t>
            </a:r>
            <a:r>
              <a:rPr lang="en-GB" sz="2000" b="1" spc="-50" dirty="0">
                <a:solidFill>
                  <a:srgbClr val="C00000"/>
                </a:solidFill>
                <a:latin typeface="Calibri"/>
              </a:rPr>
              <a:t>  </a:t>
            </a:r>
            <a:endParaRPr kumimoji="0" lang="en-GB" sz="2000" b="1" i="0" u="none" strike="noStrike" kern="1200" cap="none" spc="-50" normalizeH="0" baseline="0" noProof="0" dirty="0">
              <a:ln>
                <a:noFill/>
              </a:ln>
              <a:solidFill>
                <a:srgbClr val="C00000"/>
              </a:solidFill>
              <a:effectLst/>
              <a:uLnTx/>
              <a:uFillTx/>
              <a:latin typeface="Calibri"/>
              <a:ea typeface="+mj-ea"/>
              <a:cs typeface="+mj-cs"/>
            </a:endParaRPr>
          </a:p>
        </p:txBody>
      </p:sp>
      <p:pic>
        <p:nvPicPr>
          <p:cNvPr id="30" name="Picture 29" descr="A green circle with white lines on it&#10;&#10;Description automatically generated">
            <a:extLst>
              <a:ext uri="{FF2B5EF4-FFF2-40B4-BE49-F238E27FC236}">
                <a16:creationId xmlns:a16="http://schemas.microsoft.com/office/drawing/2014/main" id="{FC1C3A36-9146-BF45-E9DD-D5555E19AA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5315" y="555512"/>
            <a:ext cx="720000" cy="720000"/>
          </a:xfrm>
          <a:prstGeom prst="rect">
            <a:avLst/>
          </a:prstGeom>
        </p:spPr>
      </p:pic>
    </p:spTree>
    <p:extLst>
      <p:ext uri="{BB962C8B-B14F-4D97-AF65-F5344CB8AC3E}">
        <p14:creationId xmlns:p14="http://schemas.microsoft.com/office/powerpoint/2010/main" val="1421428114"/>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hlinkClick r:id="" action="ppaction://noaction" highlightClick="1"/>
            <a:extLst>
              <a:ext uri="{FF2B5EF4-FFF2-40B4-BE49-F238E27FC236}">
                <a16:creationId xmlns:a16="http://schemas.microsoft.com/office/drawing/2014/main" id="{44C61555-BA2A-4BC9-A516-C8062C254B09}"/>
              </a:ext>
            </a:extLst>
          </p:cNvPr>
          <p:cNvSpPr/>
          <p:nvPr/>
        </p:nvSpPr>
        <p:spPr>
          <a:xfrm>
            <a:off x="1073189" y="554876"/>
            <a:ext cx="9826040" cy="720000"/>
          </a:xfrm>
          <a:prstGeom prst="roundRect">
            <a:avLst>
              <a:gd name="adj" fmla="val 30718"/>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065020" marR="0" lvl="0" indent="-2065020" algn="l" defTabSz="914400" rtl="0" eaLnBrk="1" fontAlgn="auto" latinLnBrk="0" hangingPunct="1">
              <a:lnSpc>
                <a:spcPct val="100000"/>
              </a:lnSpc>
              <a:spcBef>
                <a:spcPts val="0"/>
              </a:spcBef>
              <a:spcAft>
                <a:spcPts val="0"/>
              </a:spcAft>
              <a:buClrTx/>
              <a:buSzTx/>
              <a:buFontTx/>
              <a:buNone/>
              <a:tabLst>
                <a:tab pos="2065338" algn="l"/>
              </a:tabLst>
              <a:defRPr/>
            </a:pPr>
            <a:r>
              <a:rPr lang="en-GB" sz="1800" dirty="0">
                <a:solidFill>
                  <a:srgbClr val="000000"/>
                </a:solidFill>
                <a:effectLst/>
                <a:latin typeface="Calibri"/>
                <a:ea typeface="Calibri"/>
                <a:cs typeface="Calibri"/>
              </a:rPr>
              <a:t> TN2314 Issue 1: Route availability 	</a:t>
            </a:r>
          </a:p>
        </p:txBody>
      </p:sp>
      <p:sp>
        <p:nvSpPr>
          <p:cNvPr id="98" name="Rectangle: Rounded Corners 97">
            <a:extLst>
              <a:ext uri="{FF2B5EF4-FFF2-40B4-BE49-F238E27FC236}">
                <a16:creationId xmlns:a16="http://schemas.microsoft.com/office/drawing/2014/main" id="{E62B2296-9CCF-4DBD-BB1C-6B80B8E5D278}"/>
              </a:ext>
            </a:extLst>
          </p:cNvPr>
          <p:cNvSpPr/>
          <p:nvPr/>
        </p:nvSpPr>
        <p:spPr>
          <a:xfrm>
            <a:off x="1063066" y="1429659"/>
            <a:ext cx="10065867" cy="4918146"/>
          </a:xfrm>
          <a:prstGeom prst="roundRect">
            <a:avLst>
              <a:gd name="adj" fmla="val 4382"/>
            </a:avLst>
          </a:prstGeom>
          <a:no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93132" y="1378018"/>
            <a:ext cx="10045924" cy="5131640"/>
          </a:xfrm>
          <a:prstGeom prst="roundRect">
            <a:avLst>
              <a:gd name="adj" fmla="val 438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36000" bIns="45720" rtlCol="0" anchor="t" anchorCtr="0"/>
          <a:lstStyle/>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Overview</a:t>
            </a:r>
            <a:r>
              <a:rPr lang="en-GB" b="1" spc="-50" dirty="0">
                <a:solidFill>
                  <a:schemeClr val="tx1"/>
                </a:solidFill>
              </a:rPr>
              <a:t> </a:t>
            </a:r>
            <a:r>
              <a:rPr lang="en-GB" spc="-50" dirty="0">
                <a:solidFill>
                  <a:schemeClr val="tx1"/>
                </a:solidFill>
              </a:rPr>
              <a:t>–</a:t>
            </a:r>
            <a:r>
              <a:rPr lang="en-GB" b="1" spc="-50" dirty="0">
                <a:solidFill>
                  <a:schemeClr val="tx1"/>
                </a:solidFill>
              </a:rPr>
              <a:t> </a:t>
            </a:r>
            <a:r>
              <a:rPr lang="en-GB" dirty="0">
                <a:solidFill>
                  <a:schemeClr val="tx1"/>
                </a:solidFill>
              </a:rPr>
              <a:t>TTN2314 describes the standards associated with rail vehicle route availability (RA) numbers and provides guidance on the application of those standards to new rail vehicles and existing rail vehicles where a modification changes their weight. </a:t>
            </a:r>
          </a:p>
          <a:p>
            <a:pPr>
              <a:spcAft>
                <a:spcPts val="600"/>
              </a:spcAft>
              <a:defRPr/>
            </a:pPr>
            <a:r>
              <a:rPr kumimoji="0" lang="en-GB" i="0" u="none" strike="noStrike" kern="1200" cap="none" spc="-50" normalizeH="0" noProof="0" dirty="0">
                <a:ln>
                  <a:noFill/>
                </a:ln>
                <a:solidFill>
                  <a:schemeClr val="tx1"/>
                </a:solidFill>
                <a:effectLst/>
                <a:uLnTx/>
                <a:uFillTx/>
                <a:ea typeface="+mn-ea"/>
                <a:cs typeface="+mn-cs"/>
              </a:rPr>
              <a:t>This technical note has been produced because the precise method of determining a rail vehicle’s route available number has changed over time, with the result that some older vehicles, particularly passenger multiple units, may be incorrectly classified. This technical note aims to clarify the correct method of classification.</a:t>
            </a:r>
          </a:p>
          <a:p>
            <a:pPr>
              <a:spcAft>
                <a:spcPts val="600"/>
              </a:spcAft>
              <a:defRPr/>
            </a:pPr>
            <a:endParaRPr lang="en-GB" b="1" spc="-50" dirty="0">
              <a:solidFill>
                <a:schemeClr val="tx1"/>
              </a:solidFill>
            </a:endParaRPr>
          </a:p>
          <a:p>
            <a:pPr>
              <a:spcAft>
                <a:spcPts val="600"/>
              </a:spcAft>
              <a:defRPr/>
            </a:pPr>
            <a:r>
              <a:rPr lang="en-GB" b="1" spc="-50" dirty="0">
                <a:solidFill>
                  <a:schemeClr val="tx1"/>
                </a:solidFill>
              </a:rPr>
              <a:t>Audience </a:t>
            </a:r>
            <a:r>
              <a:rPr lang="en-GB" spc="-50" dirty="0">
                <a:solidFill>
                  <a:schemeClr val="tx1"/>
                </a:solidFill>
              </a:rPr>
              <a:t>–</a:t>
            </a:r>
          </a:p>
          <a:p>
            <a:pPr>
              <a:spcAft>
                <a:spcPts val="600"/>
              </a:spcAft>
              <a:defRPr/>
            </a:pPr>
            <a:r>
              <a:rPr lang="en-GB" spc="-50" dirty="0">
                <a:solidFill>
                  <a:schemeClr val="tx1"/>
                </a:solidFill>
              </a:rPr>
              <a:t>This Technical Note is intended to support</a:t>
            </a:r>
            <a:r>
              <a:rPr kumimoji="0" lang="en-GB" i="0" u="none" strike="noStrike" kern="1200" cap="none" spc="-50" normalizeH="0" noProof="0" dirty="0">
                <a:ln>
                  <a:noFill/>
                </a:ln>
                <a:solidFill>
                  <a:schemeClr val="tx1"/>
                </a:solidFill>
                <a:effectLst/>
                <a:uLnTx/>
                <a:uFillTx/>
                <a:ea typeface="+mn-ea"/>
                <a:cs typeface="+mn-cs"/>
              </a:rPr>
              <a:t>:</a:t>
            </a:r>
          </a:p>
          <a:p>
            <a:pPr marL="363538" indent="-363538">
              <a:spcAft>
                <a:spcPts val="600"/>
              </a:spcAft>
              <a:defRPr/>
            </a:pPr>
            <a:r>
              <a:rPr kumimoji="0" lang="en-GB" i="0" u="none" strike="noStrike" kern="1200" cap="none" spc="-50" normalizeH="0" noProof="0" dirty="0">
                <a:ln>
                  <a:noFill/>
                </a:ln>
                <a:solidFill>
                  <a:schemeClr val="tx1"/>
                </a:solidFill>
                <a:effectLst/>
                <a:uLnTx/>
                <a:uFillTx/>
                <a:ea typeface="+mn-ea"/>
                <a:cs typeface="+mn-cs"/>
              </a:rPr>
              <a:t>•	rolling stock owners and leasing companies;</a:t>
            </a:r>
          </a:p>
          <a:p>
            <a:pPr marL="363538" indent="-363538">
              <a:spcAft>
                <a:spcPts val="600"/>
              </a:spcAft>
              <a:defRPr/>
            </a:pPr>
            <a:r>
              <a:rPr kumimoji="0" lang="en-GB" i="0" u="none" strike="noStrike" kern="1200" cap="none" spc="-50" normalizeH="0" noProof="0" dirty="0">
                <a:ln>
                  <a:noFill/>
                </a:ln>
                <a:solidFill>
                  <a:schemeClr val="tx1"/>
                </a:solidFill>
                <a:effectLst/>
                <a:uLnTx/>
                <a:uFillTx/>
                <a:ea typeface="+mn-ea"/>
                <a:cs typeface="+mn-cs"/>
              </a:rPr>
              <a:t>•	railway undertakings;</a:t>
            </a:r>
          </a:p>
          <a:p>
            <a:pPr marL="363538" indent="-363538">
              <a:spcAft>
                <a:spcPts val="600"/>
              </a:spcAft>
              <a:defRPr/>
            </a:pPr>
            <a:r>
              <a:rPr kumimoji="0" lang="en-GB" i="0" u="none" strike="noStrike" kern="1200" cap="none" spc="-50" normalizeH="0" noProof="0" dirty="0">
                <a:ln>
                  <a:noFill/>
                </a:ln>
                <a:solidFill>
                  <a:schemeClr val="tx1"/>
                </a:solidFill>
                <a:effectLst/>
                <a:uLnTx/>
                <a:uFillTx/>
                <a:ea typeface="+mn-ea"/>
                <a:cs typeface="+mn-cs"/>
              </a:rPr>
              <a:t>•	vehicle manufacturers;</a:t>
            </a:r>
          </a:p>
          <a:p>
            <a:pPr marL="363538" indent="-363538">
              <a:spcAft>
                <a:spcPts val="600"/>
              </a:spcAft>
              <a:defRPr/>
            </a:pPr>
            <a:r>
              <a:rPr kumimoji="0" lang="en-GB" i="0" u="none" strike="noStrike" kern="1200" cap="none" spc="-50" normalizeH="0" noProof="0" dirty="0">
                <a:ln>
                  <a:noFill/>
                </a:ln>
                <a:solidFill>
                  <a:schemeClr val="tx1"/>
                </a:solidFill>
                <a:effectLst/>
                <a:uLnTx/>
                <a:uFillTx/>
                <a:ea typeface="+mn-ea"/>
                <a:cs typeface="+mn-cs"/>
              </a:rPr>
              <a:t>•	entities in charge of maintenance; and</a:t>
            </a:r>
          </a:p>
          <a:p>
            <a:pPr marL="363538" indent="-363538">
              <a:spcAft>
                <a:spcPts val="600"/>
              </a:spcAft>
              <a:defRPr/>
            </a:pPr>
            <a:r>
              <a:rPr kumimoji="0" lang="en-GB" i="0" u="none" strike="noStrike" kern="1200" cap="none" spc="-50" normalizeH="0" noProof="0" dirty="0">
                <a:ln>
                  <a:noFill/>
                </a:ln>
                <a:solidFill>
                  <a:schemeClr val="tx1"/>
                </a:solidFill>
                <a:effectLst/>
                <a:uLnTx/>
                <a:uFillTx/>
                <a:ea typeface="+mn-ea"/>
                <a:cs typeface="+mn-cs"/>
              </a:rPr>
              <a:t>•	project entities.</a:t>
            </a:r>
          </a:p>
        </p:txBody>
      </p:sp>
      <p:pic>
        <p:nvPicPr>
          <p:cNvPr id="27" name="Picture 26">
            <a:hlinkClick r:id="" action="ppaction://noaction"/>
            <a:extLst>
              <a:ext uri="{FF2B5EF4-FFF2-40B4-BE49-F238E27FC236}">
                <a16:creationId xmlns:a16="http://schemas.microsoft.com/office/drawing/2014/main" id="{6CEC08C8-FEB9-417F-B4EA-027F8C65F4EF}"/>
              </a:ext>
            </a:extLst>
          </p:cNvPr>
          <p:cNvPicPr>
            <a:picLocks noChangeAspect="1"/>
          </p:cNvPicPr>
          <p:nvPr/>
        </p:nvPicPr>
        <p:blipFill>
          <a:blip r:embed="rId3"/>
          <a:stretch>
            <a:fillRect/>
          </a:stretch>
        </p:blipFill>
        <p:spPr>
          <a:xfrm>
            <a:off x="11290478" y="157163"/>
            <a:ext cx="755970" cy="755970"/>
          </a:xfrm>
          <a:prstGeom prst="rect">
            <a:avLst/>
          </a:prstGeom>
        </p:spPr>
      </p:pic>
      <p:sp>
        <p:nvSpPr>
          <p:cNvPr id="44" name="Title 1">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Standards – </a:t>
            </a:r>
            <a:r>
              <a:rPr lang="en-GB" sz="2400" spc="-50">
                <a:solidFill>
                  <a:prstClr val="black"/>
                </a:solidFill>
                <a:latin typeface="Calibri"/>
              </a:rPr>
              <a:t>June</a:t>
            </a:r>
            <a:r>
              <a:rPr kumimoji="0" lang="en-GB" sz="2400" b="0" i="0" u="none" strike="noStrike" kern="1200" cap="none" spc="-50" normalizeH="0" baseline="0" noProof="0">
                <a:ln>
                  <a:noFill/>
                </a:ln>
                <a:solidFill>
                  <a:prstClr val="black"/>
                </a:solidFill>
                <a:effectLst/>
                <a:uLnTx/>
                <a:uFillTx/>
                <a:latin typeface="Calibri"/>
                <a:ea typeface="+mj-ea"/>
                <a:cs typeface="+mj-cs"/>
              </a:rPr>
              <a:t>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22" name="Picture 21">
            <a:hlinkClick r:id="rId4"/>
            <a:extLst>
              <a:ext uri="{FF2B5EF4-FFF2-40B4-BE49-F238E27FC236}">
                <a16:creationId xmlns:a16="http://schemas.microsoft.com/office/drawing/2014/main" id="{28BF2077-600C-4323-B7B7-25758286D64D}"/>
              </a:ext>
            </a:extLst>
          </p:cNvPr>
          <p:cNvPicPr>
            <a:picLocks noChangeAspect="1"/>
          </p:cNvPicPr>
          <p:nvPr/>
        </p:nvPicPr>
        <p:blipFill>
          <a:blip r:embed="rId5"/>
          <a:stretch>
            <a:fillRect/>
          </a:stretch>
        </p:blipFill>
        <p:spPr>
          <a:xfrm>
            <a:off x="10395930" y="542761"/>
            <a:ext cx="755970" cy="755970"/>
          </a:xfrm>
          <a:prstGeom prst="rect">
            <a:avLst/>
          </a:prstGeom>
        </p:spPr>
      </p:pic>
      <p:pic>
        <p:nvPicPr>
          <p:cNvPr id="14" name="Picture 13">
            <a:hlinkClick r:id="" action="ppaction://hlinkshowjump?jump=endshow"/>
            <a:extLst>
              <a:ext uri="{FF2B5EF4-FFF2-40B4-BE49-F238E27FC236}">
                <a16:creationId xmlns:a16="http://schemas.microsoft.com/office/drawing/2014/main" id="{F3E13EC4-7204-4B8D-89F0-07C9C189E4F4}"/>
              </a:ext>
            </a:extLst>
          </p:cNvPr>
          <p:cNvPicPr>
            <a:picLocks noChangeAspect="1"/>
          </p:cNvPicPr>
          <p:nvPr/>
        </p:nvPicPr>
        <p:blipFill>
          <a:blip r:embed="rId6"/>
          <a:stretch>
            <a:fillRect/>
          </a:stretch>
        </p:blipFill>
        <p:spPr>
          <a:xfrm>
            <a:off x="89371" y="6016808"/>
            <a:ext cx="720000" cy="692039"/>
          </a:xfrm>
          <a:prstGeom prst="rect">
            <a:avLst/>
          </a:prstGeom>
        </p:spPr>
      </p:pic>
      <p:grpSp>
        <p:nvGrpSpPr>
          <p:cNvPr id="6" name="Group 5">
            <a:extLst>
              <a:ext uri="{FF2B5EF4-FFF2-40B4-BE49-F238E27FC236}">
                <a16:creationId xmlns:a16="http://schemas.microsoft.com/office/drawing/2014/main" id="{B3FB3724-08CD-494C-B934-D7A7670EC2D5}"/>
              </a:ext>
            </a:extLst>
          </p:cNvPr>
          <p:cNvGrpSpPr/>
          <p:nvPr/>
        </p:nvGrpSpPr>
        <p:grpSpPr>
          <a:xfrm>
            <a:off x="279057" y="1377452"/>
            <a:ext cx="720000" cy="756754"/>
            <a:chOff x="279057" y="1377452"/>
            <a:chExt cx="720000" cy="756754"/>
          </a:xfrm>
        </p:grpSpPr>
        <p:sp>
          <p:nvSpPr>
            <p:cNvPr id="35" name="Rectangle: Rounded Corners 34">
              <a:extLst>
                <a:ext uri="{FF2B5EF4-FFF2-40B4-BE49-F238E27FC236}">
                  <a16:creationId xmlns:a16="http://schemas.microsoft.com/office/drawing/2014/main" id="{D8318DEF-D46B-407F-A800-9C706528D90D}"/>
                </a:ext>
              </a:extLst>
            </p:cNvPr>
            <p:cNvSpPr/>
            <p:nvPr/>
          </p:nvSpPr>
          <p:spPr>
            <a:xfrm>
              <a:off x="279057" y="138761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9D8951F-F4F8-4959-B0DC-34E0BBAF074D}"/>
                </a:ext>
              </a:extLst>
            </p:cNvPr>
            <p:cNvPicPr>
              <a:picLocks noChangeAspect="1"/>
            </p:cNvPicPr>
            <p:nvPr/>
          </p:nvPicPr>
          <p:blipFill>
            <a:blip r:embed="rId7"/>
            <a:stretch>
              <a:fillRect/>
            </a:stretch>
          </p:blipFill>
          <p:spPr>
            <a:xfrm>
              <a:off x="344173" y="1377452"/>
              <a:ext cx="629587" cy="587962"/>
            </a:xfrm>
            <a:prstGeom prst="rect">
              <a:avLst/>
            </a:prstGeom>
          </p:spPr>
        </p:pic>
        <p:sp>
          <p:nvSpPr>
            <p:cNvPr id="5" name="TextBox 4">
              <a:extLst>
                <a:ext uri="{FF2B5EF4-FFF2-40B4-BE49-F238E27FC236}">
                  <a16:creationId xmlns:a16="http://schemas.microsoft.com/office/drawing/2014/main" id="{3F85144B-827C-4621-93EA-0A3E7BA18A32}"/>
                </a:ext>
              </a:extLst>
            </p:cNvPr>
            <p:cNvSpPr txBox="1"/>
            <p:nvPr/>
          </p:nvSpPr>
          <p:spPr>
            <a:xfrm>
              <a:off x="352161" y="1795652"/>
              <a:ext cx="572781" cy="338554"/>
            </a:xfrm>
            <a:prstGeom prst="rect">
              <a:avLst/>
            </a:prstGeom>
            <a:noFill/>
          </p:spPr>
          <p:txBody>
            <a:bodyPr wrap="square" rtlCol="0">
              <a:spAutoFit/>
            </a:bodyPr>
            <a:lstStyle/>
            <a:p>
              <a:pPr algn="ctr"/>
              <a:r>
                <a:rPr lang="en-GB" sz="1600" b="1"/>
                <a:t>RU</a:t>
              </a:r>
            </a:p>
          </p:txBody>
        </p:sp>
      </p:grpSp>
      <p:grpSp>
        <p:nvGrpSpPr>
          <p:cNvPr id="4" name="Group 3">
            <a:extLst>
              <a:ext uri="{FF2B5EF4-FFF2-40B4-BE49-F238E27FC236}">
                <a16:creationId xmlns:a16="http://schemas.microsoft.com/office/drawing/2014/main" id="{CDAB088C-F746-8D0E-0441-2641FB56262A}"/>
              </a:ext>
            </a:extLst>
          </p:cNvPr>
          <p:cNvGrpSpPr/>
          <p:nvPr/>
        </p:nvGrpSpPr>
        <p:grpSpPr>
          <a:xfrm>
            <a:off x="245315" y="2198689"/>
            <a:ext cx="779880" cy="720000"/>
            <a:chOff x="245315" y="3016903"/>
            <a:chExt cx="779880" cy="720000"/>
          </a:xfrm>
        </p:grpSpPr>
        <p:grpSp>
          <p:nvGrpSpPr>
            <p:cNvPr id="272" name="Group 271">
              <a:extLst>
                <a:ext uri="{FF2B5EF4-FFF2-40B4-BE49-F238E27FC236}">
                  <a16:creationId xmlns:a16="http://schemas.microsoft.com/office/drawing/2014/main" id="{DC2F099A-5C15-4A75-A9FD-AA44069EC83C}"/>
                </a:ext>
              </a:extLst>
            </p:cNvPr>
            <p:cNvGrpSpPr/>
            <p:nvPr/>
          </p:nvGrpSpPr>
          <p:grpSpPr>
            <a:xfrm>
              <a:off x="278739" y="3016903"/>
              <a:ext cx="720000" cy="720000"/>
              <a:chOff x="300871" y="4939444"/>
              <a:chExt cx="720000" cy="720000"/>
            </a:xfrm>
          </p:grpSpPr>
          <p:sp>
            <p:nvSpPr>
              <p:cNvPr id="264" name="Rectangle: Rounded Corners 263">
                <a:extLst>
                  <a:ext uri="{FF2B5EF4-FFF2-40B4-BE49-F238E27FC236}">
                    <a16:creationId xmlns:a16="http://schemas.microsoft.com/office/drawing/2014/main" id="{08A90D6D-F7F4-4F56-AE5D-DA56069A34AD}"/>
                  </a:ext>
                </a:extLst>
              </p:cNvPr>
              <p:cNvSpPr/>
              <p:nvPr/>
            </p:nvSpPr>
            <p:spPr>
              <a:xfrm>
                <a:off x="300871" y="4939444"/>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1" name="Picture 270">
                <a:extLst>
                  <a:ext uri="{FF2B5EF4-FFF2-40B4-BE49-F238E27FC236}">
                    <a16:creationId xmlns:a16="http://schemas.microsoft.com/office/drawing/2014/main" id="{E6168258-AEC0-47E3-9605-5B3685AF6413}"/>
                  </a:ext>
                </a:extLst>
              </p:cNvPr>
              <p:cNvPicPr>
                <a:picLocks noChangeAspect="1"/>
              </p:cNvPicPr>
              <p:nvPr/>
            </p:nvPicPr>
            <p:blipFill>
              <a:blip r:embed="rId8"/>
              <a:stretch>
                <a:fillRect/>
              </a:stretch>
            </p:blipFill>
            <p:spPr>
              <a:xfrm>
                <a:off x="300871" y="4957059"/>
                <a:ext cx="665743" cy="546505"/>
              </a:xfrm>
              <a:prstGeom prst="rect">
                <a:avLst/>
              </a:prstGeom>
            </p:spPr>
          </p:pic>
        </p:grpSp>
        <p:sp>
          <p:nvSpPr>
            <p:cNvPr id="2" name="TextBox 1">
              <a:extLst>
                <a:ext uri="{FF2B5EF4-FFF2-40B4-BE49-F238E27FC236}">
                  <a16:creationId xmlns:a16="http://schemas.microsoft.com/office/drawing/2014/main" id="{46DD1692-C40E-75F3-5337-614747D69D42}"/>
                </a:ext>
              </a:extLst>
            </p:cNvPr>
            <p:cNvSpPr txBox="1"/>
            <p:nvPr/>
          </p:nvSpPr>
          <p:spPr>
            <a:xfrm>
              <a:off x="245315" y="3411746"/>
              <a:ext cx="779880" cy="292388"/>
            </a:xfrm>
            <a:prstGeom prst="rect">
              <a:avLst/>
            </a:prstGeom>
            <a:noFill/>
          </p:spPr>
          <p:txBody>
            <a:bodyPr wrap="square" rtlCol="0">
              <a:spAutoFit/>
            </a:bodyPr>
            <a:lstStyle/>
            <a:p>
              <a:pPr algn="ctr"/>
              <a:r>
                <a:rPr lang="en-GB" sz="1300" b="1" spc="-50"/>
                <a:t>Builders</a:t>
              </a:r>
            </a:p>
          </p:txBody>
        </p:sp>
      </p:grpSp>
      <p:pic>
        <p:nvPicPr>
          <p:cNvPr id="7" name="Picture 6" descr="A green circle with white lines on it&#10;&#10;Description automatically generated">
            <a:extLst>
              <a:ext uri="{FF2B5EF4-FFF2-40B4-BE49-F238E27FC236}">
                <a16:creationId xmlns:a16="http://schemas.microsoft.com/office/drawing/2014/main" id="{C684AD5C-6897-632A-72FA-A6E1CE0B90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883" y="555512"/>
            <a:ext cx="720000" cy="720000"/>
          </a:xfrm>
          <a:prstGeom prst="rect">
            <a:avLst/>
          </a:prstGeom>
        </p:spPr>
      </p:pic>
      <p:grpSp>
        <p:nvGrpSpPr>
          <p:cNvPr id="25" name="Group 24">
            <a:extLst>
              <a:ext uri="{FF2B5EF4-FFF2-40B4-BE49-F238E27FC236}">
                <a16:creationId xmlns:a16="http://schemas.microsoft.com/office/drawing/2014/main" id="{33860827-A061-4528-5C5F-1FEC61F2BA91}"/>
              </a:ext>
            </a:extLst>
          </p:cNvPr>
          <p:cNvGrpSpPr/>
          <p:nvPr/>
        </p:nvGrpSpPr>
        <p:grpSpPr>
          <a:xfrm>
            <a:off x="247407" y="2983979"/>
            <a:ext cx="779880" cy="731864"/>
            <a:chOff x="236141" y="2230913"/>
            <a:chExt cx="779880" cy="731864"/>
          </a:xfrm>
        </p:grpSpPr>
        <p:grpSp>
          <p:nvGrpSpPr>
            <p:cNvPr id="26" name="Group 25">
              <a:extLst>
                <a:ext uri="{FF2B5EF4-FFF2-40B4-BE49-F238E27FC236}">
                  <a16:creationId xmlns:a16="http://schemas.microsoft.com/office/drawing/2014/main" id="{21889163-8194-12CC-F7FD-DF7FDF4D09F3}"/>
                </a:ext>
              </a:extLst>
            </p:cNvPr>
            <p:cNvGrpSpPr/>
            <p:nvPr/>
          </p:nvGrpSpPr>
          <p:grpSpPr>
            <a:xfrm>
              <a:off x="236141" y="2230913"/>
              <a:ext cx="779880" cy="731864"/>
              <a:chOff x="236141" y="3016903"/>
              <a:chExt cx="779880" cy="731864"/>
            </a:xfrm>
          </p:grpSpPr>
          <p:sp>
            <p:nvSpPr>
              <p:cNvPr id="31" name="Rectangle: Rounded Corners 30">
                <a:extLst>
                  <a:ext uri="{FF2B5EF4-FFF2-40B4-BE49-F238E27FC236}">
                    <a16:creationId xmlns:a16="http://schemas.microsoft.com/office/drawing/2014/main" id="{6983907D-5949-3714-B69D-92112900837A}"/>
                  </a:ext>
                </a:extLst>
              </p:cNvPr>
              <p:cNvSpPr/>
              <p:nvPr/>
            </p:nvSpPr>
            <p:spPr>
              <a:xfrm>
                <a:off x="278739" y="3016903"/>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89872006-EDFD-093C-D30A-97AD7C2528DA}"/>
                  </a:ext>
                </a:extLst>
              </p:cNvPr>
              <p:cNvSpPr txBox="1"/>
              <p:nvPr/>
            </p:nvSpPr>
            <p:spPr>
              <a:xfrm>
                <a:off x="236141" y="3417201"/>
                <a:ext cx="779880" cy="331566"/>
              </a:xfrm>
              <a:prstGeom prst="rect">
                <a:avLst/>
              </a:prstGeom>
              <a:noFill/>
            </p:spPr>
            <p:txBody>
              <a:bodyPr wrap="square" rtlCol="0">
                <a:spAutoFit/>
              </a:bodyPr>
              <a:lstStyle/>
              <a:p>
                <a:pPr algn="ctr">
                  <a:lnSpc>
                    <a:spcPts val="900"/>
                  </a:lnSpc>
                </a:pPr>
                <a:r>
                  <a:rPr lang="en-GB" sz="1100" b="1" spc="-70" dirty="0"/>
                  <a:t>Project Entities</a:t>
                </a:r>
              </a:p>
            </p:txBody>
          </p:sp>
        </p:grpSp>
        <p:grpSp>
          <p:nvGrpSpPr>
            <p:cNvPr id="28" name="Group 27">
              <a:extLst>
                <a:ext uri="{FF2B5EF4-FFF2-40B4-BE49-F238E27FC236}">
                  <a16:creationId xmlns:a16="http://schemas.microsoft.com/office/drawing/2014/main" id="{E64D18CD-5B6F-F9ED-341D-CCA4A5861B74}"/>
                </a:ext>
              </a:extLst>
            </p:cNvPr>
            <p:cNvGrpSpPr/>
            <p:nvPr/>
          </p:nvGrpSpPr>
          <p:grpSpPr>
            <a:xfrm>
              <a:off x="461881" y="2250317"/>
              <a:ext cx="459155" cy="462307"/>
              <a:chOff x="8466845" y="5113867"/>
              <a:chExt cx="1055519" cy="1062764"/>
            </a:xfrm>
          </p:grpSpPr>
          <p:sp>
            <p:nvSpPr>
              <p:cNvPr id="29" name="Freeform: Shape 28">
                <a:extLst>
                  <a:ext uri="{FF2B5EF4-FFF2-40B4-BE49-F238E27FC236}">
                    <a16:creationId xmlns:a16="http://schemas.microsoft.com/office/drawing/2014/main" id="{D09FD4AA-B744-89D6-0F89-4B3B16A695B9}"/>
                  </a:ext>
                </a:extLst>
              </p:cNvPr>
              <p:cNvSpPr/>
              <p:nvPr/>
            </p:nvSpPr>
            <p:spPr>
              <a:xfrm>
                <a:off x="8466845" y="5113867"/>
                <a:ext cx="824810" cy="999404"/>
              </a:xfrm>
              <a:custGeom>
                <a:avLst/>
                <a:gdLst>
                  <a:gd name="connsiteX0" fmla="*/ 609505 w 609523"/>
                  <a:gd name="connsiteY0" fmla="*/ 533019 h 753122"/>
                  <a:gd name="connsiteX1" fmla="*/ 573938 w 609523"/>
                  <a:gd name="connsiteY1" fmla="*/ 461582 h 753122"/>
                  <a:gd name="connsiteX2" fmla="*/ 483337 w 609523"/>
                  <a:gd name="connsiteY2" fmla="*/ 410404 h 753122"/>
                  <a:gd name="connsiteX3" fmla="*/ 483213 w 609523"/>
                  <a:gd name="connsiteY3" fmla="*/ 410347 h 753122"/>
                  <a:gd name="connsiteX4" fmla="*/ 483213 w 609523"/>
                  <a:gd name="connsiteY4" fmla="*/ 410347 h 753122"/>
                  <a:gd name="connsiteX5" fmla="*/ 482965 w 609523"/>
                  <a:gd name="connsiteY5" fmla="*/ 410251 h 753122"/>
                  <a:gd name="connsiteX6" fmla="*/ 468611 w 609523"/>
                  <a:gd name="connsiteY6" fmla="*/ 404536 h 753122"/>
                  <a:gd name="connsiteX7" fmla="*/ 405898 w 609523"/>
                  <a:gd name="connsiteY7" fmla="*/ 379590 h 753122"/>
                  <a:gd name="connsiteX8" fmla="*/ 400002 w 609523"/>
                  <a:gd name="connsiteY8" fmla="*/ 370789 h 753122"/>
                  <a:gd name="connsiteX9" fmla="*/ 400002 w 609523"/>
                  <a:gd name="connsiteY9" fmla="*/ 347415 h 753122"/>
                  <a:gd name="connsiteX10" fmla="*/ 457200 w 609523"/>
                  <a:gd name="connsiteY10" fmla="*/ 228600 h 753122"/>
                  <a:gd name="connsiteX11" fmla="*/ 457200 w 609523"/>
                  <a:gd name="connsiteY11" fmla="*/ 214313 h 753122"/>
                  <a:gd name="connsiteX12" fmla="*/ 472773 w 609523"/>
                  <a:gd name="connsiteY12" fmla="*/ 160487 h 753122"/>
                  <a:gd name="connsiteX13" fmla="*/ 377095 w 609523"/>
                  <a:gd name="connsiteY13" fmla="*/ 17974 h 753122"/>
                  <a:gd name="connsiteX14" fmla="*/ 363122 w 609523"/>
                  <a:gd name="connsiteY14" fmla="*/ 19221 h 753122"/>
                  <a:gd name="connsiteX15" fmla="*/ 353501 w 609523"/>
                  <a:gd name="connsiteY15" fmla="*/ 25889 h 753122"/>
                  <a:gd name="connsiteX16" fmla="*/ 342862 w 609523"/>
                  <a:gd name="connsiteY16" fmla="*/ 11344 h 753122"/>
                  <a:gd name="connsiteX17" fmla="*/ 329117 w 609523"/>
                  <a:gd name="connsiteY17" fmla="*/ 2591 h 753122"/>
                  <a:gd name="connsiteX18" fmla="*/ 299104 w 609523"/>
                  <a:gd name="connsiteY18" fmla="*/ 0 h 753122"/>
                  <a:gd name="connsiteX19" fmla="*/ 153905 w 609523"/>
                  <a:gd name="connsiteY19" fmla="*/ 91440 h 753122"/>
                  <a:gd name="connsiteX20" fmla="*/ 152133 w 609523"/>
                  <a:gd name="connsiteY20" fmla="*/ 219437 h 753122"/>
                  <a:gd name="connsiteX21" fmla="*/ 152400 w 609523"/>
                  <a:gd name="connsiteY21" fmla="*/ 221437 h 753122"/>
                  <a:gd name="connsiteX22" fmla="*/ 152400 w 609523"/>
                  <a:gd name="connsiteY22" fmla="*/ 228600 h 753122"/>
                  <a:gd name="connsiteX23" fmla="*/ 209455 w 609523"/>
                  <a:gd name="connsiteY23" fmla="*/ 347348 h 753122"/>
                  <a:gd name="connsiteX24" fmla="*/ 209455 w 609523"/>
                  <a:gd name="connsiteY24" fmla="*/ 370742 h 753122"/>
                  <a:gd name="connsiteX25" fmla="*/ 203740 w 609523"/>
                  <a:gd name="connsiteY25" fmla="*/ 379476 h 753122"/>
                  <a:gd name="connsiteX26" fmla="*/ 139284 w 609523"/>
                  <a:gd name="connsiteY26" fmla="*/ 405136 h 753122"/>
                  <a:gd name="connsiteX27" fmla="*/ 124587 w 609523"/>
                  <a:gd name="connsiteY27" fmla="*/ 410985 h 753122"/>
                  <a:gd name="connsiteX28" fmla="*/ 44958 w 609523"/>
                  <a:gd name="connsiteY28" fmla="*/ 454190 h 753122"/>
                  <a:gd name="connsiteX29" fmla="*/ 72580 w 609523"/>
                  <a:gd name="connsiteY29" fmla="*/ 481813 h 753122"/>
                  <a:gd name="connsiteX30" fmla="*/ 85801 w 609523"/>
                  <a:gd name="connsiteY30" fmla="*/ 495052 h 753122"/>
                  <a:gd name="connsiteX31" fmla="*/ 72790 w 609523"/>
                  <a:gd name="connsiteY31" fmla="*/ 508540 h 753122"/>
                  <a:gd name="connsiteX32" fmla="*/ 59169 w 609523"/>
                  <a:gd name="connsiteY32" fmla="*/ 522637 h 753122"/>
                  <a:gd name="connsiteX33" fmla="*/ 58988 w 609523"/>
                  <a:gd name="connsiteY33" fmla="*/ 522818 h 753122"/>
                  <a:gd name="connsiteX34" fmla="*/ 58807 w 609523"/>
                  <a:gd name="connsiteY34" fmla="*/ 522999 h 753122"/>
                  <a:gd name="connsiteX35" fmla="*/ 38138 w 609523"/>
                  <a:gd name="connsiteY35" fmla="*/ 531438 h 753122"/>
                  <a:gd name="connsiteX36" fmla="*/ 35785 w 609523"/>
                  <a:gd name="connsiteY36" fmla="*/ 531352 h 753122"/>
                  <a:gd name="connsiteX37" fmla="*/ 29118 w 609523"/>
                  <a:gd name="connsiteY37" fmla="*/ 538020 h 753122"/>
                  <a:gd name="connsiteX38" fmla="*/ 120463 w 609523"/>
                  <a:gd name="connsiteY38" fmla="*/ 629860 h 753122"/>
                  <a:gd name="connsiteX39" fmla="*/ 120486 w 609523"/>
                  <a:gd name="connsiteY39" fmla="*/ 678232 h 753122"/>
                  <a:gd name="connsiteX40" fmla="*/ 72114 w 609523"/>
                  <a:gd name="connsiteY40" fmla="*/ 678256 h 753122"/>
                  <a:gd name="connsiteX41" fmla="*/ 0 w 609523"/>
                  <a:gd name="connsiteY41" fmla="*/ 606400 h 753122"/>
                  <a:gd name="connsiteX42" fmla="*/ 0 w 609523"/>
                  <a:gd name="connsiteY42" fmla="*/ 700792 h 753122"/>
                  <a:gd name="connsiteX43" fmla="*/ 8477 w 609523"/>
                  <a:gd name="connsiteY43" fmla="*/ 706450 h 753122"/>
                  <a:gd name="connsiteX44" fmla="*/ 307438 w 609523"/>
                  <a:gd name="connsiteY44" fmla="*/ 753123 h 753122"/>
                  <a:gd name="connsiteX45" fmla="*/ 601904 w 609523"/>
                  <a:gd name="connsiteY45" fmla="*/ 705841 h 753122"/>
                  <a:gd name="connsiteX46" fmla="*/ 609524 w 609523"/>
                  <a:gd name="connsiteY46" fmla="*/ 700126 h 753122"/>
                  <a:gd name="connsiteX47" fmla="*/ 190500 w 609523"/>
                  <a:gd name="connsiteY47" fmla="*/ 228600 h 753122"/>
                  <a:gd name="connsiteX48" fmla="*/ 190500 w 609523"/>
                  <a:gd name="connsiteY48" fmla="*/ 196215 h 753122"/>
                  <a:gd name="connsiteX49" fmla="*/ 375590 w 609523"/>
                  <a:gd name="connsiteY49" fmla="*/ 117872 h 753122"/>
                  <a:gd name="connsiteX50" fmla="*/ 419100 w 609523"/>
                  <a:gd name="connsiteY50" fmla="*/ 182251 h 753122"/>
                  <a:gd name="connsiteX51" fmla="*/ 419100 w 609523"/>
                  <a:gd name="connsiteY51" fmla="*/ 228600 h 753122"/>
                  <a:gd name="connsiteX52" fmla="*/ 304800 w 609523"/>
                  <a:gd name="connsiteY52" fmla="*/ 342900 h 753122"/>
                  <a:gd name="connsiteX53" fmla="*/ 190500 w 609523"/>
                  <a:gd name="connsiteY53" fmla="*/ 228600 h 753122"/>
                  <a:gd name="connsiteX54" fmla="*/ 266605 w 609523"/>
                  <a:gd name="connsiteY54" fmla="*/ 601513 h 753122"/>
                  <a:gd name="connsiteX55" fmla="*/ 160430 w 609523"/>
                  <a:gd name="connsiteY55" fmla="*/ 437731 h 753122"/>
                  <a:gd name="connsiteX56" fmla="*/ 199358 w 609523"/>
                  <a:gd name="connsiteY56" fmla="*/ 422234 h 753122"/>
                  <a:gd name="connsiteX57" fmla="*/ 266605 w 609523"/>
                  <a:gd name="connsiteY57" fmla="*/ 449142 h 753122"/>
                  <a:gd name="connsiteX58" fmla="*/ 304705 w 609523"/>
                  <a:gd name="connsiteY58" fmla="*/ 423396 h 753122"/>
                  <a:gd name="connsiteX59" fmla="*/ 239506 w 609523"/>
                  <a:gd name="connsiteY59" fmla="*/ 397316 h 753122"/>
                  <a:gd name="connsiteX60" fmla="*/ 247555 w 609523"/>
                  <a:gd name="connsiteY60" fmla="*/ 370742 h 753122"/>
                  <a:gd name="connsiteX61" fmla="*/ 247555 w 609523"/>
                  <a:gd name="connsiteY61" fmla="*/ 369789 h 753122"/>
                  <a:gd name="connsiteX62" fmla="*/ 361912 w 609523"/>
                  <a:gd name="connsiteY62" fmla="*/ 369789 h 753122"/>
                  <a:gd name="connsiteX63" fmla="*/ 361912 w 609523"/>
                  <a:gd name="connsiteY63" fmla="*/ 370742 h 753122"/>
                  <a:gd name="connsiteX64" fmla="*/ 369951 w 609523"/>
                  <a:gd name="connsiteY64" fmla="*/ 397259 h 753122"/>
                  <a:gd name="connsiteX65" fmla="*/ 342805 w 609523"/>
                  <a:gd name="connsiteY65" fmla="*/ 600751 h 753122"/>
                  <a:gd name="connsiteX66" fmla="*/ 342805 w 609523"/>
                  <a:gd name="connsiteY66" fmla="*/ 449142 h 753122"/>
                  <a:gd name="connsiteX67" fmla="*/ 410099 w 609523"/>
                  <a:gd name="connsiteY67" fmla="*/ 422224 h 753122"/>
                  <a:gd name="connsiteX68" fmla="*/ 447694 w 609523"/>
                  <a:gd name="connsiteY68" fmla="*/ 437198 h 753122"/>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120486 w 609524"/>
                  <a:gd name="connsiteY38" fmla="*/ 678232 h 753123"/>
                  <a:gd name="connsiteX39" fmla="*/ 72114 w 609524"/>
                  <a:gd name="connsiteY39" fmla="*/ 678256 h 753123"/>
                  <a:gd name="connsiteX40" fmla="*/ 0 w 609524"/>
                  <a:gd name="connsiteY40" fmla="*/ 606400 h 753123"/>
                  <a:gd name="connsiteX41" fmla="*/ 0 w 609524"/>
                  <a:gd name="connsiteY41" fmla="*/ 700792 h 753123"/>
                  <a:gd name="connsiteX42" fmla="*/ 8477 w 609524"/>
                  <a:gd name="connsiteY42" fmla="*/ 706450 h 753123"/>
                  <a:gd name="connsiteX43" fmla="*/ 307438 w 609524"/>
                  <a:gd name="connsiteY43" fmla="*/ 753123 h 753123"/>
                  <a:gd name="connsiteX44" fmla="*/ 601904 w 609524"/>
                  <a:gd name="connsiteY44" fmla="*/ 705841 h 753123"/>
                  <a:gd name="connsiteX45" fmla="*/ 609524 w 609524"/>
                  <a:gd name="connsiteY45" fmla="*/ 700126 h 753123"/>
                  <a:gd name="connsiteX46" fmla="*/ 609505 w 609524"/>
                  <a:gd name="connsiteY46" fmla="*/ 533019 h 753123"/>
                  <a:gd name="connsiteX47" fmla="*/ 190500 w 609524"/>
                  <a:gd name="connsiteY47" fmla="*/ 228600 h 753123"/>
                  <a:gd name="connsiteX48" fmla="*/ 190500 w 609524"/>
                  <a:gd name="connsiteY48" fmla="*/ 196215 h 753123"/>
                  <a:gd name="connsiteX49" fmla="*/ 375590 w 609524"/>
                  <a:gd name="connsiteY49" fmla="*/ 117872 h 753123"/>
                  <a:gd name="connsiteX50" fmla="*/ 419100 w 609524"/>
                  <a:gd name="connsiteY50" fmla="*/ 182251 h 753123"/>
                  <a:gd name="connsiteX51" fmla="*/ 419100 w 609524"/>
                  <a:gd name="connsiteY51" fmla="*/ 228600 h 753123"/>
                  <a:gd name="connsiteX52" fmla="*/ 304800 w 609524"/>
                  <a:gd name="connsiteY52" fmla="*/ 342900 h 753123"/>
                  <a:gd name="connsiteX53" fmla="*/ 190500 w 609524"/>
                  <a:gd name="connsiteY53" fmla="*/ 228600 h 753123"/>
                  <a:gd name="connsiteX54" fmla="*/ 266605 w 609524"/>
                  <a:gd name="connsiteY54" fmla="*/ 601513 h 753123"/>
                  <a:gd name="connsiteX55" fmla="*/ 160430 w 609524"/>
                  <a:gd name="connsiteY55" fmla="*/ 437731 h 753123"/>
                  <a:gd name="connsiteX56" fmla="*/ 199358 w 609524"/>
                  <a:gd name="connsiteY56" fmla="*/ 422234 h 753123"/>
                  <a:gd name="connsiteX57" fmla="*/ 266605 w 609524"/>
                  <a:gd name="connsiteY57" fmla="*/ 449142 h 753123"/>
                  <a:gd name="connsiteX58" fmla="*/ 266605 w 609524"/>
                  <a:gd name="connsiteY58" fmla="*/ 601513 h 753123"/>
                  <a:gd name="connsiteX59" fmla="*/ 304705 w 609524"/>
                  <a:gd name="connsiteY59" fmla="*/ 423396 h 753123"/>
                  <a:gd name="connsiteX60" fmla="*/ 239506 w 609524"/>
                  <a:gd name="connsiteY60" fmla="*/ 397316 h 753123"/>
                  <a:gd name="connsiteX61" fmla="*/ 247555 w 609524"/>
                  <a:gd name="connsiteY61" fmla="*/ 370742 h 753123"/>
                  <a:gd name="connsiteX62" fmla="*/ 247555 w 609524"/>
                  <a:gd name="connsiteY62" fmla="*/ 369789 h 753123"/>
                  <a:gd name="connsiteX63" fmla="*/ 361912 w 609524"/>
                  <a:gd name="connsiteY63" fmla="*/ 369789 h 753123"/>
                  <a:gd name="connsiteX64" fmla="*/ 361912 w 609524"/>
                  <a:gd name="connsiteY64" fmla="*/ 370742 h 753123"/>
                  <a:gd name="connsiteX65" fmla="*/ 369951 w 609524"/>
                  <a:gd name="connsiteY65" fmla="*/ 397259 h 753123"/>
                  <a:gd name="connsiteX66" fmla="*/ 304705 w 609524"/>
                  <a:gd name="connsiteY66" fmla="*/ 423396 h 753123"/>
                  <a:gd name="connsiteX67" fmla="*/ 342805 w 609524"/>
                  <a:gd name="connsiteY67" fmla="*/ 600751 h 753123"/>
                  <a:gd name="connsiteX68" fmla="*/ 342805 w 609524"/>
                  <a:gd name="connsiteY68" fmla="*/ 449142 h 753123"/>
                  <a:gd name="connsiteX69" fmla="*/ 410099 w 609524"/>
                  <a:gd name="connsiteY69" fmla="*/ 422224 h 753123"/>
                  <a:gd name="connsiteX70" fmla="*/ 447694 w 609524"/>
                  <a:gd name="connsiteY70" fmla="*/ 437198 h 753123"/>
                  <a:gd name="connsiteX71" fmla="*/ 342805 w 609524"/>
                  <a:gd name="connsiteY71"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72114 w 609524"/>
                  <a:gd name="connsiteY38" fmla="*/ 678256 h 753123"/>
                  <a:gd name="connsiteX39" fmla="*/ 0 w 609524"/>
                  <a:gd name="connsiteY39" fmla="*/ 606400 h 753123"/>
                  <a:gd name="connsiteX40" fmla="*/ 0 w 609524"/>
                  <a:gd name="connsiteY40" fmla="*/ 700792 h 753123"/>
                  <a:gd name="connsiteX41" fmla="*/ 8477 w 609524"/>
                  <a:gd name="connsiteY41" fmla="*/ 706450 h 753123"/>
                  <a:gd name="connsiteX42" fmla="*/ 307438 w 609524"/>
                  <a:gd name="connsiteY42" fmla="*/ 753123 h 753123"/>
                  <a:gd name="connsiteX43" fmla="*/ 601904 w 609524"/>
                  <a:gd name="connsiteY43" fmla="*/ 705841 h 753123"/>
                  <a:gd name="connsiteX44" fmla="*/ 609524 w 609524"/>
                  <a:gd name="connsiteY44" fmla="*/ 700126 h 753123"/>
                  <a:gd name="connsiteX45" fmla="*/ 609505 w 609524"/>
                  <a:gd name="connsiteY45" fmla="*/ 533019 h 753123"/>
                  <a:gd name="connsiteX46" fmla="*/ 190500 w 609524"/>
                  <a:gd name="connsiteY46" fmla="*/ 228600 h 753123"/>
                  <a:gd name="connsiteX47" fmla="*/ 190500 w 609524"/>
                  <a:gd name="connsiteY47" fmla="*/ 196215 h 753123"/>
                  <a:gd name="connsiteX48" fmla="*/ 375590 w 609524"/>
                  <a:gd name="connsiteY48" fmla="*/ 117872 h 753123"/>
                  <a:gd name="connsiteX49" fmla="*/ 419100 w 609524"/>
                  <a:gd name="connsiteY49" fmla="*/ 182251 h 753123"/>
                  <a:gd name="connsiteX50" fmla="*/ 419100 w 609524"/>
                  <a:gd name="connsiteY50" fmla="*/ 228600 h 753123"/>
                  <a:gd name="connsiteX51" fmla="*/ 304800 w 609524"/>
                  <a:gd name="connsiteY51" fmla="*/ 342900 h 753123"/>
                  <a:gd name="connsiteX52" fmla="*/ 190500 w 609524"/>
                  <a:gd name="connsiteY52" fmla="*/ 228600 h 753123"/>
                  <a:gd name="connsiteX53" fmla="*/ 266605 w 609524"/>
                  <a:gd name="connsiteY53" fmla="*/ 601513 h 753123"/>
                  <a:gd name="connsiteX54" fmla="*/ 160430 w 609524"/>
                  <a:gd name="connsiteY54" fmla="*/ 437731 h 753123"/>
                  <a:gd name="connsiteX55" fmla="*/ 199358 w 609524"/>
                  <a:gd name="connsiteY55" fmla="*/ 422234 h 753123"/>
                  <a:gd name="connsiteX56" fmla="*/ 266605 w 609524"/>
                  <a:gd name="connsiteY56" fmla="*/ 449142 h 753123"/>
                  <a:gd name="connsiteX57" fmla="*/ 266605 w 609524"/>
                  <a:gd name="connsiteY57" fmla="*/ 601513 h 753123"/>
                  <a:gd name="connsiteX58" fmla="*/ 304705 w 609524"/>
                  <a:gd name="connsiteY58" fmla="*/ 423396 h 753123"/>
                  <a:gd name="connsiteX59" fmla="*/ 239506 w 609524"/>
                  <a:gd name="connsiteY59" fmla="*/ 397316 h 753123"/>
                  <a:gd name="connsiteX60" fmla="*/ 247555 w 609524"/>
                  <a:gd name="connsiteY60" fmla="*/ 370742 h 753123"/>
                  <a:gd name="connsiteX61" fmla="*/ 247555 w 609524"/>
                  <a:gd name="connsiteY61" fmla="*/ 369789 h 753123"/>
                  <a:gd name="connsiteX62" fmla="*/ 361912 w 609524"/>
                  <a:gd name="connsiteY62" fmla="*/ 369789 h 753123"/>
                  <a:gd name="connsiteX63" fmla="*/ 361912 w 609524"/>
                  <a:gd name="connsiteY63" fmla="*/ 370742 h 753123"/>
                  <a:gd name="connsiteX64" fmla="*/ 369951 w 609524"/>
                  <a:gd name="connsiteY64" fmla="*/ 397259 h 753123"/>
                  <a:gd name="connsiteX65" fmla="*/ 304705 w 609524"/>
                  <a:gd name="connsiteY65" fmla="*/ 423396 h 753123"/>
                  <a:gd name="connsiteX66" fmla="*/ 342805 w 609524"/>
                  <a:gd name="connsiteY66" fmla="*/ 600751 h 753123"/>
                  <a:gd name="connsiteX67" fmla="*/ 342805 w 609524"/>
                  <a:gd name="connsiteY67" fmla="*/ 449142 h 753123"/>
                  <a:gd name="connsiteX68" fmla="*/ 410099 w 609524"/>
                  <a:gd name="connsiteY68" fmla="*/ 422224 h 753123"/>
                  <a:gd name="connsiteX69" fmla="*/ 447694 w 609524"/>
                  <a:gd name="connsiteY69" fmla="*/ 437198 h 753123"/>
                  <a:gd name="connsiteX70" fmla="*/ 342805 w 609524"/>
                  <a:gd name="connsiteY70"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0 w 609524"/>
                  <a:gd name="connsiteY38" fmla="*/ 606400 h 753123"/>
                  <a:gd name="connsiteX39" fmla="*/ 0 w 609524"/>
                  <a:gd name="connsiteY39" fmla="*/ 700792 h 753123"/>
                  <a:gd name="connsiteX40" fmla="*/ 8477 w 609524"/>
                  <a:gd name="connsiteY40" fmla="*/ 706450 h 753123"/>
                  <a:gd name="connsiteX41" fmla="*/ 307438 w 609524"/>
                  <a:gd name="connsiteY41" fmla="*/ 753123 h 753123"/>
                  <a:gd name="connsiteX42" fmla="*/ 601904 w 609524"/>
                  <a:gd name="connsiteY42" fmla="*/ 705841 h 753123"/>
                  <a:gd name="connsiteX43" fmla="*/ 609524 w 609524"/>
                  <a:gd name="connsiteY43" fmla="*/ 700126 h 753123"/>
                  <a:gd name="connsiteX44" fmla="*/ 609505 w 609524"/>
                  <a:gd name="connsiteY44" fmla="*/ 533019 h 753123"/>
                  <a:gd name="connsiteX45" fmla="*/ 190500 w 609524"/>
                  <a:gd name="connsiteY45" fmla="*/ 228600 h 753123"/>
                  <a:gd name="connsiteX46" fmla="*/ 190500 w 609524"/>
                  <a:gd name="connsiteY46" fmla="*/ 196215 h 753123"/>
                  <a:gd name="connsiteX47" fmla="*/ 375590 w 609524"/>
                  <a:gd name="connsiteY47" fmla="*/ 117872 h 753123"/>
                  <a:gd name="connsiteX48" fmla="*/ 419100 w 609524"/>
                  <a:gd name="connsiteY48" fmla="*/ 182251 h 753123"/>
                  <a:gd name="connsiteX49" fmla="*/ 419100 w 609524"/>
                  <a:gd name="connsiteY49" fmla="*/ 228600 h 753123"/>
                  <a:gd name="connsiteX50" fmla="*/ 304800 w 609524"/>
                  <a:gd name="connsiteY50" fmla="*/ 342900 h 753123"/>
                  <a:gd name="connsiteX51" fmla="*/ 190500 w 609524"/>
                  <a:gd name="connsiteY51" fmla="*/ 228600 h 753123"/>
                  <a:gd name="connsiteX52" fmla="*/ 266605 w 609524"/>
                  <a:gd name="connsiteY52" fmla="*/ 601513 h 753123"/>
                  <a:gd name="connsiteX53" fmla="*/ 160430 w 609524"/>
                  <a:gd name="connsiteY53" fmla="*/ 437731 h 753123"/>
                  <a:gd name="connsiteX54" fmla="*/ 199358 w 609524"/>
                  <a:gd name="connsiteY54" fmla="*/ 422234 h 753123"/>
                  <a:gd name="connsiteX55" fmla="*/ 266605 w 609524"/>
                  <a:gd name="connsiteY55" fmla="*/ 449142 h 753123"/>
                  <a:gd name="connsiteX56" fmla="*/ 266605 w 609524"/>
                  <a:gd name="connsiteY56" fmla="*/ 601513 h 753123"/>
                  <a:gd name="connsiteX57" fmla="*/ 304705 w 609524"/>
                  <a:gd name="connsiteY57" fmla="*/ 423396 h 753123"/>
                  <a:gd name="connsiteX58" fmla="*/ 239506 w 609524"/>
                  <a:gd name="connsiteY58" fmla="*/ 397316 h 753123"/>
                  <a:gd name="connsiteX59" fmla="*/ 247555 w 609524"/>
                  <a:gd name="connsiteY59" fmla="*/ 370742 h 753123"/>
                  <a:gd name="connsiteX60" fmla="*/ 247555 w 609524"/>
                  <a:gd name="connsiteY60" fmla="*/ 369789 h 753123"/>
                  <a:gd name="connsiteX61" fmla="*/ 361912 w 609524"/>
                  <a:gd name="connsiteY61" fmla="*/ 369789 h 753123"/>
                  <a:gd name="connsiteX62" fmla="*/ 361912 w 609524"/>
                  <a:gd name="connsiteY62" fmla="*/ 370742 h 753123"/>
                  <a:gd name="connsiteX63" fmla="*/ 369951 w 609524"/>
                  <a:gd name="connsiteY63" fmla="*/ 397259 h 753123"/>
                  <a:gd name="connsiteX64" fmla="*/ 304705 w 609524"/>
                  <a:gd name="connsiteY64" fmla="*/ 423396 h 753123"/>
                  <a:gd name="connsiteX65" fmla="*/ 342805 w 609524"/>
                  <a:gd name="connsiteY65" fmla="*/ 600751 h 753123"/>
                  <a:gd name="connsiteX66" fmla="*/ 342805 w 609524"/>
                  <a:gd name="connsiteY66" fmla="*/ 449142 h 753123"/>
                  <a:gd name="connsiteX67" fmla="*/ 410099 w 609524"/>
                  <a:gd name="connsiteY67" fmla="*/ 422224 h 753123"/>
                  <a:gd name="connsiteX68" fmla="*/ 447694 w 609524"/>
                  <a:gd name="connsiteY68" fmla="*/ 437198 h 753123"/>
                  <a:gd name="connsiteX69" fmla="*/ 342805 w 609524"/>
                  <a:gd name="connsiteY69"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0 w 609524"/>
                  <a:gd name="connsiteY37" fmla="*/ 606400 h 753123"/>
                  <a:gd name="connsiteX38" fmla="*/ 0 w 609524"/>
                  <a:gd name="connsiteY38" fmla="*/ 700792 h 753123"/>
                  <a:gd name="connsiteX39" fmla="*/ 8477 w 609524"/>
                  <a:gd name="connsiteY39" fmla="*/ 706450 h 753123"/>
                  <a:gd name="connsiteX40" fmla="*/ 307438 w 609524"/>
                  <a:gd name="connsiteY40" fmla="*/ 753123 h 753123"/>
                  <a:gd name="connsiteX41" fmla="*/ 601904 w 609524"/>
                  <a:gd name="connsiteY41" fmla="*/ 705841 h 753123"/>
                  <a:gd name="connsiteX42" fmla="*/ 609524 w 609524"/>
                  <a:gd name="connsiteY42" fmla="*/ 700126 h 753123"/>
                  <a:gd name="connsiteX43" fmla="*/ 609505 w 609524"/>
                  <a:gd name="connsiteY43" fmla="*/ 533019 h 753123"/>
                  <a:gd name="connsiteX44" fmla="*/ 190500 w 609524"/>
                  <a:gd name="connsiteY44" fmla="*/ 228600 h 753123"/>
                  <a:gd name="connsiteX45" fmla="*/ 190500 w 609524"/>
                  <a:gd name="connsiteY45" fmla="*/ 196215 h 753123"/>
                  <a:gd name="connsiteX46" fmla="*/ 375590 w 609524"/>
                  <a:gd name="connsiteY46" fmla="*/ 117872 h 753123"/>
                  <a:gd name="connsiteX47" fmla="*/ 419100 w 609524"/>
                  <a:gd name="connsiteY47" fmla="*/ 182251 h 753123"/>
                  <a:gd name="connsiteX48" fmla="*/ 419100 w 609524"/>
                  <a:gd name="connsiteY48" fmla="*/ 228600 h 753123"/>
                  <a:gd name="connsiteX49" fmla="*/ 304800 w 609524"/>
                  <a:gd name="connsiteY49" fmla="*/ 342900 h 753123"/>
                  <a:gd name="connsiteX50" fmla="*/ 190500 w 609524"/>
                  <a:gd name="connsiteY50" fmla="*/ 228600 h 753123"/>
                  <a:gd name="connsiteX51" fmla="*/ 266605 w 609524"/>
                  <a:gd name="connsiteY51" fmla="*/ 601513 h 753123"/>
                  <a:gd name="connsiteX52" fmla="*/ 160430 w 609524"/>
                  <a:gd name="connsiteY52" fmla="*/ 437731 h 753123"/>
                  <a:gd name="connsiteX53" fmla="*/ 199358 w 609524"/>
                  <a:gd name="connsiteY53" fmla="*/ 422234 h 753123"/>
                  <a:gd name="connsiteX54" fmla="*/ 266605 w 609524"/>
                  <a:gd name="connsiteY54" fmla="*/ 449142 h 753123"/>
                  <a:gd name="connsiteX55" fmla="*/ 266605 w 609524"/>
                  <a:gd name="connsiteY55" fmla="*/ 601513 h 753123"/>
                  <a:gd name="connsiteX56" fmla="*/ 304705 w 609524"/>
                  <a:gd name="connsiteY56" fmla="*/ 423396 h 753123"/>
                  <a:gd name="connsiteX57" fmla="*/ 239506 w 609524"/>
                  <a:gd name="connsiteY57" fmla="*/ 397316 h 753123"/>
                  <a:gd name="connsiteX58" fmla="*/ 247555 w 609524"/>
                  <a:gd name="connsiteY58" fmla="*/ 370742 h 753123"/>
                  <a:gd name="connsiteX59" fmla="*/ 247555 w 609524"/>
                  <a:gd name="connsiteY59" fmla="*/ 369789 h 753123"/>
                  <a:gd name="connsiteX60" fmla="*/ 361912 w 609524"/>
                  <a:gd name="connsiteY60" fmla="*/ 369789 h 753123"/>
                  <a:gd name="connsiteX61" fmla="*/ 361912 w 609524"/>
                  <a:gd name="connsiteY61" fmla="*/ 370742 h 753123"/>
                  <a:gd name="connsiteX62" fmla="*/ 369951 w 609524"/>
                  <a:gd name="connsiteY62" fmla="*/ 397259 h 753123"/>
                  <a:gd name="connsiteX63" fmla="*/ 304705 w 609524"/>
                  <a:gd name="connsiteY63" fmla="*/ 423396 h 753123"/>
                  <a:gd name="connsiteX64" fmla="*/ 342805 w 609524"/>
                  <a:gd name="connsiteY64" fmla="*/ 600751 h 753123"/>
                  <a:gd name="connsiteX65" fmla="*/ 342805 w 609524"/>
                  <a:gd name="connsiteY65" fmla="*/ 449142 h 753123"/>
                  <a:gd name="connsiteX66" fmla="*/ 410099 w 609524"/>
                  <a:gd name="connsiteY66" fmla="*/ 422224 h 753123"/>
                  <a:gd name="connsiteX67" fmla="*/ 447694 w 609524"/>
                  <a:gd name="connsiteY67" fmla="*/ 437198 h 753123"/>
                  <a:gd name="connsiteX68" fmla="*/ 342805 w 609524"/>
                  <a:gd name="connsiteY68"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59169 w 609524"/>
                  <a:gd name="connsiteY31" fmla="*/ 522637 h 753123"/>
                  <a:gd name="connsiteX32" fmla="*/ 58988 w 609524"/>
                  <a:gd name="connsiteY32" fmla="*/ 522818 h 753123"/>
                  <a:gd name="connsiteX33" fmla="*/ 58807 w 609524"/>
                  <a:gd name="connsiteY33" fmla="*/ 522999 h 753123"/>
                  <a:gd name="connsiteX34" fmla="*/ 38138 w 609524"/>
                  <a:gd name="connsiteY34" fmla="*/ 531438 h 753123"/>
                  <a:gd name="connsiteX35" fmla="*/ 35785 w 609524"/>
                  <a:gd name="connsiteY35" fmla="*/ 531352 h 753123"/>
                  <a:gd name="connsiteX36" fmla="*/ 0 w 609524"/>
                  <a:gd name="connsiteY36" fmla="*/ 606400 h 753123"/>
                  <a:gd name="connsiteX37" fmla="*/ 0 w 609524"/>
                  <a:gd name="connsiteY37" fmla="*/ 700792 h 753123"/>
                  <a:gd name="connsiteX38" fmla="*/ 8477 w 609524"/>
                  <a:gd name="connsiteY38" fmla="*/ 706450 h 753123"/>
                  <a:gd name="connsiteX39" fmla="*/ 307438 w 609524"/>
                  <a:gd name="connsiteY39" fmla="*/ 753123 h 753123"/>
                  <a:gd name="connsiteX40" fmla="*/ 601904 w 609524"/>
                  <a:gd name="connsiteY40" fmla="*/ 705841 h 753123"/>
                  <a:gd name="connsiteX41" fmla="*/ 609524 w 609524"/>
                  <a:gd name="connsiteY41" fmla="*/ 700126 h 753123"/>
                  <a:gd name="connsiteX42" fmla="*/ 609505 w 609524"/>
                  <a:gd name="connsiteY42" fmla="*/ 533019 h 753123"/>
                  <a:gd name="connsiteX43" fmla="*/ 190500 w 609524"/>
                  <a:gd name="connsiteY43" fmla="*/ 228600 h 753123"/>
                  <a:gd name="connsiteX44" fmla="*/ 190500 w 609524"/>
                  <a:gd name="connsiteY44" fmla="*/ 196215 h 753123"/>
                  <a:gd name="connsiteX45" fmla="*/ 375590 w 609524"/>
                  <a:gd name="connsiteY45" fmla="*/ 117872 h 753123"/>
                  <a:gd name="connsiteX46" fmla="*/ 419100 w 609524"/>
                  <a:gd name="connsiteY46" fmla="*/ 182251 h 753123"/>
                  <a:gd name="connsiteX47" fmla="*/ 419100 w 609524"/>
                  <a:gd name="connsiteY47" fmla="*/ 228600 h 753123"/>
                  <a:gd name="connsiteX48" fmla="*/ 304800 w 609524"/>
                  <a:gd name="connsiteY48" fmla="*/ 342900 h 753123"/>
                  <a:gd name="connsiteX49" fmla="*/ 190500 w 609524"/>
                  <a:gd name="connsiteY49" fmla="*/ 228600 h 753123"/>
                  <a:gd name="connsiteX50" fmla="*/ 266605 w 609524"/>
                  <a:gd name="connsiteY50" fmla="*/ 601513 h 753123"/>
                  <a:gd name="connsiteX51" fmla="*/ 160430 w 609524"/>
                  <a:gd name="connsiteY51" fmla="*/ 437731 h 753123"/>
                  <a:gd name="connsiteX52" fmla="*/ 199358 w 609524"/>
                  <a:gd name="connsiteY52" fmla="*/ 422234 h 753123"/>
                  <a:gd name="connsiteX53" fmla="*/ 266605 w 609524"/>
                  <a:gd name="connsiteY53" fmla="*/ 449142 h 753123"/>
                  <a:gd name="connsiteX54" fmla="*/ 266605 w 609524"/>
                  <a:gd name="connsiteY54" fmla="*/ 601513 h 753123"/>
                  <a:gd name="connsiteX55" fmla="*/ 304705 w 609524"/>
                  <a:gd name="connsiteY55" fmla="*/ 423396 h 753123"/>
                  <a:gd name="connsiteX56" fmla="*/ 239506 w 609524"/>
                  <a:gd name="connsiteY56" fmla="*/ 397316 h 753123"/>
                  <a:gd name="connsiteX57" fmla="*/ 247555 w 609524"/>
                  <a:gd name="connsiteY57" fmla="*/ 370742 h 753123"/>
                  <a:gd name="connsiteX58" fmla="*/ 247555 w 609524"/>
                  <a:gd name="connsiteY58" fmla="*/ 369789 h 753123"/>
                  <a:gd name="connsiteX59" fmla="*/ 361912 w 609524"/>
                  <a:gd name="connsiteY59" fmla="*/ 369789 h 753123"/>
                  <a:gd name="connsiteX60" fmla="*/ 361912 w 609524"/>
                  <a:gd name="connsiteY60" fmla="*/ 370742 h 753123"/>
                  <a:gd name="connsiteX61" fmla="*/ 369951 w 609524"/>
                  <a:gd name="connsiteY61" fmla="*/ 397259 h 753123"/>
                  <a:gd name="connsiteX62" fmla="*/ 304705 w 609524"/>
                  <a:gd name="connsiteY62" fmla="*/ 423396 h 753123"/>
                  <a:gd name="connsiteX63" fmla="*/ 342805 w 609524"/>
                  <a:gd name="connsiteY63" fmla="*/ 600751 h 753123"/>
                  <a:gd name="connsiteX64" fmla="*/ 342805 w 609524"/>
                  <a:gd name="connsiteY64" fmla="*/ 449142 h 753123"/>
                  <a:gd name="connsiteX65" fmla="*/ 410099 w 609524"/>
                  <a:gd name="connsiteY65" fmla="*/ 422224 h 753123"/>
                  <a:gd name="connsiteX66" fmla="*/ 447694 w 609524"/>
                  <a:gd name="connsiteY66" fmla="*/ 437198 h 753123"/>
                  <a:gd name="connsiteX67" fmla="*/ 342805 w 609524"/>
                  <a:gd name="connsiteY67"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59169 w 609524"/>
                  <a:gd name="connsiteY30" fmla="*/ 522637 h 753123"/>
                  <a:gd name="connsiteX31" fmla="*/ 58988 w 609524"/>
                  <a:gd name="connsiteY31" fmla="*/ 522818 h 753123"/>
                  <a:gd name="connsiteX32" fmla="*/ 58807 w 609524"/>
                  <a:gd name="connsiteY32" fmla="*/ 522999 h 753123"/>
                  <a:gd name="connsiteX33" fmla="*/ 38138 w 609524"/>
                  <a:gd name="connsiteY33" fmla="*/ 531438 h 753123"/>
                  <a:gd name="connsiteX34" fmla="*/ 35785 w 609524"/>
                  <a:gd name="connsiteY34" fmla="*/ 531352 h 753123"/>
                  <a:gd name="connsiteX35" fmla="*/ 0 w 609524"/>
                  <a:gd name="connsiteY35" fmla="*/ 606400 h 753123"/>
                  <a:gd name="connsiteX36" fmla="*/ 0 w 609524"/>
                  <a:gd name="connsiteY36" fmla="*/ 700792 h 753123"/>
                  <a:gd name="connsiteX37" fmla="*/ 8477 w 609524"/>
                  <a:gd name="connsiteY37" fmla="*/ 706450 h 753123"/>
                  <a:gd name="connsiteX38" fmla="*/ 307438 w 609524"/>
                  <a:gd name="connsiteY38" fmla="*/ 753123 h 753123"/>
                  <a:gd name="connsiteX39" fmla="*/ 601904 w 609524"/>
                  <a:gd name="connsiteY39" fmla="*/ 705841 h 753123"/>
                  <a:gd name="connsiteX40" fmla="*/ 609524 w 609524"/>
                  <a:gd name="connsiteY40" fmla="*/ 700126 h 753123"/>
                  <a:gd name="connsiteX41" fmla="*/ 609505 w 609524"/>
                  <a:gd name="connsiteY41" fmla="*/ 533019 h 753123"/>
                  <a:gd name="connsiteX42" fmla="*/ 190500 w 609524"/>
                  <a:gd name="connsiteY42" fmla="*/ 228600 h 753123"/>
                  <a:gd name="connsiteX43" fmla="*/ 190500 w 609524"/>
                  <a:gd name="connsiteY43" fmla="*/ 196215 h 753123"/>
                  <a:gd name="connsiteX44" fmla="*/ 375590 w 609524"/>
                  <a:gd name="connsiteY44" fmla="*/ 117872 h 753123"/>
                  <a:gd name="connsiteX45" fmla="*/ 419100 w 609524"/>
                  <a:gd name="connsiteY45" fmla="*/ 182251 h 753123"/>
                  <a:gd name="connsiteX46" fmla="*/ 419100 w 609524"/>
                  <a:gd name="connsiteY46" fmla="*/ 228600 h 753123"/>
                  <a:gd name="connsiteX47" fmla="*/ 304800 w 609524"/>
                  <a:gd name="connsiteY47" fmla="*/ 342900 h 753123"/>
                  <a:gd name="connsiteX48" fmla="*/ 190500 w 609524"/>
                  <a:gd name="connsiteY48" fmla="*/ 228600 h 753123"/>
                  <a:gd name="connsiteX49" fmla="*/ 266605 w 609524"/>
                  <a:gd name="connsiteY49" fmla="*/ 601513 h 753123"/>
                  <a:gd name="connsiteX50" fmla="*/ 160430 w 609524"/>
                  <a:gd name="connsiteY50" fmla="*/ 437731 h 753123"/>
                  <a:gd name="connsiteX51" fmla="*/ 199358 w 609524"/>
                  <a:gd name="connsiteY51" fmla="*/ 422234 h 753123"/>
                  <a:gd name="connsiteX52" fmla="*/ 266605 w 609524"/>
                  <a:gd name="connsiteY52" fmla="*/ 449142 h 753123"/>
                  <a:gd name="connsiteX53" fmla="*/ 266605 w 609524"/>
                  <a:gd name="connsiteY53" fmla="*/ 601513 h 753123"/>
                  <a:gd name="connsiteX54" fmla="*/ 304705 w 609524"/>
                  <a:gd name="connsiteY54" fmla="*/ 423396 h 753123"/>
                  <a:gd name="connsiteX55" fmla="*/ 239506 w 609524"/>
                  <a:gd name="connsiteY55" fmla="*/ 397316 h 753123"/>
                  <a:gd name="connsiteX56" fmla="*/ 247555 w 609524"/>
                  <a:gd name="connsiteY56" fmla="*/ 370742 h 753123"/>
                  <a:gd name="connsiteX57" fmla="*/ 247555 w 609524"/>
                  <a:gd name="connsiteY57" fmla="*/ 369789 h 753123"/>
                  <a:gd name="connsiteX58" fmla="*/ 361912 w 609524"/>
                  <a:gd name="connsiteY58" fmla="*/ 369789 h 753123"/>
                  <a:gd name="connsiteX59" fmla="*/ 361912 w 609524"/>
                  <a:gd name="connsiteY59" fmla="*/ 370742 h 753123"/>
                  <a:gd name="connsiteX60" fmla="*/ 369951 w 609524"/>
                  <a:gd name="connsiteY60" fmla="*/ 397259 h 753123"/>
                  <a:gd name="connsiteX61" fmla="*/ 304705 w 609524"/>
                  <a:gd name="connsiteY61" fmla="*/ 423396 h 753123"/>
                  <a:gd name="connsiteX62" fmla="*/ 342805 w 609524"/>
                  <a:gd name="connsiteY62" fmla="*/ 600751 h 753123"/>
                  <a:gd name="connsiteX63" fmla="*/ 342805 w 609524"/>
                  <a:gd name="connsiteY63" fmla="*/ 449142 h 753123"/>
                  <a:gd name="connsiteX64" fmla="*/ 410099 w 609524"/>
                  <a:gd name="connsiteY64" fmla="*/ 422224 h 753123"/>
                  <a:gd name="connsiteX65" fmla="*/ 447694 w 609524"/>
                  <a:gd name="connsiteY65" fmla="*/ 437198 h 753123"/>
                  <a:gd name="connsiteX66" fmla="*/ 342805 w 609524"/>
                  <a:gd name="connsiteY66"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58988 w 609524"/>
                  <a:gd name="connsiteY30" fmla="*/ 522818 h 753123"/>
                  <a:gd name="connsiteX31" fmla="*/ 58807 w 609524"/>
                  <a:gd name="connsiteY31" fmla="*/ 522999 h 753123"/>
                  <a:gd name="connsiteX32" fmla="*/ 38138 w 609524"/>
                  <a:gd name="connsiteY32" fmla="*/ 531438 h 753123"/>
                  <a:gd name="connsiteX33" fmla="*/ 35785 w 609524"/>
                  <a:gd name="connsiteY33" fmla="*/ 531352 h 753123"/>
                  <a:gd name="connsiteX34" fmla="*/ 0 w 609524"/>
                  <a:gd name="connsiteY34" fmla="*/ 606400 h 753123"/>
                  <a:gd name="connsiteX35" fmla="*/ 0 w 609524"/>
                  <a:gd name="connsiteY35" fmla="*/ 700792 h 753123"/>
                  <a:gd name="connsiteX36" fmla="*/ 8477 w 609524"/>
                  <a:gd name="connsiteY36" fmla="*/ 706450 h 753123"/>
                  <a:gd name="connsiteX37" fmla="*/ 307438 w 609524"/>
                  <a:gd name="connsiteY37" fmla="*/ 753123 h 753123"/>
                  <a:gd name="connsiteX38" fmla="*/ 601904 w 609524"/>
                  <a:gd name="connsiteY38" fmla="*/ 705841 h 753123"/>
                  <a:gd name="connsiteX39" fmla="*/ 609524 w 609524"/>
                  <a:gd name="connsiteY39" fmla="*/ 700126 h 753123"/>
                  <a:gd name="connsiteX40" fmla="*/ 609505 w 609524"/>
                  <a:gd name="connsiteY40" fmla="*/ 533019 h 753123"/>
                  <a:gd name="connsiteX41" fmla="*/ 190500 w 609524"/>
                  <a:gd name="connsiteY41" fmla="*/ 228600 h 753123"/>
                  <a:gd name="connsiteX42" fmla="*/ 190500 w 609524"/>
                  <a:gd name="connsiteY42" fmla="*/ 196215 h 753123"/>
                  <a:gd name="connsiteX43" fmla="*/ 375590 w 609524"/>
                  <a:gd name="connsiteY43" fmla="*/ 117872 h 753123"/>
                  <a:gd name="connsiteX44" fmla="*/ 419100 w 609524"/>
                  <a:gd name="connsiteY44" fmla="*/ 182251 h 753123"/>
                  <a:gd name="connsiteX45" fmla="*/ 419100 w 609524"/>
                  <a:gd name="connsiteY45" fmla="*/ 228600 h 753123"/>
                  <a:gd name="connsiteX46" fmla="*/ 304800 w 609524"/>
                  <a:gd name="connsiteY46" fmla="*/ 342900 h 753123"/>
                  <a:gd name="connsiteX47" fmla="*/ 190500 w 609524"/>
                  <a:gd name="connsiteY47" fmla="*/ 228600 h 753123"/>
                  <a:gd name="connsiteX48" fmla="*/ 266605 w 609524"/>
                  <a:gd name="connsiteY48" fmla="*/ 601513 h 753123"/>
                  <a:gd name="connsiteX49" fmla="*/ 160430 w 609524"/>
                  <a:gd name="connsiteY49" fmla="*/ 437731 h 753123"/>
                  <a:gd name="connsiteX50" fmla="*/ 199358 w 609524"/>
                  <a:gd name="connsiteY50" fmla="*/ 422234 h 753123"/>
                  <a:gd name="connsiteX51" fmla="*/ 266605 w 609524"/>
                  <a:gd name="connsiteY51" fmla="*/ 449142 h 753123"/>
                  <a:gd name="connsiteX52" fmla="*/ 266605 w 609524"/>
                  <a:gd name="connsiteY52" fmla="*/ 601513 h 753123"/>
                  <a:gd name="connsiteX53" fmla="*/ 304705 w 609524"/>
                  <a:gd name="connsiteY53" fmla="*/ 423396 h 753123"/>
                  <a:gd name="connsiteX54" fmla="*/ 239506 w 609524"/>
                  <a:gd name="connsiteY54" fmla="*/ 397316 h 753123"/>
                  <a:gd name="connsiteX55" fmla="*/ 247555 w 609524"/>
                  <a:gd name="connsiteY55" fmla="*/ 370742 h 753123"/>
                  <a:gd name="connsiteX56" fmla="*/ 247555 w 609524"/>
                  <a:gd name="connsiteY56" fmla="*/ 369789 h 753123"/>
                  <a:gd name="connsiteX57" fmla="*/ 361912 w 609524"/>
                  <a:gd name="connsiteY57" fmla="*/ 369789 h 753123"/>
                  <a:gd name="connsiteX58" fmla="*/ 361912 w 609524"/>
                  <a:gd name="connsiteY58" fmla="*/ 370742 h 753123"/>
                  <a:gd name="connsiteX59" fmla="*/ 369951 w 609524"/>
                  <a:gd name="connsiteY59" fmla="*/ 397259 h 753123"/>
                  <a:gd name="connsiteX60" fmla="*/ 304705 w 609524"/>
                  <a:gd name="connsiteY60" fmla="*/ 423396 h 753123"/>
                  <a:gd name="connsiteX61" fmla="*/ 342805 w 609524"/>
                  <a:gd name="connsiteY61" fmla="*/ 600751 h 753123"/>
                  <a:gd name="connsiteX62" fmla="*/ 342805 w 609524"/>
                  <a:gd name="connsiteY62" fmla="*/ 449142 h 753123"/>
                  <a:gd name="connsiteX63" fmla="*/ 410099 w 609524"/>
                  <a:gd name="connsiteY63" fmla="*/ 422224 h 753123"/>
                  <a:gd name="connsiteX64" fmla="*/ 447694 w 609524"/>
                  <a:gd name="connsiteY64" fmla="*/ 437198 h 753123"/>
                  <a:gd name="connsiteX65" fmla="*/ 342805 w 609524"/>
                  <a:gd name="connsiteY65"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58988 w 609524"/>
                  <a:gd name="connsiteY30" fmla="*/ 522818 h 753123"/>
                  <a:gd name="connsiteX31" fmla="*/ 38138 w 609524"/>
                  <a:gd name="connsiteY31" fmla="*/ 531438 h 753123"/>
                  <a:gd name="connsiteX32" fmla="*/ 35785 w 609524"/>
                  <a:gd name="connsiteY32" fmla="*/ 531352 h 753123"/>
                  <a:gd name="connsiteX33" fmla="*/ 0 w 609524"/>
                  <a:gd name="connsiteY33" fmla="*/ 606400 h 753123"/>
                  <a:gd name="connsiteX34" fmla="*/ 0 w 609524"/>
                  <a:gd name="connsiteY34" fmla="*/ 700792 h 753123"/>
                  <a:gd name="connsiteX35" fmla="*/ 8477 w 609524"/>
                  <a:gd name="connsiteY35" fmla="*/ 706450 h 753123"/>
                  <a:gd name="connsiteX36" fmla="*/ 307438 w 609524"/>
                  <a:gd name="connsiteY36" fmla="*/ 753123 h 753123"/>
                  <a:gd name="connsiteX37" fmla="*/ 601904 w 609524"/>
                  <a:gd name="connsiteY37" fmla="*/ 705841 h 753123"/>
                  <a:gd name="connsiteX38" fmla="*/ 609524 w 609524"/>
                  <a:gd name="connsiteY38" fmla="*/ 700126 h 753123"/>
                  <a:gd name="connsiteX39" fmla="*/ 609505 w 609524"/>
                  <a:gd name="connsiteY39" fmla="*/ 533019 h 753123"/>
                  <a:gd name="connsiteX40" fmla="*/ 190500 w 609524"/>
                  <a:gd name="connsiteY40" fmla="*/ 228600 h 753123"/>
                  <a:gd name="connsiteX41" fmla="*/ 190500 w 609524"/>
                  <a:gd name="connsiteY41" fmla="*/ 196215 h 753123"/>
                  <a:gd name="connsiteX42" fmla="*/ 375590 w 609524"/>
                  <a:gd name="connsiteY42" fmla="*/ 117872 h 753123"/>
                  <a:gd name="connsiteX43" fmla="*/ 419100 w 609524"/>
                  <a:gd name="connsiteY43" fmla="*/ 182251 h 753123"/>
                  <a:gd name="connsiteX44" fmla="*/ 419100 w 609524"/>
                  <a:gd name="connsiteY44" fmla="*/ 228600 h 753123"/>
                  <a:gd name="connsiteX45" fmla="*/ 304800 w 609524"/>
                  <a:gd name="connsiteY45" fmla="*/ 342900 h 753123"/>
                  <a:gd name="connsiteX46" fmla="*/ 190500 w 609524"/>
                  <a:gd name="connsiteY46" fmla="*/ 228600 h 753123"/>
                  <a:gd name="connsiteX47" fmla="*/ 266605 w 609524"/>
                  <a:gd name="connsiteY47" fmla="*/ 601513 h 753123"/>
                  <a:gd name="connsiteX48" fmla="*/ 160430 w 609524"/>
                  <a:gd name="connsiteY48" fmla="*/ 437731 h 753123"/>
                  <a:gd name="connsiteX49" fmla="*/ 199358 w 609524"/>
                  <a:gd name="connsiteY49" fmla="*/ 422234 h 753123"/>
                  <a:gd name="connsiteX50" fmla="*/ 266605 w 609524"/>
                  <a:gd name="connsiteY50" fmla="*/ 449142 h 753123"/>
                  <a:gd name="connsiteX51" fmla="*/ 266605 w 609524"/>
                  <a:gd name="connsiteY51" fmla="*/ 601513 h 753123"/>
                  <a:gd name="connsiteX52" fmla="*/ 304705 w 609524"/>
                  <a:gd name="connsiteY52" fmla="*/ 423396 h 753123"/>
                  <a:gd name="connsiteX53" fmla="*/ 239506 w 609524"/>
                  <a:gd name="connsiteY53" fmla="*/ 397316 h 753123"/>
                  <a:gd name="connsiteX54" fmla="*/ 247555 w 609524"/>
                  <a:gd name="connsiteY54" fmla="*/ 370742 h 753123"/>
                  <a:gd name="connsiteX55" fmla="*/ 247555 w 609524"/>
                  <a:gd name="connsiteY55" fmla="*/ 369789 h 753123"/>
                  <a:gd name="connsiteX56" fmla="*/ 361912 w 609524"/>
                  <a:gd name="connsiteY56" fmla="*/ 369789 h 753123"/>
                  <a:gd name="connsiteX57" fmla="*/ 361912 w 609524"/>
                  <a:gd name="connsiteY57" fmla="*/ 370742 h 753123"/>
                  <a:gd name="connsiteX58" fmla="*/ 369951 w 609524"/>
                  <a:gd name="connsiteY58" fmla="*/ 397259 h 753123"/>
                  <a:gd name="connsiteX59" fmla="*/ 304705 w 609524"/>
                  <a:gd name="connsiteY59" fmla="*/ 423396 h 753123"/>
                  <a:gd name="connsiteX60" fmla="*/ 342805 w 609524"/>
                  <a:gd name="connsiteY60" fmla="*/ 600751 h 753123"/>
                  <a:gd name="connsiteX61" fmla="*/ 342805 w 609524"/>
                  <a:gd name="connsiteY61" fmla="*/ 449142 h 753123"/>
                  <a:gd name="connsiteX62" fmla="*/ 410099 w 609524"/>
                  <a:gd name="connsiteY62" fmla="*/ 422224 h 753123"/>
                  <a:gd name="connsiteX63" fmla="*/ 447694 w 609524"/>
                  <a:gd name="connsiteY63" fmla="*/ 437198 h 753123"/>
                  <a:gd name="connsiteX64" fmla="*/ 342805 w 609524"/>
                  <a:gd name="connsiteY64"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38138 w 609524"/>
                  <a:gd name="connsiteY30" fmla="*/ 531438 h 753123"/>
                  <a:gd name="connsiteX31" fmla="*/ 35785 w 609524"/>
                  <a:gd name="connsiteY31" fmla="*/ 531352 h 753123"/>
                  <a:gd name="connsiteX32" fmla="*/ 0 w 609524"/>
                  <a:gd name="connsiteY32" fmla="*/ 606400 h 753123"/>
                  <a:gd name="connsiteX33" fmla="*/ 0 w 609524"/>
                  <a:gd name="connsiteY33" fmla="*/ 700792 h 753123"/>
                  <a:gd name="connsiteX34" fmla="*/ 8477 w 609524"/>
                  <a:gd name="connsiteY34" fmla="*/ 706450 h 753123"/>
                  <a:gd name="connsiteX35" fmla="*/ 307438 w 609524"/>
                  <a:gd name="connsiteY35" fmla="*/ 753123 h 753123"/>
                  <a:gd name="connsiteX36" fmla="*/ 601904 w 609524"/>
                  <a:gd name="connsiteY36" fmla="*/ 705841 h 753123"/>
                  <a:gd name="connsiteX37" fmla="*/ 609524 w 609524"/>
                  <a:gd name="connsiteY37" fmla="*/ 700126 h 753123"/>
                  <a:gd name="connsiteX38" fmla="*/ 609505 w 609524"/>
                  <a:gd name="connsiteY38" fmla="*/ 533019 h 753123"/>
                  <a:gd name="connsiteX39" fmla="*/ 190500 w 609524"/>
                  <a:gd name="connsiteY39" fmla="*/ 228600 h 753123"/>
                  <a:gd name="connsiteX40" fmla="*/ 190500 w 609524"/>
                  <a:gd name="connsiteY40" fmla="*/ 196215 h 753123"/>
                  <a:gd name="connsiteX41" fmla="*/ 375590 w 609524"/>
                  <a:gd name="connsiteY41" fmla="*/ 117872 h 753123"/>
                  <a:gd name="connsiteX42" fmla="*/ 419100 w 609524"/>
                  <a:gd name="connsiteY42" fmla="*/ 182251 h 753123"/>
                  <a:gd name="connsiteX43" fmla="*/ 419100 w 609524"/>
                  <a:gd name="connsiteY43" fmla="*/ 228600 h 753123"/>
                  <a:gd name="connsiteX44" fmla="*/ 304800 w 609524"/>
                  <a:gd name="connsiteY44" fmla="*/ 342900 h 753123"/>
                  <a:gd name="connsiteX45" fmla="*/ 190500 w 609524"/>
                  <a:gd name="connsiteY45" fmla="*/ 228600 h 753123"/>
                  <a:gd name="connsiteX46" fmla="*/ 266605 w 609524"/>
                  <a:gd name="connsiteY46" fmla="*/ 601513 h 753123"/>
                  <a:gd name="connsiteX47" fmla="*/ 160430 w 609524"/>
                  <a:gd name="connsiteY47" fmla="*/ 437731 h 753123"/>
                  <a:gd name="connsiteX48" fmla="*/ 199358 w 609524"/>
                  <a:gd name="connsiteY48" fmla="*/ 422234 h 753123"/>
                  <a:gd name="connsiteX49" fmla="*/ 266605 w 609524"/>
                  <a:gd name="connsiteY49" fmla="*/ 449142 h 753123"/>
                  <a:gd name="connsiteX50" fmla="*/ 266605 w 609524"/>
                  <a:gd name="connsiteY50" fmla="*/ 601513 h 753123"/>
                  <a:gd name="connsiteX51" fmla="*/ 304705 w 609524"/>
                  <a:gd name="connsiteY51" fmla="*/ 423396 h 753123"/>
                  <a:gd name="connsiteX52" fmla="*/ 239506 w 609524"/>
                  <a:gd name="connsiteY52" fmla="*/ 397316 h 753123"/>
                  <a:gd name="connsiteX53" fmla="*/ 247555 w 609524"/>
                  <a:gd name="connsiteY53" fmla="*/ 370742 h 753123"/>
                  <a:gd name="connsiteX54" fmla="*/ 247555 w 609524"/>
                  <a:gd name="connsiteY54" fmla="*/ 369789 h 753123"/>
                  <a:gd name="connsiteX55" fmla="*/ 361912 w 609524"/>
                  <a:gd name="connsiteY55" fmla="*/ 369789 h 753123"/>
                  <a:gd name="connsiteX56" fmla="*/ 361912 w 609524"/>
                  <a:gd name="connsiteY56" fmla="*/ 370742 h 753123"/>
                  <a:gd name="connsiteX57" fmla="*/ 369951 w 609524"/>
                  <a:gd name="connsiteY57" fmla="*/ 397259 h 753123"/>
                  <a:gd name="connsiteX58" fmla="*/ 304705 w 609524"/>
                  <a:gd name="connsiteY58" fmla="*/ 423396 h 753123"/>
                  <a:gd name="connsiteX59" fmla="*/ 342805 w 609524"/>
                  <a:gd name="connsiteY59" fmla="*/ 600751 h 753123"/>
                  <a:gd name="connsiteX60" fmla="*/ 342805 w 609524"/>
                  <a:gd name="connsiteY60" fmla="*/ 449142 h 753123"/>
                  <a:gd name="connsiteX61" fmla="*/ 410099 w 609524"/>
                  <a:gd name="connsiteY61" fmla="*/ 422224 h 753123"/>
                  <a:gd name="connsiteX62" fmla="*/ 447694 w 609524"/>
                  <a:gd name="connsiteY62" fmla="*/ 437198 h 753123"/>
                  <a:gd name="connsiteX63" fmla="*/ 342805 w 609524"/>
                  <a:gd name="connsiteY63"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38138 w 609524"/>
                  <a:gd name="connsiteY29" fmla="*/ 531438 h 753123"/>
                  <a:gd name="connsiteX30" fmla="*/ 35785 w 609524"/>
                  <a:gd name="connsiteY30" fmla="*/ 531352 h 753123"/>
                  <a:gd name="connsiteX31" fmla="*/ 0 w 609524"/>
                  <a:gd name="connsiteY31" fmla="*/ 606400 h 753123"/>
                  <a:gd name="connsiteX32" fmla="*/ 0 w 609524"/>
                  <a:gd name="connsiteY32" fmla="*/ 700792 h 753123"/>
                  <a:gd name="connsiteX33" fmla="*/ 8477 w 609524"/>
                  <a:gd name="connsiteY33" fmla="*/ 706450 h 753123"/>
                  <a:gd name="connsiteX34" fmla="*/ 307438 w 609524"/>
                  <a:gd name="connsiteY34" fmla="*/ 753123 h 753123"/>
                  <a:gd name="connsiteX35" fmla="*/ 601904 w 609524"/>
                  <a:gd name="connsiteY35" fmla="*/ 705841 h 753123"/>
                  <a:gd name="connsiteX36" fmla="*/ 609524 w 609524"/>
                  <a:gd name="connsiteY36" fmla="*/ 700126 h 753123"/>
                  <a:gd name="connsiteX37" fmla="*/ 609505 w 609524"/>
                  <a:gd name="connsiteY37" fmla="*/ 533019 h 753123"/>
                  <a:gd name="connsiteX38" fmla="*/ 190500 w 609524"/>
                  <a:gd name="connsiteY38" fmla="*/ 228600 h 753123"/>
                  <a:gd name="connsiteX39" fmla="*/ 190500 w 609524"/>
                  <a:gd name="connsiteY39" fmla="*/ 196215 h 753123"/>
                  <a:gd name="connsiteX40" fmla="*/ 375590 w 609524"/>
                  <a:gd name="connsiteY40" fmla="*/ 117872 h 753123"/>
                  <a:gd name="connsiteX41" fmla="*/ 419100 w 609524"/>
                  <a:gd name="connsiteY41" fmla="*/ 182251 h 753123"/>
                  <a:gd name="connsiteX42" fmla="*/ 419100 w 609524"/>
                  <a:gd name="connsiteY42" fmla="*/ 228600 h 753123"/>
                  <a:gd name="connsiteX43" fmla="*/ 304800 w 609524"/>
                  <a:gd name="connsiteY43" fmla="*/ 342900 h 753123"/>
                  <a:gd name="connsiteX44" fmla="*/ 190500 w 609524"/>
                  <a:gd name="connsiteY44" fmla="*/ 228600 h 753123"/>
                  <a:gd name="connsiteX45" fmla="*/ 266605 w 609524"/>
                  <a:gd name="connsiteY45" fmla="*/ 601513 h 753123"/>
                  <a:gd name="connsiteX46" fmla="*/ 160430 w 609524"/>
                  <a:gd name="connsiteY46" fmla="*/ 437731 h 753123"/>
                  <a:gd name="connsiteX47" fmla="*/ 199358 w 609524"/>
                  <a:gd name="connsiteY47" fmla="*/ 422234 h 753123"/>
                  <a:gd name="connsiteX48" fmla="*/ 266605 w 609524"/>
                  <a:gd name="connsiteY48" fmla="*/ 449142 h 753123"/>
                  <a:gd name="connsiteX49" fmla="*/ 266605 w 609524"/>
                  <a:gd name="connsiteY49" fmla="*/ 601513 h 753123"/>
                  <a:gd name="connsiteX50" fmla="*/ 304705 w 609524"/>
                  <a:gd name="connsiteY50" fmla="*/ 423396 h 753123"/>
                  <a:gd name="connsiteX51" fmla="*/ 239506 w 609524"/>
                  <a:gd name="connsiteY51" fmla="*/ 397316 h 753123"/>
                  <a:gd name="connsiteX52" fmla="*/ 247555 w 609524"/>
                  <a:gd name="connsiteY52" fmla="*/ 370742 h 753123"/>
                  <a:gd name="connsiteX53" fmla="*/ 247555 w 609524"/>
                  <a:gd name="connsiteY53" fmla="*/ 369789 h 753123"/>
                  <a:gd name="connsiteX54" fmla="*/ 361912 w 609524"/>
                  <a:gd name="connsiteY54" fmla="*/ 369789 h 753123"/>
                  <a:gd name="connsiteX55" fmla="*/ 361912 w 609524"/>
                  <a:gd name="connsiteY55" fmla="*/ 370742 h 753123"/>
                  <a:gd name="connsiteX56" fmla="*/ 369951 w 609524"/>
                  <a:gd name="connsiteY56" fmla="*/ 397259 h 753123"/>
                  <a:gd name="connsiteX57" fmla="*/ 304705 w 609524"/>
                  <a:gd name="connsiteY57" fmla="*/ 423396 h 753123"/>
                  <a:gd name="connsiteX58" fmla="*/ 342805 w 609524"/>
                  <a:gd name="connsiteY58" fmla="*/ 600751 h 753123"/>
                  <a:gd name="connsiteX59" fmla="*/ 342805 w 609524"/>
                  <a:gd name="connsiteY59" fmla="*/ 449142 h 753123"/>
                  <a:gd name="connsiteX60" fmla="*/ 410099 w 609524"/>
                  <a:gd name="connsiteY60" fmla="*/ 422224 h 753123"/>
                  <a:gd name="connsiteX61" fmla="*/ 447694 w 609524"/>
                  <a:gd name="connsiteY61" fmla="*/ 437198 h 753123"/>
                  <a:gd name="connsiteX62" fmla="*/ 342805 w 609524"/>
                  <a:gd name="connsiteY62"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38138 w 609524"/>
                  <a:gd name="connsiteY29" fmla="*/ 531438 h 753123"/>
                  <a:gd name="connsiteX30" fmla="*/ 0 w 609524"/>
                  <a:gd name="connsiteY30" fmla="*/ 606400 h 753123"/>
                  <a:gd name="connsiteX31" fmla="*/ 0 w 609524"/>
                  <a:gd name="connsiteY31" fmla="*/ 700792 h 753123"/>
                  <a:gd name="connsiteX32" fmla="*/ 8477 w 609524"/>
                  <a:gd name="connsiteY32" fmla="*/ 706450 h 753123"/>
                  <a:gd name="connsiteX33" fmla="*/ 307438 w 609524"/>
                  <a:gd name="connsiteY33" fmla="*/ 753123 h 753123"/>
                  <a:gd name="connsiteX34" fmla="*/ 601904 w 609524"/>
                  <a:gd name="connsiteY34" fmla="*/ 705841 h 753123"/>
                  <a:gd name="connsiteX35" fmla="*/ 609524 w 609524"/>
                  <a:gd name="connsiteY35" fmla="*/ 700126 h 753123"/>
                  <a:gd name="connsiteX36" fmla="*/ 609505 w 609524"/>
                  <a:gd name="connsiteY36" fmla="*/ 533019 h 753123"/>
                  <a:gd name="connsiteX37" fmla="*/ 190500 w 609524"/>
                  <a:gd name="connsiteY37" fmla="*/ 228600 h 753123"/>
                  <a:gd name="connsiteX38" fmla="*/ 190500 w 609524"/>
                  <a:gd name="connsiteY38" fmla="*/ 196215 h 753123"/>
                  <a:gd name="connsiteX39" fmla="*/ 375590 w 609524"/>
                  <a:gd name="connsiteY39" fmla="*/ 117872 h 753123"/>
                  <a:gd name="connsiteX40" fmla="*/ 419100 w 609524"/>
                  <a:gd name="connsiteY40" fmla="*/ 182251 h 753123"/>
                  <a:gd name="connsiteX41" fmla="*/ 419100 w 609524"/>
                  <a:gd name="connsiteY41" fmla="*/ 228600 h 753123"/>
                  <a:gd name="connsiteX42" fmla="*/ 304800 w 609524"/>
                  <a:gd name="connsiteY42" fmla="*/ 342900 h 753123"/>
                  <a:gd name="connsiteX43" fmla="*/ 190500 w 609524"/>
                  <a:gd name="connsiteY43" fmla="*/ 228600 h 753123"/>
                  <a:gd name="connsiteX44" fmla="*/ 266605 w 609524"/>
                  <a:gd name="connsiteY44" fmla="*/ 601513 h 753123"/>
                  <a:gd name="connsiteX45" fmla="*/ 160430 w 609524"/>
                  <a:gd name="connsiteY45" fmla="*/ 437731 h 753123"/>
                  <a:gd name="connsiteX46" fmla="*/ 199358 w 609524"/>
                  <a:gd name="connsiteY46" fmla="*/ 422234 h 753123"/>
                  <a:gd name="connsiteX47" fmla="*/ 266605 w 609524"/>
                  <a:gd name="connsiteY47" fmla="*/ 449142 h 753123"/>
                  <a:gd name="connsiteX48" fmla="*/ 266605 w 609524"/>
                  <a:gd name="connsiteY48" fmla="*/ 601513 h 753123"/>
                  <a:gd name="connsiteX49" fmla="*/ 304705 w 609524"/>
                  <a:gd name="connsiteY49" fmla="*/ 423396 h 753123"/>
                  <a:gd name="connsiteX50" fmla="*/ 239506 w 609524"/>
                  <a:gd name="connsiteY50" fmla="*/ 397316 h 753123"/>
                  <a:gd name="connsiteX51" fmla="*/ 247555 w 609524"/>
                  <a:gd name="connsiteY51" fmla="*/ 370742 h 753123"/>
                  <a:gd name="connsiteX52" fmla="*/ 247555 w 609524"/>
                  <a:gd name="connsiteY52" fmla="*/ 369789 h 753123"/>
                  <a:gd name="connsiteX53" fmla="*/ 361912 w 609524"/>
                  <a:gd name="connsiteY53" fmla="*/ 369789 h 753123"/>
                  <a:gd name="connsiteX54" fmla="*/ 361912 w 609524"/>
                  <a:gd name="connsiteY54" fmla="*/ 370742 h 753123"/>
                  <a:gd name="connsiteX55" fmla="*/ 369951 w 609524"/>
                  <a:gd name="connsiteY55" fmla="*/ 397259 h 753123"/>
                  <a:gd name="connsiteX56" fmla="*/ 304705 w 609524"/>
                  <a:gd name="connsiteY56" fmla="*/ 423396 h 753123"/>
                  <a:gd name="connsiteX57" fmla="*/ 342805 w 609524"/>
                  <a:gd name="connsiteY57" fmla="*/ 600751 h 753123"/>
                  <a:gd name="connsiteX58" fmla="*/ 342805 w 609524"/>
                  <a:gd name="connsiteY58" fmla="*/ 449142 h 753123"/>
                  <a:gd name="connsiteX59" fmla="*/ 410099 w 609524"/>
                  <a:gd name="connsiteY59" fmla="*/ 422224 h 753123"/>
                  <a:gd name="connsiteX60" fmla="*/ 447694 w 609524"/>
                  <a:gd name="connsiteY60" fmla="*/ 437198 h 753123"/>
                  <a:gd name="connsiteX61" fmla="*/ 342805 w 609524"/>
                  <a:gd name="connsiteY61"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0 w 609524"/>
                  <a:gd name="connsiteY29" fmla="*/ 606400 h 753123"/>
                  <a:gd name="connsiteX30" fmla="*/ 0 w 609524"/>
                  <a:gd name="connsiteY30" fmla="*/ 700792 h 753123"/>
                  <a:gd name="connsiteX31" fmla="*/ 8477 w 609524"/>
                  <a:gd name="connsiteY31" fmla="*/ 706450 h 753123"/>
                  <a:gd name="connsiteX32" fmla="*/ 307438 w 609524"/>
                  <a:gd name="connsiteY32" fmla="*/ 753123 h 753123"/>
                  <a:gd name="connsiteX33" fmla="*/ 601904 w 609524"/>
                  <a:gd name="connsiteY33" fmla="*/ 705841 h 753123"/>
                  <a:gd name="connsiteX34" fmla="*/ 609524 w 609524"/>
                  <a:gd name="connsiteY34" fmla="*/ 700126 h 753123"/>
                  <a:gd name="connsiteX35" fmla="*/ 609505 w 609524"/>
                  <a:gd name="connsiteY35" fmla="*/ 533019 h 753123"/>
                  <a:gd name="connsiteX36" fmla="*/ 190500 w 609524"/>
                  <a:gd name="connsiteY36" fmla="*/ 228600 h 753123"/>
                  <a:gd name="connsiteX37" fmla="*/ 190500 w 609524"/>
                  <a:gd name="connsiteY37" fmla="*/ 196215 h 753123"/>
                  <a:gd name="connsiteX38" fmla="*/ 375590 w 609524"/>
                  <a:gd name="connsiteY38" fmla="*/ 117872 h 753123"/>
                  <a:gd name="connsiteX39" fmla="*/ 419100 w 609524"/>
                  <a:gd name="connsiteY39" fmla="*/ 182251 h 753123"/>
                  <a:gd name="connsiteX40" fmla="*/ 419100 w 609524"/>
                  <a:gd name="connsiteY40" fmla="*/ 228600 h 753123"/>
                  <a:gd name="connsiteX41" fmla="*/ 304800 w 609524"/>
                  <a:gd name="connsiteY41" fmla="*/ 342900 h 753123"/>
                  <a:gd name="connsiteX42" fmla="*/ 190500 w 609524"/>
                  <a:gd name="connsiteY42" fmla="*/ 228600 h 753123"/>
                  <a:gd name="connsiteX43" fmla="*/ 266605 w 609524"/>
                  <a:gd name="connsiteY43" fmla="*/ 601513 h 753123"/>
                  <a:gd name="connsiteX44" fmla="*/ 160430 w 609524"/>
                  <a:gd name="connsiteY44" fmla="*/ 437731 h 753123"/>
                  <a:gd name="connsiteX45" fmla="*/ 199358 w 609524"/>
                  <a:gd name="connsiteY45" fmla="*/ 422234 h 753123"/>
                  <a:gd name="connsiteX46" fmla="*/ 266605 w 609524"/>
                  <a:gd name="connsiteY46" fmla="*/ 449142 h 753123"/>
                  <a:gd name="connsiteX47" fmla="*/ 266605 w 609524"/>
                  <a:gd name="connsiteY47" fmla="*/ 601513 h 753123"/>
                  <a:gd name="connsiteX48" fmla="*/ 304705 w 609524"/>
                  <a:gd name="connsiteY48" fmla="*/ 423396 h 753123"/>
                  <a:gd name="connsiteX49" fmla="*/ 239506 w 609524"/>
                  <a:gd name="connsiteY49" fmla="*/ 397316 h 753123"/>
                  <a:gd name="connsiteX50" fmla="*/ 247555 w 609524"/>
                  <a:gd name="connsiteY50" fmla="*/ 370742 h 753123"/>
                  <a:gd name="connsiteX51" fmla="*/ 247555 w 609524"/>
                  <a:gd name="connsiteY51" fmla="*/ 369789 h 753123"/>
                  <a:gd name="connsiteX52" fmla="*/ 361912 w 609524"/>
                  <a:gd name="connsiteY52" fmla="*/ 369789 h 753123"/>
                  <a:gd name="connsiteX53" fmla="*/ 361912 w 609524"/>
                  <a:gd name="connsiteY53" fmla="*/ 370742 h 753123"/>
                  <a:gd name="connsiteX54" fmla="*/ 369951 w 609524"/>
                  <a:gd name="connsiteY54" fmla="*/ 397259 h 753123"/>
                  <a:gd name="connsiteX55" fmla="*/ 304705 w 609524"/>
                  <a:gd name="connsiteY55" fmla="*/ 423396 h 753123"/>
                  <a:gd name="connsiteX56" fmla="*/ 342805 w 609524"/>
                  <a:gd name="connsiteY56" fmla="*/ 600751 h 753123"/>
                  <a:gd name="connsiteX57" fmla="*/ 342805 w 609524"/>
                  <a:gd name="connsiteY57" fmla="*/ 449142 h 753123"/>
                  <a:gd name="connsiteX58" fmla="*/ 410099 w 609524"/>
                  <a:gd name="connsiteY58" fmla="*/ 422224 h 753123"/>
                  <a:gd name="connsiteX59" fmla="*/ 447694 w 609524"/>
                  <a:gd name="connsiteY59" fmla="*/ 437198 h 753123"/>
                  <a:gd name="connsiteX60" fmla="*/ 342805 w 609524"/>
                  <a:gd name="connsiteY60" fmla="*/ 600751 h 753123"/>
                  <a:gd name="connsiteX0" fmla="*/ 611553 w 611572"/>
                  <a:gd name="connsiteY0" fmla="*/ 533019 h 753123"/>
                  <a:gd name="connsiteX1" fmla="*/ 575986 w 611572"/>
                  <a:gd name="connsiteY1" fmla="*/ 461582 h 753123"/>
                  <a:gd name="connsiteX2" fmla="*/ 485385 w 611572"/>
                  <a:gd name="connsiteY2" fmla="*/ 410404 h 753123"/>
                  <a:gd name="connsiteX3" fmla="*/ 485261 w 611572"/>
                  <a:gd name="connsiteY3" fmla="*/ 410347 h 753123"/>
                  <a:gd name="connsiteX4" fmla="*/ 485261 w 611572"/>
                  <a:gd name="connsiteY4" fmla="*/ 410347 h 753123"/>
                  <a:gd name="connsiteX5" fmla="*/ 485013 w 611572"/>
                  <a:gd name="connsiteY5" fmla="*/ 410251 h 753123"/>
                  <a:gd name="connsiteX6" fmla="*/ 470659 w 611572"/>
                  <a:gd name="connsiteY6" fmla="*/ 404536 h 753123"/>
                  <a:gd name="connsiteX7" fmla="*/ 407946 w 611572"/>
                  <a:gd name="connsiteY7" fmla="*/ 379590 h 753123"/>
                  <a:gd name="connsiteX8" fmla="*/ 402050 w 611572"/>
                  <a:gd name="connsiteY8" fmla="*/ 370789 h 753123"/>
                  <a:gd name="connsiteX9" fmla="*/ 402050 w 611572"/>
                  <a:gd name="connsiteY9" fmla="*/ 347415 h 753123"/>
                  <a:gd name="connsiteX10" fmla="*/ 459248 w 611572"/>
                  <a:gd name="connsiteY10" fmla="*/ 228600 h 753123"/>
                  <a:gd name="connsiteX11" fmla="*/ 459248 w 611572"/>
                  <a:gd name="connsiteY11" fmla="*/ 214313 h 753123"/>
                  <a:gd name="connsiteX12" fmla="*/ 474821 w 611572"/>
                  <a:gd name="connsiteY12" fmla="*/ 160487 h 753123"/>
                  <a:gd name="connsiteX13" fmla="*/ 379143 w 611572"/>
                  <a:gd name="connsiteY13" fmla="*/ 17974 h 753123"/>
                  <a:gd name="connsiteX14" fmla="*/ 365170 w 611572"/>
                  <a:gd name="connsiteY14" fmla="*/ 19221 h 753123"/>
                  <a:gd name="connsiteX15" fmla="*/ 355549 w 611572"/>
                  <a:gd name="connsiteY15" fmla="*/ 25889 h 753123"/>
                  <a:gd name="connsiteX16" fmla="*/ 344910 w 611572"/>
                  <a:gd name="connsiteY16" fmla="*/ 11344 h 753123"/>
                  <a:gd name="connsiteX17" fmla="*/ 331165 w 611572"/>
                  <a:gd name="connsiteY17" fmla="*/ 2591 h 753123"/>
                  <a:gd name="connsiteX18" fmla="*/ 301152 w 611572"/>
                  <a:gd name="connsiteY18" fmla="*/ 0 h 753123"/>
                  <a:gd name="connsiteX19" fmla="*/ 155953 w 611572"/>
                  <a:gd name="connsiteY19" fmla="*/ 91440 h 753123"/>
                  <a:gd name="connsiteX20" fmla="*/ 154181 w 611572"/>
                  <a:gd name="connsiteY20" fmla="*/ 219437 h 753123"/>
                  <a:gd name="connsiteX21" fmla="*/ 154448 w 611572"/>
                  <a:gd name="connsiteY21" fmla="*/ 221437 h 753123"/>
                  <a:gd name="connsiteX22" fmla="*/ 154448 w 611572"/>
                  <a:gd name="connsiteY22" fmla="*/ 228600 h 753123"/>
                  <a:gd name="connsiteX23" fmla="*/ 211503 w 611572"/>
                  <a:gd name="connsiteY23" fmla="*/ 347348 h 753123"/>
                  <a:gd name="connsiteX24" fmla="*/ 211503 w 611572"/>
                  <a:gd name="connsiteY24" fmla="*/ 370742 h 753123"/>
                  <a:gd name="connsiteX25" fmla="*/ 205788 w 611572"/>
                  <a:gd name="connsiteY25" fmla="*/ 379476 h 753123"/>
                  <a:gd name="connsiteX26" fmla="*/ 141332 w 611572"/>
                  <a:gd name="connsiteY26" fmla="*/ 405136 h 753123"/>
                  <a:gd name="connsiteX27" fmla="*/ 126635 w 611572"/>
                  <a:gd name="connsiteY27" fmla="*/ 410985 h 753123"/>
                  <a:gd name="connsiteX28" fmla="*/ 47006 w 611572"/>
                  <a:gd name="connsiteY28" fmla="*/ 454190 h 753123"/>
                  <a:gd name="connsiteX29" fmla="*/ 0 w 611572"/>
                  <a:gd name="connsiteY29" fmla="*/ 563156 h 753123"/>
                  <a:gd name="connsiteX30" fmla="*/ 2048 w 611572"/>
                  <a:gd name="connsiteY30" fmla="*/ 700792 h 753123"/>
                  <a:gd name="connsiteX31" fmla="*/ 10525 w 611572"/>
                  <a:gd name="connsiteY31" fmla="*/ 706450 h 753123"/>
                  <a:gd name="connsiteX32" fmla="*/ 309486 w 611572"/>
                  <a:gd name="connsiteY32" fmla="*/ 753123 h 753123"/>
                  <a:gd name="connsiteX33" fmla="*/ 603952 w 611572"/>
                  <a:gd name="connsiteY33" fmla="*/ 705841 h 753123"/>
                  <a:gd name="connsiteX34" fmla="*/ 611572 w 611572"/>
                  <a:gd name="connsiteY34" fmla="*/ 700126 h 753123"/>
                  <a:gd name="connsiteX35" fmla="*/ 611553 w 611572"/>
                  <a:gd name="connsiteY35" fmla="*/ 533019 h 753123"/>
                  <a:gd name="connsiteX36" fmla="*/ 192548 w 611572"/>
                  <a:gd name="connsiteY36" fmla="*/ 228600 h 753123"/>
                  <a:gd name="connsiteX37" fmla="*/ 192548 w 611572"/>
                  <a:gd name="connsiteY37" fmla="*/ 196215 h 753123"/>
                  <a:gd name="connsiteX38" fmla="*/ 377638 w 611572"/>
                  <a:gd name="connsiteY38" fmla="*/ 117872 h 753123"/>
                  <a:gd name="connsiteX39" fmla="*/ 421148 w 611572"/>
                  <a:gd name="connsiteY39" fmla="*/ 182251 h 753123"/>
                  <a:gd name="connsiteX40" fmla="*/ 421148 w 611572"/>
                  <a:gd name="connsiteY40" fmla="*/ 228600 h 753123"/>
                  <a:gd name="connsiteX41" fmla="*/ 306848 w 611572"/>
                  <a:gd name="connsiteY41" fmla="*/ 342900 h 753123"/>
                  <a:gd name="connsiteX42" fmla="*/ 192548 w 611572"/>
                  <a:gd name="connsiteY42" fmla="*/ 228600 h 753123"/>
                  <a:gd name="connsiteX43" fmla="*/ 268653 w 611572"/>
                  <a:gd name="connsiteY43" fmla="*/ 601513 h 753123"/>
                  <a:gd name="connsiteX44" fmla="*/ 162478 w 611572"/>
                  <a:gd name="connsiteY44" fmla="*/ 437731 h 753123"/>
                  <a:gd name="connsiteX45" fmla="*/ 201406 w 611572"/>
                  <a:gd name="connsiteY45" fmla="*/ 422234 h 753123"/>
                  <a:gd name="connsiteX46" fmla="*/ 268653 w 611572"/>
                  <a:gd name="connsiteY46" fmla="*/ 449142 h 753123"/>
                  <a:gd name="connsiteX47" fmla="*/ 268653 w 611572"/>
                  <a:gd name="connsiteY47" fmla="*/ 601513 h 753123"/>
                  <a:gd name="connsiteX48" fmla="*/ 306753 w 611572"/>
                  <a:gd name="connsiteY48" fmla="*/ 423396 h 753123"/>
                  <a:gd name="connsiteX49" fmla="*/ 241554 w 611572"/>
                  <a:gd name="connsiteY49" fmla="*/ 397316 h 753123"/>
                  <a:gd name="connsiteX50" fmla="*/ 249603 w 611572"/>
                  <a:gd name="connsiteY50" fmla="*/ 370742 h 753123"/>
                  <a:gd name="connsiteX51" fmla="*/ 249603 w 611572"/>
                  <a:gd name="connsiteY51" fmla="*/ 369789 h 753123"/>
                  <a:gd name="connsiteX52" fmla="*/ 363960 w 611572"/>
                  <a:gd name="connsiteY52" fmla="*/ 369789 h 753123"/>
                  <a:gd name="connsiteX53" fmla="*/ 363960 w 611572"/>
                  <a:gd name="connsiteY53" fmla="*/ 370742 h 753123"/>
                  <a:gd name="connsiteX54" fmla="*/ 371999 w 611572"/>
                  <a:gd name="connsiteY54" fmla="*/ 397259 h 753123"/>
                  <a:gd name="connsiteX55" fmla="*/ 306753 w 611572"/>
                  <a:gd name="connsiteY55" fmla="*/ 423396 h 753123"/>
                  <a:gd name="connsiteX56" fmla="*/ 344853 w 611572"/>
                  <a:gd name="connsiteY56" fmla="*/ 600751 h 753123"/>
                  <a:gd name="connsiteX57" fmla="*/ 344853 w 611572"/>
                  <a:gd name="connsiteY57" fmla="*/ 449142 h 753123"/>
                  <a:gd name="connsiteX58" fmla="*/ 412147 w 611572"/>
                  <a:gd name="connsiteY58" fmla="*/ 422224 h 753123"/>
                  <a:gd name="connsiteX59" fmla="*/ 449742 w 611572"/>
                  <a:gd name="connsiteY59" fmla="*/ 437198 h 753123"/>
                  <a:gd name="connsiteX60" fmla="*/ 344853 w 611572"/>
                  <a:gd name="connsiteY60" fmla="*/ 600751 h 753123"/>
                  <a:gd name="connsiteX0" fmla="*/ 609596 w 609615"/>
                  <a:gd name="connsiteY0" fmla="*/ 533019 h 753123"/>
                  <a:gd name="connsiteX1" fmla="*/ 574029 w 609615"/>
                  <a:gd name="connsiteY1" fmla="*/ 461582 h 753123"/>
                  <a:gd name="connsiteX2" fmla="*/ 483428 w 609615"/>
                  <a:gd name="connsiteY2" fmla="*/ 410404 h 753123"/>
                  <a:gd name="connsiteX3" fmla="*/ 483304 w 609615"/>
                  <a:gd name="connsiteY3" fmla="*/ 410347 h 753123"/>
                  <a:gd name="connsiteX4" fmla="*/ 483304 w 609615"/>
                  <a:gd name="connsiteY4" fmla="*/ 410347 h 753123"/>
                  <a:gd name="connsiteX5" fmla="*/ 483056 w 609615"/>
                  <a:gd name="connsiteY5" fmla="*/ 410251 h 753123"/>
                  <a:gd name="connsiteX6" fmla="*/ 468702 w 609615"/>
                  <a:gd name="connsiteY6" fmla="*/ 404536 h 753123"/>
                  <a:gd name="connsiteX7" fmla="*/ 405989 w 609615"/>
                  <a:gd name="connsiteY7" fmla="*/ 379590 h 753123"/>
                  <a:gd name="connsiteX8" fmla="*/ 400093 w 609615"/>
                  <a:gd name="connsiteY8" fmla="*/ 370789 h 753123"/>
                  <a:gd name="connsiteX9" fmla="*/ 400093 w 609615"/>
                  <a:gd name="connsiteY9" fmla="*/ 347415 h 753123"/>
                  <a:gd name="connsiteX10" fmla="*/ 457291 w 609615"/>
                  <a:gd name="connsiteY10" fmla="*/ 228600 h 753123"/>
                  <a:gd name="connsiteX11" fmla="*/ 457291 w 609615"/>
                  <a:gd name="connsiteY11" fmla="*/ 214313 h 753123"/>
                  <a:gd name="connsiteX12" fmla="*/ 472864 w 609615"/>
                  <a:gd name="connsiteY12" fmla="*/ 160487 h 753123"/>
                  <a:gd name="connsiteX13" fmla="*/ 377186 w 609615"/>
                  <a:gd name="connsiteY13" fmla="*/ 17974 h 753123"/>
                  <a:gd name="connsiteX14" fmla="*/ 363213 w 609615"/>
                  <a:gd name="connsiteY14" fmla="*/ 19221 h 753123"/>
                  <a:gd name="connsiteX15" fmla="*/ 353592 w 609615"/>
                  <a:gd name="connsiteY15" fmla="*/ 25889 h 753123"/>
                  <a:gd name="connsiteX16" fmla="*/ 342953 w 609615"/>
                  <a:gd name="connsiteY16" fmla="*/ 11344 h 753123"/>
                  <a:gd name="connsiteX17" fmla="*/ 329208 w 609615"/>
                  <a:gd name="connsiteY17" fmla="*/ 2591 h 753123"/>
                  <a:gd name="connsiteX18" fmla="*/ 299195 w 609615"/>
                  <a:gd name="connsiteY18" fmla="*/ 0 h 753123"/>
                  <a:gd name="connsiteX19" fmla="*/ 153996 w 609615"/>
                  <a:gd name="connsiteY19" fmla="*/ 91440 h 753123"/>
                  <a:gd name="connsiteX20" fmla="*/ 152224 w 609615"/>
                  <a:gd name="connsiteY20" fmla="*/ 219437 h 753123"/>
                  <a:gd name="connsiteX21" fmla="*/ 152491 w 609615"/>
                  <a:gd name="connsiteY21" fmla="*/ 221437 h 753123"/>
                  <a:gd name="connsiteX22" fmla="*/ 152491 w 609615"/>
                  <a:gd name="connsiteY22" fmla="*/ 228600 h 753123"/>
                  <a:gd name="connsiteX23" fmla="*/ 209546 w 609615"/>
                  <a:gd name="connsiteY23" fmla="*/ 347348 h 753123"/>
                  <a:gd name="connsiteX24" fmla="*/ 209546 w 609615"/>
                  <a:gd name="connsiteY24" fmla="*/ 370742 h 753123"/>
                  <a:gd name="connsiteX25" fmla="*/ 203831 w 609615"/>
                  <a:gd name="connsiteY25" fmla="*/ 379476 h 753123"/>
                  <a:gd name="connsiteX26" fmla="*/ 139375 w 609615"/>
                  <a:gd name="connsiteY26" fmla="*/ 405136 h 753123"/>
                  <a:gd name="connsiteX27" fmla="*/ 124678 w 609615"/>
                  <a:gd name="connsiteY27" fmla="*/ 410985 h 753123"/>
                  <a:gd name="connsiteX28" fmla="*/ 45049 w 609615"/>
                  <a:gd name="connsiteY28" fmla="*/ 454190 h 753123"/>
                  <a:gd name="connsiteX29" fmla="*/ 2138 w 609615"/>
                  <a:gd name="connsiteY29" fmla="*/ 556328 h 753123"/>
                  <a:gd name="connsiteX30" fmla="*/ 91 w 609615"/>
                  <a:gd name="connsiteY30" fmla="*/ 700792 h 753123"/>
                  <a:gd name="connsiteX31" fmla="*/ 8568 w 609615"/>
                  <a:gd name="connsiteY31" fmla="*/ 706450 h 753123"/>
                  <a:gd name="connsiteX32" fmla="*/ 307529 w 609615"/>
                  <a:gd name="connsiteY32" fmla="*/ 753123 h 753123"/>
                  <a:gd name="connsiteX33" fmla="*/ 601995 w 609615"/>
                  <a:gd name="connsiteY33" fmla="*/ 705841 h 753123"/>
                  <a:gd name="connsiteX34" fmla="*/ 609615 w 609615"/>
                  <a:gd name="connsiteY34" fmla="*/ 700126 h 753123"/>
                  <a:gd name="connsiteX35" fmla="*/ 609596 w 609615"/>
                  <a:gd name="connsiteY35" fmla="*/ 533019 h 753123"/>
                  <a:gd name="connsiteX36" fmla="*/ 190591 w 609615"/>
                  <a:gd name="connsiteY36" fmla="*/ 228600 h 753123"/>
                  <a:gd name="connsiteX37" fmla="*/ 190591 w 609615"/>
                  <a:gd name="connsiteY37" fmla="*/ 196215 h 753123"/>
                  <a:gd name="connsiteX38" fmla="*/ 375681 w 609615"/>
                  <a:gd name="connsiteY38" fmla="*/ 117872 h 753123"/>
                  <a:gd name="connsiteX39" fmla="*/ 419191 w 609615"/>
                  <a:gd name="connsiteY39" fmla="*/ 182251 h 753123"/>
                  <a:gd name="connsiteX40" fmla="*/ 419191 w 609615"/>
                  <a:gd name="connsiteY40" fmla="*/ 228600 h 753123"/>
                  <a:gd name="connsiteX41" fmla="*/ 304891 w 609615"/>
                  <a:gd name="connsiteY41" fmla="*/ 342900 h 753123"/>
                  <a:gd name="connsiteX42" fmla="*/ 190591 w 609615"/>
                  <a:gd name="connsiteY42" fmla="*/ 228600 h 753123"/>
                  <a:gd name="connsiteX43" fmla="*/ 266696 w 609615"/>
                  <a:gd name="connsiteY43" fmla="*/ 601513 h 753123"/>
                  <a:gd name="connsiteX44" fmla="*/ 160521 w 609615"/>
                  <a:gd name="connsiteY44" fmla="*/ 437731 h 753123"/>
                  <a:gd name="connsiteX45" fmla="*/ 199449 w 609615"/>
                  <a:gd name="connsiteY45" fmla="*/ 422234 h 753123"/>
                  <a:gd name="connsiteX46" fmla="*/ 266696 w 609615"/>
                  <a:gd name="connsiteY46" fmla="*/ 449142 h 753123"/>
                  <a:gd name="connsiteX47" fmla="*/ 266696 w 609615"/>
                  <a:gd name="connsiteY47" fmla="*/ 601513 h 753123"/>
                  <a:gd name="connsiteX48" fmla="*/ 304796 w 609615"/>
                  <a:gd name="connsiteY48" fmla="*/ 423396 h 753123"/>
                  <a:gd name="connsiteX49" fmla="*/ 239597 w 609615"/>
                  <a:gd name="connsiteY49" fmla="*/ 397316 h 753123"/>
                  <a:gd name="connsiteX50" fmla="*/ 247646 w 609615"/>
                  <a:gd name="connsiteY50" fmla="*/ 370742 h 753123"/>
                  <a:gd name="connsiteX51" fmla="*/ 247646 w 609615"/>
                  <a:gd name="connsiteY51" fmla="*/ 369789 h 753123"/>
                  <a:gd name="connsiteX52" fmla="*/ 362003 w 609615"/>
                  <a:gd name="connsiteY52" fmla="*/ 369789 h 753123"/>
                  <a:gd name="connsiteX53" fmla="*/ 362003 w 609615"/>
                  <a:gd name="connsiteY53" fmla="*/ 370742 h 753123"/>
                  <a:gd name="connsiteX54" fmla="*/ 370042 w 609615"/>
                  <a:gd name="connsiteY54" fmla="*/ 397259 h 753123"/>
                  <a:gd name="connsiteX55" fmla="*/ 304796 w 609615"/>
                  <a:gd name="connsiteY55" fmla="*/ 423396 h 753123"/>
                  <a:gd name="connsiteX56" fmla="*/ 342896 w 609615"/>
                  <a:gd name="connsiteY56" fmla="*/ 600751 h 753123"/>
                  <a:gd name="connsiteX57" fmla="*/ 342896 w 609615"/>
                  <a:gd name="connsiteY57" fmla="*/ 449142 h 753123"/>
                  <a:gd name="connsiteX58" fmla="*/ 410190 w 609615"/>
                  <a:gd name="connsiteY58" fmla="*/ 422224 h 753123"/>
                  <a:gd name="connsiteX59" fmla="*/ 447785 w 609615"/>
                  <a:gd name="connsiteY59" fmla="*/ 437198 h 753123"/>
                  <a:gd name="connsiteX60" fmla="*/ 342896 w 609615"/>
                  <a:gd name="connsiteY60" fmla="*/ 600751 h 753123"/>
                  <a:gd name="connsiteX0" fmla="*/ 609596 w 609615"/>
                  <a:gd name="connsiteY0" fmla="*/ 533019 h 753123"/>
                  <a:gd name="connsiteX1" fmla="*/ 574029 w 609615"/>
                  <a:gd name="connsiteY1" fmla="*/ 461582 h 753123"/>
                  <a:gd name="connsiteX2" fmla="*/ 483428 w 609615"/>
                  <a:gd name="connsiteY2" fmla="*/ 410404 h 753123"/>
                  <a:gd name="connsiteX3" fmla="*/ 483304 w 609615"/>
                  <a:gd name="connsiteY3" fmla="*/ 410347 h 753123"/>
                  <a:gd name="connsiteX4" fmla="*/ 483304 w 609615"/>
                  <a:gd name="connsiteY4" fmla="*/ 410347 h 753123"/>
                  <a:gd name="connsiteX5" fmla="*/ 483056 w 609615"/>
                  <a:gd name="connsiteY5" fmla="*/ 410251 h 753123"/>
                  <a:gd name="connsiteX6" fmla="*/ 468702 w 609615"/>
                  <a:gd name="connsiteY6" fmla="*/ 404536 h 753123"/>
                  <a:gd name="connsiteX7" fmla="*/ 405989 w 609615"/>
                  <a:gd name="connsiteY7" fmla="*/ 379590 h 753123"/>
                  <a:gd name="connsiteX8" fmla="*/ 400093 w 609615"/>
                  <a:gd name="connsiteY8" fmla="*/ 370789 h 753123"/>
                  <a:gd name="connsiteX9" fmla="*/ 400093 w 609615"/>
                  <a:gd name="connsiteY9" fmla="*/ 347415 h 753123"/>
                  <a:gd name="connsiteX10" fmla="*/ 457291 w 609615"/>
                  <a:gd name="connsiteY10" fmla="*/ 228600 h 753123"/>
                  <a:gd name="connsiteX11" fmla="*/ 457291 w 609615"/>
                  <a:gd name="connsiteY11" fmla="*/ 214313 h 753123"/>
                  <a:gd name="connsiteX12" fmla="*/ 472864 w 609615"/>
                  <a:gd name="connsiteY12" fmla="*/ 160487 h 753123"/>
                  <a:gd name="connsiteX13" fmla="*/ 377186 w 609615"/>
                  <a:gd name="connsiteY13" fmla="*/ 17974 h 753123"/>
                  <a:gd name="connsiteX14" fmla="*/ 363213 w 609615"/>
                  <a:gd name="connsiteY14" fmla="*/ 19221 h 753123"/>
                  <a:gd name="connsiteX15" fmla="*/ 353592 w 609615"/>
                  <a:gd name="connsiteY15" fmla="*/ 25889 h 753123"/>
                  <a:gd name="connsiteX16" fmla="*/ 342953 w 609615"/>
                  <a:gd name="connsiteY16" fmla="*/ 11344 h 753123"/>
                  <a:gd name="connsiteX17" fmla="*/ 329208 w 609615"/>
                  <a:gd name="connsiteY17" fmla="*/ 2591 h 753123"/>
                  <a:gd name="connsiteX18" fmla="*/ 299195 w 609615"/>
                  <a:gd name="connsiteY18" fmla="*/ 0 h 753123"/>
                  <a:gd name="connsiteX19" fmla="*/ 153996 w 609615"/>
                  <a:gd name="connsiteY19" fmla="*/ 91440 h 753123"/>
                  <a:gd name="connsiteX20" fmla="*/ 152224 w 609615"/>
                  <a:gd name="connsiteY20" fmla="*/ 219437 h 753123"/>
                  <a:gd name="connsiteX21" fmla="*/ 152491 w 609615"/>
                  <a:gd name="connsiteY21" fmla="*/ 221437 h 753123"/>
                  <a:gd name="connsiteX22" fmla="*/ 152491 w 609615"/>
                  <a:gd name="connsiteY22" fmla="*/ 228600 h 753123"/>
                  <a:gd name="connsiteX23" fmla="*/ 209546 w 609615"/>
                  <a:gd name="connsiteY23" fmla="*/ 347348 h 753123"/>
                  <a:gd name="connsiteX24" fmla="*/ 209546 w 609615"/>
                  <a:gd name="connsiteY24" fmla="*/ 370742 h 753123"/>
                  <a:gd name="connsiteX25" fmla="*/ 203831 w 609615"/>
                  <a:gd name="connsiteY25" fmla="*/ 379476 h 753123"/>
                  <a:gd name="connsiteX26" fmla="*/ 139375 w 609615"/>
                  <a:gd name="connsiteY26" fmla="*/ 405136 h 753123"/>
                  <a:gd name="connsiteX27" fmla="*/ 124678 w 609615"/>
                  <a:gd name="connsiteY27" fmla="*/ 410985 h 753123"/>
                  <a:gd name="connsiteX28" fmla="*/ 45049 w 609615"/>
                  <a:gd name="connsiteY28" fmla="*/ 454190 h 753123"/>
                  <a:gd name="connsiteX29" fmla="*/ 2138 w 609615"/>
                  <a:gd name="connsiteY29" fmla="*/ 556328 h 753123"/>
                  <a:gd name="connsiteX30" fmla="*/ 91 w 609615"/>
                  <a:gd name="connsiteY30" fmla="*/ 700792 h 753123"/>
                  <a:gd name="connsiteX31" fmla="*/ 8568 w 609615"/>
                  <a:gd name="connsiteY31" fmla="*/ 706450 h 753123"/>
                  <a:gd name="connsiteX32" fmla="*/ 307529 w 609615"/>
                  <a:gd name="connsiteY32" fmla="*/ 753123 h 753123"/>
                  <a:gd name="connsiteX33" fmla="*/ 601995 w 609615"/>
                  <a:gd name="connsiteY33" fmla="*/ 705841 h 753123"/>
                  <a:gd name="connsiteX34" fmla="*/ 609615 w 609615"/>
                  <a:gd name="connsiteY34" fmla="*/ 700126 h 753123"/>
                  <a:gd name="connsiteX35" fmla="*/ 609596 w 609615"/>
                  <a:gd name="connsiteY35" fmla="*/ 533019 h 753123"/>
                  <a:gd name="connsiteX36" fmla="*/ 190591 w 609615"/>
                  <a:gd name="connsiteY36" fmla="*/ 228600 h 753123"/>
                  <a:gd name="connsiteX37" fmla="*/ 190591 w 609615"/>
                  <a:gd name="connsiteY37" fmla="*/ 196215 h 753123"/>
                  <a:gd name="connsiteX38" fmla="*/ 375681 w 609615"/>
                  <a:gd name="connsiteY38" fmla="*/ 117872 h 753123"/>
                  <a:gd name="connsiteX39" fmla="*/ 419191 w 609615"/>
                  <a:gd name="connsiteY39" fmla="*/ 182251 h 753123"/>
                  <a:gd name="connsiteX40" fmla="*/ 419191 w 609615"/>
                  <a:gd name="connsiteY40" fmla="*/ 228600 h 753123"/>
                  <a:gd name="connsiteX41" fmla="*/ 304891 w 609615"/>
                  <a:gd name="connsiteY41" fmla="*/ 342900 h 753123"/>
                  <a:gd name="connsiteX42" fmla="*/ 190591 w 609615"/>
                  <a:gd name="connsiteY42" fmla="*/ 228600 h 753123"/>
                  <a:gd name="connsiteX43" fmla="*/ 266696 w 609615"/>
                  <a:gd name="connsiteY43" fmla="*/ 601513 h 753123"/>
                  <a:gd name="connsiteX44" fmla="*/ 160521 w 609615"/>
                  <a:gd name="connsiteY44" fmla="*/ 437731 h 753123"/>
                  <a:gd name="connsiteX45" fmla="*/ 199449 w 609615"/>
                  <a:gd name="connsiteY45" fmla="*/ 422234 h 753123"/>
                  <a:gd name="connsiteX46" fmla="*/ 266696 w 609615"/>
                  <a:gd name="connsiteY46" fmla="*/ 449142 h 753123"/>
                  <a:gd name="connsiteX47" fmla="*/ 266696 w 609615"/>
                  <a:gd name="connsiteY47" fmla="*/ 601513 h 753123"/>
                  <a:gd name="connsiteX48" fmla="*/ 304796 w 609615"/>
                  <a:gd name="connsiteY48" fmla="*/ 423396 h 753123"/>
                  <a:gd name="connsiteX49" fmla="*/ 239597 w 609615"/>
                  <a:gd name="connsiteY49" fmla="*/ 397316 h 753123"/>
                  <a:gd name="connsiteX50" fmla="*/ 247646 w 609615"/>
                  <a:gd name="connsiteY50" fmla="*/ 370742 h 753123"/>
                  <a:gd name="connsiteX51" fmla="*/ 247646 w 609615"/>
                  <a:gd name="connsiteY51" fmla="*/ 369789 h 753123"/>
                  <a:gd name="connsiteX52" fmla="*/ 362003 w 609615"/>
                  <a:gd name="connsiteY52" fmla="*/ 369789 h 753123"/>
                  <a:gd name="connsiteX53" fmla="*/ 362003 w 609615"/>
                  <a:gd name="connsiteY53" fmla="*/ 370742 h 753123"/>
                  <a:gd name="connsiteX54" fmla="*/ 370042 w 609615"/>
                  <a:gd name="connsiteY54" fmla="*/ 397259 h 753123"/>
                  <a:gd name="connsiteX55" fmla="*/ 304796 w 609615"/>
                  <a:gd name="connsiteY55" fmla="*/ 423396 h 753123"/>
                  <a:gd name="connsiteX56" fmla="*/ 342896 w 609615"/>
                  <a:gd name="connsiteY56" fmla="*/ 600751 h 753123"/>
                  <a:gd name="connsiteX57" fmla="*/ 342896 w 609615"/>
                  <a:gd name="connsiteY57" fmla="*/ 449142 h 753123"/>
                  <a:gd name="connsiteX58" fmla="*/ 410190 w 609615"/>
                  <a:gd name="connsiteY58" fmla="*/ 422224 h 753123"/>
                  <a:gd name="connsiteX59" fmla="*/ 447785 w 609615"/>
                  <a:gd name="connsiteY59" fmla="*/ 437198 h 753123"/>
                  <a:gd name="connsiteX60" fmla="*/ 342896 w 609615"/>
                  <a:gd name="connsiteY60" fmla="*/ 600751 h 75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9615" h="753123">
                    <a:moveTo>
                      <a:pt x="609596" y="533019"/>
                    </a:moveTo>
                    <a:cubicBezTo>
                      <a:pt x="609063" y="505076"/>
                      <a:pt x="596005" y="478849"/>
                      <a:pt x="574029" y="461582"/>
                    </a:cubicBezTo>
                    <a:cubicBezTo>
                      <a:pt x="546607" y="440014"/>
                      <a:pt x="516055" y="422757"/>
                      <a:pt x="483428" y="410404"/>
                    </a:cubicBezTo>
                    <a:lnTo>
                      <a:pt x="483304" y="410347"/>
                    </a:lnTo>
                    <a:lnTo>
                      <a:pt x="483304" y="410347"/>
                    </a:lnTo>
                    <a:lnTo>
                      <a:pt x="483056" y="410251"/>
                    </a:lnTo>
                    <a:lnTo>
                      <a:pt x="468702" y="404536"/>
                    </a:lnTo>
                    <a:lnTo>
                      <a:pt x="405989" y="379590"/>
                    </a:lnTo>
                    <a:cubicBezTo>
                      <a:pt x="402423" y="378121"/>
                      <a:pt x="400095" y="374646"/>
                      <a:pt x="400093" y="370789"/>
                    </a:cubicBezTo>
                    <a:lnTo>
                      <a:pt x="400093" y="347415"/>
                    </a:lnTo>
                    <a:cubicBezTo>
                      <a:pt x="436226" y="318561"/>
                      <a:pt x="457274" y="274839"/>
                      <a:pt x="457291" y="228600"/>
                    </a:cubicBezTo>
                    <a:lnTo>
                      <a:pt x="457291" y="214313"/>
                    </a:lnTo>
                    <a:cubicBezTo>
                      <a:pt x="465599" y="197423"/>
                      <a:pt x="470871" y="179203"/>
                      <a:pt x="472864" y="160487"/>
                    </a:cubicBezTo>
                    <a:cubicBezTo>
                      <a:pt x="472760" y="96479"/>
                      <a:pt x="432164" y="44768"/>
                      <a:pt x="377186" y="17974"/>
                    </a:cubicBezTo>
                    <a:cubicBezTo>
                      <a:pt x="372644" y="15837"/>
                      <a:pt x="367304" y="16314"/>
                      <a:pt x="363213" y="19221"/>
                    </a:cubicBezTo>
                    <a:lnTo>
                      <a:pt x="353592" y="25889"/>
                    </a:lnTo>
                    <a:lnTo>
                      <a:pt x="342953" y="11344"/>
                    </a:lnTo>
                    <a:cubicBezTo>
                      <a:pt x="339680" y="6755"/>
                      <a:pt x="334752" y="3616"/>
                      <a:pt x="329208" y="2591"/>
                    </a:cubicBezTo>
                    <a:cubicBezTo>
                      <a:pt x="319297" y="867"/>
                      <a:pt x="309255" y="1"/>
                      <a:pt x="299195" y="0"/>
                    </a:cubicBezTo>
                    <a:cubicBezTo>
                      <a:pt x="232244" y="0"/>
                      <a:pt x="176923" y="36290"/>
                      <a:pt x="153996" y="91440"/>
                    </a:cubicBezTo>
                    <a:cubicBezTo>
                      <a:pt x="138926" y="132674"/>
                      <a:pt x="138303" y="177802"/>
                      <a:pt x="152224" y="219437"/>
                    </a:cubicBezTo>
                    <a:lnTo>
                      <a:pt x="152491" y="221437"/>
                    </a:lnTo>
                    <a:lnTo>
                      <a:pt x="152491" y="228600"/>
                    </a:lnTo>
                    <a:cubicBezTo>
                      <a:pt x="152494" y="274792"/>
                      <a:pt x="173485" y="318481"/>
                      <a:pt x="209546" y="347348"/>
                    </a:cubicBezTo>
                    <a:lnTo>
                      <a:pt x="209546" y="370742"/>
                    </a:lnTo>
                    <a:cubicBezTo>
                      <a:pt x="209575" y="374539"/>
                      <a:pt x="207322" y="377983"/>
                      <a:pt x="203831" y="379476"/>
                    </a:cubicBezTo>
                    <a:lnTo>
                      <a:pt x="139375" y="405136"/>
                    </a:lnTo>
                    <a:lnTo>
                      <a:pt x="124678" y="410985"/>
                    </a:lnTo>
                    <a:cubicBezTo>
                      <a:pt x="96418" y="421969"/>
                      <a:pt x="69663" y="436486"/>
                      <a:pt x="45049" y="454190"/>
                    </a:cubicBezTo>
                    <a:cubicBezTo>
                      <a:pt x="14045" y="486759"/>
                      <a:pt x="9631" y="515228"/>
                      <a:pt x="2138" y="556328"/>
                    </a:cubicBezTo>
                    <a:cubicBezTo>
                      <a:pt x="2821" y="602207"/>
                      <a:pt x="-592" y="654913"/>
                      <a:pt x="91" y="700792"/>
                    </a:cubicBezTo>
                    <a:lnTo>
                      <a:pt x="8568" y="706450"/>
                    </a:lnTo>
                    <a:cubicBezTo>
                      <a:pt x="55298" y="737597"/>
                      <a:pt x="181866" y="753123"/>
                      <a:pt x="307529" y="753123"/>
                    </a:cubicBezTo>
                    <a:cubicBezTo>
                      <a:pt x="434212" y="753123"/>
                      <a:pt x="560009" y="737330"/>
                      <a:pt x="601995" y="705841"/>
                    </a:cubicBezTo>
                    <a:lnTo>
                      <a:pt x="609615" y="700126"/>
                    </a:lnTo>
                    <a:cubicBezTo>
                      <a:pt x="609609" y="644424"/>
                      <a:pt x="609602" y="588721"/>
                      <a:pt x="609596" y="533019"/>
                    </a:cubicBezTo>
                    <a:close/>
                    <a:moveTo>
                      <a:pt x="190591" y="228600"/>
                    </a:moveTo>
                    <a:lnTo>
                      <a:pt x="190591" y="196215"/>
                    </a:lnTo>
                    <a:cubicBezTo>
                      <a:pt x="238759" y="138113"/>
                      <a:pt x="290356" y="177384"/>
                      <a:pt x="375681" y="117872"/>
                    </a:cubicBezTo>
                    <a:cubicBezTo>
                      <a:pt x="387282" y="109776"/>
                      <a:pt x="399103" y="163497"/>
                      <a:pt x="419191" y="182251"/>
                    </a:cubicBezTo>
                    <a:lnTo>
                      <a:pt x="419191" y="228600"/>
                    </a:lnTo>
                    <a:cubicBezTo>
                      <a:pt x="419191" y="291726"/>
                      <a:pt x="368017" y="342900"/>
                      <a:pt x="304891" y="342900"/>
                    </a:cubicBezTo>
                    <a:cubicBezTo>
                      <a:pt x="241765" y="342900"/>
                      <a:pt x="190591" y="291726"/>
                      <a:pt x="190591" y="228600"/>
                    </a:cubicBezTo>
                    <a:close/>
                    <a:moveTo>
                      <a:pt x="266696" y="601513"/>
                    </a:moveTo>
                    <a:lnTo>
                      <a:pt x="160521" y="437731"/>
                    </a:lnTo>
                    <a:lnTo>
                      <a:pt x="199449" y="422234"/>
                    </a:lnTo>
                    <a:lnTo>
                      <a:pt x="266696" y="449142"/>
                    </a:lnTo>
                    <a:lnTo>
                      <a:pt x="266696" y="601513"/>
                    </a:lnTo>
                    <a:close/>
                    <a:moveTo>
                      <a:pt x="304796" y="423396"/>
                    </a:moveTo>
                    <a:lnTo>
                      <a:pt x="239597" y="397316"/>
                    </a:lnTo>
                    <a:cubicBezTo>
                      <a:pt x="244860" y="389454"/>
                      <a:pt x="247662" y="380203"/>
                      <a:pt x="247646" y="370742"/>
                    </a:cubicBezTo>
                    <a:lnTo>
                      <a:pt x="247646" y="369789"/>
                    </a:lnTo>
                    <a:cubicBezTo>
                      <a:pt x="284296" y="384757"/>
                      <a:pt x="325353" y="384757"/>
                      <a:pt x="362003" y="369789"/>
                    </a:cubicBezTo>
                    <a:lnTo>
                      <a:pt x="362003" y="370742"/>
                    </a:lnTo>
                    <a:cubicBezTo>
                      <a:pt x="361984" y="380184"/>
                      <a:pt x="364783" y="389417"/>
                      <a:pt x="370042" y="397259"/>
                    </a:cubicBezTo>
                    <a:lnTo>
                      <a:pt x="304796" y="423396"/>
                    </a:lnTo>
                    <a:close/>
                    <a:moveTo>
                      <a:pt x="342896" y="600751"/>
                    </a:moveTo>
                    <a:lnTo>
                      <a:pt x="342896" y="449142"/>
                    </a:lnTo>
                    <a:lnTo>
                      <a:pt x="410190" y="422224"/>
                    </a:lnTo>
                    <a:lnTo>
                      <a:pt x="447785" y="437198"/>
                    </a:lnTo>
                    <a:lnTo>
                      <a:pt x="342896" y="600751"/>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Graphic 29" descr="Briefcase with solid fill">
                <a:extLst>
                  <a:ext uri="{FF2B5EF4-FFF2-40B4-BE49-F238E27FC236}">
                    <a16:creationId xmlns:a16="http://schemas.microsoft.com/office/drawing/2014/main" id="{E2DDD235-6982-13D8-1E8B-F1D7FD5852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02269" y="5556536"/>
                <a:ext cx="620095" cy="620095"/>
              </a:xfrm>
              <a:prstGeom prst="rect">
                <a:avLst/>
              </a:prstGeom>
              <a:effectLst>
                <a:glow rad="25400">
                  <a:schemeClr val="tx1"/>
                </a:glow>
              </a:effectLst>
            </p:spPr>
          </p:pic>
        </p:grpSp>
      </p:grpSp>
      <p:sp>
        <p:nvSpPr>
          <p:cNvPr id="34" name="Title 1">
            <a:extLst>
              <a:ext uri="{FF2B5EF4-FFF2-40B4-BE49-F238E27FC236}">
                <a16:creationId xmlns:a16="http://schemas.microsoft.com/office/drawing/2014/main" id="{0351201D-972F-148C-FA08-997A02DCCFB3}"/>
              </a:ext>
            </a:extLst>
          </p:cNvPr>
          <p:cNvSpPr txBox="1">
            <a:spLocks/>
          </p:cNvSpPr>
          <p:nvPr/>
        </p:nvSpPr>
        <p:spPr>
          <a:xfrm>
            <a:off x="2292932" y="6347805"/>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on the link icon to go to the standard  </a:t>
            </a:r>
          </a:p>
        </p:txBody>
      </p:sp>
      <p:grpSp>
        <p:nvGrpSpPr>
          <p:cNvPr id="9" name="Group 8">
            <a:extLst>
              <a:ext uri="{FF2B5EF4-FFF2-40B4-BE49-F238E27FC236}">
                <a16:creationId xmlns:a16="http://schemas.microsoft.com/office/drawing/2014/main" id="{E6617A64-44C9-D4EB-60E6-EA92774A782B}"/>
              </a:ext>
            </a:extLst>
          </p:cNvPr>
          <p:cNvGrpSpPr/>
          <p:nvPr/>
        </p:nvGrpSpPr>
        <p:grpSpPr>
          <a:xfrm>
            <a:off x="245315" y="3756141"/>
            <a:ext cx="779880" cy="720000"/>
            <a:chOff x="245315" y="3016903"/>
            <a:chExt cx="779880" cy="720000"/>
          </a:xfrm>
        </p:grpSpPr>
        <p:grpSp>
          <p:nvGrpSpPr>
            <p:cNvPr id="10" name="Group 9">
              <a:extLst>
                <a:ext uri="{FF2B5EF4-FFF2-40B4-BE49-F238E27FC236}">
                  <a16:creationId xmlns:a16="http://schemas.microsoft.com/office/drawing/2014/main" id="{4C0553E8-4D19-7017-D7AB-B2DC47CC187D}"/>
                </a:ext>
              </a:extLst>
            </p:cNvPr>
            <p:cNvGrpSpPr/>
            <p:nvPr/>
          </p:nvGrpSpPr>
          <p:grpSpPr>
            <a:xfrm>
              <a:off x="278739" y="3016903"/>
              <a:ext cx="720000" cy="720000"/>
              <a:chOff x="300871" y="4939444"/>
              <a:chExt cx="720000" cy="720000"/>
            </a:xfrm>
          </p:grpSpPr>
          <p:sp>
            <p:nvSpPr>
              <p:cNvPr id="12" name="Rectangle: Rounded Corners 11">
                <a:extLst>
                  <a:ext uri="{FF2B5EF4-FFF2-40B4-BE49-F238E27FC236}">
                    <a16:creationId xmlns:a16="http://schemas.microsoft.com/office/drawing/2014/main" id="{11F2C672-DAC9-2DED-ACCF-64E0925ABD03}"/>
                  </a:ext>
                </a:extLst>
              </p:cNvPr>
              <p:cNvSpPr/>
              <p:nvPr/>
            </p:nvSpPr>
            <p:spPr>
              <a:xfrm>
                <a:off x="300871" y="4939444"/>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1DBA67F-343E-5AE2-CA3A-58C492FDA627}"/>
                  </a:ext>
                </a:extLst>
              </p:cNvPr>
              <p:cNvPicPr>
                <a:picLocks noChangeAspect="1"/>
              </p:cNvPicPr>
              <p:nvPr/>
            </p:nvPicPr>
            <p:blipFill>
              <a:blip r:embed="rId8"/>
              <a:stretch>
                <a:fillRect/>
              </a:stretch>
            </p:blipFill>
            <p:spPr>
              <a:xfrm>
                <a:off x="300871" y="4957059"/>
                <a:ext cx="665743" cy="546505"/>
              </a:xfrm>
              <a:prstGeom prst="rect">
                <a:avLst/>
              </a:prstGeom>
            </p:spPr>
          </p:pic>
        </p:grpSp>
        <p:sp>
          <p:nvSpPr>
            <p:cNvPr id="11" name="TextBox 10">
              <a:extLst>
                <a:ext uri="{FF2B5EF4-FFF2-40B4-BE49-F238E27FC236}">
                  <a16:creationId xmlns:a16="http://schemas.microsoft.com/office/drawing/2014/main" id="{281F2190-AB5B-47E0-E4CD-03FDBE4D995C}"/>
                </a:ext>
              </a:extLst>
            </p:cNvPr>
            <p:cNvSpPr txBox="1"/>
            <p:nvPr/>
          </p:nvSpPr>
          <p:spPr>
            <a:xfrm>
              <a:off x="245315" y="3411746"/>
              <a:ext cx="779880" cy="292388"/>
            </a:xfrm>
            <a:prstGeom prst="rect">
              <a:avLst/>
            </a:prstGeom>
            <a:noFill/>
          </p:spPr>
          <p:txBody>
            <a:bodyPr wrap="square" rtlCol="0">
              <a:spAutoFit/>
            </a:bodyPr>
            <a:lstStyle/>
            <a:p>
              <a:pPr algn="ctr"/>
              <a:r>
                <a:rPr lang="en-GB" sz="1300" b="1" spc="-50" dirty="0"/>
                <a:t>ECMs</a:t>
              </a:r>
            </a:p>
          </p:txBody>
        </p:sp>
      </p:grpSp>
      <p:grpSp>
        <p:nvGrpSpPr>
          <p:cNvPr id="33" name="Group 32">
            <a:extLst>
              <a:ext uri="{FF2B5EF4-FFF2-40B4-BE49-F238E27FC236}">
                <a16:creationId xmlns:a16="http://schemas.microsoft.com/office/drawing/2014/main" id="{22A74AE6-2CCC-B47B-72DD-223B81A3BD88}"/>
              </a:ext>
            </a:extLst>
          </p:cNvPr>
          <p:cNvGrpSpPr/>
          <p:nvPr/>
        </p:nvGrpSpPr>
        <p:grpSpPr>
          <a:xfrm>
            <a:off x="253566" y="4545551"/>
            <a:ext cx="779880" cy="720000"/>
            <a:chOff x="236141" y="2230913"/>
            <a:chExt cx="779880" cy="720000"/>
          </a:xfrm>
        </p:grpSpPr>
        <p:grpSp>
          <p:nvGrpSpPr>
            <p:cNvPr id="36" name="Group 35">
              <a:extLst>
                <a:ext uri="{FF2B5EF4-FFF2-40B4-BE49-F238E27FC236}">
                  <a16:creationId xmlns:a16="http://schemas.microsoft.com/office/drawing/2014/main" id="{D6A6A8A8-D16E-3C6E-D810-AFC822F1EF3E}"/>
                </a:ext>
              </a:extLst>
            </p:cNvPr>
            <p:cNvGrpSpPr/>
            <p:nvPr/>
          </p:nvGrpSpPr>
          <p:grpSpPr>
            <a:xfrm>
              <a:off x="236141" y="2230913"/>
              <a:ext cx="779880" cy="720000"/>
              <a:chOff x="236141" y="3016903"/>
              <a:chExt cx="779880" cy="720000"/>
            </a:xfrm>
          </p:grpSpPr>
          <p:sp>
            <p:nvSpPr>
              <p:cNvPr id="40" name="Rectangle: Rounded Corners 39">
                <a:extLst>
                  <a:ext uri="{FF2B5EF4-FFF2-40B4-BE49-F238E27FC236}">
                    <a16:creationId xmlns:a16="http://schemas.microsoft.com/office/drawing/2014/main" id="{BF3E0C74-5B6D-8B7C-BAED-CDD67AE10935}"/>
                  </a:ext>
                </a:extLst>
              </p:cNvPr>
              <p:cNvSpPr/>
              <p:nvPr/>
            </p:nvSpPr>
            <p:spPr>
              <a:xfrm>
                <a:off x="278739" y="3016903"/>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064B55F6-7D53-7A04-4DEF-AB2862E0E665}"/>
                  </a:ext>
                </a:extLst>
              </p:cNvPr>
              <p:cNvSpPr txBox="1"/>
              <p:nvPr/>
            </p:nvSpPr>
            <p:spPr>
              <a:xfrm>
                <a:off x="236141" y="3449100"/>
                <a:ext cx="779880" cy="216149"/>
              </a:xfrm>
              <a:prstGeom prst="rect">
                <a:avLst/>
              </a:prstGeom>
              <a:noFill/>
            </p:spPr>
            <p:txBody>
              <a:bodyPr wrap="square" rtlCol="0">
                <a:spAutoFit/>
              </a:bodyPr>
              <a:lstStyle/>
              <a:p>
                <a:pPr algn="ctr">
                  <a:lnSpc>
                    <a:spcPts val="900"/>
                  </a:lnSpc>
                </a:pPr>
                <a:r>
                  <a:rPr lang="en-GB" sz="1100" b="1" spc="-70" dirty="0"/>
                  <a:t>ROSCOS</a:t>
                </a:r>
              </a:p>
            </p:txBody>
          </p:sp>
        </p:grpSp>
        <p:grpSp>
          <p:nvGrpSpPr>
            <p:cNvPr id="37" name="Group 36">
              <a:extLst>
                <a:ext uri="{FF2B5EF4-FFF2-40B4-BE49-F238E27FC236}">
                  <a16:creationId xmlns:a16="http://schemas.microsoft.com/office/drawing/2014/main" id="{356710DA-E1EE-495F-65FF-6CF51160213A}"/>
                </a:ext>
              </a:extLst>
            </p:cNvPr>
            <p:cNvGrpSpPr/>
            <p:nvPr/>
          </p:nvGrpSpPr>
          <p:grpSpPr>
            <a:xfrm>
              <a:off x="461881" y="2250317"/>
              <a:ext cx="459155" cy="462307"/>
              <a:chOff x="8466845" y="5113867"/>
              <a:chExt cx="1055519" cy="1062764"/>
            </a:xfrm>
          </p:grpSpPr>
          <p:sp>
            <p:nvSpPr>
              <p:cNvPr id="38" name="Freeform: Shape 37">
                <a:extLst>
                  <a:ext uri="{FF2B5EF4-FFF2-40B4-BE49-F238E27FC236}">
                    <a16:creationId xmlns:a16="http://schemas.microsoft.com/office/drawing/2014/main" id="{B669AAC5-5E67-421C-8D65-9D802EA87A98}"/>
                  </a:ext>
                </a:extLst>
              </p:cNvPr>
              <p:cNvSpPr/>
              <p:nvPr/>
            </p:nvSpPr>
            <p:spPr>
              <a:xfrm>
                <a:off x="8466845" y="5113867"/>
                <a:ext cx="824810" cy="999404"/>
              </a:xfrm>
              <a:custGeom>
                <a:avLst/>
                <a:gdLst>
                  <a:gd name="connsiteX0" fmla="*/ 609505 w 609523"/>
                  <a:gd name="connsiteY0" fmla="*/ 533019 h 753122"/>
                  <a:gd name="connsiteX1" fmla="*/ 573938 w 609523"/>
                  <a:gd name="connsiteY1" fmla="*/ 461582 h 753122"/>
                  <a:gd name="connsiteX2" fmla="*/ 483337 w 609523"/>
                  <a:gd name="connsiteY2" fmla="*/ 410404 h 753122"/>
                  <a:gd name="connsiteX3" fmla="*/ 483213 w 609523"/>
                  <a:gd name="connsiteY3" fmla="*/ 410347 h 753122"/>
                  <a:gd name="connsiteX4" fmla="*/ 483213 w 609523"/>
                  <a:gd name="connsiteY4" fmla="*/ 410347 h 753122"/>
                  <a:gd name="connsiteX5" fmla="*/ 482965 w 609523"/>
                  <a:gd name="connsiteY5" fmla="*/ 410251 h 753122"/>
                  <a:gd name="connsiteX6" fmla="*/ 468611 w 609523"/>
                  <a:gd name="connsiteY6" fmla="*/ 404536 h 753122"/>
                  <a:gd name="connsiteX7" fmla="*/ 405898 w 609523"/>
                  <a:gd name="connsiteY7" fmla="*/ 379590 h 753122"/>
                  <a:gd name="connsiteX8" fmla="*/ 400002 w 609523"/>
                  <a:gd name="connsiteY8" fmla="*/ 370789 h 753122"/>
                  <a:gd name="connsiteX9" fmla="*/ 400002 w 609523"/>
                  <a:gd name="connsiteY9" fmla="*/ 347415 h 753122"/>
                  <a:gd name="connsiteX10" fmla="*/ 457200 w 609523"/>
                  <a:gd name="connsiteY10" fmla="*/ 228600 h 753122"/>
                  <a:gd name="connsiteX11" fmla="*/ 457200 w 609523"/>
                  <a:gd name="connsiteY11" fmla="*/ 214313 h 753122"/>
                  <a:gd name="connsiteX12" fmla="*/ 472773 w 609523"/>
                  <a:gd name="connsiteY12" fmla="*/ 160487 h 753122"/>
                  <a:gd name="connsiteX13" fmla="*/ 377095 w 609523"/>
                  <a:gd name="connsiteY13" fmla="*/ 17974 h 753122"/>
                  <a:gd name="connsiteX14" fmla="*/ 363122 w 609523"/>
                  <a:gd name="connsiteY14" fmla="*/ 19221 h 753122"/>
                  <a:gd name="connsiteX15" fmla="*/ 353501 w 609523"/>
                  <a:gd name="connsiteY15" fmla="*/ 25889 h 753122"/>
                  <a:gd name="connsiteX16" fmla="*/ 342862 w 609523"/>
                  <a:gd name="connsiteY16" fmla="*/ 11344 h 753122"/>
                  <a:gd name="connsiteX17" fmla="*/ 329117 w 609523"/>
                  <a:gd name="connsiteY17" fmla="*/ 2591 h 753122"/>
                  <a:gd name="connsiteX18" fmla="*/ 299104 w 609523"/>
                  <a:gd name="connsiteY18" fmla="*/ 0 h 753122"/>
                  <a:gd name="connsiteX19" fmla="*/ 153905 w 609523"/>
                  <a:gd name="connsiteY19" fmla="*/ 91440 h 753122"/>
                  <a:gd name="connsiteX20" fmla="*/ 152133 w 609523"/>
                  <a:gd name="connsiteY20" fmla="*/ 219437 h 753122"/>
                  <a:gd name="connsiteX21" fmla="*/ 152400 w 609523"/>
                  <a:gd name="connsiteY21" fmla="*/ 221437 h 753122"/>
                  <a:gd name="connsiteX22" fmla="*/ 152400 w 609523"/>
                  <a:gd name="connsiteY22" fmla="*/ 228600 h 753122"/>
                  <a:gd name="connsiteX23" fmla="*/ 209455 w 609523"/>
                  <a:gd name="connsiteY23" fmla="*/ 347348 h 753122"/>
                  <a:gd name="connsiteX24" fmla="*/ 209455 w 609523"/>
                  <a:gd name="connsiteY24" fmla="*/ 370742 h 753122"/>
                  <a:gd name="connsiteX25" fmla="*/ 203740 w 609523"/>
                  <a:gd name="connsiteY25" fmla="*/ 379476 h 753122"/>
                  <a:gd name="connsiteX26" fmla="*/ 139284 w 609523"/>
                  <a:gd name="connsiteY26" fmla="*/ 405136 h 753122"/>
                  <a:gd name="connsiteX27" fmla="*/ 124587 w 609523"/>
                  <a:gd name="connsiteY27" fmla="*/ 410985 h 753122"/>
                  <a:gd name="connsiteX28" fmla="*/ 44958 w 609523"/>
                  <a:gd name="connsiteY28" fmla="*/ 454190 h 753122"/>
                  <a:gd name="connsiteX29" fmla="*/ 72580 w 609523"/>
                  <a:gd name="connsiteY29" fmla="*/ 481813 h 753122"/>
                  <a:gd name="connsiteX30" fmla="*/ 85801 w 609523"/>
                  <a:gd name="connsiteY30" fmla="*/ 495052 h 753122"/>
                  <a:gd name="connsiteX31" fmla="*/ 72790 w 609523"/>
                  <a:gd name="connsiteY31" fmla="*/ 508540 h 753122"/>
                  <a:gd name="connsiteX32" fmla="*/ 59169 w 609523"/>
                  <a:gd name="connsiteY32" fmla="*/ 522637 h 753122"/>
                  <a:gd name="connsiteX33" fmla="*/ 58988 w 609523"/>
                  <a:gd name="connsiteY33" fmla="*/ 522818 h 753122"/>
                  <a:gd name="connsiteX34" fmla="*/ 58807 w 609523"/>
                  <a:gd name="connsiteY34" fmla="*/ 522999 h 753122"/>
                  <a:gd name="connsiteX35" fmla="*/ 38138 w 609523"/>
                  <a:gd name="connsiteY35" fmla="*/ 531438 h 753122"/>
                  <a:gd name="connsiteX36" fmla="*/ 35785 w 609523"/>
                  <a:gd name="connsiteY36" fmla="*/ 531352 h 753122"/>
                  <a:gd name="connsiteX37" fmla="*/ 29118 w 609523"/>
                  <a:gd name="connsiteY37" fmla="*/ 538020 h 753122"/>
                  <a:gd name="connsiteX38" fmla="*/ 120463 w 609523"/>
                  <a:gd name="connsiteY38" fmla="*/ 629860 h 753122"/>
                  <a:gd name="connsiteX39" fmla="*/ 120486 w 609523"/>
                  <a:gd name="connsiteY39" fmla="*/ 678232 h 753122"/>
                  <a:gd name="connsiteX40" fmla="*/ 72114 w 609523"/>
                  <a:gd name="connsiteY40" fmla="*/ 678256 h 753122"/>
                  <a:gd name="connsiteX41" fmla="*/ 0 w 609523"/>
                  <a:gd name="connsiteY41" fmla="*/ 606400 h 753122"/>
                  <a:gd name="connsiteX42" fmla="*/ 0 w 609523"/>
                  <a:gd name="connsiteY42" fmla="*/ 700792 h 753122"/>
                  <a:gd name="connsiteX43" fmla="*/ 8477 w 609523"/>
                  <a:gd name="connsiteY43" fmla="*/ 706450 h 753122"/>
                  <a:gd name="connsiteX44" fmla="*/ 307438 w 609523"/>
                  <a:gd name="connsiteY44" fmla="*/ 753123 h 753122"/>
                  <a:gd name="connsiteX45" fmla="*/ 601904 w 609523"/>
                  <a:gd name="connsiteY45" fmla="*/ 705841 h 753122"/>
                  <a:gd name="connsiteX46" fmla="*/ 609524 w 609523"/>
                  <a:gd name="connsiteY46" fmla="*/ 700126 h 753122"/>
                  <a:gd name="connsiteX47" fmla="*/ 190500 w 609523"/>
                  <a:gd name="connsiteY47" fmla="*/ 228600 h 753122"/>
                  <a:gd name="connsiteX48" fmla="*/ 190500 w 609523"/>
                  <a:gd name="connsiteY48" fmla="*/ 196215 h 753122"/>
                  <a:gd name="connsiteX49" fmla="*/ 375590 w 609523"/>
                  <a:gd name="connsiteY49" fmla="*/ 117872 h 753122"/>
                  <a:gd name="connsiteX50" fmla="*/ 419100 w 609523"/>
                  <a:gd name="connsiteY50" fmla="*/ 182251 h 753122"/>
                  <a:gd name="connsiteX51" fmla="*/ 419100 w 609523"/>
                  <a:gd name="connsiteY51" fmla="*/ 228600 h 753122"/>
                  <a:gd name="connsiteX52" fmla="*/ 304800 w 609523"/>
                  <a:gd name="connsiteY52" fmla="*/ 342900 h 753122"/>
                  <a:gd name="connsiteX53" fmla="*/ 190500 w 609523"/>
                  <a:gd name="connsiteY53" fmla="*/ 228600 h 753122"/>
                  <a:gd name="connsiteX54" fmla="*/ 266605 w 609523"/>
                  <a:gd name="connsiteY54" fmla="*/ 601513 h 753122"/>
                  <a:gd name="connsiteX55" fmla="*/ 160430 w 609523"/>
                  <a:gd name="connsiteY55" fmla="*/ 437731 h 753122"/>
                  <a:gd name="connsiteX56" fmla="*/ 199358 w 609523"/>
                  <a:gd name="connsiteY56" fmla="*/ 422234 h 753122"/>
                  <a:gd name="connsiteX57" fmla="*/ 266605 w 609523"/>
                  <a:gd name="connsiteY57" fmla="*/ 449142 h 753122"/>
                  <a:gd name="connsiteX58" fmla="*/ 304705 w 609523"/>
                  <a:gd name="connsiteY58" fmla="*/ 423396 h 753122"/>
                  <a:gd name="connsiteX59" fmla="*/ 239506 w 609523"/>
                  <a:gd name="connsiteY59" fmla="*/ 397316 h 753122"/>
                  <a:gd name="connsiteX60" fmla="*/ 247555 w 609523"/>
                  <a:gd name="connsiteY60" fmla="*/ 370742 h 753122"/>
                  <a:gd name="connsiteX61" fmla="*/ 247555 w 609523"/>
                  <a:gd name="connsiteY61" fmla="*/ 369789 h 753122"/>
                  <a:gd name="connsiteX62" fmla="*/ 361912 w 609523"/>
                  <a:gd name="connsiteY62" fmla="*/ 369789 h 753122"/>
                  <a:gd name="connsiteX63" fmla="*/ 361912 w 609523"/>
                  <a:gd name="connsiteY63" fmla="*/ 370742 h 753122"/>
                  <a:gd name="connsiteX64" fmla="*/ 369951 w 609523"/>
                  <a:gd name="connsiteY64" fmla="*/ 397259 h 753122"/>
                  <a:gd name="connsiteX65" fmla="*/ 342805 w 609523"/>
                  <a:gd name="connsiteY65" fmla="*/ 600751 h 753122"/>
                  <a:gd name="connsiteX66" fmla="*/ 342805 w 609523"/>
                  <a:gd name="connsiteY66" fmla="*/ 449142 h 753122"/>
                  <a:gd name="connsiteX67" fmla="*/ 410099 w 609523"/>
                  <a:gd name="connsiteY67" fmla="*/ 422224 h 753122"/>
                  <a:gd name="connsiteX68" fmla="*/ 447694 w 609523"/>
                  <a:gd name="connsiteY68" fmla="*/ 437198 h 753122"/>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120486 w 609524"/>
                  <a:gd name="connsiteY38" fmla="*/ 678232 h 753123"/>
                  <a:gd name="connsiteX39" fmla="*/ 72114 w 609524"/>
                  <a:gd name="connsiteY39" fmla="*/ 678256 h 753123"/>
                  <a:gd name="connsiteX40" fmla="*/ 0 w 609524"/>
                  <a:gd name="connsiteY40" fmla="*/ 606400 h 753123"/>
                  <a:gd name="connsiteX41" fmla="*/ 0 w 609524"/>
                  <a:gd name="connsiteY41" fmla="*/ 700792 h 753123"/>
                  <a:gd name="connsiteX42" fmla="*/ 8477 w 609524"/>
                  <a:gd name="connsiteY42" fmla="*/ 706450 h 753123"/>
                  <a:gd name="connsiteX43" fmla="*/ 307438 w 609524"/>
                  <a:gd name="connsiteY43" fmla="*/ 753123 h 753123"/>
                  <a:gd name="connsiteX44" fmla="*/ 601904 w 609524"/>
                  <a:gd name="connsiteY44" fmla="*/ 705841 h 753123"/>
                  <a:gd name="connsiteX45" fmla="*/ 609524 w 609524"/>
                  <a:gd name="connsiteY45" fmla="*/ 700126 h 753123"/>
                  <a:gd name="connsiteX46" fmla="*/ 609505 w 609524"/>
                  <a:gd name="connsiteY46" fmla="*/ 533019 h 753123"/>
                  <a:gd name="connsiteX47" fmla="*/ 190500 w 609524"/>
                  <a:gd name="connsiteY47" fmla="*/ 228600 h 753123"/>
                  <a:gd name="connsiteX48" fmla="*/ 190500 w 609524"/>
                  <a:gd name="connsiteY48" fmla="*/ 196215 h 753123"/>
                  <a:gd name="connsiteX49" fmla="*/ 375590 w 609524"/>
                  <a:gd name="connsiteY49" fmla="*/ 117872 h 753123"/>
                  <a:gd name="connsiteX50" fmla="*/ 419100 w 609524"/>
                  <a:gd name="connsiteY50" fmla="*/ 182251 h 753123"/>
                  <a:gd name="connsiteX51" fmla="*/ 419100 w 609524"/>
                  <a:gd name="connsiteY51" fmla="*/ 228600 h 753123"/>
                  <a:gd name="connsiteX52" fmla="*/ 304800 w 609524"/>
                  <a:gd name="connsiteY52" fmla="*/ 342900 h 753123"/>
                  <a:gd name="connsiteX53" fmla="*/ 190500 w 609524"/>
                  <a:gd name="connsiteY53" fmla="*/ 228600 h 753123"/>
                  <a:gd name="connsiteX54" fmla="*/ 266605 w 609524"/>
                  <a:gd name="connsiteY54" fmla="*/ 601513 h 753123"/>
                  <a:gd name="connsiteX55" fmla="*/ 160430 w 609524"/>
                  <a:gd name="connsiteY55" fmla="*/ 437731 h 753123"/>
                  <a:gd name="connsiteX56" fmla="*/ 199358 w 609524"/>
                  <a:gd name="connsiteY56" fmla="*/ 422234 h 753123"/>
                  <a:gd name="connsiteX57" fmla="*/ 266605 w 609524"/>
                  <a:gd name="connsiteY57" fmla="*/ 449142 h 753123"/>
                  <a:gd name="connsiteX58" fmla="*/ 266605 w 609524"/>
                  <a:gd name="connsiteY58" fmla="*/ 601513 h 753123"/>
                  <a:gd name="connsiteX59" fmla="*/ 304705 w 609524"/>
                  <a:gd name="connsiteY59" fmla="*/ 423396 h 753123"/>
                  <a:gd name="connsiteX60" fmla="*/ 239506 w 609524"/>
                  <a:gd name="connsiteY60" fmla="*/ 397316 h 753123"/>
                  <a:gd name="connsiteX61" fmla="*/ 247555 w 609524"/>
                  <a:gd name="connsiteY61" fmla="*/ 370742 h 753123"/>
                  <a:gd name="connsiteX62" fmla="*/ 247555 w 609524"/>
                  <a:gd name="connsiteY62" fmla="*/ 369789 h 753123"/>
                  <a:gd name="connsiteX63" fmla="*/ 361912 w 609524"/>
                  <a:gd name="connsiteY63" fmla="*/ 369789 h 753123"/>
                  <a:gd name="connsiteX64" fmla="*/ 361912 w 609524"/>
                  <a:gd name="connsiteY64" fmla="*/ 370742 h 753123"/>
                  <a:gd name="connsiteX65" fmla="*/ 369951 w 609524"/>
                  <a:gd name="connsiteY65" fmla="*/ 397259 h 753123"/>
                  <a:gd name="connsiteX66" fmla="*/ 304705 w 609524"/>
                  <a:gd name="connsiteY66" fmla="*/ 423396 h 753123"/>
                  <a:gd name="connsiteX67" fmla="*/ 342805 w 609524"/>
                  <a:gd name="connsiteY67" fmla="*/ 600751 h 753123"/>
                  <a:gd name="connsiteX68" fmla="*/ 342805 w 609524"/>
                  <a:gd name="connsiteY68" fmla="*/ 449142 h 753123"/>
                  <a:gd name="connsiteX69" fmla="*/ 410099 w 609524"/>
                  <a:gd name="connsiteY69" fmla="*/ 422224 h 753123"/>
                  <a:gd name="connsiteX70" fmla="*/ 447694 w 609524"/>
                  <a:gd name="connsiteY70" fmla="*/ 437198 h 753123"/>
                  <a:gd name="connsiteX71" fmla="*/ 342805 w 609524"/>
                  <a:gd name="connsiteY71"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72114 w 609524"/>
                  <a:gd name="connsiteY38" fmla="*/ 678256 h 753123"/>
                  <a:gd name="connsiteX39" fmla="*/ 0 w 609524"/>
                  <a:gd name="connsiteY39" fmla="*/ 606400 h 753123"/>
                  <a:gd name="connsiteX40" fmla="*/ 0 w 609524"/>
                  <a:gd name="connsiteY40" fmla="*/ 700792 h 753123"/>
                  <a:gd name="connsiteX41" fmla="*/ 8477 w 609524"/>
                  <a:gd name="connsiteY41" fmla="*/ 706450 h 753123"/>
                  <a:gd name="connsiteX42" fmla="*/ 307438 w 609524"/>
                  <a:gd name="connsiteY42" fmla="*/ 753123 h 753123"/>
                  <a:gd name="connsiteX43" fmla="*/ 601904 w 609524"/>
                  <a:gd name="connsiteY43" fmla="*/ 705841 h 753123"/>
                  <a:gd name="connsiteX44" fmla="*/ 609524 w 609524"/>
                  <a:gd name="connsiteY44" fmla="*/ 700126 h 753123"/>
                  <a:gd name="connsiteX45" fmla="*/ 609505 w 609524"/>
                  <a:gd name="connsiteY45" fmla="*/ 533019 h 753123"/>
                  <a:gd name="connsiteX46" fmla="*/ 190500 w 609524"/>
                  <a:gd name="connsiteY46" fmla="*/ 228600 h 753123"/>
                  <a:gd name="connsiteX47" fmla="*/ 190500 w 609524"/>
                  <a:gd name="connsiteY47" fmla="*/ 196215 h 753123"/>
                  <a:gd name="connsiteX48" fmla="*/ 375590 w 609524"/>
                  <a:gd name="connsiteY48" fmla="*/ 117872 h 753123"/>
                  <a:gd name="connsiteX49" fmla="*/ 419100 w 609524"/>
                  <a:gd name="connsiteY49" fmla="*/ 182251 h 753123"/>
                  <a:gd name="connsiteX50" fmla="*/ 419100 w 609524"/>
                  <a:gd name="connsiteY50" fmla="*/ 228600 h 753123"/>
                  <a:gd name="connsiteX51" fmla="*/ 304800 w 609524"/>
                  <a:gd name="connsiteY51" fmla="*/ 342900 h 753123"/>
                  <a:gd name="connsiteX52" fmla="*/ 190500 w 609524"/>
                  <a:gd name="connsiteY52" fmla="*/ 228600 h 753123"/>
                  <a:gd name="connsiteX53" fmla="*/ 266605 w 609524"/>
                  <a:gd name="connsiteY53" fmla="*/ 601513 h 753123"/>
                  <a:gd name="connsiteX54" fmla="*/ 160430 w 609524"/>
                  <a:gd name="connsiteY54" fmla="*/ 437731 h 753123"/>
                  <a:gd name="connsiteX55" fmla="*/ 199358 w 609524"/>
                  <a:gd name="connsiteY55" fmla="*/ 422234 h 753123"/>
                  <a:gd name="connsiteX56" fmla="*/ 266605 w 609524"/>
                  <a:gd name="connsiteY56" fmla="*/ 449142 h 753123"/>
                  <a:gd name="connsiteX57" fmla="*/ 266605 w 609524"/>
                  <a:gd name="connsiteY57" fmla="*/ 601513 h 753123"/>
                  <a:gd name="connsiteX58" fmla="*/ 304705 w 609524"/>
                  <a:gd name="connsiteY58" fmla="*/ 423396 h 753123"/>
                  <a:gd name="connsiteX59" fmla="*/ 239506 w 609524"/>
                  <a:gd name="connsiteY59" fmla="*/ 397316 h 753123"/>
                  <a:gd name="connsiteX60" fmla="*/ 247555 w 609524"/>
                  <a:gd name="connsiteY60" fmla="*/ 370742 h 753123"/>
                  <a:gd name="connsiteX61" fmla="*/ 247555 w 609524"/>
                  <a:gd name="connsiteY61" fmla="*/ 369789 h 753123"/>
                  <a:gd name="connsiteX62" fmla="*/ 361912 w 609524"/>
                  <a:gd name="connsiteY62" fmla="*/ 369789 h 753123"/>
                  <a:gd name="connsiteX63" fmla="*/ 361912 w 609524"/>
                  <a:gd name="connsiteY63" fmla="*/ 370742 h 753123"/>
                  <a:gd name="connsiteX64" fmla="*/ 369951 w 609524"/>
                  <a:gd name="connsiteY64" fmla="*/ 397259 h 753123"/>
                  <a:gd name="connsiteX65" fmla="*/ 304705 w 609524"/>
                  <a:gd name="connsiteY65" fmla="*/ 423396 h 753123"/>
                  <a:gd name="connsiteX66" fmla="*/ 342805 w 609524"/>
                  <a:gd name="connsiteY66" fmla="*/ 600751 h 753123"/>
                  <a:gd name="connsiteX67" fmla="*/ 342805 w 609524"/>
                  <a:gd name="connsiteY67" fmla="*/ 449142 h 753123"/>
                  <a:gd name="connsiteX68" fmla="*/ 410099 w 609524"/>
                  <a:gd name="connsiteY68" fmla="*/ 422224 h 753123"/>
                  <a:gd name="connsiteX69" fmla="*/ 447694 w 609524"/>
                  <a:gd name="connsiteY69" fmla="*/ 437198 h 753123"/>
                  <a:gd name="connsiteX70" fmla="*/ 342805 w 609524"/>
                  <a:gd name="connsiteY70"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0 w 609524"/>
                  <a:gd name="connsiteY38" fmla="*/ 606400 h 753123"/>
                  <a:gd name="connsiteX39" fmla="*/ 0 w 609524"/>
                  <a:gd name="connsiteY39" fmla="*/ 700792 h 753123"/>
                  <a:gd name="connsiteX40" fmla="*/ 8477 w 609524"/>
                  <a:gd name="connsiteY40" fmla="*/ 706450 h 753123"/>
                  <a:gd name="connsiteX41" fmla="*/ 307438 w 609524"/>
                  <a:gd name="connsiteY41" fmla="*/ 753123 h 753123"/>
                  <a:gd name="connsiteX42" fmla="*/ 601904 w 609524"/>
                  <a:gd name="connsiteY42" fmla="*/ 705841 h 753123"/>
                  <a:gd name="connsiteX43" fmla="*/ 609524 w 609524"/>
                  <a:gd name="connsiteY43" fmla="*/ 700126 h 753123"/>
                  <a:gd name="connsiteX44" fmla="*/ 609505 w 609524"/>
                  <a:gd name="connsiteY44" fmla="*/ 533019 h 753123"/>
                  <a:gd name="connsiteX45" fmla="*/ 190500 w 609524"/>
                  <a:gd name="connsiteY45" fmla="*/ 228600 h 753123"/>
                  <a:gd name="connsiteX46" fmla="*/ 190500 w 609524"/>
                  <a:gd name="connsiteY46" fmla="*/ 196215 h 753123"/>
                  <a:gd name="connsiteX47" fmla="*/ 375590 w 609524"/>
                  <a:gd name="connsiteY47" fmla="*/ 117872 h 753123"/>
                  <a:gd name="connsiteX48" fmla="*/ 419100 w 609524"/>
                  <a:gd name="connsiteY48" fmla="*/ 182251 h 753123"/>
                  <a:gd name="connsiteX49" fmla="*/ 419100 w 609524"/>
                  <a:gd name="connsiteY49" fmla="*/ 228600 h 753123"/>
                  <a:gd name="connsiteX50" fmla="*/ 304800 w 609524"/>
                  <a:gd name="connsiteY50" fmla="*/ 342900 h 753123"/>
                  <a:gd name="connsiteX51" fmla="*/ 190500 w 609524"/>
                  <a:gd name="connsiteY51" fmla="*/ 228600 h 753123"/>
                  <a:gd name="connsiteX52" fmla="*/ 266605 w 609524"/>
                  <a:gd name="connsiteY52" fmla="*/ 601513 h 753123"/>
                  <a:gd name="connsiteX53" fmla="*/ 160430 w 609524"/>
                  <a:gd name="connsiteY53" fmla="*/ 437731 h 753123"/>
                  <a:gd name="connsiteX54" fmla="*/ 199358 w 609524"/>
                  <a:gd name="connsiteY54" fmla="*/ 422234 h 753123"/>
                  <a:gd name="connsiteX55" fmla="*/ 266605 w 609524"/>
                  <a:gd name="connsiteY55" fmla="*/ 449142 h 753123"/>
                  <a:gd name="connsiteX56" fmla="*/ 266605 w 609524"/>
                  <a:gd name="connsiteY56" fmla="*/ 601513 h 753123"/>
                  <a:gd name="connsiteX57" fmla="*/ 304705 w 609524"/>
                  <a:gd name="connsiteY57" fmla="*/ 423396 h 753123"/>
                  <a:gd name="connsiteX58" fmla="*/ 239506 w 609524"/>
                  <a:gd name="connsiteY58" fmla="*/ 397316 h 753123"/>
                  <a:gd name="connsiteX59" fmla="*/ 247555 w 609524"/>
                  <a:gd name="connsiteY59" fmla="*/ 370742 h 753123"/>
                  <a:gd name="connsiteX60" fmla="*/ 247555 w 609524"/>
                  <a:gd name="connsiteY60" fmla="*/ 369789 h 753123"/>
                  <a:gd name="connsiteX61" fmla="*/ 361912 w 609524"/>
                  <a:gd name="connsiteY61" fmla="*/ 369789 h 753123"/>
                  <a:gd name="connsiteX62" fmla="*/ 361912 w 609524"/>
                  <a:gd name="connsiteY62" fmla="*/ 370742 h 753123"/>
                  <a:gd name="connsiteX63" fmla="*/ 369951 w 609524"/>
                  <a:gd name="connsiteY63" fmla="*/ 397259 h 753123"/>
                  <a:gd name="connsiteX64" fmla="*/ 304705 w 609524"/>
                  <a:gd name="connsiteY64" fmla="*/ 423396 h 753123"/>
                  <a:gd name="connsiteX65" fmla="*/ 342805 w 609524"/>
                  <a:gd name="connsiteY65" fmla="*/ 600751 h 753123"/>
                  <a:gd name="connsiteX66" fmla="*/ 342805 w 609524"/>
                  <a:gd name="connsiteY66" fmla="*/ 449142 h 753123"/>
                  <a:gd name="connsiteX67" fmla="*/ 410099 w 609524"/>
                  <a:gd name="connsiteY67" fmla="*/ 422224 h 753123"/>
                  <a:gd name="connsiteX68" fmla="*/ 447694 w 609524"/>
                  <a:gd name="connsiteY68" fmla="*/ 437198 h 753123"/>
                  <a:gd name="connsiteX69" fmla="*/ 342805 w 609524"/>
                  <a:gd name="connsiteY69"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0 w 609524"/>
                  <a:gd name="connsiteY37" fmla="*/ 606400 h 753123"/>
                  <a:gd name="connsiteX38" fmla="*/ 0 w 609524"/>
                  <a:gd name="connsiteY38" fmla="*/ 700792 h 753123"/>
                  <a:gd name="connsiteX39" fmla="*/ 8477 w 609524"/>
                  <a:gd name="connsiteY39" fmla="*/ 706450 h 753123"/>
                  <a:gd name="connsiteX40" fmla="*/ 307438 w 609524"/>
                  <a:gd name="connsiteY40" fmla="*/ 753123 h 753123"/>
                  <a:gd name="connsiteX41" fmla="*/ 601904 w 609524"/>
                  <a:gd name="connsiteY41" fmla="*/ 705841 h 753123"/>
                  <a:gd name="connsiteX42" fmla="*/ 609524 w 609524"/>
                  <a:gd name="connsiteY42" fmla="*/ 700126 h 753123"/>
                  <a:gd name="connsiteX43" fmla="*/ 609505 w 609524"/>
                  <a:gd name="connsiteY43" fmla="*/ 533019 h 753123"/>
                  <a:gd name="connsiteX44" fmla="*/ 190500 w 609524"/>
                  <a:gd name="connsiteY44" fmla="*/ 228600 h 753123"/>
                  <a:gd name="connsiteX45" fmla="*/ 190500 w 609524"/>
                  <a:gd name="connsiteY45" fmla="*/ 196215 h 753123"/>
                  <a:gd name="connsiteX46" fmla="*/ 375590 w 609524"/>
                  <a:gd name="connsiteY46" fmla="*/ 117872 h 753123"/>
                  <a:gd name="connsiteX47" fmla="*/ 419100 w 609524"/>
                  <a:gd name="connsiteY47" fmla="*/ 182251 h 753123"/>
                  <a:gd name="connsiteX48" fmla="*/ 419100 w 609524"/>
                  <a:gd name="connsiteY48" fmla="*/ 228600 h 753123"/>
                  <a:gd name="connsiteX49" fmla="*/ 304800 w 609524"/>
                  <a:gd name="connsiteY49" fmla="*/ 342900 h 753123"/>
                  <a:gd name="connsiteX50" fmla="*/ 190500 w 609524"/>
                  <a:gd name="connsiteY50" fmla="*/ 228600 h 753123"/>
                  <a:gd name="connsiteX51" fmla="*/ 266605 w 609524"/>
                  <a:gd name="connsiteY51" fmla="*/ 601513 h 753123"/>
                  <a:gd name="connsiteX52" fmla="*/ 160430 w 609524"/>
                  <a:gd name="connsiteY52" fmla="*/ 437731 h 753123"/>
                  <a:gd name="connsiteX53" fmla="*/ 199358 w 609524"/>
                  <a:gd name="connsiteY53" fmla="*/ 422234 h 753123"/>
                  <a:gd name="connsiteX54" fmla="*/ 266605 w 609524"/>
                  <a:gd name="connsiteY54" fmla="*/ 449142 h 753123"/>
                  <a:gd name="connsiteX55" fmla="*/ 266605 w 609524"/>
                  <a:gd name="connsiteY55" fmla="*/ 601513 h 753123"/>
                  <a:gd name="connsiteX56" fmla="*/ 304705 w 609524"/>
                  <a:gd name="connsiteY56" fmla="*/ 423396 h 753123"/>
                  <a:gd name="connsiteX57" fmla="*/ 239506 w 609524"/>
                  <a:gd name="connsiteY57" fmla="*/ 397316 h 753123"/>
                  <a:gd name="connsiteX58" fmla="*/ 247555 w 609524"/>
                  <a:gd name="connsiteY58" fmla="*/ 370742 h 753123"/>
                  <a:gd name="connsiteX59" fmla="*/ 247555 w 609524"/>
                  <a:gd name="connsiteY59" fmla="*/ 369789 h 753123"/>
                  <a:gd name="connsiteX60" fmla="*/ 361912 w 609524"/>
                  <a:gd name="connsiteY60" fmla="*/ 369789 h 753123"/>
                  <a:gd name="connsiteX61" fmla="*/ 361912 w 609524"/>
                  <a:gd name="connsiteY61" fmla="*/ 370742 h 753123"/>
                  <a:gd name="connsiteX62" fmla="*/ 369951 w 609524"/>
                  <a:gd name="connsiteY62" fmla="*/ 397259 h 753123"/>
                  <a:gd name="connsiteX63" fmla="*/ 304705 w 609524"/>
                  <a:gd name="connsiteY63" fmla="*/ 423396 h 753123"/>
                  <a:gd name="connsiteX64" fmla="*/ 342805 w 609524"/>
                  <a:gd name="connsiteY64" fmla="*/ 600751 h 753123"/>
                  <a:gd name="connsiteX65" fmla="*/ 342805 w 609524"/>
                  <a:gd name="connsiteY65" fmla="*/ 449142 h 753123"/>
                  <a:gd name="connsiteX66" fmla="*/ 410099 w 609524"/>
                  <a:gd name="connsiteY66" fmla="*/ 422224 h 753123"/>
                  <a:gd name="connsiteX67" fmla="*/ 447694 w 609524"/>
                  <a:gd name="connsiteY67" fmla="*/ 437198 h 753123"/>
                  <a:gd name="connsiteX68" fmla="*/ 342805 w 609524"/>
                  <a:gd name="connsiteY68"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59169 w 609524"/>
                  <a:gd name="connsiteY31" fmla="*/ 522637 h 753123"/>
                  <a:gd name="connsiteX32" fmla="*/ 58988 w 609524"/>
                  <a:gd name="connsiteY32" fmla="*/ 522818 h 753123"/>
                  <a:gd name="connsiteX33" fmla="*/ 58807 w 609524"/>
                  <a:gd name="connsiteY33" fmla="*/ 522999 h 753123"/>
                  <a:gd name="connsiteX34" fmla="*/ 38138 w 609524"/>
                  <a:gd name="connsiteY34" fmla="*/ 531438 h 753123"/>
                  <a:gd name="connsiteX35" fmla="*/ 35785 w 609524"/>
                  <a:gd name="connsiteY35" fmla="*/ 531352 h 753123"/>
                  <a:gd name="connsiteX36" fmla="*/ 0 w 609524"/>
                  <a:gd name="connsiteY36" fmla="*/ 606400 h 753123"/>
                  <a:gd name="connsiteX37" fmla="*/ 0 w 609524"/>
                  <a:gd name="connsiteY37" fmla="*/ 700792 h 753123"/>
                  <a:gd name="connsiteX38" fmla="*/ 8477 w 609524"/>
                  <a:gd name="connsiteY38" fmla="*/ 706450 h 753123"/>
                  <a:gd name="connsiteX39" fmla="*/ 307438 w 609524"/>
                  <a:gd name="connsiteY39" fmla="*/ 753123 h 753123"/>
                  <a:gd name="connsiteX40" fmla="*/ 601904 w 609524"/>
                  <a:gd name="connsiteY40" fmla="*/ 705841 h 753123"/>
                  <a:gd name="connsiteX41" fmla="*/ 609524 w 609524"/>
                  <a:gd name="connsiteY41" fmla="*/ 700126 h 753123"/>
                  <a:gd name="connsiteX42" fmla="*/ 609505 w 609524"/>
                  <a:gd name="connsiteY42" fmla="*/ 533019 h 753123"/>
                  <a:gd name="connsiteX43" fmla="*/ 190500 w 609524"/>
                  <a:gd name="connsiteY43" fmla="*/ 228600 h 753123"/>
                  <a:gd name="connsiteX44" fmla="*/ 190500 w 609524"/>
                  <a:gd name="connsiteY44" fmla="*/ 196215 h 753123"/>
                  <a:gd name="connsiteX45" fmla="*/ 375590 w 609524"/>
                  <a:gd name="connsiteY45" fmla="*/ 117872 h 753123"/>
                  <a:gd name="connsiteX46" fmla="*/ 419100 w 609524"/>
                  <a:gd name="connsiteY46" fmla="*/ 182251 h 753123"/>
                  <a:gd name="connsiteX47" fmla="*/ 419100 w 609524"/>
                  <a:gd name="connsiteY47" fmla="*/ 228600 h 753123"/>
                  <a:gd name="connsiteX48" fmla="*/ 304800 w 609524"/>
                  <a:gd name="connsiteY48" fmla="*/ 342900 h 753123"/>
                  <a:gd name="connsiteX49" fmla="*/ 190500 w 609524"/>
                  <a:gd name="connsiteY49" fmla="*/ 228600 h 753123"/>
                  <a:gd name="connsiteX50" fmla="*/ 266605 w 609524"/>
                  <a:gd name="connsiteY50" fmla="*/ 601513 h 753123"/>
                  <a:gd name="connsiteX51" fmla="*/ 160430 w 609524"/>
                  <a:gd name="connsiteY51" fmla="*/ 437731 h 753123"/>
                  <a:gd name="connsiteX52" fmla="*/ 199358 w 609524"/>
                  <a:gd name="connsiteY52" fmla="*/ 422234 h 753123"/>
                  <a:gd name="connsiteX53" fmla="*/ 266605 w 609524"/>
                  <a:gd name="connsiteY53" fmla="*/ 449142 h 753123"/>
                  <a:gd name="connsiteX54" fmla="*/ 266605 w 609524"/>
                  <a:gd name="connsiteY54" fmla="*/ 601513 h 753123"/>
                  <a:gd name="connsiteX55" fmla="*/ 304705 w 609524"/>
                  <a:gd name="connsiteY55" fmla="*/ 423396 h 753123"/>
                  <a:gd name="connsiteX56" fmla="*/ 239506 w 609524"/>
                  <a:gd name="connsiteY56" fmla="*/ 397316 h 753123"/>
                  <a:gd name="connsiteX57" fmla="*/ 247555 w 609524"/>
                  <a:gd name="connsiteY57" fmla="*/ 370742 h 753123"/>
                  <a:gd name="connsiteX58" fmla="*/ 247555 w 609524"/>
                  <a:gd name="connsiteY58" fmla="*/ 369789 h 753123"/>
                  <a:gd name="connsiteX59" fmla="*/ 361912 w 609524"/>
                  <a:gd name="connsiteY59" fmla="*/ 369789 h 753123"/>
                  <a:gd name="connsiteX60" fmla="*/ 361912 w 609524"/>
                  <a:gd name="connsiteY60" fmla="*/ 370742 h 753123"/>
                  <a:gd name="connsiteX61" fmla="*/ 369951 w 609524"/>
                  <a:gd name="connsiteY61" fmla="*/ 397259 h 753123"/>
                  <a:gd name="connsiteX62" fmla="*/ 304705 w 609524"/>
                  <a:gd name="connsiteY62" fmla="*/ 423396 h 753123"/>
                  <a:gd name="connsiteX63" fmla="*/ 342805 w 609524"/>
                  <a:gd name="connsiteY63" fmla="*/ 600751 h 753123"/>
                  <a:gd name="connsiteX64" fmla="*/ 342805 w 609524"/>
                  <a:gd name="connsiteY64" fmla="*/ 449142 h 753123"/>
                  <a:gd name="connsiteX65" fmla="*/ 410099 w 609524"/>
                  <a:gd name="connsiteY65" fmla="*/ 422224 h 753123"/>
                  <a:gd name="connsiteX66" fmla="*/ 447694 w 609524"/>
                  <a:gd name="connsiteY66" fmla="*/ 437198 h 753123"/>
                  <a:gd name="connsiteX67" fmla="*/ 342805 w 609524"/>
                  <a:gd name="connsiteY67"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59169 w 609524"/>
                  <a:gd name="connsiteY30" fmla="*/ 522637 h 753123"/>
                  <a:gd name="connsiteX31" fmla="*/ 58988 w 609524"/>
                  <a:gd name="connsiteY31" fmla="*/ 522818 h 753123"/>
                  <a:gd name="connsiteX32" fmla="*/ 58807 w 609524"/>
                  <a:gd name="connsiteY32" fmla="*/ 522999 h 753123"/>
                  <a:gd name="connsiteX33" fmla="*/ 38138 w 609524"/>
                  <a:gd name="connsiteY33" fmla="*/ 531438 h 753123"/>
                  <a:gd name="connsiteX34" fmla="*/ 35785 w 609524"/>
                  <a:gd name="connsiteY34" fmla="*/ 531352 h 753123"/>
                  <a:gd name="connsiteX35" fmla="*/ 0 w 609524"/>
                  <a:gd name="connsiteY35" fmla="*/ 606400 h 753123"/>
                  <a:gd name="connsiteX36" fmla="*/ 0 w 609524"/>
                  <a:gd name="connsiteY36" fmla="*/ 700792 h 753123"/>
                  <a:gd name="connsiteX37" fmla="*/ 8477 w 609524"/>
                  <a:gd name="connsiteY37" fmla="*/ 706450 h 753123"/>
                  <a:gd name="connsiteX38" fmla="*/ 307438 w 609524"/>
                  <a:gd name="connsiteY38" fmla="*/ 753123 h 753123"/>
                  <a:gd name="connsiteX39" fmla="*/ 601904 w 609524"/>
                  <a:gd name="connsiteY39" fmla="*/ 705841 h 753123"/>
                  <a:gd name="connsiteX40" fmla="*/ 609524 w 609524"/>
                  <a:gd name="connsiteY40" fmla="*/ 700126 h 753123"/>
                  <a:gd name="connsiteX41" fmla="*/ 609505 w 609524"/>
                  <a:gd name="connsiteY41" fmla="*/ 533019 h 753123"/>
                  <a:gd name="connsiteX42" fmla="*/ 190500 w 609524"/>
                  <a:gd name="connsiteY42" fmla="*/ 228600 h 753123"/>
                  <a:gd name="connsiteX43" fmla="*/ 190500 w 609524"/>
                  <a:gd name="connsiteY43" fmla="*/ 196215 h 753123"/>
                  <a:gd name="connsiteX44" fmla="*/ 375590 w 609524"/>
                  <a:gd name="connsiteY44" fmla="*/ 117872 h 753123"/>
                  <a:gd name="connsiteX45" fmla="*/ 419100 w 609524"/>
                  <a:gd name="connsiteY45" fmla="*/ 182251 h 753123"/>
                  <a:gd name="connsiteX46" fmla="*/ 419100 w 609524"/>
                  <a:gd name="connsiteY46" fmla="*/ 228600 h 753123"/>
                  <a:gd name="connsiteX47" fmla="*/ 304800 w 609524"/>
                  <a:gd name="connsiteY47" fmla="*/ 342900 h 753123"/>
                  <a:gd name="connsiteX48" fmla="*/ 190500 w 609524"/>
                  <a:gd name="connsiteY48" fmla="*/ 228600 h 753123"/>
                  <a:gd name="connsiteX49" fmla="*/ 266605 w 609524"/>
                  <a:gd name="connsiteY49" fmla="*/ 601513 h 753123"/>
                  <a:gd name="connsiteX50" fmla="*/ 160430 w 609524"/>
                  <a:gd name="connsiteY50" fmla="*/ 437731 h 753123"/>
                  <a:gd name="connsiteX51" fmla="*/ 199358 w 609524"/>
                  <a:gd name="connsiteY51" fmla="*/ 422234 h 753123"/>
                  <a:gd name="connsiteX52" fmla="*/ 266605 w 609524"/>
                  <a:gd name="connsiteY52" fmla="*/ 449142 h 753123"/>
                  <a:gd name="connsiteX53" fmla="*/ 266605 w 609524"/>
                  <a:gd name="connsiteY53" fmla="*/ 601513 h 753123"/>
                  <a:gd name="connsiteX54" fmla="*/ 304705 w 609524"/>
                  <a:gd name="connsiteY54" fmla="*/ 423396 h 753123"/>
                  <a:gd name="connsiteX55" fmla="*/ 239506 w 609524"/>
                  <a:gd name="connsiteY55" fmla="*/ 397316 h 753123"/>
                  <a:gd name="connsiteX56" fmla="*/ 247555 w 609524"/>
                  <a:gd name="connsiteY56" fmla="*/ 370742 h 753123"/>
                  <a:gd name="connsiteX57" fmla="*/ 247555 w 609524"/>
                  <a:gd name="connsiteY57" fmla="*/ 369789 h 753123"/>
                  <a:gd name="connsiteX58" fmla="*/ 361912 w 609524"/>
                  <a:gd name="connsiteY58" fmla="*/ 369789 h 753123"/>
                  <a:gd name="connsiteX59" fmla="*/ 361912 w 609524"/>
                  <a:gd name="connsiteY59" fmla="*/ 370742 h 753123"/>
                  <a:gd name="connsiteX60" fmla="*/ 369951 w 609524"/>
                  <a:gd name="connsiteY60" fmla="*/ 397259 h 753123"/>
                  <a:gd name="connsiteX61" fmla="*/ 304705 w 609524"/>
                  <a:gd name="connsiteY61" fmla="*/ 423396 h 753123"/>
                  <a:gd name="connsiteX62" fmla="*/ 342805 w 609524"/>
                  <a:gd name="connsiteY62" fmla="*/ 600751 h 753123"/>
                  <a:gd name="connsiteX63" fmla="*/ 342805 w 609524"/>
                  <a:gd name="connsiteY63" fmla="*/ 449142 h 753123"/>
                  <a:gd name="connsiteX64" fmla="*/ 410099 w 609524"/>
                  <a:gd name="connsiteY64" fmla="*/ 422224 h 753123"/>
                  <a:gd name="connsiteX65" fmla="*/ 447694 w 609524"/>
                  <a:gd name="connsiteY65" fmla="*/ 437198 h 753123"/>
                  <a:gd name="connsiteX66" fmla="*/ 342805 w 609524"/>
                  <a:gd name="connsiteY66"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58988 w 609524"/>
                  <a:gd name="connsiteY30" fmla="*/ 522818 h 753123"/>
                  <a:gd name="connsiteX31" fmla="*/ 58807 w 609524"/>
                  <a:gd name="connsiteY31" fmla="*/ 522999 h 753123"/>
                  <a:gd name="connsiteX32" fmla="*/ 38138 w 609524"/>
                  <a:gd name="connsiteY32" fmla="*/ 531438 h 753123"/>
                  <a:gd name="connsiteX33" fmla="*/ 35785 w 609524"/>
                  <a:gd name="connsiteY33" fmla="*/ 531352 h 753123"/>
                  <a:gd name="connsiteX34" fmla="*/ 0 w 609524"/>
                  <a:gd name="connsiteY34" fmla="*/ 606400 h 753123"/>
                  <a:gd name="connsiteX35" fmla="*/ 0 w 609524"/>
                  <a:gd name="connsiteY35" fmla="*/ 700792 h 753123"/>
                  <a:gd name="connsiteX36" fmla="*/ 8477 w 609524"/>
                  <a:gd name="connsiteY36" fmla="*/ 706450 h 753123"/>
                  <a:gd name="connsiteX37" fmla="*/ 307438 w 609524"/>
                  <a:gd name="connsiteY37" fmla="*/ 753123 h 753123"/>
                  <a:gd name="connsiteX38" fmla="*/ 601904 w 609524"/>
                  <a:gd name="connsiteY38" fmla="*/ 705841 h 753123"/>
                  <a:gd name="connsiteX39" fmla="*/ 609524 w 609524"/>
                  <a:gd name="connsiteY39" fmla="*/ 700126 h 753123"/>
                  <a:gd name="connsiteX40" fmla="*/ 609505 w 609524"/>
                  <a:gd name="connsiteY40" fmla="*/ 533019 h 753123"/>
                  <a:gd name="connsiteX41" fmla="*/ 190500 w 609524"/>
                  <a:gd name="connsiteY41" fmla="*/ 228600 h 753123"/>
                  <a:gd name="connsiteX42" fmla="*/ 190500 w 609524"/>
                  <a:gd name="connsiteY42" fmla="*/ 196215 h 753123"/>
                  <a:gd name="connsiteX43" fmla="*/ 375590 w 609524"/>
                  <a:gd name="connsiteY43" fmla="*/ 117872 h 753123"/>
                  <a:gd name="connsiteX44" fmla="*/ 419100 w 609524"/>
                  <a:gd name="connsiteY44" fmla="*/ 182251 h 753123"/>
                  <a:gd name="connsiteX45" fmla="*/ 419100 w 609524"/>
                  <a:gd name="connsiteY45" fmla="*/ 228600 h 753123"/>
                  <a:gd name="connsiteX46" fmla="*/ 304800 w 609524"/>
                  <a:gd name="connsiteY46" fmla="*/ 342900 h 753123"/>
                  <a:gd name="connsiteX47" fmla="*/ 190500 w 609524"/>
                  <a:gd name="connsiteY47" fmla="*/ 228600 h 753123"/>
                  <a:gd name="connsiteX48" fmla="*/ 266605 w 609524"/>
                  <a:gd name="connsiteY48" fmla="*/ 601513 h 753123"/>
                  <a:gd name="connsiteX49" fmla="*/ 160430 w 609524"/>
                  <a:gd name="connsiteY49" fmla="*/ 437731 h 753123"/>
                  <a:gd name="connsiteX50" fmla="*/ 199358 w 609524"/>
                  <a:gd name="connsiteY50" fmla="*/ 422234 h 753123"/>
                  <a:gd name="connsiteX51" fmla="*/ 266605 w 609524"/>
                  <a:gd name="connsiteY51" fmla="*/ 449142 h 753123"/>
                  <a:gd name="connsiteX52" fmla="*/ 266605 w 609524"/>
                  <a:gd name="connsiteY52" fmla="*/ 601513 h 753123"/>
                  <a:gd name="connsiteX53" fmla="*/ 304705 w 609524"/>
                  <a:gd name="connsiteY53" fmla="*/ 423396 h 753123"/>
                  <a:gd name="connsiteX54" fmla="*/ 239506 w 609524"/>
                  <a:gd name="connsiteY54" fmla="*/ 397316 h 753123"/>
                  <a:gd name="connsiteX55" fmla="*/ 247555 w 609524"/>
                  <a:gd name="connsiteY55" fmla="*/ 370742 h 753123"/>
                  <a:gd name="connsiteX56" fmla="*/ 247555 w 609524"/>
                  <a:gd name="connsiteY56" fmla="*/ 369789 h 753123"/>
                  <a:gd name="connsiteX57" fmla="*/ 361912 w 609524"/>
                  <a:gd name="connsiteY57" fmla="*/ 369789 h 753123"/>
                  <a:gd name="connsiteX58" fmla="*/ 361912 w 609524"/>
                  <a:gd name="connsiteY58" fmla="*/ 370742 h 753123"/>
                  <a:gd name="connsiteX59" fmla="*/ 369951 w 609524"/>
                  <a:gd name="connsiteY59" fmla="*/ 397259 h 753123"/>
                  <a:gd name="connsiteX60" fmla="*/ 304705 w 609524"/>
                  <a:gd name="connsiteY60" fmla="*/ 423396 h 753123"/>
                  <a:gd name="connsiteX61" fmla="*/ 342805 w 609524"/>
                  <a:gd name="connsiteY61" fmla="*/ 600751 h 753123"/>
                  <a:gd name="connsiteX62" fmla="*/ 342805 w 609524"/>
                  <a:gd name="connsiteY62" fmla="*/ 449142 h 753123"/>
                  <a:gd name="connsiteX63" fmla="*/ 410099 w 609524"/>
                  <a:gd name="connsiteY63" fmla="*/ 422224 h 753123"/>
                  <a:gd name="connsiteX64" fmla="*/ 447694 w 609524"/>
                  <a:gd name="connsiteY64" fmla="*/ 437198 h 753123"/>
                  <a:gd name="connsiteX65" fmla="*/ 342805 w 609524"/>
                  <a:gd name="connsiteY65"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58988 w 609524"/>
                  <a:gd name="connsiteY30" fmla="*/ 522818 h 753123"/>
                  <a:gd name="connsiteX31" fmla="*/ 38138 w 609524"/>
                  <a:gd name="connsiteY31" fmla="*/ 531438 h 753123"/>
                  <a:gd name="connsiteX32" fmla="*/ 35785 w 609524"/>
                  <a:gd name="connsiteY32" fmla="*/ 531352 h 753123"/>
                  <a:gd name="connsiteX33" fmla="*/ 0 w 609524"/>
                  <a:gd name="connsiteY33" fmla="*/ 606400 h 753123"/>
                  <a:gd name="connsiteX34" fmla="*/ 0 w 609524"/>
                  <a:gd name="connsiteY34" fmla="*/ 700792 h 753123"/>
                  <a:gd name="connsiteX35" fmla="*/ 8477 w 609524"/>
                  <a:gd name="connsiteY35" fmla="*/ 706450 h 753123"/>
                  <a:gd name="connsiteX36" fmla="*/ 307438 w 609524"/>
                  <a:gd name="connsiteY36" fmla="*/ 753123 h 753123"/>
                  <a:gd name="connsiteX37" fmla="*/ 601904 w 609524"/>
                  <a:gd name="connsiteY37" fmla="*/ 705841 h 753123"/>
                  <a:gd name="connsiteX38" fmla="*/ 609524 w 609524"/>
                  <a:gd name="connsiteY38" fmla="*/ 700126 h 753123"/>
                  <a:gd name="connsiteX39" fmla="*/ 609505 w 609524"/>
                  <a:gd name="connsiteY39" fmla="*/ 533019 h 753123"/>
                  <a:gd name="connsiteX40" fmla="*/ 190500 w 609524"/>
                  <a:gd name="connsiteY40" fmla="*/ 228600 h 753123"/>
                  <a:gd name="connsiteX41" fmla="*/ 190500 w 609524"/>
                  <a:gd name="connsiteY41" fmla="*/ 196215 h 753123"/>
                  <a:gd name="connsiteX42" fmla="*/ 375590 w 609524"/>
                  <a:gd name="connsiteY42" fmla="*/ 117872 h 753123"/>
                  <a:gd name="connsiteX43" fmla="*/ 419100 w 609524"/>
                  <a:gd name="connsiteY43" fmla="*/ 182251 h 753123"/>
                  <a:gd name="connsiteX44" fmla="*/ 419100 w 609524"/>
                  <a:gd name="connsiteY44" fmla="*/ 228600 h 753123"/>
                  <a:gd name="connsiteX45" fmla="*/ 304800 w 609524"/>
                  <a:gd name="connsiteY45" fmla="*/ 342900 h 753123"/>
                  <a:gd name="connsiteX46" fmla="*/ 190500 w 609524"/>
                  <a:gd name="connsiteY46" fmla="*/ 228600 h 753123"/>
                  <a:gd name="connsiteX47" fmla="*/ 266605 w 609524"/>
                  <a:gd name="connsiteY47" fmla="*/ 601513 h 753123"/>
                  <a:gd name="connsiteX48" fmla="*/ 160430 w 609524"/>
                  <a:gd name="connsiteY48" fmla="*/ 437731 h 753123"/>
                  <a:gd name="connsiteX49" fmla="*/ 199358 w 609524"/>
                  <a:gd name="connsiteY49" fmla="*/ 422234 h 753123"/>
                  <a:gd name="connsiteX50" fmla="*/ 266605 w 609524"/>
                  <a:gd name="connsiteY50" fmla="*/ 449142 h 753123"/>
                  <a:gd name="connsiteX51" fmla="*/ 266605 w 609524"/>
                  <a:gd name="connsiteY51" fmla="*/ 601513 h 753123"/>
                  <a:gd name="connsiteX52" fmla="*/ 304705 w 609524"/>
                  <a:gd name="connsiteY52" fmla="*/ 423396 h 753123"/>
                  <a:gd name="connsiteX53" fmla="*/ 239506 w 609524"/>
                  <a:gd name="connsiteY53" fmla="*/ 397316 h 753123"/>
                  <a:gd name="connsiteX54" fmla="*/ 247555 w 609524"/>
                  <a:gd name="connsiteY54" fmla="*/ 370742 h 753123"/>
                  <a:gd name="connsiteX55" fmla="*/ 247555 w 609524"/>
                  <a:gd name="connsiteY55" fmla="*/ 369789 h 753123"/>
                  <a:gd name="connsiteX56" fmla="*/ 361912 w 609524"/>
                  <a:gd name="connsiteY56" fmla="*/ 369789 h 753123"/>
                  <a:gd name="connsiteX57" fmla="*/ 361912 w 609524"/>
                  <a:gd name="connsiteY57" fmla="*/ 370742 h 753123"/>
                  <a:gd name="connsiteX58" fmla="*/ 369951 w 609524"/>
                  <a:gd name="connsiteY58" fmla="*/ 397259 h 753123"/>
                  <a:gd name="connsiteX59" fmla="*/ 304705 w 609524"/>
                  <a:gd name="connsiteY59" fmla="*/ 423396 h 753123"/>
                  <a:gd name="connsiteX60" fmla="*/ 342805 w 609524"/>
                  <a:gd name="connsiteY60" fmla="*/ 600751 h 753123"/>
                  <a:gd name="connsiteX61" fmla="*/ 342805 w 609524"/>
                  <a:gd name="connsiteY61" fmla="*/ 449142 h 753123"/>
                  <a:gd name="connsiteX62" fmla="*/ 410099 w 609524"/>
                  <a:gd name="connsiteY62" fmla="*/ 422224 h 753123"/>
                  <a:gd name="connsiteX63" fmla="*/ 447694 w 609524"/>
                  <a:gd name="connsiteY63" fmla="*/ 437198 h 753123"/>
                  <a:gd name="connsiteX64" fmla="*/ 342805 w 609524"/>
                  <a:gd name="connsiteY64"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38138 w 609524"/>
                  <a:gd name="connsiteY30" fmla="*/ 531438 h 753123"/>
                  <a:gd name="connsiteX31" fmla="*/ 35785 w 609524"/>
                  <a:gd name="connsiteY31" fmla="*/ 531352 h 753123"/>
                  <a:gd name="connsiteX32" fmla="*/ 0 w 609524"/>
                  <a:gd name="connsiteY32" fmla="*/ 606400 h 753123"/>
                  <a:gd name="connsiteX33" fmla="*/ 0 w 609524"/>
                  <a:gd name="connsiteY33" fmla="*/ 700792 h 753123"/>
                  <a:gd name="connsiteX34" fmla="*/ 8477 w 609524"/>
                  <a:gd name="connsiteY34" fmla="*/ 706450 h 753123"/>
                  <a:gd name="connsiteX35" fmla="*/ 307438 w 609524"/>
                  <a:gd name="connsiteY35" fmla="*/ 753123 h 753123"/>
                  <a:gd name="connsiteX36" fmla="*/ 601904 w 609524"/>
                  <a:gd name="connsiteY36" fmla="*/ 705841 h 753123"/>
                  <a:gd name="connsiteX37" fmla="*/ 609524 w 609524"/>
                  <a:gd name="connsiteY37" fmla="*/ 700126 h 753123"/>
                  <a:gd name="connsiteX38" fmla="*/ 609505 w 609524"/>
                  <a:gd name="connsiteY38" fmla="*/ 533019 h 753123"/>
                  <a:gd name="connsiteX39" fmla="*/ 190500 w 609524"/>
                  <a:gd name="connsiteY39" fmla="*/ 228600 h 753123"/>
                  <a:gd name="connsiteX40" fmla="*/ 190500 w 609524"/>
                  <a:gd name="connsiteY40" fmla="*/ 196215 h 753123"/>
                  <a:gd name="connsiteX41" fmla="*/ 375590 w 609524"/>
                  <a:gd name="connsiteY41" fmla="*/ 117872 h 753123"/>
                  <a:gd name="connsiteX42" fmla="*/ 419100 w 609524"/>
                  <a:gd name="connsiteY42" fmla="*/ 182251 h 753123"/>
                  <a:gd name="connsiteX43" fmla="*/ 419100 w 609524"/>
                  <a:gd name="connsiteY43" fmla="*/ 228600 h 753123"/>
                  <a:gd name="connsiteX44" fmla="*/ 304800 w 609524"/>
                  <a:gd name="connsiteY44" fmla="*/ 342900 h 753123"/>
                  <a:gd name="connsiteX45" fmla="*/ 190500 w 609524"/>
                  <a:gd name="connsiteY45" fmla="*/ 228600 h 753123"/>
                  <a:gd name="connsiteX46" fmla="*/ 266605 w 609524"/>
                  <a:gd name="connsiteY46" fmla="*/ 601513 h 753123"/>
                  <a:gd name="connsiteX47" fmla="*/ 160430 w 609524"/>
                  <a:gd name="connsiteY47" fmla="*/ 437731 h 753123"/>
                  <a:gd name="connsiteX48" fmla="*/ 199358 w 609524"/>
                  <a:gd name="connsiteY48" fmla="*/ 422234 h 753123"/>
                  <a:gd name="connsiteX49" fmla="*/ 266605 w 609524"/>
                  <a:gd name="connsiteY49" fmla="*/ 449142 h 753123"/>
                  <a:gd name="connsiteX50" fmla="*/ 266605 w 609524"/>
                  <a:gd name="connsiteY50" fmla="*/ 601513 h 753123"/>
                  <a:gd name="connsiteX51" fmla="*/ 304705 w 609524"/>
                  <a:gd name="connsiteY51" fmla="*/ 423396 h 753123"/>
                  <a:gd name="connsiteX52" fmla="*/ 239506 w 609524"/>
                  <a:gd name="connsiteY52" fmla="*/ 397316 h 753123"/>
                  <a:gd name="connsiteX53" fmla="*/ 247555 w 609524"/>
                  <a:gd name="connsiteY53" fmla="*/ 370742 h 753123"/>
                  <a:gd name="connsiteX54" fmla="*/ 247555 w 609524"/>
                  <a:gd name="connsiteY54" fmla="*/ 369789 h 753123"/>
                  <a:gd name="connsiteX55" fmla="*/ 361912 w 609524"/>
                  <a:gd name="connsiteY55" fmla="*/ 369789 h 753123"/>
                  <a:gd name="connsiteX56" fmla="*/ 361912 w 609524"/>
                  <a:gd name="connsiteY56" fmla="*/ 370742 h 753123"/>
                  <a:gd name="connsiteX57" fmla="*/ 369951 w 609524"/>
                  <a:gd name="connsiteY57" fmla="*/ 397259 h 753123"/>
                  <a:gd name="connsiteX58" fmla="*/ 304705 w 609524"/>
                  <a:gd name="connsiteY58" fmla="*/ 423396 h 753123"/>
                  <a:gd name="connsiteX59" fmla="*/ 342805 w 609524"/>
                  <a:gd name="connsiteY59" fmla="*/ 600751 h 753123"/>
                  <a:gd name="connsiteX60" fmla="*/ 342805 w 609524"/>
                  <a:gd name="connsiteY60" fmla="*/ 449142 h 753123"/>
                  <a:gd name="connsiteX61" fmla="*/ 410099 w 609524"/>
                  <a:gd name="connsiteY61" fmla="*/ 422224 h 753123"/>
                  <a:gd name="connsiteX62" fmla="*/ 447694 w 609524"/>
                  <a:gd name="connsiteY62" fmla="*/ 437198 h 753123"/>
                  <a:gd name="connsiteX63" fmla="*/ 342805 w 609524"/>
                  <a:gd name="connsiteY63"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38138 w 609524"/>
                  <a:gd name="connsiteY29" fmla="*/ 531438 h 753123"/>
                  <a:gd name="connsiteX30" fmla="*/ 35785 w 609524"/>
                  <a:gd name="connsiteY30" fmla="*/ 531352 h 753123"/>
                  <a:gd name="connsiteX31" fmla="*/ 0 w 609524"/>
                  <a:gd name="connsiteY31" fmla="*/ 606400 h 753123"/>
                  <a:gd name="connsiteX32" fmla="*/ 0 w 609524"/>
                  <a:gd name="connsiteY32" fmla="*/ 700792 h 753123"/>
                  <a:gd name="connsiteX33" fmla="*/ 8477 w 609524"/>
                  <a:gd name="connsiteY33" fmla="*/ 706450 h 753123"/>
                  <a:gd name="connsiteX34" fmla="*/ 307438 w 609524"/>
                  <a:gd name="connsiteY34" fmla="*/ 753123 h 753123"/>
                  <a:gd name="connsiteX35" fmla="*/ 601904 w 609524"/>
                  <a:gd name="connsiteY35" fmla="*/ 705841 h 753123"/>
                  <a:gd name="connsiteX36" fmla="*/ 609524 w 609524"/>
                  <a:gd name="connsiteY36" fmla="*/ 700126 h 753123"/>
                  <a:gd name="connsiteX37" fmla="*/ 609505 w 609524"/>
                  <a:gd name="connsiteY37" fmla="*/ 533019 h 753123"/>
                  <a:gd name="connsiteX38" fmla="*/ 190500 w 609524"/>
                  <a:gd name="connsiteY38" fmla="*/ 228600 h 753123"/>
                  <a:gd name="connsiteX39" fmla="*/ 190500 w 609524"/>
                  <a:gd name="connsiteY39" fmla="*/ 196215 h 753123"/>
                  <a:gd name="connsiteX40" fmla="*/ 375590 w 609524"/>
                  <a:gd name="connsiteY40" fmla="*/ 117872 h 753123"/>
                  <a:gd name="connsiteX41" fmla="*/ 419100 w 609524"/>
                  <a:gd name="connsiteY41" fmla="*/ 182251 h 753123"/>
                  <a:gd name="connsiteX42" fmla="*/ 419100 w 609524"/>
                  <a:gd name="connsiteY42" fmla="*/ 228600 h 753123"/>
                  <a:gd name="connsiteX43" fmla="*/ 304800 w 609524"/>
                  <a:gd name="connsiteY43" fmla="*/ 342900 h 753123"/>
                  <a:gd name="connsiteX44" fmla="*/ 190500 w 609524"/>
                  <a:gd name="connsiteY44" fmla="*/ 228600 h 753123"/>
                  <a:gd name="connsiteX45" fmla="*/ 266605 w 609524"/>
                  <a:gd name="connsiteY45" fmla="*/ 601513 h 753123"/>
                  <a:gd name="connsiteX46" fmla="*/ 160430 w 609524"/>
                  <a:gd name="connsiteY46" fmla="*/ 437731 h 753123"/>
                  <a:gd name="connsiteX47" fmla="*/ 199358 w 609524"/>
                  <a:gd name="connsiteY47" fmla="*/ 422234 h 753123"/>
                  <a:gd name="connsiteX48" fmla="*/ 266605 w 609524"/>
                  <a:gd name="connsiteY48" fmla="*/ 449142 h 753123"/>
                  <a:gd name="connsiteX49" fmla="*/ 266605 w 609524"/>
                  <a:gd name="connsiteY49" fmla="*/ 601513 h 753123"/>
                  <a:gd name="connsiteX50" fmla="*/ 304705 w 609524"/>
                  <a:gd name="connsiteY50" fmla="*/ 423396 h 753123"/>
                  <a:gd name="connsiteX51" fmla="*/ 239506 w 609524"/>
                  <a:gd name="connsiteY51" fmla="*/ 397316 h 753123"/>
                  <a:gd name="connsiteX52" fmla="*/ 247555 w 609524"/>
                  <a:gd name="connsiteY52" fmla="*/ 370742 h 753123"/>
                  <a:gd name="connsiteX53" fmla="*/ 247555 w 609524"/>
                  <a:gd name="connsiteY53" fmla="*/ 369789 h 753123"/>
                  <a:gd name="connsiteX54" fmla="*/ 361912 w 609524"/>
                  <a:gd name="connsiteY54" fmla="*/ 369789 h 753123"/>
                  <a:gd name="connsiteX55" fmla="*/ 361912 w 609524"/>
                  <a:gd name="connsiteY55" fmla="*/ 370742 h 753123"/>
                  <a:gd name="connsiteX56" fmla="*/ 369951 w 609524"/>
                  <a:gd name="connsiteY56" fmla="*/ 397259 h 753123"/>
                  <a:gd name="connsiteX57" fmla="*/ 304705 w 609524"/>
                  <a:gd name="connsiteY57" fmla="*/ 423396 h 753123"/>
                  <a:gd name="connsiteX58" fmla="*/ 342805 w 609524"/>
                  <a:gd name="connsiteY58" fmla="*/ 600751 h 753123"/>
                  <a:gd name="connsiteX59" fmla="*/ 342805 w 609524"/>
                  <a:gd name="connsiteY59" fmla="*/ 449142 h 753123"/>
                  <a:gd name="connsiteX60" fmla="*/ 410099 w 609524"/>
                  <a:gd name="connsiteY60" fmla="*/ 422224 h 753123"/>
                  <a:gd name="connsiteX61" fmla="*/ 447694 w 609524"/>
                  <a:gd name="connsiteY61" fmla="*/ 437198 h 753123"/>
                  <a:gd name="connsiteX62" fmla="*/ 342805 w 609524"/>
                  <a:gd name="connsiteY62"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38138 w 609524"/>
                  <a:gd name="connsiteY29" fmla="*/ 531438 h 753123"/>
                  <a:gd name="connsiteX30" fmla="*/ 0 w 609524"/>
                  <a:gd name="connsiteY30" fmla="*/ 606400 h 753123"/>
                  <a:gd name="connsiteX31" fmla="*/ 0 w 609524"/>
                  <a:gd name="connsiteY31" fmla="*/ 700792 h 753123"/>
                  <a:gd name="connsiteX32" fmla="*/ 8477 w 609524"/>
                  <a:gd name="connsiteY32" fmla="*/ 706450 h 753123"/>
                  <a:gd name="connsiteX33" fmla="*/ 307438 w 609524"/>
                  <a:gd name="connsiteY33" fmla="*/ 753123 h 753123"/>
                  <a:gd name="connsiteX34" fmla="*/ 601904 w 609524"/>
                  <a:gd name="connsiteY34" fmla="*/ 705841 h 753123"/>
                  <a:gd name="connsiteX35" fmla="*/ 609524 w 609524"/>
                  <a:gd name="connsiteY35" fmla="*/ 700126 h 753123"/>
                  <a:gd name="connsiteX36" fmla="*/ 609505 w 609524"/>
                  <a:gd name="connsiteY36" fmla="*/ 533019 h 753123"/>
                  <a:gd name="connsiteX37" fmla="*/ 190500 w 609524"/>
                  <a:gd name="connsiteY37" fmla="*/ 228600 h 753123"/>
                  <a:gd name="connsiteX38" fmla="*/ 190500 w 609524"/>
                  <a:gd name="connsiteY38" fmla="*/ 196215 h 753123"/>
                  <a:gd name="connsiteX39" fmla="*/ 375590 w 609524"/>
                  <a:gd name="connsiteY39" fmla="*/ 117872 h 753123"/>
                  <a:gd name="connsiteX40" fmla="*/ 419100 w 609524"/>
                  <a:gd name="connsiteY40" fmla="*/ 182251 h 753123"/>
                  <a:gd name="connsiteX41" fmla="*/ 419100 w 609524"/>
                  <a:gd name="connsiteY41" fmla="*/ 228600 h 753123"/>
                  <a:gd name="connsiteX42" fmla="*/ 304800 w 609524"/>
                  <a:gd name="connsiteY42" fmla="*/ 342900 h 753123"/>
                  <a:gd name="connsiteX43" fmla="*/ 190500 w 609524"/>
                  <a:gd name="connsiteY43" fmla="*/ 228600 h 753123"/>
                  <a:gd name="connsiteX44" fmla="*/ 266605 w 609524"/>
                  <a:gd name="connsiteY44" fmla="*/ 601513 h 753123"/>
                  <a:gd name="connsiteX45" fmla="*/ 160430 w 609524"/>
                  <a:gd name="connsiteY45" fmla="*/ 437731 h 753123"/>
                  <a:gd name="connsiteX46" fmla="*/ 199358 w 609524"/>
                  <a:gd name="connsiteY46" fmla="*/ 422234 h 753123"/>
                  <a:gd name="connsiteX47" fmla="*/ 266605 w 609524"/>
                  <a:gd name="connsiteY47" fmla="*/ 449142 h 753123"/>
                  <a:gd name="connsiteX48" fmla="*/ 266605 w 609524"/>
                  <a:gd name="connsiteY48" fmla="*/ 601513 h 753123"/>
                  <a:gd name="connsiteX49" fmla="*/ 304705 w 609524"/>
                  <a:gd name="connsiteY49" fmla="*/ 423396 h 753123"/>
                  <a:gd name="connsiteX50" fmla="*/ 239506 w 609524"/>
                  <a:gd name="connsiteY50" fmla="*/ 397316 h 753123"/>
                  <a:gd name="connsiteX51" fmla="*/ 247555 w 609524"/>
                  <a:gd name="connsiteY51" fmla="*/ 370742 h 753123"/>
                  <a:gd name="connsiteX52" fmla="*/ 247555 w 609524"/>
                  <a:gd name="connsiteY52" fmla="*/ 369789 h 753123"/>
                  <a:gd name="connsiteX53" fmla="*/ 361912 w 609524"/>
                  <a:gd name="connsiteY53" fmla="*/ 369789 h 753123"/>
                  <a:gd name="connsiteX54" fmla="*/ 361912 w 609524"/>
                  <a:gd name="connsiteY54" fmla="*/ 370742 h 753123"/>
                  <a:gd name="connsiteX55" fmla="*/ 369951 w 609524"/>
                  <a:gd name="connsiteY55" fmla="*/ 397259 h 753123"/>
                  <a:gd name="connsiteX56" fmla="*/ 304705 w 609524"/>
                  <a:gd name="connsiteY56" fmla="*/ 423396 h 753123"/>
                  <a:gd name="connsiteX57" fmla="*/ 342805 w 609524"/>
                  <a:gd name="connsiteY57" fmla="*/ 600751 h 753123"/>
                  <a:gd name="connsiteX58" fmla="*/ 342805 w 609524"/>
                  <a:gd name="connsiteY58" fmla="*/ 449142 h 753123"/>
                  <a:gd name="connsiteX59" fmla="*/ 410099 w 609524"/>
                  <a:gd name="connsiteY59" fmla="*/ 422224 h 753123"/>
                  <a:gd name="connsiteX60" fmla="*/ 447694 w 609524"/>
                  <a:gd name="connsiteY60" fmla="*/ 437198 h 753123"/>
                  <a:gd name="connsiteX61" fmla="*/ 342805 w 609524"/>
                  <a:gd name="connsiteY61"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0 w 609524"/>
                  <a:gd name="connsiteY29" fmla="*/ 606400 h 753123"/>
                  <a:gd name="connsiteX30" fmla="*/ 0 w 609524"/>
                  <a:gd name="connsiteY30" fmla="*/ 700792 h 753123"/>
                  <a:gd name="connsiteX31" fmla="*/ 8477 w 609524"/>
                  <a:gd name="connsiteY31" fmla="*/ 706450 h 753123"/>
                  <a:gd name="connsiteX32" fmla="*/ 307438 w 609524"/>
                  <a:gd name="connsiteY32" fmla="*/ 753123 h 753123"/>
                  <a:gd name="connsiteX33" fmla="*/ 601904 w 609524"/>
                  <a:gd name="connsiteY33" fmla="*/ 705841 h 753123"/>
                  <a:gd name="connsiteX34" fmla="*/ 609524 w 609524"/>
                  <a:gd name="connsiteY34" fmla="*/ 700126 h 753123"/>
                  <a:gd name="connsiteX35" fmla="*/ 609505 w 609524"/>
                  <a:gd name="connsiteY35" fmla="*/ 533019 h 753123"/>
                  <a:gd name="connsiteX36" fmla="*/ 190500 w 609524"/>
                  <a:gd name="connsiteY36" fmla="*/ 228600 h 753123"/>
                  <a:gd name="connsiteX37" fmla="*/ 190500 w 609524"/>
                  <a:gd name="connsiteY37" fmla="*/ 196215 h 753123"/>
                  <a:gd name="connsiteX38" fmla="*/ 375590 w 609524"/>
                  <a:gd name="connsiteY38" fmla="*/ 117872 h 753123"/>
                  <a:gd name="connsiteX39" fmla="*/ 419100 w 609524"/>
                  <a:gd name="connsiteY39" fmla="*/ 182251 h 753123"/>
                  <a:gd name="connsiteX40" fmla="*/ 419100 w 609524"/>
                  <a:gd name="connsiteY40" fmla="*/ 228600 h 753123"/>
                  <a:gd name="connsiteX41" fmla="*/ 304800 w 609524"/>
                  <a:gd name="connsiteY41" fmla="*/ 342900 h 753123"/>
                  <a:gd name="connsiteX42" fmla="*/ 190500 w 609524"/>
                  <a:gd name="connsiteY42" fmla="*/ 228600 h 753123"/>
                  <a:gd name="connsiteX43" fmla="*/ 266605 w 609524"/>
                  <a:gd name="connsiteY43" fmla="*/ 601513 h 753123"/>
                  <a:gd name="connsiteX44" fmla="*/ 160430 w 609524"/>
                  <a:gd name="connsiteY44" fmla="*/ 437731 h 753123"/>
                  <a:gd name="connsiteX45" fmla="*/ 199358 w 609524"/>
                  <a:gd name="connsiteY45" fmla="*/ 422234 h 753123"/>
                  <a:gd name="connsiteX46" fmla="*/ 266605 w 609524"/>
                  <a:gd name="connsiteY46" fmla="*/ 449142 h 753123"/>
                  <a:gd name="connsiteX47" fmla="*/ 266605 w 609524"/>
                  <a:gd name="connsiteY47" fmla="*/ 601513 h 753123"/>
                  <a:gd name="connsiteX48" fmla="*/ 304705 w 609524"/>
                  <a:gd name="connsiteY48" fmla="*/ 423396 h 753123"/>
                  <a:gd name="connsiteX49" fmla="*/ 239506 w 609524"/>
                  <a:gd name="connsiteY49" fmla="*/ 397316 h 753123"/>
                  <a:gd name="connsiteX50" fmla="*/ 247555 w 609524"/>
                  <a:gd name="connsiteY50" fmla="*/ 370742 h 753123"/>
                  <a:gd name="connsiteX51" fmla="*/ 247555 w 609524"/>
                  <a:gd name="connsiteY51" fmla="*/ 369789 h 753123"/>
                  <a:gd name="connsiteX52" fmla="*/ 361912 w 609524"/>
                  <a:gd name="connsiteY52" fmla="*/ 369789 h 753123"/>
                  <a:gd name="connsiteX53" fmla="*/ 361912 w 609524"/>
                  <a:gd name="connsiteY53" fmla="*/ 370742 h 753123"/>
                  <a:gd name="connsiteX54" fmla="*/ 369951 w 609524"/>
                  <a:gd name="connsiteY54" fmla="*/ 397259 h 753123"/>
                  <a:gd name="connsiteX55" fmla="*/ 304705 w 609524"/>
                  <a:gd name="connsiteY55" fmla="*/ 423396 h 753123"/>
                  <a:gd name="connsiteX56" fmla="*/ 342805 w 609524"/>
                  <a:gd name="connsiteY56" fmla="*/ 600751 h 753123"/>
                  <a:gd name="connsiteX57" fmla="*/ 342805 w 609524"/>
                  <a:gd name="connsiteY57" fmla="*/ 449142 h 753123"/>
                  <a:gd name="connsiteX58" fmla="*/ 410099 w 609524"/>
                  <a:gd name="connsiteY58" fmla="*/ 422224 h 753123"/>
                  <a:gd name="connsiteX59" fmla="*/ 447694 w 609524"/>
                  <a:gd name="connsiteY59" fmla="*/ 437198 h 753123"/>
                  <a:gd name="connsiteX60" fmla="*/ 342805 w 609524"/>
                  <a:gd name="connsiteY60" fmla="*/ 600751 h 753123"/>
                  <a:gd name="connsiteX0" fmla="*/ 611553 w 611572"/>
                  <a:gd name="connsiteY0" fmla="*/ 533019 h 753123"/>
                  <a:gd name="connsiteX1" fmla="*/ 575986 w 611572"/>
                  <a:gd name="connsiteY1" fmla="*/ 461582 h 753123"/>
                  <a:gd name="connsiteX2" fmla="*/ 485385 w 611572"/>
                  <a:gd name="connsiteY2" fmla="*/ 410404 h 753123"/>
                  <a:gd name="connsiteX3" fmla="*/ 485261 w 611572"/>
                  <a:gd name="connsiteY3" fmla="*/ 410347 h 753123"/>
                  <a:gd name="connsiteX4" fmla="*/ 485261 w 611572"/>
                  <a:gd name="connsiteY4" fmla="*/ 410347 h 753123"/>
                  <a:gd name="connsiteX5" fmla="*/ 485013 w 611572"/>
                  <a:gd name="connsiteY5" fmla="*/ 410251 h 753123"/>
                  <a:gd name="connsiteX6" fmla="*/ 470659 w 611572"/>
                  <a:gd name="connsiteY6" fmla="*/ 404536 h 753123"/>
                  <a:gd name="connsiteX7" fmla="*/ 407946 w 611572"/>
                  <a:gd name="connsiteY7" fmla="*/ 379590 h 753123"/>
                  <a:gd name="connsiteX8" fmla="*/ 402050 w 611572"/>
                  <a:gd name="connsiteY8" fmla="*/ 370789 h 753123"/>
                  <a:gd name="connsiteX9" fmla="*/ 402050 w 611572"/>
                  <a:gd name="connsiteY9" fmla="*/ 347415 h 753123"/>
                  <a:gd name="connsiteX10" fmla="*/ 459248 w 611572"/>
                  <a:gd name="connsiteY10" fmla="*/ 228600 h 753123"/>
                  <a:gd name="connsiteX11" fmla="*/ 459248 w 611572"/>
                  <a:gd name="connsiteY11" fmla="*/ 214313 h 753123"/>
                  <a:gd name="connsiteX12" fmla="*/ 474821 w 611572"/>
                  <a:gd name="connsiteY12" fmla="*/ 160487 h 753123"/>
                  <a:gd name="connsiteX13" fmla="*/ 379143 w 611572"/>
                  <a:gd name="connsiteY13" fmla="*/ 17974 h 753123"/>
                  <a:gd name="connsiteX14" fmla="*/ 365170 w 611572"/>
                  <a:gd name="connsiteY14" fmla="*/ 19221 h 753123"/>
                  <a:gd name="connsiteX15" fmla="*/ 355549 w 611572"/>
                  <a:gd name="connsiteY15" fmla="*/ 25889 h 753123"/>
                  <a:gd name="connsiteX16" fmla="*/ 344910 w 611572"/>
                  <a:gd name="connsiteY16" fmla="*/ 11344 h 753123"/>
                  <a:gd name="connsiteX17" fmla="*/ 331165 w 611572"/>
                  <a:gd name="connsiteY17" fmla="*/ 2591 h 753123"/>
                  <a:gd name="connsiteX18" fmla="*/ 301152 w 611572"/>
                  <a:gd name="connsiteY18" fmla="*/ 0 h 753123"/>
                  <a:gd name="connsiteX19" fmla="*/ 155953 w 611572"/>
                  <a:gd name="connsiteY19" fmla="*/ 91440 h 753123"/>
                  <a:gd name="connsiteX20" fmla="*/ 154181 w 611572"/>
                  <a:gd name="connsiteY20" fmla="*/ 219437 h 753123"/>
                  <a:gd name="connsiteX21" fmla="*/ 154448 w 611572"/>
                  <a:gd name="connsiteY21" fmla="*/ 221437 h 753123"/>
                  <a:gd name="connsiteX22" fmla="*/ 154448 w 611572"/>
                  <a:gd name="connsiteY22" fmla="*/ 228600 h 753123"/>
                  <a:gd name="connsiteX23" fmla="*/ 211503 w 611572"/>
                  <a:gd name="connsiteY23" fmla="*/ 347348 h 753123"/>
                  <a:gd name="connsiteX24" fmla="*/ 211503 w 611572"/>
                  <a:gd name="connsiteY24" fmla="*/ 370742 h 753123"/>
                  <a:gd name="connsiteX25" fmla="*/ 205788 w 611572"/>
                  <a:gd name="connsiteY25" fmla="*/ 379476 h 753123"/>
                  <a:gd name="connsiteX26" fmla="*/ 141332 w 611572"/>
                  <a:gd name="connsiteY26" fmla="*/ 405136 h 753123"/>
                  <a:gd name="connsiteX27" fmla="*/ 126635 w 611572"/>
                  <a:gd name="connsiteY27" fmla="*/ 410985 h 753123"/>
                  <a:gd name="connsiteX28" fmla="*/ 47006 w 611572"/>
                  <a:gd name="connsiteY28" fmla="*/ 454190 h 753123"/>
                  <a:gd name="connsiteX29" fmla="*/ 0 w 611572"/>
                  <a:gd name="connsiteY29" fmla="*/ 563156 h 753123"/>
                  <a:gd name="connsiteX30" fmla="*/ 2048 w 611572"/>
                  <a:gd name="connsiteY30" fmla="*/ 700792 h 753123"/>
                  <a:gd name="connsiteX31" fmla="*/ 10525 w 611572"/>
                  <a:gd name="connsiteY31" fmla="*/ 706450 h 753123"/>
                  <a:gd name="connsiteX32" fmla="*/ 309486 w 611572"/>
                  <a:gd name="connsiteY32" fmla="*/ 753123 h 753123"/>
                  <a:gd name="connsiteX33" fmla="*/ 603952 w 611572"/>
                  <a:gd name="connsiteY33" fmla="*/ 705841 h 753123"/>
                  <a:gd name="connsiteX34" fmla="*/ 611572 w 611572"/>
                  <a:gd name="connsiteY34" fmla="*/ 700126 h 753123"/>
                  <a:gd name="connsiteX35" fmla="*/ 611553 w 611572"/>
                  <a:gd name="connsiteY35" fmla="*/ 533019 h 753123"/>
                  <a:gd name="connsiteX36" fmla="*/ 192548 w 611572"/>
                  <a:gd name="connsiteY36" fmla="*/ 228600 h 753123"/>
                  <a:gd name="connsiteX37" fmla="*/ 192548 w 611572"/>
                  <a:gd name="connsiteY37" fmla="*/ 196215 h 753123"/>
                  <a:gd name="connsiteX38" fmla="*/ 377638 w 611572"/>
                  <a:gd name="connsiteY38" fmla="*/ 117872 h 753123"/>
                  <a:gd name="connsiteX39" fmla="*/ 421148 w 611572"/>
                  <a:gd name="connsiteY39" fmla="*/ 182251 h 753123"/>
                  <a:gd name="connsiteX40" fmla="*/ 421148 w 611572"/>
                  <a:gd name="connsiteY40" fmla="*/ 228600 h 753123"/>
                  <a:gd name="connsiteX41" fmla="*/ 306848 w 611572"/>
                  <a:gd name="connsiteY41" fmla="*/ 342900 h 753123"/>
                  <a:gd name="connsiteX42" fmla="*/ 192548 w 611572"/>
                  <a:gd name="connsiteY42" fmla="*/ 228600 h 753123"/>
                  <a:gd name="connsiteX43" fmla="*/ 268653 w 611572"/>
                  <a:gd name="connsiteY43" fmla="*/ 601513 h 753123"/>
                  <a:gd name="connsiteX44" fmla="*/ 162478 w 611572"/>
                  <a:gd name="connsiteY44" fmla="*/ 437731 h 753123"/>
                  <a:gd name="connsiteX45" fmla="*/ 201406 w 611572"/>
                  <a:gd name="connsiteY45" fmla="*/ 422234 h 753123"/>
                  <a:gd name="connsiteX46" fmla="*/ 268653 w 611572"/>
                  <a:gd name="connsiteY46" fmla="*/ 449142 h 753123"/>
                  <a:gd name="connsiteX47" fmla="*/ 268653 w 611572"/>
                  <a:gd name="connsiteY47" fmla="*/ 601513 h 753123"/>
                  <a:gd name="connsiteX48" fmla="*/ 306753 w 611572"/>
                  <a:gd name="connsiteY48" fmla="*/ 423396 h 753123"/>
                  <a:gd name="connsiteX49" fmla="*/ 241554 w 611572"/>
                  <a:gd name="connsiteY49" fmla="*/ 397316 h 753123"/>
                  <a:gd name="connsiteX50" fmla="*/ 249603 w 611572"/>
                  <a:gd name="connsiteY50" fmla="*/ 370742 h 753123"/>
                  <a:gd name="connsiteX51" fmla="*/ 249603 w 611572"/>
                  <a:gd name="connsiteY51" fmla="*/ 369789 h 753123"/>
                  <a:gd name="connsiteX52" fmla="*/ 363960 w 611572"/>
                  <a:gd name="connsiteY52" fmla="*/ 369789 h 753123"/>
                  <a:gd name="connsiteX53" fmla="*/ 363960 w 611572"/>
                  <a:gd name="connsiteY53" fmla="*/ 370742 h 753123"/>
                  <a:gd name="connsiteX54" fmla="*/ 371999 w 611572"/>
                  <a:gd name="connsiteY54" fmla="*/ 397259 h 753123"/>
                  <a:gd name="connsiteX55" fmla="*/ 306753 w 611572"/>
                  <a:gd name="connsiteY55" fmla="*/ 423396 h 753123"/>
                  <a:gd name="connsiteX56" fmla="*/ 344853 w 611572"/>
                  <a:gd name="connsiteY56" fmla="*/ 600751 h 753123"/>
                  <a:gd name="connsiteX57" fmla="*/ 344853 w 611572"/>
                  <a:gd name="connsiteY57" fmla="*/ 449142 h 753123"/>
                  <a:gd name="connsiteX58" fmla="*/ 412147 w 611572"/>
                  <a:gd name="connsiteY58" fmla="*/ 422224 h 753123"/>
                  <a:gd name="connsiteX59" fmla="*/ 449742 w 611572"/>
                  <a:gd name="connsiteY59" fmla="*/ 437198 h 753123"/>
                  <a:gd name="connsiteX60" fmla="*/ 344853 w 611572"/>
                  <a:gd name="connsiteY60" fmla="*/ 600751 h 753123"/>
                  <a:gd name="connsiteX0" fmla="*/ 609596 w 609615"/>
                  <a:gd name="connsiteY0" fmla="*/ 533019 h 753123"/>
                  <a:gd name="connsiteX1" fmla="*/ 574029 w 609615"/>
                  <a:gd name="connsiteY1" fmla="*/ 461582 h 753123"/>
                  <a:gd name="connsiteX2" fmla="*/ 483428 w 609615"/>
                  <a:gd name="connsiteY2" fmla="*/ 410404 h 753123"/>
                  <a:gd name="connsiteX3" fmla="*/ 483304 w 609615"/>
                  <a:gd name="connsiteY3" fmla="*/ 410347 h 753123"/>
                  <a:gd name="connsiteX4" fmla="*/ 483304 w 609615"/>
                  <a:gd name="connsiteY4" fmla="*/ 410347 h 753123"/>
                  <a:gd name="connsiteX5" fmla="*/ 483056 w 609615"/>
                  <a:gd name="connsiteY5" fmla="*/ 410251 h 753123"/>
                  <a:gd name="connsiteX6" fmla="*/ 468702 w 609615"/>
                  <a:gd name="connsiteY6" fmla="*/ 404536 h 753123"/>
                  <a:gd name="connsiteX7" fmla="*/ 405989 w 609615"/>
                  <a:gd name="connsiteY7" fmla="*/ 379590 h 753123"/>
                  <a:gd name="connsiteX8" fmla="*/ 400093 w 609615"/>
                  <a:gd name="connsiteY8" fmla="*/ 370789 h 753123"/>
                  <a:gd name="connsiteX9" fmla="*/ 400093 w 609615"/>
                  <a:gd name="connsiteY9" fmla="*/ 347415 h 753123"/>
                  <a:gd name="connsiteX10" fmla="*/ 457291 w 609615"/>
                  <a:gd name="connsiteY10" fmla="*/ 228600 h 753123"/>
                  <a:gd name="connsiteX11" fmla="*/ 457291 w 609615"/>
                  <a:gd name="connsiteY11" fmla="*/ 214313 h 753123"/>
                  <a:gd name="connsiteX12" fmla="*/ 472864 w 609615"/>
                  <a:gd name="connsiteY12" fmla="*/ 160487 h 753123"/>
                  <a:gd name="connsiteX13" fmla="*/ 377186 w 609615"/>
                  <a:gd name="connsiteY13" fmla="*/ 17974 h 753123"/>
                  <a:gd name="connsiteX14" fmla="*/ 363213 w 609615"/>
                  <a:gd name="connsiteY14" fmla="*/ 19221 h 753123"/>
                  <a:gd name="connsiteX15" fmla="*/ 353592 w 609615"/>
                  <a:gd name="connsiteY15" fmla="*/ 25889 h 753123"/>
                  <a:gd name="connsiteX16" fmla="*/ 342953 w 609615"/>
                  <a:gd name="connsiteY16" fmla="*/ 11344 h 753123"/>
                  <a:gd name="connsiteX17" fmla="*/ 329208 w 609615"/>
                  <a:gd name="connsiteY17" fmla="*/ 2591 h 753123"/>
                  <a:gd name="connsiteX18" fmla="*/ 299195 w 609615"/>
                  <a:gd name="connsiteY18" fmla="*/ 0 h 753123"/>
                  <a:gd name="connsiteX19" fmla="*/ 153996 w 609615"/>
                  <a:gd name="connsiteY19" fmla="*/ 91440 h 753123"/>
                  <a:gd name="connsiteX20" fmla="*/ 152224 w 609615"/>
                  <a:gd name="connsiteY20" fmla="*/ 219437 h 753123"/>
                  <a:gd name="connsiteX21" fmla="*/ 152491 w 609615"/>
                  <a:gd name="connsiteY21" fmla="*/ 221437 h 753123"/>
                  <a:gd name="connsiteX22" fmla="*/ 152491 w 609615"/>
                  <a:gd name="connsiteY22" fmla="*/ 228600 h 753123"/>
                  <a:gd name="connsiteX23" fmla="*/ 209546 w 609615"/>
                  <a:gd name="connsiteY23" fmla="*/ 347348 h 753123"/>
                  <a:gd name="connsiteX24" fmla="*/ 209546 w 609615"/>
                  <a:gd name="connsiteY24" fmla="*/ 370742 h 753123"/>
                  <a:gd name="connsiteX25" fmla="*/ 203831 w 609615"/>
                  <a:gd name="connsiteY25" fmla="*/ 379476 h 753123"/>
                  <a:gd name="connsiteX26" fmla="*/ 139375 w 609615"/>
                  <a:gd name="connsiteY26" fmla="*/ 405136 h 753123"/>
                  <a:gd name="connsiteX27" fmla="*/ 124678 w 609615"/>
                  <a:gd name="connsiteY27" fmla="*/ 410985 h 753123"/>
                  <a:gd name="connsiteX28" fmla="*/ 45049 w 609615"/>
                  <a:gd name="connsiteY28" fmla="*/ 454190 h 753123"/>
                  <a:gd name="connsiteX29" fmla="*/ 2138 w 609615"/>
                  <a:gd name="connsiteY29" fmla="*/ 556328 h 753123"/>
                  <a:gd name="connsiteX30" fmla="*/ 91 w 609615"/>
                  <a:gd name="connsiteY30" fmla="*/ 700792 h 753123"/>
                  <a:gd name="connsiteX31" fmla="*/ 8568 w 609615"/>
                  <a:gd name="connsiteY31" fmla="*/ 706450 h 753123"/>
                  <a:gd name="connsiteX32" fmla="*/ 307529 w 609615"/>
                  <a:gd name="connsiteY32" fmla="*/ 753123 h 753123"/>
                  <a:gd name="connsiteX33" fmla="*/ 601995 w 609615"/>
                  <a:gd name="connsiteY33" fmla="*/ 705841 h 753123"/>
                  <a:gd name="connsiteX34" fmla="*/ 609615 w 609615"/>
                  <a:gd name="connsiteY34" fmla="*/ 700126 h 753123"/>
                  <a:gd name="connsiteX35" fmla="*/ 609596 w 609615"/>
                  <a:gd name="connsiteY35" fmla="*/ 533019 h 753123"/>
                  <a:gd name="connsiteX36" fmla="*/ 190591 w 609615"/>
                  <a:gd name="connsiteY36" fmla="*/ 228600 h 753123"/>
                  <a:gd name="connsiteX37" fmla="*/ 190591 w 609615"/>
                  <a:gd name="connsiteY37" fmla="*/ 196215 h 753123"/>
                  <a:gd name="connsiteX38" fmla="*/ 375681 w 609615"/>
                  <a:gd name="connsiteY38" fmla="*/ 117872 h 753123"/>
                  <a:gd name="connsiteX39" fmla="*/ 419191 w 609615"/>
                  <a:gd name="connsiteY39" fmla="*/ 182251 h 753123"/>
                  <a:gd name="connsiteX40" fmla="*/ 419191 w 609615"/>
                  <a:gd name="connsiteY40" fmla="*/ 228600 h 753123"/>
                  <a:gd name="connsiteX41" fmla="*/ 304891 w 609615"/>
                  <a:gd name="connsiteY41" fmla="*/ 342900 h 753123"/>
                  <a:gd name="connsiteX42" fmla="*/ 190591 w 609615"/>
                  <a:gd name="connsiteY42" fmla="*/ 228600 h 753123"/>
                  <a:gd name="connsiteX43" fmla="*/ 266696 w 609615"/>
                  <a:gd name="connsiteY43" fmla="*/ 601513 h 753123"/>
                  <a:gd name="connsiteX44" fmla="*/ 160521 w 609615"/>
                  <a:gd name="connsiteY44" fmla="*/ 437731 h 753123"/>
                  <a:gd name="connsiteX45" fmla="*/ 199449 w 609615"/>
                  <a:gd name="connsiteY45" fmla="*/ 422234 h 753123"/>
                  <a:gd name="connsiteX46" fmla="*/ 266696 w 609615"/>
                  <a:gd name="connsiteY46" fmla="*/ 449142 h 753123"/>
                  <a:gd name="connsiteX47" fmla="*/ 266696 w 609615"/>
                  <a:gd name="connsiteY47" fmla="*/ 601513 h 753123"/>
                  <a:gd name="connsiteX48" fmla="*/ 304796 w 609615"/>
                  <a:gd name="connsiteY48" fmla="*/ 423396 h 753123"/>
                  <a:gd name="connsiteX49" fmla="*/ 239597 w 609615"/>
                  <a:gd name="connsiteY49" fmla="*/ 397316 h 753123"/>
                  <a:gd name="connsiteX50" fmla="*/ 247646 w 609615"/>
                  <a:gd name="connsiteY50" fmla="*/ 370742 h 753123"/>
                  <a:gd name="connsiteX51" fmla="*/ 247646 w 609615"/>
                  <a:gd name="connsiteY51" fmla="*/ 369789 h 753123"/>
                  <a:gd name="connsiteX52" fmla="*/ 362003 w 609615"/>
                  <a:gd name="connsiteY52" fmla="*/ 369789 h 753123"/>
                  <a:gd name="connsiteX53" fmla="*/ 362003 w 609615"/>
                  <a:gd name="connsiteY53" fmla="*/ 370742 h 753123"/>
                  <a:gd name="connsiteX54" fmla="*/ 370042 w 609615"/>
                  <a:gd name="connsiteY54" fmla="*/ 397259 h 753123"/>
                  <a:gd name="connsiteX55" fmla="*/ 304796 w 609615"/>
                  <a:gd name="connsiteY55" fmla="*/ 423396 h 753123"/>
                  <a:gd name="connsiteX56" fmla="*/ 342896 w 609615"/>
                  <a:gd name="connsiteY56" fmla="*/ 600751 h 753123"/>
                  <a:gd name="connsiteX57" fmla="*/ 342896 w 609615"/>
                  <a:gd name="connsiteY57" fmla="*/ 449142 h 753123"/>
                  <a:gd name="connsiteX58" fmla="*/ 410190 w 609615"/>
                  <a:gd name="connsiteY58" fmla="*/ 422224 h 753123"/>
                  <a:gd name="connsiteX59" fmla="*/ 447785 w 609615"/>
                  <a:gd name="connsiteY59" fmla="*/ 437198 h 753123"/>
                  <a:gd name="connsiteX60" fmla="*/ 342896 w 609615"/>
                  <a:gd name="connsiteY60" fmla="*/ 600751 h 753123"/>
                  <a:gd name="connsiteX0" fmla="*/ 609596 w 609615"/>
                  <a:gd name="connsiteY0" fmla="*/ 533019 h 753123"/>
                  <a:gd name="connsiteX1" fmla="*/ 574029 w 609615"/>
                  <a:gd name="connsiteY1" fmla="*/ 461582 h 753123"/>
                  <a:gd name="connsiteX2" fmla="*/ 483428 w 609615"/>
                  <a:gd name="connsiteY2" fmla="*/ 410404 h 753123"/>
                  <a:gd name="connsiteX3" fmla="*/ 483304 w 609615"/>
                  <a:gd name="connsiteY3" fmla="*/ 410347 h 753123"/>
                  <a:gd name="connsiteX4" fmla="*/ 483304 w 609615"/>
                  <a:gd name="connsiteY4" fmla="*/ 410347 h 753123"/>
                  <a:gd name="connsiteX5" fmla="*/ 483056 w 609615"/>
                  <a:gd name="connsiteY5" fmla="*/ 410251 h 753123"/>
                  <a:gd name="connsiteX6" fmla="*/ 468702 w 609615"/>
                  <a:gd name="connsiteY6" fmla="*/ 404536 h 753123"/>
                  <a:gd name="connsiteX7" fmla="*/ 405989 w 609615"/>
                  <a:gd name="connsiteY7" fmla="*/ 379590 h 753123"/>
                  <a:gd name="connsiteX8" fmla="*/ 400093 w 609615"/>
                  <a:gd name="connsiteY8" fmla="*/ 370789 h 753123"/>
                  <a:gd name="connsiteX9" fmla="*/ 400093 w 609615"/>
                  <a:gd name="connsiteY9" fmla="*/ 347415 h 753123"/>
                  <a:gd name="connsiteX10" fmla="*/ 457291 w 609615"/>
                  <a:gd name="connsiteY10" fmla="*/ 228600 h 753123"/>
                  <a:gd name="connsiteX11" fmla="*/ 457291 w 609615"/>
                  <a:gd name="connsiteY11" fmla="*/ 214313 h 753123"/>
                  <a:gd name="connsiteX12" fmla="*/ 472864 w 609615"/>
                  <a:gd name="connsiteY12" fmla="*/ 160487 h 753123"/>
                  <a:gd name="connsiteX13" fmla="*/ 377186 w 609615"/>
                  <a:gd name="connsiteY13" fmla="*/ 17974 h 753123"/>
                  <a:gd name="connsiteX14" fmla="*/ 363213 w 609615"/>
                  <a:gd name="connsiteY14" fmla="*/ 19221 h 753123"/>
                  <a:gd name="connsiteX15" fmla="*/ 353592 w 609615"/>
                  <a:gd name="connsiteY15" fmla="*/ 25889 h 753123"/>
                  <a:gd name="connsiteX16" fmla="*/ 342953 w 609615"/>
                  <a:gd name="connsiteY16" fmla="*/ 11344 h 753123"/>
                  <a:gd name="connsiteX17" fmla="*/ 329208 w 609615"/>
                  <a:gd name="connsiteY17" fmla="*/ 2591 h 753123"/>
                  <a:gd name="connsiteX18" fmla="*/ 299195 w 609615"/>
                  <a:gd name="connsiteY18" fmla="*/ 0 h 753123"/>
                  <a:gd name="connsiteX19" fmla="*/ 153996 w 609615"/>
                  <a:gd name="connsiteY19" fmla="*/ 91440 h 753123"/>
                  <a:gd name="connsiteX20" fmla="*/ 152224 w 609615"/>
                  <a:gd name="connsiteY20" fmla="*/ 219437 h 753123"/>
                  <a:gd name="connsiteX21" fmla="*/ 152491 w 609615"/>
                  <a:gd name="connsiteY21" fmla="*/ 221437 h 753123"/>
                  <a:gd name="connsiteX22" fmla="*/ 152491 w 609615"/>
                  <a:gd name="connsiteY22" fmla="*/ 228600 h 753123"/>
                  <a:gd name="connsiteX23" fmla="*/ 209546 w 609615"/>
                  <a:gd name="connsiteY23" fmla="*/ 347348 h 753123"/>
                  <a:gd name="connsiteX24" fmla="*/ 209546 w 609615"/>
                  <a:gd name="connsiteY24" fmla="*/ 370742 h 753123"/>
                  <a:gd name="connsiteX25" fmla="*/ 203831 w 609615"/>
                  <a:gd name="connsiteY25" fmla="*/ 379476 h 753123"/>
                  <a:gd name="connsiteX26" fmla="*/ 139375 w 609615"/>
                  <a:gd name="connsiteY26" fmla="*/ 405136 h 753123"/>
                  <a:gd name="connsiteX27" fmla="*/ 124678 w 609615"/>
                  <a:gd name="connsiteY27" fmla="*/ 410985 h 753123"/>
                  <a:gd name="connsiteX28" fmla="*/ 45049 w 609615"/>
                  <a:gd name="connsiteY28" fmla="*/ 454190 h 753123"/>
                  <a:gd name="connsiteX29" fmla="*/ 2138 w 609615"/>
                  <a:gd name="connsiteY29" fmla="*/ 556328 h 753123"/>
                  <a:gd name="connsiteX30" fmla="*/ 91 w 609615"/>
                  <a:gd name="connsiteY30" fmla="*/ 700792 h 753123"/>
                  <a:gd name="connsiteX31" fmla="*/ 8568 w 609615"/>
                  <a:gd name="connsiteY31" fmla="*/ 706450 h 753123"/>
                  <a:gd name="connsiteX32" fmla="*/ 307529 w 609615"/>
                  <a:gd name="connsiteY32" fmla="*/ 753123 h 753123"/>
                  <a:gd name="connsiteX33" fmla="*/ 601995 w 609615"/>
                  <a:gd name="connsiteY33" fmla="*/ 705841 h 753123"/>
                  <a:gd name="connsiteX34" fmla="*/ 609615 w 609615"/>
                  <a:gd name="connsiteY34" fmla="*/ 700126 h 753123"/>
                  <a:gd name="connsiteX35" fmla="*/ 609596 w 609615"/>
                  <a:gd name="connsiteY35" fmla="*/ 533019 h 753123"/>
                  <a:gd name="connsiteX36" fmla="*/ 190591 w 609615"/>
                  <a:gd name="connsiteY36" fmla="*/ 228600 h 753123"/>
                  <a:gd name="connsiteX37" fmla="*/ 190591 w 609615"/>
                  <a:gd name="connsiteY37" fmla="*/ 196215 h 753123"/>
                  <a:gd name="connsiteX38" fmla="*/ 375681 w 609615"/>
                  <a:gd name="connsiteY38" fmla="*/ 117872 h 753123"/>
                  <a:gd name="connsiteX39" fmla="*/ 419191 w 609615"/>
                  <a:gd name="connsiteY39" fmla="*/ 182251 h 753123"/>
                  <a:gd name="connsiteX40" fmla="*/ 419191 w 609615"/>
                  <a:gd name="connsiteY40" fmla="*/ 228600 h 753123"/>
                  <a:gd name="connsiteX41" fmla="*/ 304891 w 609615"/>
                  <a:gd name="connsiteY41" fmla="*/ 342900 h 753123"/>
                  <a:gd name="connsiteX42" fmla="*/ 190591 w 609615"/>
                  <a:gd name="connsiteY42" fmla="*/ 228600 h 753123"/>
                  <a:gd name="connsiteX43" fmla="*/ 266696 w 609615"/>
                  <a:gd name="connsiteY43" fmla="*/ 601513 h 753123"/>
                  <a:gd name="connsiteX44" fmla="*/ 160521 w 609615"/>
                  <a:gd name="connsiteY44" fmla="*/ 437731 h 753123"/>
                  <a:gd name="connsiteX45" fmla="*/ 199449 w 609615"/>
                  <a:gd name="connsiteY45" fmla="*/ 422234 h 753123"/>
                  <a:gd name="connsiteX46" fmla="*/ 266696 w 609615"/>
                  <a:gd name="connsiteY46" fmla="*/ 449142 h 753123"/>
                  <a:gd name="connsiteX47" fmla="*/ 266696 w 609615"/>
                  <a:gd name="connsiteY47" fmla="*/ 601513 h 753123"/>
                  <a:gd name="connsiteX48" fmla="*/ 304796 w 609615"/>
                  <a:gd name="connsiteY48" fmla="*/ 423396 h 753123"/>
                  <a:gd name="connsiteX49" fmla="*/ 239597 w 609615"/>
                  <a:gd name="connsiteY49" fmla="*/ 397316 h 753123"/>
                  <a:gd name="connsiteX50" fmla="*/ 247646 w 609615"/>
                  <a:gd name="connsiteY50" fmla="*/ 370742 h 753123"/>
                  <a:gd name="connsiteX51" fmla="*/ 247646 w 609615"/>
                  <a:gd name="connsiteY51" fmla="*/ 369789 h 753123"/>
                  <a:gd name="connsiteX52" fmla="*/ 362003 w 609615"/>
                  <a:gd name="connsiteY52" fmla="*/ 369789 h 753123"/>
                  <a:gd name="connsiteX53" fmla="*/ 362003 w 609615"/>
                  <a:gd name="connsiteY53" fmla="*/ 370742 h 753123"/>
                  <a:gd name="connsiteX54" fmla="*/ 370042 w 609615"/>
                  <a:gd name="connsiteY54" fmla="*/ 397259 h 753123"/>
                  <a:gd name="connsiteX55" fmla="*/ 304796 w 609615"/>
                  <a:gd name="connsiteY55" fmla="*/ 423396 h 753123"/>
                  <a:gd name="connsiteX56" fmla="*/ 342896 w 609615"/>
                  <a:gd name="connsiteY56" fmla="*/ 600751 h 753123"/>
                  <a:gd name="connsiteX57" fmla="*/ 342896 w 609615"/>
                  <a:gd name="connsiteY57" fmla="*/ 449142 h 753123"/>
                  <a:gd name="connsiteX58" fmla="*/ 410190 w 609615"/>
                  <a:gd name="connsiteY58" fmla="*/ 422224 h 753123"/>
                  <a:gd name="connsiteX59" fmla="*/ 447785 w 609615"/>
                  <a:gd name="connsiteY59" fmla="*/ 437198 h 753123"/>
                  <a:gd name="connsiteX60" fmla="*/ 342896 w 609615"/>
                  <a:gd name="connsiteY60" fmla="*/ 600751 h 75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9615" h="753123">
                    <a:moveTo>
                      <a:pt x="609596" y="533019"/>
                    </a:moveTo>
                    <a:cubicBezTo>
                      <a:pt x="609063" y="505076"/>
                      <a:pt x="596005" y="478849"/>
                      <a:pt x="574029" y="461582"/>
                    </a:cubicBezTo>
                    <a:cubicBezTo>
                      <a:pt x="546607" y="440014"/>
                      <a:pt x="516055" y="422757"/>
                      <a:pt x="483428" y="410404"/>
                    </a:cubicBezTo>
                    <a:lnTo>
                      <a:pt x="483304" y="410347"/>
                    </a:lnTo>
                    <a:lnTo>
                      <a:pt x="483304" y="410347"/>
                    </a:lnTo>
                    <a:lnTo>
                      <a:pt x="483056" y="410251"/>
                    </a:lnTo>
                    <a:lnTo>
                      <a:pt x="468702" y="404536"/>
                    </a:lnTo>
                    <a:lnTo>
                      <a:pt x="405989" y="379590"/>
                    </a:lnTo>
                    <a:cubicBezTo>
                      <a:pt x="402423" y="378121"/>
                      <a:pt x="400095" y="374646"/>
                      <a:pt x="400093" y="370789"/>
                    </a:cubicBezTo>
                    <a:lnTo>
                      <a:pt x="400093" y="347415"/>
                    </a:lnTo>
                    <a:cubicBezTo>
                      <a:pt x="436226" y="318561"/>
                      <a:pt x="457274" y="274839"/>
                      <a:pt x="457291" y="228600"/>
                    </a:cubicBezTo>
                    <a:lnTo>
                      <a:pt x="457291" y="214313"/>
                    </a:lnTo>
                    <a:cubicBezTo>
                      <a:pt x="465599" y="197423"/>
                      <a:pt x="470871" y="179203"/>
                      <a:pt x="472864" y="160487"/>
                    </a:cubicBezTo>
                    <a:cubicBezTo>
                      <a:pt x="472760" y="96479"/>
                      <a:pt x="432164" y="44768"/>
                      <a:pt x="377186" y="17974"/>
                    </a:cubicBezTo>
                    <a:cubicBezTo>
                      <a:pt x="372644" y="15837"/>
                      <a:pt x="367304" y="16314"/>
                      <a:pt x="363213" y="19221"/>
                    </a:cubicBezTo>
                    <a:lnTo>
                      <a:pt x="353592" y="25889"/>
                    </a:lnTo>
                    <a:lnTo>
                      <a:pt x="342953" y="11344"/>
                    </a:lnTo>
                    <a:cubicBezTo>
                      <a:pt x="339680" y="6755"/>
                      <a:pt x="334752" y="3616"/>
                      <a:pt x="329208" y="2591"/>
                    </a:cubicBezTo>
                    <a:cubicBezTo>
                      <a:pt x="319297" y="867"/>
                      <a:pt x="309255" y="1"/>
                      <a:pt x="299195" y="0"/>
                    </a:cubicBezTo>
                    <a:cubicBezTo>
                      <a:pt x="232244" y="0"/>
                      <a:pt x="176923" y="36290"/>
                      <a:pt x="153996" y="91440"/>
                    </a:cubicBezTo>
                    <a:cubicBezTo>
                      <a:pt x="138926" y="132674"/>
                      <a:pt x="138303" y="177802"/>
                      <a:pt x="152224" y="219437"/>
                    </a:cubicBezTo>
                    <a:lnTo>
                      <a:pt x="152491" y="221437"/>
                    </a:lnTo>
                    <a:lnTo>
                      <a:pt x="152491" y="228600"/>
                    </a:lnTo>
                    <a:cubicBezTo>
                      <a:pt x="152494" y="274792"/>
                      <a:pt x="173485" y="318481"/>
                      <a:pt x="209546" y="347348"/>
                    </a:cubicBezTo>
                    <a:lnTo>
                      <a:pt x="209546" y="370742"/>
                    </a:lnTo>
                    <a:cubicBezTo>
                      <a:pt x="209575" y="374539"/>
                      <a:pt x="207322" y="377983"/>
                      <a:pt x="203831" y="379476"/>
                    </a:cubicBezTo>
                    <a:lnTo>
                      <a:pt x="139375" y="405136"/>
                    </a:lnTo>
                    <a:lnTo>
                      <a:pt x="124678" y="410985"/>
                    </a:lnTo>
                    <a:cubicBezTo>
                      <a:pt x="96418" y="421969"/>
                      <a:pt x="69663" y="436486"/>
                      <a:pt x="45049" y="454190"/>
                    </a:cubicBezTo>
                    <a:cubicBezTo>
                      <a:pt x="14045" y="486759"/>
                      <a:pt x="9631" y="515228"/>
                      <a:pt x="2138" y="556328"/>
                    </a:cubicBezTo>
                    <a:cubicBezTo>
                      <a:pt x="2821" y="602207"/>
                      <a:pt x="-592" y="654913"/>
                      <a:pt x="91" y="700792"/>
                    </a:cubicBezTo>
                    <a:lnTo>
                      <a:pt x="8568" y="706450"/>
                    </a:lnTo>
                    <a:cubicBezTo>
                      <a:pt x="55298" y="737597"/>
                      <a:pt x="181866" y="753123"/>
                      <a:pt x="307529" y="753123"/>
                    </a:cubicBezTo>
                    <a:cubicBezTo>
                      <a:pt x="434212" y="753123"/>
                      <a:pt x="560009" y="737330"/>
                      <a:pt x="601995" y="705841"/>
                    </a:cubicBezTo>
                    <a:lnTo>
                      <a:pt x="609615" y="700126"/>
                    </a:lnTo>
                    <a:cubicBezTo>
                      <a:pt x="609609" y="644424"/>
                      <a:pt x="609602" y="588721"/>
                      <a:pt x="609596" y="533019"/>
                    </a:cubicBezTo>
                    <a:close/>
                    <a:moveTo>
                      <a:pt x="190591" y="228600"/>
                    </a:moveTo>
                    <a:lnTo>
                      <a:pt x="190591" y="196215"/>
                    </a:lnTo>
                    <a:cubicBezTo>
                      <a:pt x="238759" y="138113"/>
                      <a:pt x="290356" y="177384"/>
                      <a:pt x="375681" y="117872"/>
                    </a:cubicBezTo>
                    <a:cubicBezTo>
                      <a:pt x="387282" y="109776"/>
                      <a:pt x="399103" y="163497"/>
                      <a:pt x="419191" y="182251"/>
                    </a:cubicBezTo>
                    <a:lnTo>
                      <a:pt x="419191" y="228600"/>
                    </a:lnTo>
                    <a:cubicBezTo>
                      <a:pt x="419191" y="291726"/>
                      <a:pt x="368017" y="342900"/>
                      <a:pt x="304891" y="342900"/>
                    </a:cubicBezTo>
                    <a:cubicBezTo>
                      <a:pt x="241765" y="342900"/>
                      <a:pt x="190591" y="291726"/>
                      <a:pt x="190591" y="228600"/>
                    </a:cubicBezTo>
                    <a:close/>
                    <a:moveTo>
                      <a:pt x="266696" y="601513"/>
                    </a:moveTo>
                    <a:lnTo>
                      <a:pt x="160521" y="437731"/>
                    </a:lnTo>
                    <a:lnTo>
                      <a:pt x="199449" y="422234"/>
                    </a:lnTo>
                    <a:lnTo>
                      <a:pt x="266696" y="449142"/>
                    </a:lnTo>
                    <a:lnTo>
                      <a:pt x="266696" y="601513"/>
                    </a:lnTo>
                    <a:close/>
                    <a:moveTo>
                      <a:pt x="304796" y="423396"/>
                    </a:moveTo>
                    <a:lnTo>
                      <a:pt x="239597" y="397316"/>
                    </a:lnTo>
                    <a:cubicBezTo>
                      <a:pt x="244860" y="389454"/>
                      <a:pt x="247662" y="380203"/>
                      <a:pt x="247646" y="370742"/>
                    </a:cubicBezTo>
                    <a:lnTo>
                      <a:pt x="247646" y="369789"/>
                    </a:lnTo>
                    <a:cubicBezTo>
                      <a:pt x="284296" y="384757"/>
                      <a:pt x="325353" y="384757"/>
                      <a:pt x="362003" y="369789"/>
                    </a:cubicBezTo>
                    <a:lnTo>
                      <a:pt x="362003" y="370742"/>
                    </a:lnTo>
                    <a:cubicBezTo>
                      <a:pt x="361984" y="380184"/>
                      <a:pt x="364783" y="389417"/>
                      <a:pt x="370042" y="397259"/>
                    </a:cubicBezTo>
                    <a:lnTo>
                      <a:pt x="304796" y="423396"/>
                    </a:lnTo>
                    <a:close/>
                    <a:moveTo>
                      <a:pt x="342896" y="600751"/>
                    </a:moveTo>
                    <a:lnTo>
                      <a:pt x="342896" y="449142"/>
                    </a:lnTo>
                    <a:lnTo>
                      <a:pt x="410190" y="422224"/>
                    </a:lnTo>
                    <a:lnTo>
                      <a:pt x="447785" y="437198"/>
                    </a:lnTo>
                    <a:lnTo>
                      <a:pt x="342896" y="600751"/>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 name="Graphic 38" descr="Briefcase with solid fill">
                <a:extLst>
                  <a:ext uri="{FF2B5EF4-FFF2-40B4-BE49-F238E27FC236}">
                    <a16:creationId xmlns:a16="http://schemas.microsoft.com/office/drawing/2014/main" id="{25A3DCE2-F7BE-04BD-0914-568DF11FD4B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02269" y="5556536"/>
                <a:ext cx="620095" cy="620095"/>
              </a:xfrm>
              <a:prstGeom prst="rect">
                <a:avLst/>
              </a:prstGeom>
              <a:effectLst>
                <a:glow rad="25400">
                  <a:schemeClr val="tx1"/>
                </a:glow>
              </a:effectLst>
            </p:spPr>
          </p:pic>
        </p:grpSp>
      </p:grpSp>
    </p:spTree>
    <p:extLst>
      <p:ext uri="{BB962C8B-B14F-4D97-AF65-F5344CB8AC3E}">
        <p14:creationId xmlns:p14="http://schemas.microsoft.com/office/powerpoint/2010/main" val="3993790202"/>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Rounded Corners 95">
            <a:hlinkClick r:id="" action="ppaction://noaction" highlightClick="1"/>
            <a:extLst>
              <a:ext uri="{FF2B5EF4-FFF2-40B4-BE49-F238E27FC236}">
                <a16:creationId xmlns:a16="http://schemas.microsoft.com/office/drawing/2014/main" id="{CD7569DD-3719-4B53-91BD-09854E05A764}"/>
              </a:ext>
            </a:extLst>
          </p:cNvPr>
          <p:cNvSpPr/>
          <p:nvPr/>
        </p:nvSpPr>
        <p:spPr>
          <a:xfrm>
            <a:off x="1073188" y="563010"/>
            <a:ext cx="10065867" cy="720000"/>
          </a:xfrm>
          <a:prstGeom prst="roundRect">
            <a:avLst>
              <a:gd name="adj" fmla="val 30718"/>
            </a:avLst>
          </a:prstGeom>
          <a:solidFill>
            <a:srgbClr val="85102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defRPr/>
            </a:pPr>
            <a:r>
              <a:rPr lang="en-GB">
                <a:solidFill>
                  <a:prstClr val="white"/>
                </a:solidFill>
                <a:latin typeface="Calibri" panose="020F0502020204030204"/>
              </a:rPr>
              <a:t>One Control, Command and Signalling </a:t>
            </a:r>
            <a:r>
              <a:rPr kumimoji="0" lang="en-GB" sz="1800" b="0" i="0" u="none" strike="noStrike" kern="1200" cap="none" normalizeH="0" noProof="0">
                <a:ln>
                  <a:noFill/>
                </a:ln>
                <a:solidFill>
                  <a:prstClr val="white"/>
                </a:solidFill>
                <a:effectLst/>
                <a:uLnTx/>
                <a:uFillTx/>
                <a:latin typeface="Calibri" panose="020F0502020204030204"/>
                <a:ea typeface="+mn-ea"/>
                <a:cs typeface="+mn-cs"/>
              </a:rPr>
              <a:t>standard has been updated in the June 2024 Standards </a:t>
            </a:r>
            <a:r>
              <a:rPr lang="en-GB" dirty="0">
                <a:solidFill>
                  <a:prstClr val="white"/>
                </a:solidFill>
                <a:latin typeface="Calibri" panose="020F0502020204030204"/>
              </a:rPr>
              <a:t>Catalogue </a:t>
            </a:r>
            <a:endParaRPr kumimoji="0" lang="en-GB" sz="1800" b="0" i="0" u="none" strike="noStrike" kern="1200" cap="none" normalizeH="0" noProof="0" dirty="0">
              <a:ln>
                <a:noFill/>
              </a:ln>
              <a:solidFill>
                <a:prstClr val="white"/>
              </a:solidFill>
              <a:effectLst/>
              <a:uLnTx/>
              <a:uFillTx/>
              <a:latin typeface="Calibri" panose="020F0502020204030204"/>
              <a:ea typeface="+mn-ea"/>
              <a:cs typeface="+mn-cs"/>
            </a:endParaRPr>
          </a:p>
        </p:txBody>
      </p:sp>
      <p:pic>
        <p:nvPicPr>
          <p:cNvPr id="13" name="Picture 12">
            <a:hlinkClick r:id="rId3" action="ppaction://hlinksldjump"/>
            <a:extLst>
              <a:ext uri="{FF2B5EF4-FFF2-40B4-BE49-F238E27FC236}">
                <a16:creationId xmlns:a16="http://schemas.microsoft.com/office/drawing/2014/main" id="{C8B40F3F-6F4D-419A-8D07-6E20A5B50E0E}"/>
              </a:ext>
            </a:extLst>
          </p:cNvPr>
          <p:cNvPicPr>
            <a:picLocks noChangeAspect="1"/>
          </p:cNvPicPr>
          <p:nvPr/>
        </p:nvPicPr>
        <p:blipFill>
          <a:blip r:embed="rId4"/>
          <a:stretch>
            <a:fillRect/>
          </a:stretch>
        </p:blipFill>
        <p:spPr>
          <a:xfrm>
            <a:off x="11290478" y="157163"/>
            <a:ext cx="755970" cy="755970"/>
          </a:xfrm>
          <a:prstGeom prst="rect">
            <a:avLst/>
          </a:prstGeom>
        </p:spPr>
      </p:pic>
      <p:sp>
        <p:nvSpPr>
          <p:cNvPr id="20" name="Title 1">
            <a:extLst>
              <a:ext uri="{FF2B5EF4-FFF2-40B4-BE49-F238E27FC236}">
                <a16:creationId xmlns:a16="http://schemas.microsoft.com/office/drawing/2014/main" id="{3FC419C9-125C-440F-B86B-135CD3F21D56}"/>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Standards – June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14" name="Picture 13">
            <a:hlinkClick r:id="" action="ppaction://hlinkshowjump?jump=endshow"/>
            <a:extLst>
              <a:ext uri="{FF2B5EF4-FFF2-40B4-BE49-F238E27FC236}">
                <a16:creationId xmlns:a16="http://schemas.microsoft.com/office/drawing/2014/main" id="{F669768E-9899-433D-8744-18C270214005}"/>
              </a:ext>
            </a:extLst>
          </p:cNvPr>
          <p:cNvPicPr>
            <a:picLocks noChangeAspect="1"/>
          </p:cNvPicPr>
          <p:nvPr/>
        </p:nvPicPr>
        <p:blipFill>
          <a:blip r:embed="rId5"/>
          <a:stretch>
            <a:fillRect/>
          </a:stretch>
        </p:blipFill>
        <p:spPr>
          <a:xfrm>
            <a:off x="89371" y="6016808"/>
            <a:ext cx="720000" cy="692039"/>
          </a:xfrm>
          <a:prstGeom prst="rect">
            <a:avLst/>
          </a:prstGeom>
        </p:spPr>
      </p:pic>
      <p:sp>
        <p:nvSpPr>
          <p:cNvPr id="11" name="Rectangle: Rounded Corners 10">
            <a:hlinkClick r:id="" action="ppaction://noaction" highlightClick="1"/>
            <a:extLst>
              <a:ext uri="{FF2B5EF4-FFF2-40B4-BE49-F238E27FC236}">
                <a16:creationId xmlns:a16="http://schemas.microsoft.com/office/drawing/2014/main" id="{D7B2C03B-D411-9590-6345-5F3C5801C71C}"/>
              </a:ext>
            </a:extLst>
          </p:cNvPr>
          <p:cNvSpPr/>
          <p:nvPr/>
        </p:nvSpPr>
        <p:spPr>
          <a:xfrm>
            <a:off x="1078248" y="1707143"/>
            <a:ext cx="10055745" cy="720000"/>
          </a:xfrm>
          <a:prstGeom prst="roundRect">
            <a:avLst>
              <a:gd name="adj" fmla="val 32566"/>
            </a:avLst>
          </a:prstGeom>
          <a:noFill/>
          <a:ln w="38100">
            <a:solidFill>
              <a:srgbClr val="8510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noAutofit/>
          </a:bodyPr>
          <a:lstStyle/>
          <a:p>
            <a:pPr>
              <a:defRPr/>
            </a:pPr>
            <a:r>
              <a:rPr lang="en-GB" sz="1800">
                <a:solidFill>
                  <a:srgbClr val="000000"/>
                </a:solidFill>
                <a:effectLst/>
                <a:latin typeface="Calibri"/>
                <a:ea typeface="Calibri"/>
                <a:cs typeface="Calibri"/>
              </a:rPr>
              <a:t>GKRT0057 Issue 2</a:t>
            </a:r>
            <a:r>
              <a:rPr lang="en-GB">
                <a:solidFill>
                  <a:srgbClr val="000000"/>
                </a:solidFill>
                <a:latin typeface="Calibri"/>
                <a:ea typeface="Calibri"/>
                <a:cs typeface="Calibri"/>
              </a:rPr>
              <a:t> </a:t>
            </a:r>
            <a:r>
              <a:rPr lang="en-GB">
                <a:solidFill>
                  <a:schemeClr val="tx1"/>
                </a:solidFill>
                <a:latin typeface="Calibri"/>
                <a:ea typeface="Calibri"/>
                <a:cs typeface="Calibri"/>
              </a:rPr>
              <a:t>–</a:t>
            </a:r>
            <a:r>
              <a:rPr lang="en-GB">
                <a:solidFill>
                  <a:srgbClr val="000000"/>
                </a:solidFill>
                <a:latin typeface="Calibri"/>
                <a:ea typeface="Calibri"/>
                <a:cs typeface="Calibri"/>
              </a:rPr>
              <a:t> </a:t>
            </a:r>
            <a:r>
              <a:rPr lang="en-GB" sz="1800">
                <a:solidFill>
                  <a:srgbClr val="000000"/>
                </a:solidFill>
                <a:effectLst/>
                <a:latin typeface="Calibri"/>
                <a:ea typeface="Calibri"/>
                <a:cs typeface="Calibri"/>
              </a:rPr>
              <a:t>Lineside Signal and Indicator Product Design and Assessment Requirements</a:t>
            </a:r>
            <a:endParaRPr lang="en-GB" sz="1800" i="1">
              <a:solidFill>
                <a:schemeClr val="tx1"/>
              </a:solidFill>
              <a:effectLst/>
              <a:latin typeface="Calibri"/>
              <a:ea typeface="Calibri"/>
              <a:cs typeface="Calibri"/>
            </a:endParaRPr>
          </a:p>
        </p:txBody>
      </p:sp>
      <p:pic>
        <p:nvPicPr>
          <p:cNvPr id="6" name="Picture 5" descr="A red circle with white logo&#10;&#10;Description automatically generated">
            <a:hlinkClick r:id="rId6" action="ppaction://hlinksldjump"/>
            <a:extLst>
              <a:ext uri="{FF2B5EF4-FFF2-40B4-BE49-F238E27FC236}">
                <a16:creationId xmlns:a16="http://schemas.microsoft.com/office/drawing/2014/main" id="{EBE8E20A-144D-9F55-4527-B24FA8FA9F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959" y="563010"/>
            <a:ext cx="776213" cy="776213"/>
          </a:xfrm>
          <a:prstGeom prst="rect">
            <a:avLst/>
          </a:prstGeom>
        </p:spPr>
      </p:pic>
      <p:sp>
        <p:nvSpPr>
          <p:cNvPr id="2" name="Title 1">
            <a:extLst>
              <a:ext uri="{FF2B5EF4-FFF2-40B4-BE49-F238E27FC236}">
                <a16:creationId xmlns:a16="http://schemas.microsoft.com/office/drawing/2014/main" id="{DAD32DA9-36F8-D565-6566-6A231CDB5291}"/>
              </a:ext>
            </a:extLst>
          </p:cNvPr>
          <p:cNvSpPr txBox="1">
            <a:spLocks/>
          </p:cNvSpPr>
          <p:nvPr/>
        </p:nvSpPr>
        <p:spPr>
          <a:xfrm>
            <a:off x="2622282" y="2862663"/>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a:t>
            </a:r>
            <a:r>
              <a:rPr lang="en-GB" sz="2000" b="1" spc="-50" dirty="0">
                <a:solidFill>
                  <a:srgbClr val="C00000"/>
                </a:solidFill>
                <a:latin typeface="Calibri"/>
              </a:rPr>
              <a:t>play</a:t>
            </a:r>
            <a:r>
              <a:rPr kumimoji="0" lang="en-GB" sz="2000" b="1" i="0" u="none" strike="noStrike" kern="1200" cap="none" spc="-50" normalizeH="0" baseline="0" noProof="0">
                <a:ln>
                  <a:noFill/>
                </a:ln>
                <a:solidFill>
                  <a:srgbClr val="C00000"/>
                </a:solidFill>
                <a:effectLst/>
                <a:uLnTx/>
                <a:uFillTx/>
                <a:latin typeface="Calibri"/>
                <a:ea typeface="+mj-ea"/>
                <a:cs typeface="+mj-cs"/>
              </a:rPr>
              <a:t> to find out more about the change</a:t>
            </a:r>
            <a:r>
              <a:rPr lang="en-GB" sz="2000" b="1" spc="-50" dirty="0">
                <a:solidFill>
                  <a:srgbClr val="C00000"/>
                </a:solidFill>
                <a:latin typeface="Calibri"/>
              </a:rPr>
              <a:t>  </a:t>
            </a:r>
            <a:endParaRPr kumimoji="0" lang="en-GB" sz="2000" b="1" i="0" u="none" strike="noStrike" kern="1200" cap="none" spc="-50" normalizeH="0" baseline="0" noProof="0" dirty="0">
              <a:ln>
                <a:noFill/>
              </a:ln>
              <a:solidFill>
                <a:srgbClr val="C00000"/>
              </a:solidFill>
              <a:effectLst/>
              <a:uLnTx/>
              <a:uFillTx/>
              <a:latin typeface="Calibri"/>
              <a:ea typeface="+mj-ea"/>
              <a:cs typeface="+mj-cs"/>
            </a:endParaRPr>
          </a:p>
        </p:txBody>
      </p:sp>
      <p:pic>
        <p:nvPicPr>
          <p:cNvPr id="3" name="Picture 2">
            <a:hlinkClick r:id="rId8" action="ppaction://hlinksldjump"/>
            <a:extLst>
              <a:ext uri="{FF2B5EF4-FFF2-40B4-BE49-F238E27FC236}">
                <a16:creationId xmlns:a16="http://schemas.microsoft.com/office/drawing/2014/main" id="{072DFE40-0277-E3F9-58A4-64C3522B27BC}"/>
              </a:ext>
            </a:extLst>
          </p:cNvPr>
          <p:cNvPicPr>
            <a:picLocks noChangeAspect="1"/>
          </p:cNvPicPr>
          <p:nvPr/>
        </p:nvPicPr>
        <p:blipFill>
          <a:blip r:embed="rId9">
            <a:biLevel thresh="75000"/>
          </a:blip>
          <a:stretch>
            <a:fillRect/>
          </a:stretch>
        </p:blipFill>
        <p:spPr>
          <a:xfrm>
            <a:off x="10529832" y="1707143"/>
            <a:ext cx="755970" cy="755970"/>
          </a:xfrm>
          <a:prstGeom prst="rect">
            <a:avLst/>
          </a:prstGeom>
        </p:spPr>
      </p:pic>
    </p:spTree>
    <p:extLst>
      <p:ext uri="{BB962C8B-B14F-4D97-AF65-F5344CB8AC3E}">
        <p14:creationId xmlns:p14="http://schemas.microsoft.com/office/powerpoint/2010/main" val="3630153437"/>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hlinkClick r:id="" action="ppaction://noaction" highlightClick="1"/>
            <a:extLst>
              <a:ext uri="{FF2B5EF4-FFF2-40B4-BE49-F238E27FC236}">
                <a16:creationId xmlns:a16="http://schemas.microsoft.com/office/drawing/2014/main" id="{44C61555-BA2A-4BC9-A516-C8062C254B09}"/>
              </a:ext>
            </a:extLst>
          </p:cNvPr>
          <p:cNvSpPr/>
          <p:nvPr/>
        </p:nvSpPr>
        <p:spPr>
          <a:xfrm>
            <a:off x="1073189" y="554876"/>
            <a:ext cx="9826040" cy="720000"/>
          </a:xfrm>
          <a:prstGeom prst="roundRect">
            <a:avLst>
              <a:gd name="adj" fmla="val 30718"/>
            </a:avLst>
          </a:prstGeom>
          <a:solidFill>
            <a:schemeClr val="bg1"/>
          </a:solidFill>
          <a:ln w="38100">
            <a:solidFill>
              <a:srgbClr val="8510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065020" indent="-2065020">
              <a:tabLst>
                <a:tab pos="2065338" algn="l"/>
              </a:tabLst>
              <a:defRPr/>
            </a:pPr>
            <a:r>
              <a:rPr lang="en-GB" sz="1800" dirty="0">
                <a:solidFill>
                  <a:srgbClr val="000000"/>
                </a:solidFill>
                <a:effectLst/>
                <a:latin typeface="Calibri"/>
                <a:ea typeface="Calibri"/>
                <a:cs typeface="Calibri"/>
              </a:rPr>
              <a:t>GKRT0057 Issue 2</a:t>
            </a:r>
            <a:r>
              <a:rPr lang="en-GB" dirty="0">
                <a:solidFill>
                  <a:srgbClr val="000000"/>
                </a:solidFill>
                <a:latin typeface="Calibri"/>
                <a:ea typeface="Calibri"/>
                <a:cs typeface="Calibri"/>
              </a:rPr>
              <a:t> </a:t>
            </a:r>
            <a:r>
              <a:rPr lang="en-GB" dirty="0">
                <a:solidFill>
                  <a:schemeClr val="tx1"/>
                </a:solidFill>
                <a:latin typeface="Calibri"/>
                <a:ea typeface="Calibri"/>
                <a:cs typeface="Calibri"/>
              </a:rPr>
              <a:t>–</a:t>
            </a:r>
            <a:r>
              <a:rPr lang="en-GB" dirty="0">
                <a:solidFill>
                  <a:srgbClr val="000000"/>
                </a:solidFill>
                <a:latin typeface="Calibri"/>
                <a:ea typeface="Calibri"/>
                <a:cs typeface="Calibri"/>
              </a:rPr>
              <a:t> </a:t>
            </a:r>
            <a:r>
              <a:rPr lang="en-GB" sz="1800" dirty="0">
                <a:solidFill>
                  <a:srgbClr val="000000"/>
                </a:solidFill>
                <a:effectLst/>
                <a:latin typeface="Calibri"/>
                <a:ea typeface="Calibri"/>
                <a:cs typeface="Calibri"/>
              </a:rPr>
              <a:t>Lineside Signal and Indicator Product Design and Assessment Requirements</a:t>
            </a:r>
            <a:endParaRPr lang="en-GB" sz="1800" b="0" i="0" u="none" strike="noStrike" kern="1200" cap="none" spc="0" normalizeH="0" baseline="0" noProof="0" dirty="0">
              <a:ln>
                <a:noFill/>
              </a:ln>
              <a:solidFill>
                <a:schemeClr val="tx1"/>
              </a:solidFill>
              <a:effectLst/>
              <a:uLnTx/>
              <a:uFillTx/>
              <a:latin typeface="Calibri"/>
              <a:ea typeface="Calibri"/>
              <a:cs typeface="Calibri"/>
            </a:endParaRP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76179" y="1426191"/>
            <a:ext cx="10035801" cy="4945469"/>
          </a:xfrm>
          <a:prstGeom prst="roundRect">
            <a:avLst>
              <a:gd name="adj" fmla="val 4382"/>
            </a:avLst>
          </a:prstGeom>
          <a:noFill/>
          <a:ln w="38100">
            <a:solidFill>
              <a:srgbClr val="8510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36000" bIns="45720" rtlCol="0" anchor="t" anchorCtr="0"/>
          <a:lstStyle/>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Overview</a:t>
            </a:r>
            <a:r>
              <a:rPr lang="en-GB" b="1" spc="-50" dirty="0">
                <a:solidFill>
                  <a:schemeClr val="tx1"/>
                </a:solidFill>
              </a:rPr>
              <a:t> </a:t>
            </a:r>
            <a:r>
              <a:rPr lang="en-GB" spc="-50" dirty="0">
                <a:solidFill>
                  <a:schemeClr val="tx1"/>
                </a:solidFill>
              </a:rPr>
              <a:t>–</a:t>
            </a:r>
            <a:r>
              <a:rPr lang="en-GB" b="1" spc="-50" dirty="0">
                <a:solidFill>
                  <a:schemeClr val="tx1"/>
                </a:solidFill>
              </a:rPr>
              <a:t> </a:t>
            </a:r>
            <a:r>
              <a:rPr kumimoji="0" lang="en-GB" i="0" u="none" strike="noStrike" kern="1200" cap="none" spc="-50" normalizeH="0" noProof="0" dirty="0">
                <a:ln>
                  <a:noFill/>
                </a:ln>
                <a:solidFill>
                  <a:schemeClr val="tx1"/>
                </a:solidFill>
                <a:effectLst/>
                <a:uLnTx/>
                <a:uFillTx/>
                <a:ea typeface="+mn-ea"/>
                <a:cs typeface="+mn-cs"/>
              </a:rPr>
              <a:t>GKRT0057 </a:t>
            </a:r>
            <a:r>
              <a:rPr lang="en-GB" dirty="0">
                <a:solidFill>
                  <a:schemeClr val="tx1"/>
                </a:solidFill>
              </a:rPr>
              <a:t>mandates the technical parameters for lineside signalling hardware and displays, and the scope of readability assessment applicable to production certification.</a:t>
            </a:r>
          </a:p>
          <a:p>
            <a:pPr>
              <a:spcAft>
                <a:spcPts val="600"/>
              </a:spcAft>
              <a:defRPr/>
            </a:pPr>
            <a:r>
              <a:rPr lang="en-GB" dirty="0">
                <a:solidFill>
                  <a:schemeClr val="tx1"/>
                </a:solidFill>
              </a:rPr>
              <a:t>Issue two sets out requirements for lineside signalling products to support their readability, interpretability, and driveability. This is so the signal aspects and indications they display can be read when used as intended. </a:t>
            </a:r>
          </a:p>
          <a:p>
            <a:pPr>
              <a:spcAft>
                <a:spcPts val="600"/>
              </a:spcAft>
              <a:defRPr/>
            </a:pPr>
            <a:r>
              <a:rPr lang="en-GB" dirty="0">
                <a:solidFill>
                  <a:schemeClr val="tx1"/>
                </a:solidFill>
              </a:rPr>
              <a:t>It also specifies readability assessment requirements for products used as lineside signals and indicators. This is so that authorised users can read their displays. This is a pre-requisite of obtaining an authorisation for placing a new or modified lineside signalling product into service. </a:t>
            </a:r>
          </a:p>
          <a:p>
            <a:pPr>
              <a:spcAft>
                <a:spcPts val="600"/>
              </a:spcAft>
              <a:defRPr/>
            </a:pPr>
            <a:r>
              <a:rPr kumimoji="0" lang="en-GB" i="0" u="none" strike="noStrike" kern="1200" cap="none" spc="-50" normalizeH="0" noProof="0" dirty="0">
                <a:ln>
                  <a:noFill/>
                </a:ln>
                <a:solidFill>
                  <a:schemeClr val="tx1"/>
                </a:solidFill>
                <a:effectLst/>
                <a:uLnTx/>
                <a:uFillTx/>
                <a:ea typeface="+mn-ea"/>
                <a:cs typeface="+mn-cs"/>
              </a:rPr>
              <a:t>GKRT0057 incorporates the Guidance from GKGN0657 Issue 1 which has </a:t>
            </a:r>
            <a:r>
              <a:rPr lang="en-GB" spc="-50" dirty="0">
                <a:solidFill>
                  <a:schemeClr val="tx1"/>
                </a:solidFill>
              </a:rPr>
              <a:t>now </a:t>
            </a:r>
            <a:r>
              <a:rPr kumimoji="0" lang="en-GB" i="0" u="none" strike="noStrike" kern="1200" cap="none" spc="-50" normalizeH="0" noProof="0">
                <a:ln>
                  <a:noFill/>
                </a:ln>
                <a:solidFill>
                  <a:schemeClr val="tx1"/>
                </a:solidFill>
                <a:effectLst/>
                <a:uLnTx/>
                <a:uFillTx/>
                <a:ea typeface="+mn-ea"/>
                <a:cs typeface="+mn-cs"/>
              </a:rPr>
              <a:t>been withdrawn. </a:t>
            </a:r>
            <a:endParaRPr kumimoji="0" lang="en-GB" i="0" u="none" strike="noStrike" kern="1200" cap="none" spc="-50" normalizeH="0" noProof="0" dirty="0">
              <a:ln>
                <a:noFill/>
              </a:ln>
              <a:solidFill>
                <a:schemeClr val="tx1"/>
              </a:solidFill>
              <a:effectLst/>
              <a:uLnTx/>
              <a:uFillTx/>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GB" b="1" i="0" u="none" strike="noStrike" kern="1200" cap="none" spc="-50" normalizeH="0" noProof="0" dirty="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Benefits</a:t>
            </a:r>
            <a:r>
              <a:rPr lang="en-GB" b="1" spc="-50" dirty="0">
                <a:solidFill>
                  <a:schemeClr val="tx1"/>
                </a:solidFill>
              </a:rPr>
              <a:t> </a:t>
            </a:r>
            <a:r>
              <a:rPr kumimoji="0" lang="en-GB" i="0" u="none" strike="noStrike" kern="1200" cap="none" spc="-50" normalizeH="0" noProof="0" dirty="0">
                <a:ln>
                  <a:noFill/>
                </a:ln>
                <a:solidFill>
                  <a:schemeClr val="tx1"/>
                </a:solidFill>
                <a:effectLst/>
                <a:uLnTx/>
                <a:uFillTx/>
                <a:ea typeface="+mn-ea"/>
                <a:cs typeface="+mn-cs"/>
              </a:rPr>
              <a:t>–</a:t>
            </a:r>
            <a:r>
              <a:rPr lang="en-GB" b="1" spc="-50" dirty="0">
                <a:solidFill>
                  <a:schemeClr val="tx1"/>
                </a:solidFill>
              </a:rPr>
              <a:t> </a:t>
            </a:r>
            <a:r>
              <a:rPr lang="en-GB" dirty="0">
                <a:solidFill>
                  <a:schemeClr val="tx1"/>
                </a:solidFill>
              </a:rPr>
              <a:t>This standard provides a single document with all the requirements, rationale, and associated guidance for lineside signal and indicator product design and assessment. </a:t>
            </a:r>
            <a:endParaRPr kumimoji="0" lang="en-GB" b="1" i="0" u="none" strike="noStrike" kern="1200" cap="none" spc="-50" normalizeH="0" dirty="0">
              <a:ln>
                <a:noFill/>
              </a:ln>
              <a:solidFill>
                <a:schemeClr val="tx1"/>
              </a:solidFill>
              <a:effectLst/>
              <a:uLnTx/>
              <a:uFillTx/>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GB" b="1" i="0" u="none" strike="noStrike" kern="1200" cap="none" spc="-50" normalizeH="0" noProof="0" dirty="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Audience</a:t>
            </a:r>
            <a:r>
              <a:rPr lang="en-GB" b="1" spc="-50" dirty="0">
                <a:solidFill>
                  <a:schemeClr val="tx1"/>
                </a:solidFill>
              </a:rPr>
              <a:t> </a:t>
            </a:r>
            <a:r>
              <a:rPr kumimoji="0" lang="en-GB" i="0" u="none" strike="noStrike" kern="1200" cap="none" spc="-50" normalizeH="0" noProof="0" dirty="0">
                <a:ln>
                  <a:noFill/>
                </a:ln>
                <a:solidFill>
                  <a:schemeClr val="tx1"/>
                </a:solidFill>
                <a:effectLst/>
                <a:uLnTx/>
                <a:uFillTx/>
                <a:ea typeface="+mn-ea"/>
                <a:cs typeface="+mn-cs"/>
              </a:rPr>
              <a:t>–</a:t>
            </a:r>
            <a:r>
              <a:rPr lang="en-GB" spc="-50" dirty="0">
                <a:solidFill>
                  <a:schemeClr val="tx1"/>
                </a:solidFill>
              </a:rPr>
              <a:t> </a:t>
            </a:r>
            <a:r>
              <a:rPr kumimoji="0" lang="en-GB" i="0" u="none" strike="noStrike" kern="1200" cap="none" spc="-50" normalizeH="0" noProof="0" dirty="0">
                <a:ln>
                  <a:noFill/>
                </a:ln>
                <a:solidFill>
                  <a:schemeClr val="tx1"/>
                </a:solidFill>
                <a:effectLst/>
                <a:uLnTx/>
                <a:uFillTx/>
                <a:ea typeface="+mn-ea"/>
                <a:cs typeface="+mn-cs"/>
              </a:rPr>
              <a:t>GKRT0057 </a:t>
            </a:r>
            <a:r>
              <a:rPr lang="en-GB" spc="-50" dirty="0">
                <a:solidFill>
                  <a:schemeClr val="tx1"/>
                </a:solidFill>
              </a:rPr>
              <a:t>Issue</a:t>
            </a:r>
            <a:r>
              <a:rPr kumimoji="0" lang="en-GB" i="0" u="none" strike="noStrike" kern="1200" cap="none" spc="-50" normalizeH="0" noProof="0" dirty="0">
                <a:ln>
                  <a:noFill/>
                </a:ln>
                <a:solidFill>
                  <a:schemeClr val="tx1"/>
                </a:solidFill>
                <a:effectLst/>
                <a:uLnTx/>
                <a:uFillTx/>
                <a:ea typeface="+mn-ea"/>
                <a:cs typeface="+mn-cs"/>
              </a:rPr>
              <a:t> </a:t>
            </a:r>
            <a:r>
              <a:rPr lang="en-GB" spc="-50" dirty="0">
                <a:solidFill>
                  <a:schemeClr val="tx1"/>
                </a:solidFill>
              </a:rPr>
              <a:t>2 is</a:t>
            </a:r>
            <a:r>
              <a:rPr kumimoji="0" lang="en-GB" i="0" u="none" strike="noStrike" kern="1200" cap="none" spc="-50" normalizeH="0" noProof="0" dirty="0">
                <a:ln>
                  <a:noFill/>
                </a:ln>
                <a:solidFill>
                  <a:schemeClr val="tx1"/>
                </a:solidFill>
                <a:effectLst/>
                <a:uLnTx/>
                <a:uFillTx/>
                <a:ea typeface="+mn-ea"/>
                <a:cs typeface="+mn-cs"/>
              </a:rPr>
              <a:t> for </a:t>
            </a:r>
            <a:r>
              <a:rPr lang="en-GB" spc="-50" dirty="0">
                <a:solidFill>
                  <a:schemeClr val="tx1"/>
                </a:solidFill>
              </a:rPr>
              <a:t>lineside</a:t>
            </a:r>
            <a:r>
              <a:rPr kumimoji="0" lang="en-GB" i="0" u="none" strike="noStrike" kern="1200" cap="none" spc="-50" normalizeH="0" noProof="0" dirty="0">
                <a:ln>
                  <a:noFill/>
                </a:ln>
                <a:solidFill>
                  <a:schemeClr val="tx1"/>
                </a:solidFill>
                <a:effectLst/>
                <a:uLnTx/>
                <a:uFillTx/>
                <a:ea typeface="+mn-ea"/>
                <a:cs typeface="+mn-cs"/>
              </a:rPr>
              <a:t> signalling product manufacturers, </a:t>
            </a:r>
            <a:r>
              <a:rPr lang="en-GB" spc="-50" dirty="0">
                <a:solidFill>
                  <a:schemeClr val="tx1"/>
                </a:solidFill>
              </a:rPr>
              <a:t>infrastructure</a:t>
            </a:r>
            <a:r>
              <a:rPr kumimoji="0" lang="en-GB" i="0" u="none" strike="noStrike" kern="1200" cap="none" spc="-50" normalizeH="0" noProof="0" dirty="0">
                <a:ln>
                  <a:noFill/>
                </a:ln>
                <a:solidFill>
                  <a:schemeClr val="tx1"/>
                </a:solidFill>
                <a:effectLst/>
                <a:uLnTx/>
                <a:uFillTx/>
                <a:ea typeface="+mn-ea"/>
                <a:cs typeface="+mn-cs"/>
              </a:rPr>
              <a:t> managers (IMs),</a:t>
            </a:r>
            <a:r>
              <a:rPr lang="en-GB" spc="-50" dirty="0">
                <a:solidFill>
                  <a:schemeClr val="tx1"/>
                </a:solidFill>
              </a:rPr>
              <a:t> </a:t>
            </a:r>
            <a:r>
              <a:rPr kumimoji="0" lang="en-GB" i="0" u="none" strike="noStrike" kern="1200" cap="none" spc="-50" normalizeH="0" noProof="0" dirty="0">
                <a:ln>
                  <a:noFill/>
                </a:ln>
                <a:solidFill>
                  <a:schemeClr val="tx1"/>
                </a:solidFill>
                <a:effectLst/>
                <a:uLnTx/>
                <a:uFillTx/>
                <a:ea typeface="+mn-ea"/>
                <a:cs typeface="+mn-cs"/>
              </a:rPr>
              <a:t> </a:t>
            </a:r>
            <a:r>
              <a:rPr lang="en-GB" spc="-50" dirty="0">
                <a:solidFill>
                  <a:schemeClr val="tx1"/>
                </a:solidFill>
              </a:rPr>
              <a:t>product</a:t>
            </a:r>
            <a:r>
              <a:rPr kumimoji="0" lang="en-GB" i="0" u="none" strike="noStrike" kern="1200" cap="none" spc="-50" normalizeH="0" noProof="0" dirty="0">
                <a:ln>
                  <a:noFill/>
                </a:ln>
                <a:solidFill>
                  <a:schemeClr val="tx1"/>
                </a:solidFill>
                <a:effectLst/>
                <a:uLnTx/>
                <a:uFillTx/>
                <a:ea typeface="+mn-ea"/>
                <a:cs typeface="+mn-cs"/>
              </a:rPr>
              <a:t> performance assessors and </a:t>
            </a:r>
            <a:r>
              <a:rPr lang="en-GB" spc="-50" dirty="0">
                <a:solidFill>
                  <a:schemeClr val="tx1"/>
                </a:solidFill>
              </a:rPr>
              <a:t>product</a:t>
            </a:r>
            <a:r>
              <a:rPr kumimoji="0" lang="en-GB" i="0" u="none" strike="noStrike" kern="1200" cap="none" spc="-50" normalizeH="0" noProof="0" dirty="0">
                <a:ln>
                  <a:noFill/>
                </a:ln>
                <a:solidFill>
                  <a:schemeClr val="tx1"/>
                </a:solidFill>
                <a:effectLst/>
                <a:uLnTx/>
                <a:uFillTx/>
                <a:ea typeface="+mn-ea"/>
                <a:cs typeface="+mn-cs"/>
              </a:rPr>
              <a:t> performance facilitators</a:t>
            </a:r>
            <a:r>
              <a:rPr lang="en-GB" spc="-50" dirty="0">
                <a:solidFill>
                  <a:schemeClr val="tx1"/>
                </a:solidFill>
              </a:rPr>
              <a:t>.</a:t>
            </a:r>
            <a:endParaRPr lang="en-GB" i="0" u="none" strike="noStrike" kern="1200" cap="none" spc="-50" normalizeH="0" noProof="0" dirty="0">
              <a:ln>
                <a:noFill/>
              </a:ln>
              <a:solidFill>
                <a:schemeClr val="tx1"/>
              </a:solidFill>
              <a:effectLst/>
              <a:uLnTx/>
              <a:uFillTx/>
              <a:ea typeface="Calibri"/>
              <a:cs typeface="Calibri"/>
            </a:endParaRPr>
          </a:p>
        </p:txBody>
      </p:sp>
      <p:pic>
        <p:nvPicPr>
          <p:cNvPr id="27" name="Picture 26">
            <a:hlinkClick r:id="" action="ppaction://noaction"/>
            <a:extLst>
              <a:ext uri="{FF2B5EF4-FFF2-40B4-BE49-F238E27FC236}">
                <a16:creationId xmlns:a16="http://schemas.microsoft.com/office/drawing/2014/main" id="{6CEC08C8-FEB9-417F-B4EA-027F8C65F4EF}"/>
              </a:ext>
            </a:extLst>
          </p:cNvPr>
          <p:cNvPicPr>
            <a:picLocks noChangeAspect="1"/>
          </p:cNvPicPr>
          <p:nvPr/>
        </p:nvPicPr>
        <p:blipFill>
          <a:blip r:embed="rId3"/>
          <a:stretch>
            <a:fillRect/>
          </a:stretch>
        </p:blipFill>
        <p:spPr>
          <a:xfrm>
            <a:off x="11290478" y="157163"/>
            <a:ext cx="755970" cy="755970"/>
          </a:xfrm>
          <a:prstGeom prst="rect">
            <a:avLst/>
          </a:prstGeom>
        </p:spPr>
      </p:pic>
      <p:sp>
        <p:nvSpPr>
          <p:cNvPr id="44" name="Title 1">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Standards – </a:t>
            </a:r>
            <a:r>
              <a:rPr lang="en-GB" sz="2400" spc="-50">
                <a:solidFill>
                  <a:prstClr val="black"/>
                </a:solidFill>
                <a:latin typeface="Calibri"/>
              </a:rPr>
              <a:t>June</a:t>
            </a:r>
            <a:r>
              <a:rPr kumimoji="0" lang="en-GB" sz="2400" b="0" i="0" u="none" strike="noStrike" kern="1200" cap="none" spc="-50" normalizeH="0" baseline="0" noProof="0">
                <a:ln>
                  <a:noFill/>
                </a:ln>
                <a:solidFill>
                  <a:prstClr val="black"/>
                </a:solidFill>
                <a:effectLst/>
                <a:uLnTx/>
                <a:uFillTx/>
                <a:latin typeface="Calibri"/>
                <a:ea typeface="+mj-ea"/>
                <a:cs typeface="+mj-cs"/>
              </a:rPr>
              <a:t>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22" name="Picture 21">
            <a:hlinkClick r:id="rId4"/>
            <a:extLst>
              <a:ext uri="{FF2B5EF4-FFF2-40B4-BE49-F238E27FC236}">
                <a16:creationId xmlns:a16="http://schemas.microsoft.com/office/drawing/2014/main" id="{28BF2077-600C-4323-B7B7-25758286D64D}"/>
              </a:ext>
            </a:extLst>
          </p:cNvPr>
          <p:cNvPicPr>
            <a:picLocks noChangeAspect="1"/>
          </p:cNvPicPr>
          <p:nvPr/>
        </p:nvPicPr>
        <p:blipFill>
          <a:blip r:embed="rId5"/>
          <a:stretch>
            <a:fillRect/>
          </a:stretch>
        </p:blipFill>
        <p:spPr>
          <a:xfrm>
            <a:off x="10395930" y="542761"/>
            <a:ext cx="755970" cy="755970"/>
          </a:xfrm>
          <a:prstGeom prst="rect">
            <a:avLst/>
          </a:prstGeom>
        </p:spPr>
      </p:pic>
      <p:pic>
        <p:nvPicPr>
          <p:cNvPr id="14" name="Picture 13">
            <a:hlinkClick r:id="" action="ppaction://hlinkshowjump?jump=endshow"/>
            <a:extLst>
              <a:ext uri="{FF2B5EF4-FFF2-40B4-BE49-F238E27FC236}">
                <a16:creationId xmlns:a16="http://schemas.microsoft.com/office/drawing/2014/main" id="{F3E13EC4-7204-4B8D-89F0-07C9C189E4F4}"/>
              </a:ext>
            </a:extLst>
          </p:cNvPr>
          <p:cNvPicPr>
            <a:picLocks noChangeAspect="1"/>
          </p:cNvPicPr>
          <p:nvPr/>
        </p:nvPicPr>
        <p:blipFill>
          <a:blip r:embed="rId6"/>
          <a:stretch>
            <a:fillRect/>
          </a:stretch>
        </p:blipFill>
        <p:spPr>
          <a:xfrm>
            <a:off x="89371" y="6016808"/>
            <a:ext cx="720000" cy="692039"/>
          </a:xfrm>
          <a:prstGeom prst="rect">
            <a:avLst/>
          </a:prstGeom>
        </p:spPr>
      </p:pic>
      <p:sp>
        <p:nvSpPr>
          <p:cNvPr id="264" name="Rectangle: Rounded Corners 263">
            <a:extLst>
              <a:ext uri="{FF2B5EF4-FFF2-40B4-BE49-F238E27FC236}">
                <a16:creationId xmlns:a16="http://schemas.microsoft.com/office/drawing/2014/main" id="{08A90D6D-F7F4-4F56-AE5D-DA56069A34AD}"/>
              </a:ext>
            </a:extLst>
          </p:cNvPr>
          <p:cNvSpPr/>
          <p:nvPr/>
        </p:nvSpPr>
        <p:spPr>
          <a:xfrm>
            <a:off x="271771" y="2202436"/>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6DD1692-C40E-75F3-5337-614747D69D42}"/>
              </a:ext>
            </a:extLst>
          </p:cNvPr>
          <p:cNvSpPr txBox="1"/>
          <p:nvPr/>
        </p:nvSpPr>
        <p:spPr>
          <a:xfrm>
            <a:off x="245315" y="2575604"/>
            <a:ext cx="779880" cy="292388"/>
          </a:xfrm>
          <a:prstGeom prst="rect">
            <a:avLst/>
          </a:prstGeom>
          <a:noFill/>
        </p:spPr>
        <p:txBody>
          <a:bodyPr wrap="square" rtlCol="0">
            <a:spAutoFit/>
          </a:bodyPr>
          <a:lstStyle/>
          <a:p>
            <a:pPr algn="ctr"/>
            <a:r>
              <a:rPr lang="en-GB" sz="1300" b="1" spc="-60"/>
              <a:t>Suppliers</a:t>
            </a:r>
          </a:p>
        </p:txBody>
      </p:sp>
      <p:pic>
        <p:nvPicPr>
          <p:cNvPr id="8" name="Picture 7" descr="A red circle with white logo&#10;&#10;Description automatically generated">
            <a:hlinkClick r:id="rId7" action="ppaction://hlinksldjump"/>
            <a:extLst>
              <a:ext uri="{FF2B5EF4-FFF2-40B4-BE49-F238E27FC236}">
                <a16:creationId xmlns:a16="http://schemas.microsoft.com/office/drawing/2014/main" id="{7DD08233-A5D7-1999-927C-A5ACE69A1C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59" y="563010"/>
            <a:ext cx="776213" cy="776213"/>
          </a:xfrm>
          <a:prstGeom prst="rect">
            <a:avLst/>
          </a:prstGeom>
        </p:spPr>
      </p:pic>
      <p:grpSp>
        <p:nvGrpSpPr>
          <p:cNvPr id="7" name="Group 6">
            <a:extLst>
              <a:ext uri="{FF2B5EF4-FFF2-40B4-BE49-F238E27FC236}">
                <a16:creationId xmlns:a16="http://schemas.microsoft.com/office/drawing/2014/main" id="{B587611D-A27B-E431-C567-6E3394462EB0}"/>
              </a:ext>
            </a:extLst>
          </p:cNvPr>
          <p:cNvGrpSpPr/>
          <p:nvPr/>
        </p:nvGrpSpPr>
        <p:grpSpPr>
          <a:xfrm>
            <a:off x="245771" y="3767790"/>
            <a:ext cx="818438" cy="720000"/>
            <a:chOff x="234505" y="3795715"/>
            <a:chExt cx="818438" cy="720000"/>
          </a:xfrm>
        </p:grpSpPr>
        <p:sp>
          <p:nvSpPr>
            <p:cNvPr id="9" name="Rectangle: Rounded Corners 8">
              <a:extLst>
                <a:ext uri="{FF2B5EF4-FFF2-40B4-BE49-F238E27FC236}">
                  <a16:creationId xmlns:a16="http://schemas.microsoft.com/office/drawing/2014/main" id="{35D7E667-0851-05BB-E06E-4B5F3B07CB36}"/>
                </a:ext>
              </a:extLst>
            </p:cNvPr>
            <p:cNvSpPr/>
            <p:nvPr/>
          </p:nvSpPr>
          <p:spPr>
            <a:xfrm>
              <a:off x="279057" y="3795715"/>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D2CD609D-D58A-6C4C-474A-460265877DD0}"/>
                </a:ext>
              </a:extLst>
            </p:cNvPr>
            <p:cNvGrpSpPr/>
            <p:nvPr/>
          </p:nvGrpSpPr>
          <p:grpSpPr>
            <a:xfrm>
              <a:off x="234505" y="3829861"/>
              <a:ext cx="818438" cy="612349"/>
              <a:chOff x="234505" y="3829861"/>
              <a:chExt cx="818438" cy="612349"/>
            </a:xfrm>
          </p:grpSpPr>
          <p:grpSp>
            <p:nvGrpSpPr>
              <p:cNvPr id="11" name="Group 10">
                <a:extLst>
                  <a:ext uri="{FF2B5EF4-FFF2-40B4-BE49-F238E27FC236}">
                    <a16:creationId xmlns:a16="http://schemas.microsoft.com/office/drawing/2014/main" id="{AA16D77A-46EB-11D1-E6A3-3EE8EFF1BD0A}"/>
                  </a:ext>
                </a:extLst>
              </p:cNvPr>
              <p:cNvGrpSpPr/>
              <p:nvPr/>
            </p:nvGrpSpPr>
            <p:grpSpPr>
              <a:xfrm>
                <a:off x="440269" y="3829861"/>
                <a:ext cx="396564" cy="492881"/>
                <a:chOff x="7256923" y="5021955"/>
                <a:chExt cx="847205" cy="1052973"/>
              </a:xfrm>
            </p:grpSpPr>
            <p:sp>
              <p:nvSpPr>
                <p:cNvPr id="13" name="Freeform: Shape 12">
                  <a:extLst>
                    <a:ext uri="{FF2B5EF4-FFF2-40B4-BE49-F238E27FC236}">
                      <a16:creationId xmlns:a16="http://schemas.microsoft.com/office/drawing/2014/main" id="{0703F22C-CB88-D254-5D9A-A6E19CD9C1A9}"/>
                    </a:ext>
                  </a:extLst>
                </p:cNvPr>
                <p:cNvSpPr/>
                <p:nvPr/>
              </p:nvSpPr>
              <p:spPr>
                <a:xfrm>
                  <a:off x="7256923" y="5021955"/>
                  <a:ext cx="847205" cy="1024322"/>
                </a:xfrm>
                <a:custGeom>
                  <a:avLst/>
                  <a:gdLst>
                    <a:gd name="connsiteX0" fmla="*/ 206322 w 847205"/>
                    <a:gd name="connsiteY0" fmla="*/ 549668 h 1024322"/>
                    <a:gd name="connsiteX1" fmla="*/ 70522 w 847205"/>
                    <a:gd name="connsiteY1" fmla="*/ 627268 h 1024322"/>
                    <a:gd name="connsiteX2" fmla="*/ 22669 w 847205"/>
                    <a:gd name="connsiteY2" fmla="*/ 722975 h 1024322"/>
                    <a:gd name="connsiteX3" fmla="*/ 682 w 847205"/>
                    <a:gd name="connsiteY3" fmla="*/ 914389 h 1024322"/>
                    <a:gd name="connsiteX4" fmla="*/ 33015 w 847205"/>
                    <a:gd name="connsiteY4" fmla="*/ 986816 h 1024322"/>
                    <a:gd name="connsiteX5" fmla="*/ 106735 w 847205"/>
                    <a:gd name="connsiteY5" fmla="*/ 1024322 h 1024322"/>
                    <a:gd name="connsiteX6" fmla="*/ 118375 w 847205"/>
                    <a:gd name="connsiteY6" fmla="*/ 1024322 h 1024322"/>
                    <a:gd name="connsiteX7" fmla="*/ 118375 w 847205"/>
                    <a:gd name="connsiteY7" fmla="*/ 973882 h 1024322"/>
                    <a:gd name="connsiteX8" fmla="*/ 61469 w 847205"/>
                    <a:gd name="connsiteY8" fmla="*/ 944136 h 1024322"/>
                    <a:gd name="connsiteX9" fmla="*/ 51122 w 847205"/>
                    <a:gd name="connsiteY9" fmla="*/ 920856 h 1024322"/>
                    <a:gd name="connsiteX10" fmla="*/ 74402 w 847205"/>
                    <a:gd name="connsiteY10" fmla="*/ 726855 h 1024322"/>
                    <a:gd name="connsiteX11" fmla="*/ 74402 w 847205"/>
                    <a:gd name="connsiteY11" fmla="*/ 724268 h 1024322"/>
                    <a:gd name="connsiteX12" fmla="*/ 104149 w 847205"/>
                    <a:gd name="connsiteY12" fmla="*/ 666068 h 1024322"/>
                    <a:gd name="connsiteX13" fmla="*/ 259349 w 847205"/>
                    <a:gd name="connsiteY13" fmla="*/ 583295 h 1024322"/>
                    <a:gd name="connsiteX14" fmla="*/ 423603 w 847205"/>
                    <a:gd name="connsiteY14" fmla="*/ 620802 h 1024322"/>
                    <a:gd name="connsiteX15" fmla="*/ 587857 w 847205"/>
                    <a:gd name="connsiteY15" fmla="*/ 583295 h 1024322"/>
                    <a:gd name="connsiteX16" fmla="*/ 743057 w 847205"/>
                    <a:gd name="connsiteY16" fmla="*/ 666068 h 1024322"/>
                    <a:gd name="connsiteX17" fmla="*/ 772804 w 847205"/>
                    <a:gd name="connsiteY17" fmla="*/ 724268 h 1024322"/>
                    <a:gd name="connsiteX18" fmla="*/ 796084 w 847205"/>
                    <a:gd name="connsiteY18" fmla="*/ 919562 h 1024322"/>
                    <a:gd name="connsiteX19" fmla="*/ 785737 w 847205"/>
                    <a:gd name="connsiteY19" fmla="*/ 942842 h 1024322"/>
                    <a:gd name="connsiteX20" fmla="*/ 785737 w 847205"/>
                    <a:gd name="connsiteY20" fmla="*/ 942842 h 1024322"/>
                    <a:gd name="connsiteX21" fmla="*/ 728830 w 847205"/>
                    <a:gd name="connsiteY21" fmla="*/ 972589 h 1024322"/>
                    <a:gd name="connsiteX22" fmla="*/ 728830 w 847205"/>
                    <a:gd name="connsiteY22" fmla="*/ 1023029 h 1024322"/>
                    <a:gd name="connsiteX23" fmla="*/ 740470 w 847205"/>
                    <a:gd name="connsiteY23" fmla="*/ 1023029 h 1024322"/>
                    <a:gd name="connsiteX24" fmla="*/ 814190 w 847205"/>
                    <a:gd name="connsiteY24" fmla="*/ 985522 h 1024322"/>
                    <a:gd name="connsiteX25" fmla="*/ 814190 w 847205"/>
                    <a:gd name="connsiteY25" fmla="*/ 985522 h 1024322"/>
                    <a:gd name="connsiteX26" fmla="*/ 846524 w 847205"/>
                    <a:gd name="connsiteY26" fmla="*/ 913096 h 1024322"/>
                    <a:gd name="connsiteX27" fmla="*/ 824537 w 847205"/>
                    <a:gd name="connsiteY27" fmla="*/ 722975 h 1024322"/>
                    <a:gd name="connsiteX28" fmla="*/ 776684 w 847205"/>
                    <a:gd name="connsiteY28" fmla="*/ 627268 h 1024322"/>
                    <a:gd name="connsiteX29" fmla="*/ 640883 w 847205"/>
                    <a:gd name="connsiteY29" fmla="*/ 549668 h 1024322"/>
                    <a:gd name="connsiteX30" fmla="*/ 643470 w 847205"/>
                    <a:gd name="connsiteY30" fmla="*/ 228921 h 1024322"/>
                    <a:gd name="connsiteX31" fmla="*/ 635710 w 847205"/>
                    <a:gd name="connsiteY31" fmla="*/ 166840 h 1024322"/>
                    <a:gd name="connsiteX32" fmla="*/ 519310 w 847205"/>
                    <a:gd name="connsiteY32" fmla="*/ 23280 h 1024322"/>
                    <a:gd name="connsiteX33" fmla="*/ 502496 w 847205"/>
                    <a:gd name="connsiteY33" fmla="*/ 24573 h 1024322"/>
                    <a:gd name="connsiteX34" fmla="*/ 490856 w 847205"/>
                    <a:gd name="connsiteY34" fmla="*/ 33627 h 1024322"/>
                    <a:gd name="connsiteX35" fmla="*/ 477923 w 847205"/>
                    <a:gd name="connsiteY35" fmla="*/ 15520 h 1024322"/>
                    <a:gd name="connsiteX36" fmla="*/ 461110 w 847205"/>
                    <a:gd name="connsiteY36" fmla="*/ 3880 h 1024322"/>
                    <a:gd name="connsiteX37" fmla="*/ 423603 w 847205"/>
                    <a:gd name="connsiteY37" fmla="*/ 0 h 1024322"/>
                    <a:gd name="connsiteX38" fmla="*/ 281336 w 847205"/>
                    <a:gd name="connsiteY38" fmla="*/ 53027 h 1024322"/>
                    <a:gd name="connsiteX39" fmla="*/ 206322 w 847205"/>
                    <a:gd name="connsiteY39" fmla="*/ 225041 h 1024322"/>
                    <a:gd name="connsiteX40" fmla="*/ 206322 w 847205"/>
                    <a:gd name="connsiteY40" fmla="*/ 549668 h 1024322"/>
                    <a:gd name="connsiteX41" fmla="*/ 270989 w 847205"/>
                    <a:gd name="connsiteY41" fmla="*/ 338854 h 1024322"/>
                    <a:gd name="connsiteX42" fmla="*/ 280043 w 847205"/>
                    <a:gd name="connsiteY42" fmla="*/ 232801 h 1024322"/>
                    <a:gd name="connsiteX43" fmla="*/ 565870 w 847205"/>
                    <a:gd name="connsiteY43" fmla="*/ 232801 h 1024322"/>
                    <a:gd name="connsiteX44" fmla="*/ 574923 w 847205"/>
                    <a:gd name="connsiteY44" fmla="*/ 338854 h 1024322"/>
                    <a:gd name="connsiteX45" fmla="*/ 393856 w 847205"/>
                    <a:gd name="connsiteY45" fmla="*/ 463014 h 1024322"/>
                    <a:gd name="connsiteX46" fmla="*/ 270989 w 847205"/>
                    <a:gd name="connsiteY46" fmla="*/ 338854 h 1024322"/>
                    <a:gd name="connsiteX47" fmla="*/ 322723 w 847205"/>
                    <a:gd name="connsiteY47" fmla="*/ 554841 h 1024322"/>
                    <a:gd name="connsiteX48" fmla="*/ 346003 w 847205"/>
                    <a:gd name="connsiteY48" fmla="*/ 504401 h 1024322"/>
                    <a:gd name="connsiteX49" fmla="*/ 346003 w 847205"/>
                    <a:gd name="connsiteY49" fmla="*/ 501815 h 1024322"/>
                    <a:gd name="connsiteX50" fmla="*/ 501203 w 847205"/>
                    <a:gd name="connsiteY50" fmla="*/ 501815 h 1024322"/>
                    <a:gd name="connsiteX51" fmla="*/ 501203 w 847205"/>
                    <a:gd name="connsiteY51" fmla="*/ 504401 h 1024322"/>
                    <a:gd name="connsiteX52" fmla="*/ 524483 w 847205"/>
                    <a:gd name="connsiteY52" fmla="*/ 554841 h 1024322"/>
                    <a:gd name="connsiteX53" fmla="*/ 423603 w 847205"/>
                    <a:gd name="connsiteY53" fmla="*/ 569068 h 1024322"/>
                    <a:gd name="connsiteX54" fmla="*/ 322723 w 847205"/>
                    <a:gd name="connsiteY54" fmla="*/ 554841 h 10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7205" h="1024322">
                      <a:moveTo>
                        <a:pt x="206322" y="549668"/>
                      </a:moveTo>
                      <a:cubicBezTo>
                        <a:pt x="157176" y="569068"/>
                        <a:pt x="111909" y="594935"/>
                        <a:pt x="70522" y="627268"/>
                      </a:cubicBezTo>
                      <a:cubicBezTo>
                        <a:pt x="42069" y="650548"/>
                        <a:pt x="23962" y="685468"/>
                        <a:pt x="22669" y="722975"/>
                      </a:cubicBezTo>
                      <a:lnTo>
                        <a:pt x="682" y="914389"/>
                      </a:lnTo>
                      <a:cubicBezTo>
                        <a:pt x="-3198" y="942842"/>
                        <a:pt x="9735" y="971296"/>
                        <a:pt x="33015" y="986816"/>
                      </a:cubicBezTo>
                      <a:cubicBezTo>
                        <a:pt x="56295" y="1002336"/>
                        <a:pt x="80869" y="1013976"/>
                        <a:pt x="106735" y="1024322"/>
                      </a:cubicBezTo>
                      <a:lnTo>
                        <a:pt x="118375" y="1024322"/>
                      </a:lnTo>
                      <a:lnTo>
                        <a:pt x="118375" y="973882"/>
                      </a:lnTo>
                      <a:cubicBezTo>
                        <a:pt x="98975" y="966122"/>
                        <a:pt x="79575" y="955776"/>
                        <a:pt x="61469" y="944136"/>
                      </a:cubicBezTo>
                      <a:cubicBezTo>
                        <a:pt x="53709" y="938962"/>
                        <a:pt x="49829" y="929909"/>
                        <a:pt x="51122" y="920856"/>
                      </a:cubicBezTo>
                      <a:lnTo>
                        <a:pt x="74402" y="726855"/>
                      </a:lnTo>
                      <a:lnTo>
                        <a:pt x="74402" y="724268"/>
                      </a:lnTo>
                      <a:cubicBezTo>
                        <a:pt x="75695" y="700988"/>
                        <a:pt x="86042" y="680295"/>
                        <a:pt x="104149" y="666068"/>
                      </a:cubicBezTo>
                      <a:cubicBezTo>
                        <a:pt x="139069" y="636322"/>
                        <a:pt x="189509" y="609161"/>
                        <a:pt x="259349" y="583295"/>
                      </a:cubicBezTo>
                      <a:cubicBezTo>
                        <a:pt x="298149" y="606575"/>
                        <a:pt x="357643" y="620802"/>
                        <a:pt x="423603" y="620802"/>
                      </a:cubicBezTo>
                      <a:cubicBezTo>
                        <a:pt x="489563" y="620802"/>
                        <a:pt x="549057" y="606575"/>
                        <a:pt x="587857" y="583295"/>
                      </a:cubicBezTo>
                      <a:cubicBezTo>
                        <a:pt x="658990" y="609161"/>
                        <a:pt x="708137" y="636322"/>
                        <a:pt x="743057" y="666068"/>
                      </a:cubicBezTo>
                      <a:cubicBezTo>
                        <a:pt x="761164" y="680295"/>
                        <a:pt x="771510" y="702282"/>
                        <a:pt x="772804" y="724268"/>
                      </a:cubicBezTo>
                      <a:lnTo>
                        <a:pt x="796084" y="919562"/>
                      </a:lnTo>
                      <a:cubicBezTo>
                        <a:pt x="797377" y="928616"/>
                        <a:pt x="793497" y="937669"/>
                        <a:pt x="785737" y="942842"/>
                      </a:cubicBezTo>
                      <a:lnTo>
                        <a:pt x="785737" y="942842"/>
                      </a:lnTo>
                      <a:cubicBezTo>
                        <a:pt x="767630" y="954482"/>
                        <a:pt x="749524" y="964829"/>
                        <a:pt x="728830" y="972589"/>
                      </a:cubicBezTo>
                      <a:lnTo>
                        <a:pt x="728830" y="1023029"/>
                      </a:lnTo>
                      <a:lnTo>
                        <a:pt x="740470" y="1023029"/>
                      </a:lnTo>
                      <a:cubicBezTo>
                        <a:pt x="766337" y="1013976"/>
                        <a:pt x="790910" y="1001042"/>
                        <a:pt x="814190" y="985522"/>
                      </a:cubicBezTo>
                      <a:lnTo>
                        <a:pt x="814190" y="985522"/>
                      </a:lnTo>
                      <a:cubicBezTo>
                        <a:pt x="837471" y="968709"/>
                        <a:pt x="850404" y="941549"/>
                        <a:pt x="846524" y="913096"/>
                      </a:cubicBezTo>
                      <a:lnTo>
                        <a:pt x="824537" y="722975"/>
                      </a:lnTo>
                      <a:cubicBezTo>
                        <a:pt x="823244" y="685468"/>
                        <a:pt x="805137" y="650548"/>
                        <a:pt x="776684" y="627268"/>
                      </a:cubicBezTo>
                      <a:cubicBezTo>
                        <a:pt x="735297" y="594935"/>
                        <a:pt x="690030" y="567775"/>
                        <a:pt x="640883" y="549668"/>
                      </a:cubicBezTo>
                      <a:cubicBezTo>
                        <a:pt x="640883" y="483708"/>
                        <a:pt x="643470" y="302641"/>
                        <a:pt x="643470" y="228921"/>
                      </a:cubicBezTo>
                      <a:cubicBezTo>
                        <a:pt x="643470" y="208227"/>
                        <a:pt x="640883" y="187534"/>
                        <a:pt x="635710" y="166840"/>
                      </a:cubicBezTo>
                      <a:cubicBezTo>
                        <a:pt x="618897" y="104760"/>
                        <a:pt x="576217" y="53027"/>
                        <a:pt x="519310" y="23280"/>
                      </a:cubicBezTo>
                      <a:cubicBezTo>
                        <a:pt x="514136" y="20693"/>
                        <a:pt x="506376" y="20693"/>
                        <a:pt x="502496" y="24573"/>
                      </a:cubicBezTo>
                      <a:lnTo>
                        <a:pt x="490856" y="33627"/>
                      </a:lnTo>
                      <a:lnTo>
                        <a:pt x="477923" y="15520"/>
                      </a:lnTo>
                      <a:cubicBezTo>
                        <a:pt x="474043" y="9053"/>
                        <a:pt x="467576" y="5173"/>
                        <a:pt x="461110" y="3880"/>
                      </a:cubicBezTo>
                      <a:cubicBezTo>
                        <a:pt x="448176" y="1293"/>
                        <a:pt x="436536" y="0"/>
                        <a:pt x="423603" y="0"/>
                      </a:cubicBezTo>
                      <a:cubicBezTo>
                        <a:pt x="371869" y="0"/>
                        <a:pt x="320136" y="19400"/>
                        <a:pt x="281336" y="53027"/>
                      </a:cubicBezTo>
                      <a:cubicBezTo>
                        <a:pt x="232189" y="97000"/>
                        <a:pt x="205029" y="159080"/>
                        <a:pt x="206322" y="225041"/>
                      </a:cubicBezTo>
                      <a:lnTo>
                        <a:pt x="206322" y="549668"/>
                      </a:lnTo>
                      <a:close/>
                      <a:moveTo>
                        <a:pt x="270989" y="338854"/>
                      </a:moveTo>
                      <a:lnTo>
                        <a:pt x="280043" y="232801"/>
                      </a:lnTo>
                      <a:lnTo>
                        <a:pt x="565870" y="232801"/>
                      </a:lnTo>
                      <a:lnTo>
                        <a:pt x="574923" y="338854"/>
                      </a:lnTo>
                      <a:cubicBezTo>
                        <a:pt x="559403" y="422921"/>
                        <a:pt x="479216" y="478535"/>
                        <a:pt x="393856" y="463014"/>
                      </a:cubicBezTo>
                      <a:cubicBezTo>
                        <a:pt x="331776" y="451374"/>
                        <a:pt x="282629" y="402228"/>
                        <a:pt x="270989" y="338854"/>
                      </a:cubicBezTo>
                      <a:close/>
                      <a:moveTo>
                        <a:pt x="322723" y="554841"/>
                      </a:moveTo>
                      <a:cubicBezTo>
                        <a:pt x="336949" y="543201"/>
                        <a:pt x="346003" y="523801"/>
                        <a:pt x="346003" y="504401"/>
                      </a:cubicBezTo>
                      <a:lnTo>
                        <a:pt x="346003" y="501815"/>
                      </a:lnTo>
                      <a:cubicBezTo>
                        <a:pt x="395149" y="522508"/>
                        <a:pt x="452056" y="522508"/>
                        <a:pt x="501203" y="501815"/>
                      </a:cubicBezTo>
                      <a:lnTo>
                        <a:pt x="501203" y="504401"/>
                      </a:lnTo>
                      <a:cubicBezTo>
                        <a:pt x="501203" y="523801"/>
                        <a:pt x="510256" y="541908"/>
                        <a:pt x="524483" y="554841"/>
                      </a:cubicBezTo>
                      <a:cubicBezTo>
                        <a:pt x="492150" y="565188"/>
                        <a:pt x="457230" y="569068"/>
                        <a:pt x="423603" y="569068"/>
                      </a:cubicBezTo>
                      <a:cubicBezTo>
                        <a:pt x="389976" y="569068"/>
                        <a:pt x="355056" y="565188"/>
                        <a:pt x="322723" y="554841"/>
                      </a:cubicBezTo>
                      <a:close/>
                    </a:path>
                  </a:pathLst>
                </a:custGeom>
                <a:solidFill>
                  <a:schemeClr val="tx1"/>
                </a:solidFill>
                <a:ln w="128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1F50F30-E104-317E-2093-D2F348CC5E5F}"/>
                    </a:ext>
                  </a:extLst>
                </p:cNvPr>
                <p:cNvSpPr/>
                <p:nvPr/>
              </p:nvSpPr>
              <p:spPr>
                <a:xfrm>
                  <a:off x="7300227" y="5701210"/>
                  <a:ext cx="760596" cy="373718"/>
                </a:xfrm>
                <a:custGeom>
                  <a:avLst/>
                  <a:gdLst>
                    <a:gd name="connsiteX0" fmla="*/ 607292 w 698325"/>
                    <a:gd name="connsiteY0" fmla="*/ 29945 h 373718"/>
                    <a:gd name="connsiteX1" fmla="*/ 577347 w 698325"/>
                    <a:gd name="connsiteY1" fmla="*/ 0 h 373718"/>
                    <a:gd name="connsiteX2" fmla="*/ 577347 w 698325"/>
                    <a:gd name="connsiteY2" fmla="*/ 0 h 373718"/>
                    <a:gd name="connsiteX3" fmla="*/ 120979 w 698325"/>
                    <a:gd name="connsiteY3" fmla="*/ 0 h 373718"/>
                    <a:gd name="connsiteX4" fmla="*/ 91034 w 698325"/>
                    <a:gd name="connsiteY4" fmla="*/ 29945 h 373718"/>
                    <a:gd name="connsiteX5" fmla="*/ 91034 w 698325"/>
                    <a:gd name="connsiteY5" fmla="*/ 29945 h 373718"/>
                    <a:gd name="connsiteX6" fmla="*/ 91034 w 698325"/>
                    <a:gd name="connsiteY6" fmla="*/ 328201 h 373718"/>
                    <a:gd name="connsiteX7" fmla="*/ 0 w 698325"/>
                    <a:gd name="connsiteY7" fmla="*/ 328201 h 373718"/>
                    <a:gd name="connsiteX8" fmla="*/ 0 w 698325"/>
                    <a:gd name="connsiteY8" fmla="*/ 343773 h 373718"/>
                    <a:gd name="connsiteX9" fmla="*/ 29945 w 698325"/>
                    <a:gd name="connsiteY9" fmla="*/ 373718 h 373718"/>
                    <a:gd name="connsiteX10" fmla="*/ 668381 w 698325"/>
                    <a:gd name="connsiteY10" fmla="*/ 373718 h 373718"/>
                    <a:gd name="connsiteX11" fmla="*/ 698326 w 698325"/>
                    <a:gd name="connsiteY11" fmla="*/ 343773 h 373718"/>
                    <a:gd name="connsiteX12" fmla="*/ 698326 w 698325"/>
                    <a:gd name="connsiteY12" fmla="*/ 328201 h 373718"/>
                    <a:gd name="connsiteX13" fmla="*/ 607292 w 698325"/>
                    <a:gd name="connsiteY13" fmla="*/ 328201 h 373718"/>
                    <a:gd name="connsiteX14" fmla="*/ 607292 w 698325"/>
                    <a:gd name="connsiteY14" fmla="*/ 29945 h 373718"/>
                    <a:gd name="connsiteX15" fmla="*/ 286278 w 698325"/>
                    <a:gd name="connsiteY15" fmla="*/ 227585 h 373718"/>
                    <a:gd name="connsiteX16" fmla="*/ 269508 w 698325"/>
                    <a:gd name="connsiteY16" fmla="*/ 244354 h 373718"/>
                    <a:gd name="connsiteX17" fmla="*/ 202431 w 698325"/>
                    <a:gd name="connsiteY17" fmla="*/ 177277 h 373718"/>
                    <a:gd name="connsiteX18" fmla="*/ 269508 w 698325"/>
                    <a:gd name="connsiteY18" fmla="*/ 110199 h 373718"/>
                    <a:gd name="connsiteX19" fmla="*/ 286278 w 698325"/>
                    <a:gd name="connsiteY19" fmla="*/ 126968 h 373718"/>
                    <a:gd name="connsiteX20" fmla="*/ 235969 w 698325"/>
                    <a:gd name="connsiteY20" fmla="*/ 177277 h 373718"/>
                    <a:gd name="connsiteX21" fmla="*/ 286278 w 698325"/>
                    <a:gd name="connsiteY21" fmla="*/ 227585 h 373718"/>
                    <a:gd name="connsiteX22" fmla="*/ 331795 w 698325"/>
                    <a:gd name="connsiteY22" fmla="*/ 252739 h 373718"/>
                    <a:gd name="connsiteX23" fmla="*/ 310234 w 698325"/>
                    <a:gd name="connsiteY23" fmla="*/ 243156 h 373718"/>
                    <a:gd name="connsiteX24" fmla="*/ 366531 w 698325"/>
                    <a:gd name="connsiteY24" fmla="*/ 107803 h 373718"/>
                    <a:gd name="connsiteX25" fmla="*/ 388092 w 698325"/>
                    <a:gd name="connsiteY25" fmla="*/ 117386 h 373718"/>
                    <a:gd name="connsiteX26" fmla="*/ 331795 w 698325"/>
                    <a:gd name="connsiteY26" fmla="*/ 252739 h 373718"/>
                    <a:gd name="connsiteX27" fmla="*/ 427620 w 698325"/>
                    <a:gd name="connsiteY27" fmla="*/ 245552 h 373718"/>
                    <a:gd name="connsiteX28" fmla="*/ 410850 w 698325"/>
                    <a:gd name="connsiteY28" fmla="*/ 228783 h 373718"/>
                    <a:gd name="connsiteX29" fmla="*/ 461159 w 698325"/>
                    <a:gd name="connsiteY29" fmla="*/ 178474 h 373718"/>
                    <a:gd name="connsiteX30" fmla="*/ 410850 w 698325"/>
                    <a:gd name="connsiteY30" fmla="*/ 128166 h 373718"/>
                    <a:gd name="connsiteX31" fmla="*/ 427620 w 698325"/>
                    <a:gd name="connsiteY31" fmla="*/ 111397 h 373718"/>
                    <a:gd name="connsiteX32" fmla="*/ 494697 w 698325"/>
                    <a:gd name="connsiteY32" fmla="*/ 178474 h 373718"/>
                    <a:gd name="connsiteX33" fmla="*/ 427620 w 698325"/>
                    <a:gd name="connsiteY33"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126968 h 373718"/>
                    <a:gd name="connsiteX19" fmla="*/ 235969 w 698326"/>
                    <a:gd name="connsiteY19" fmla="*/ 177277 h 373718"/>
                    <a:gd name="connsiteX20" fmla="*/ 286278 w 698326"/>
                    <a:gd name="connsiteY20" fmla="*/ 227585 h 373718"/>
                    <a:gd name="connsiteX21" fmla="*/ 331795 w 698326"/>
                    <a:gd name="connsiteY21" fmla="*/ 252739 h 373718"/>
                    <a:gd name="connsiteX22" fmla="*/ 310234 w 698326"/>
                    <a:gd name="connsiteY22" fmla="*/ 243156 h 373718"/>
                    <a:gd name="connsiteX23" fmla="*/ 366531 w 698326"/>
                    <a:gd name="connsiteY23" fmla="*/ 107803 h 373718"/>
                    <a:gd name="connsiteX24" fmla="*/ 388092 w 698326"/>
                    <a:gd name="connsiteY24" fmla="*/ 117386 h 373718"/>
                    <a:gd name="connsiteX25" fmla="*/ 331795 w 698326"/>
                    <a:gd name="connsiteY25" fmla="*/ 252739 h 373718"/>
                    <a:gd name="connsiteX26" fmla="*/ 427620 w 698326"/>
                    <a:gd name="connsiteY26" fmla="*/ 245552 h 373718"/>
                    <a:gd name="connsiteX27" fmla="*/ 410850 w 698326"/>
                    <a:gd name="connsiteY27" fmla="*/ 228783 h 373718"/>
                    <a:gd name="connsiteX28" fmla="*/ 461159 w 698326"/>
                    <a:gd name="connsiteY28" fmla="*/ 178474 h 373718"/>
                    <a:gd name="connsiteX29" fmla="*/ 410850 w 698326"/>
                    <a:gd name="connsiteY29" fmla="*/ 128166 h 373718"/>
                    <a:gd name="connsiteX30" fmla="*/ 427620 w 698326"/>
                    <a:gd name="connsiteY30" fmla="*/ 111397 h 373718"/>
                    <a:gd name="connsiteX31" fmla="*/ 494697 w 698326"/>
                    <a:gd name="connsiteY31" fmla="*/ 178474 h 373718"/>
                    <a:gd name="connsiteX32" fmla="*/ 427620 w 698326"/>
                    <a:gd name="connsiteY32"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35969 w 698326"/>
                    <a:gd name="connsiteY18" fmla="*/ 177277 h 373718"/>
                    <a:gd name="connsiteX19" fmla="*/ 286278 w 698326"/>
                    <a:gd name="connsiteY19" fmla="*/ 227585 h 373718"/>
                    <a:gd name="connsiteX20" fmla="*/ 331795 w 698326"/>
                    <a:gd name="connsiteY20" fmla="*/ 252739 h 373718"/>
                    <a:gd name="connsiteX21" fmla="*/ 310234 w 698326"/>
                    <a:gd name="connsiteY21" fmla="*/ 243156 h 373718"/>
                    <a:gd name="connsiteX22" fmla="*/ 366531 w 698326"/>
                    <a:gd name="connsiteY22" fmla="*/ 107803 h 373718"/>
                    <a:gd name="connsiteX23" fmla="*/ 388092 w 698326"/>
                    <a:gd name="connsiteY23" fmla="*/ 117386 h 373718"/>
                    <a:gd name="connsiteX24" fmla="*/ 331795 w 698326"/>
                    <a:gd name="connsiteY24" fmla="*/ 252739 h 373718"/>
                    <a:gd name="connsiteX25" fmla="*/ 427620 w 698326"/>
                    <a:gd name="connsiteY25" fmla="*/ 245552 h 373718"/>
                    <a:gd name="connsiteX26" fmla="*/ 410850 w 698326"/>
                    <a:gd name="connsiteY26" fmla="*/ 228783 h 373718"/>
                    <a:gd name="connsiteX27" fmla="*/ 461159 w 698326"/>
                    <a:gd name="connsiteY27" fmla="*/ 178474 h 373718"/>
                    <a:gd name="connsiteX28" fmla="*/ 410850 w 698326"/>
                    <a:gd name="connsiteY28" fmla="*/ 128166 h 373718"/>
                    <a:gd name="connsiteX29" fmla="*/ 427620 w 698326"/>
                    <a:gd name="connsiteY29" fmla="*/ 111397 h 373718"/>
                    <a:gd name="connsiteX30" fmla="*/ 494697 w 698326"/>
                    <a:gd name="connsiteY30" fmla="*/ 178474 h 373718"/>
                    <a:gd name="connsiteX31" fmla="*/ 427620 w 698326"/>
                    <a:gd name="connsiteY31"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227585 h 373718"/>
                    <a:gd name="connsiteX19" fmla="*/ 331795 w 698326"/>
                    <a:gd name="connsiteY19" fmla="*/ 252739 h 373718"/>
                    <a:gd name="connsiteX20" fmla="*/ 310234 w 698326"/>
                    <a:gd name="connsiteY20" fmla="*/ 243156 h 373718"/>
                    <a:gd name="connsiteX21" fmla="*/ 366531 w 698326"/>
                    <a:gd name="connsiteY21" fmla="*/ 107803 h 373718"/>
                    <a:gd name="connsiteX22" fmla="*/ 388092 w 698326"/>
                    <a:gd name="connsiteY22" fmla="*/ 117386 h 373718"/>
                    <a:gd name="connsiteX23" fmla="*/ 331795 w 698326"/>
                    <a:gd name="connsiteY23" fmla="*/ 252739 h 373718"/>
                    <a:gd name="connsiteX24" fmla="*/ 427620 w 698326"/>
                    <a:gd name="connsiteY24" fmla="*/ 245552 h 373718"/>
                    <a:gd name="connsiteX25" fmla="*/ 410850 w 698326"/>
                    <a:gd name="connsiteY25" fmla="*/ 228783 h 373718"/>
                    <a:gd name="connsiteX26" fmla="*/ 461159 w 698326"/>
                    <a:gd name="connsiteY26" fmla="*/ 178474 h 373718"/>
                    <a:gd name="connsiteX27" fmla="*/ 410850 w 698326"/>
                    <a:gd name="connsiteY27" fmla="*/ 128166 h 373718"/>
                    <a:gd name="connsiteX28" fmla="*/ 427620 w 698326"/>
                    <a:gd name="connsiteY28" fmla="*/ 111397 h 373718"/>
                    <a:gd name="connsiteX29" fmla="*/ 494697 w 698326"/>
                    <a:gd name="connsiteY29" fmla="*/ 178474 h 373718"/>
                    <a:gd name="connsiteX30" fmla="*/ 427620 w 698326"/>
                    <a:gd name="connsiteY30"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86278 w 698326"/>
                    <a:gd name="connsiteY17" fmla="*/ 227585 h 373718"/>
                    <a:gd name="connsiteX18" fmla="*/ 331795 w 698326"/>
                    <a:gd name="connsiteY18" fmla="*/ 252739 h 373718"/>
                    <a:gd name="connsiteX19" fmla="*/ 310234 w 698326"/>
                    <a:gd name="connsiteY19" fmla="*/ 243156 h 373718"/>
                    <a:gd name="connsiteX20" fmla="*/ 366531 w 698326"/>
                    <a:gd name="connsiteY20" fmla="*/ 107803 h 373718"/>
                    <a:gd name="connsiteX21" fmla="*/ 388092 w 698326"/>
                    <a:gd name="connsiteY21" fmla="*/ 117386 h 373718"/>
                    <a:gd name="connsiteX22" fmla="*/ 331795 w 698326"/>
                    <a:gd name="connsiteY22" fmla="*/ 252739 h 373718"/>
                    <a:gd name="connsiteX23" fmla="*/ 427620 w 698326"/>
                    <a:gd name="connsiteY23" fmla="*/ 245552 h 373718"/>
                    <a:gd name="connsiteX24" fmla="*/ 410850 w 698326"/>
                    <a:gd name="connsiteY24" fmla="*/ 228783 h 373718"/>
                    <a:gd name="connsiteX25" fmla="*/ 461159 w 698326"/>
                    <a:gd name="connsiteY25" fmla="*/ 178474 h 373718"/>
                    <a:gd name="connsiteX26" fmla="*/ 410850 w 698326"/>
                    <a:gd name="connsiteY26" fmla="*/ 128166 h 373718"/>
                    <a:gd name="connsiteX27" fmla="*/ 427620 w 698326"/>
                    <a:gd name="connsiteY27" fmla="*/ 111397 h 373718"/>
                    <a:gd name="connsiteX28" fmla="*/ 494697 w 698326"/>
                    <a:gd name="connsiteY28" fmla="*/ 178474 h 373718"/>
                    <a:gd name="connsiteX29" fmla="*/ 427620 w 698326"/>
                    <a:gd name="connsiteY29"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10234 w 698326"/>
                    <a:gd name="connsiteY16" fmla="*/ 243156 h 373718"/>
                    <a:gd name="connsiteX17" fmla="*/ 366531 w 698326"/>
                    <a:gd name="connsiteY17" fmla="*/ 107803 h 373718"/>
                    <a:gd name="connsiteX18" fmla="*/ 388092 w 698326"/>
                    <a:gd name="connsiteY18" fmla="*/ 117386 h 373718"/>
                    <a:gd name="connsiteX19" fmla="*/ 331795 w 698326"/>
                    <a:gd name="connsiteY19" fmla="*/ 252739 h 373718"/>
                    <a:gd name="connsiteX20" fmla="*/ 427620 w 698326"/>
                    <a:gd name="connsiteY20" fmla="*/ 245552 h 373718"/>
                    <a:gd name="connsiteX21" fmla="*/ 410850 w 698326"/>
                    <a:gd name="connsiteY21" fmla="*/ 228783 h 373718"/>
                    <a:gd name="connsiteX22" fmla="*/ 461159 w 698326"/>
                    <a:gd name="connsiteY22" fmla="*/ 178474 h 373718"/>
                    <a:gd name="connsiteX23" fmla="*/ 410850 w 698326"/>
                    <a:gd name="connsiteY23" fmla="*/ 128166 h 373718"/>
                    <a:gd name="connsiteX24" fmla="*/ 427620 w 698326"/>
                    <a:gd name="connsiteY24" fmla="*/ 111397 h 373718"/>
                    <a:gd name="connsiteX25" fmla="*/ 494697 w 698326"/>
                    <a:gd name="connsiteY25" fmla="*/ 178474 h 373718"/>
                    <a:gd name="connsiteX26" fmla="*/ 427620 w 698326"/>
                    <a:gd name="connsiteY26"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66531 w 698326"/>
                    <a:gd name="connsiteY16" fmla="*/ 107803 h 373718"/>
                    <a:gd name="connsiteX17" fmla="*/ 388092 w 698326"/>
                    <a:gd name="connsiteY17" fmla="*/ 117386 h 373718"/>
                    <a:gd name="connsiteX18" fmla="*/ 331795 w 698326"/>
                    <a:gd name="connsiteY18" fmla="*/ 252739 h 373718"/>
                    <a:gd name="connsiteX19" fmla="*/ 427620 w 698326"/>
                    <a:gd name="connsiteY19" fmla="*/ 245552 h 373718"/>
                    <a:gd name="connsiteX20" fmla="*/ 410850 w 698326"/>
                    <a:gd name="connsiteY20" fmla="*/ 228783 h 373718"/>
                    <a:gd name="connsiteX21" fmla="*/ 461159 w 698326"/>
                    <a:gd name="connsiteY21" fmla="*/ 178474 h 373718"/>
                    <a:gd name="connsiteX22" fmla="*/ 410850 w 698326"/>
                    <a:gd name="connsiteY22" fmla="*/ 128166 h 373718"/>
                    <a:gd name="connsiteX23" fmla="*/ 427620 w 698326"/>
                    <a:gd name="connsiteY23" fmla="*/ 111397 h 373718"/>
                    <a:gd name="connsiteX24" fmla="*/ 494697 w 698326"/>
                    <a:gd name="connsiteY24" fmla="*/ 178474 h 373718"/>
                    <a:gd name="connsiteX25" fmla="*/ 427620 w 698326"/>
                    <a:gd name="connsiteY25"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27620 w 698326"/>
                    <a:gd name="connsiteY18" fmla="*/ 245552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24" fmla="*/ 427620 w 698326"/>
                    <a:gd name="connsiteY24"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61159 w 698326"/>
                    <a:gd name="connsiteY19" fmla="*/ 178474 h 373718"/>
                    <a:gd name="connsiteX20" fmla="*/ 410850 w 698326"/>
                    <a:gd name="connsiteY20" fmla="*/ 128166 h 373718"/>
                    <a:gd name="connsiteX21" fmla="*/ 427620 w 698326"/>
                    <a:gd name="connsiteY21" fmla="*/ 111397 h 373718"/>
                    <a:gd name="connsiteX22" fmla="*/ 494697 w 698326"/>
                    <a:gd name="connsiteY22"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10850 w 698326"/>
                    <a:gd name="connsiteY17" fmla="*/ 128166 h 373718"/>
                    <a:gd name="connsiteX18" fmla="*/ 427620 w 698326"/>
                    <a:gd name="connsiteY18" fmla="*/ 111397 h 373718"/>
                    <a:gd name="connsiteX19" fmla="*/ 494697 w 698326"/>
                    <a:gd name="connsiteY19"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27620 w 698326"/>
                    <a:gd name="connsiteY17" fmla="*/ 111397 h 373718"/>
                    <a:gd name="connsiteX18" fmla="*/ 494697 w 698326"/>
                    <a:gd name="connsiteY18"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94697 w 698326"/>
                    <a:gd name="connsiteY17"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326" h="373718">
                      <a:moveTo>
                        <a:pt x="607292" y="29945"/>
                      </a:moveTo>
                      <a:cubicBezTo>
                        <a:pt x="607292" y="13176"/>
                        <a:pt x="594116" y="0"/>
                        <a:pt x="577347" y="0"/>
                      </a:cubicBezTo>
                      <a:lnTo>
                        <a:pt x="577347" y="0"/>
                      </a:lnTo>
                      <a:lnTo>
                        <a:pt x="120979" y="0"/>
                      </a:lnTo>
                      <a:cubicBezTo>
                        <a:pt x="104210" y="0"/>
                        <a:pt x="91034" y="13176"/>
                        <a:pt x="91034" y="29945"/>
                      </a:cubicBezTo>
                      <a:lnTo>
                        <a:pt x="91034" y="29945"/>
                      </a:lnTo>
                      <a:lnTo>
                        <a:pt x="91034" y="328201"/>
                      </a:lnTo>
                      <a:lnTo>
                        <a:pt x="0" y="328201"/>
                      </a:lnTo>
                      <a:lnTo>
                        <a:pt x="0" y="343773"/>
                      </a:lnTo>
                      <a:cubicBezTo>
                        <a:pt x="0" y="360542"/>
                        <a:pt x="13176" y="373718"/>
                        <a:pt x="29945" y="373718"/>
                      </a:cubicBezTo>
                      <a:lnTo>
                        <a:pt x="668381" y="373718"/>
                      </a:lnTo>
                      <a:cubicBezTo>
                        <a:pt x="685150" y="373718"/>
                        <a:pt x="698326" y="360542"/>
                        <a:pt x="698326" y="343773"/>
                      </a:cubicBezTo>
                      <a:lnTo>
                        <a:pt x="698326" y="328201"/>
                      </a:lnTo>
                      <a:lnTo>
                        <a:pt x="607292" y="328201"/>
                      </a:lnTo>
                      <a:lnTo>
                        <a:pt x="607292" y="29945"/>
                      </a:lnTo>
                      <a:close/>
                    </a:path>
                  </a:pathLst>
                </a:custGeom>
                <a:solidFill>
                  <a:schemeClr val="bg1">
                    <a:lumMod val="65000"/>
                  </a:schemeClr>
                </a:solidFill>
                <a:ln w="11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Graphic 15" descr="Apple with solid fill">
                  <a:extLst>
                    <a:ext uri="{FF2B5EF4-FFF2-40B4-BE49-F238E27FC236}">
                      <a16:creationId xmlns:a16="http://schemas.microsoft.com/office/drawing/2014/main" id="{FC8EAF77-E61E-6F60-7C1D-7020EBD1B4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50961">
                  <a:off x="7509071" y="5701210"/>
                  <a:ext cx="342908" cy="314834"/>
                </a:xfrm>
                <a:prstGeom prst="rect">
                  <a:avLst/>
                </a:prstGeom>
              </p:spPr>
            </p:pic>
          </p:grpSp>
          <p:sp>
            <p:nvSpPr>
              <p:cNvPr id="12" name="TextBox 11">
                <a:extLst>
                  <a:ext uri="{FF2B5EF4-FFF2-40B4-BE49-F238E27FC236}">
                    <a16:creationId xmlns:a16="http://schemas.microsoft.com/office/drawing/2014/main" id="{F6FBC74A-06F1-B0CF-83D2-F8771D09FF02}"/>
                  </a:ext>
                </a:extLst>
              </p:cNvPr>
              <p:cNvSpPr txBox="1"/>
              <p:nvPr/>
            </p:nvSpPr>
            <p:spPr>
              <a:xfrm>
                <a:off x="234505" y="4180600"/>
                <a:ext cx="818438" cy="261610"/>
              </a:xfrm>
              <a:prstGeom prst="rect">
                <a:avLst/>
              </a:prstGeom>
              <a:noFill/>
            </p:spPr>
            <p:txBody>
              <a:bodyPr wrap="square" rtlCol="0">
                <a:spAutoFit/>
              </a:bodyPr>
              <a:lstStyle/>
              <a:p>
                <a:pPr algn="ctr"/>
                <a:r>
                  <a:rPr lang="en-GB" sz="1100" b="1">
                    <a:effectLst>
                      <a:glow rad="101600">
                        <a:schemeClr val="bg1">
                          <a:alpha val="60000"/>
                        </a:schemeClr>
                      </a:glow>
                    </a:effectLst>
                  </a:rPr>
                  <a:t>Designers</a:t>
                </a:r>
              </a:p>
            </p:txBody>
          </p:sp>
        </p:grpSp>
      </p:grpSp>
      <p:grpSp>
        <p:nvGrpSpPr>
          <p:cNvPr id="17" name="Group 16">
            <a:extLst>
              <a:ext uri="{FF2B5EF4-FFF2-40B4-BE49-F238E27FC236}">
                <a16:creationId xmlns:a16="http://schemas.microsoft.com/office/drawing/2014/main" id="{8ED5BD50-625B-7DE0-82DA-559FF5CDF021}"/>
              </a:ext>
            </a:extLst>
          </p:cNvPr>
          <p:cNvGrpSpPr/>
          <p:nvPr/>
        </p:nvGrpSpPr>
        <p:grpSpPr>
          <a:xfrm>
            <a:off x="247407" y="2983979"/>
            <a:ext cx="779880" cy="720000"/>
            <a:chOff x="236141" y="2230913"/>
            <a:chExt cx="779880" cy="720000"/>
          </a:xfrm>
        </p:grpSpPr>
        <p:grpSp>
          <p:nvGrpSpPr>
            <p:cNvPr id="18" name="Group 17">
              <a:extLst>
                <a:ext uri="{FF2B5EF4-FFF2-40B4-BE49-F238E27FC236}">
                  <a16:creationId xmlns:a16="http://schemas.microsoft.com/office/drawing/2014/main" id="{589F017D-A41D-8F7A-3EA3-FD1CA5DDA065}"/>
                </a:ext>
              </a:extLst>
            </p:cNvPr>
            <p:cNvGrpSpPr/>
            <p:nvPr/>
          </p:nvGrpSpPr>
          <p:grpSpPr>
            <a:xfrm>
              <a:off x="236141" y="2230913"/>
              <a:ext cx="779880" cy="720000"/>
              <a:chOff x="236141" y="3016903"/>
              <a:chExt cx="779880" cy="720000"/>
            </a:xfrm>
          </p:grpSpPr>
          <p:sp>
            <p:nvSpPr>
              <p:cNvPr id="24" name="Rectangle: Rounded Corners 23">
                <a:extLst>
                  <a:ext uri="{FF2B5EF4-FFF2-40B4-BE49-F238E27FC236}">
                    <a16:creationId xmlns:a16="http://schemas.microsoft.com/office/drawing/2014/main" id="{132238D7-F532-24A2-C63F-11C52991E662}"/>
                  </a:ext>
                </a:extLst>
              </p:cNvPr>
              <p:cNvSpPr/>
              <p:nvPr/>
            </p:nvSpPr>
            <p:spPr>
              <a:xfrm>
                <a:off x="278739" y="3016903"/>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69E401E-F4B0-21F8-BB1C-070C6E232BCF}"/>
                  </a:ext>
                </a:extLst>
              </p:cNvPr>
              <p:cNvSpPr txBox="1"/>
              <p:nvPr/>
            </p:nvSpPr>
            <p:spPr>
              <a:xfrm>
                <a:off x="236141" y="3386259"/>
                <a:ext cx="779880" cy="331566"/>
              </a:xfrm>
              <a:prstGeom prst="rect">
                <a:avLst/>
              </a:prstGeom>
              <a:noFill/>
            </p:spPr>
            <p:txBody>
              <a:bodyPr wrap="square" rtlCol="0">
                <a:spAutoFit/>
              </a:bodyPr>
              <a:lstStyle/>
              <a:p>
                <a:pPr algn="ctr">
                  <a:lnSpc>
                    <a:spcPts val="900"/>
                  </a:lnSpc>
                </a:pPr>
                <a:r>
                  <a:rPr lang="en-GB" sz="1100" b="1" spc="-70"/>
                  <a:t>Product Assessors</a:t>
                </a:r>
              </a:p>
            </p:txBody>
          </p:sp>
        </p:grpSp>
        <p:grpSp>
          <p:nvGrpSpPr>
            <p:cNvPr id="20" name="Group 19">
              <a:extLst>
                <a:ext uri="{FF2B5EF4-FFF2-40B4-BE49-F238E27FC236}">
                  <a16:creationId xmlns:a16="http://schemas.microsoft.com/office/drawing/2014/main" id="{58BB26F0-BCEB-0E9F-B433-60FABA3A8154}"/>
                </a:ext>
              </a:extLst>
            </p:cNvPr>
            <p:cNvGrpSpPr/>
            <p:nvPr/>
          </p:nvGrpSpPr>
          <p:grpSpPr>
            <a:xfrm>
              <a:off x="476980" y="2250316"/>
              <a:ext cx="459148" cy="431636"/>
              <a:chOff x="8501546" y="5113867"/>
              <a:chExt cx="1055502" cy="992257"/>
            </a:xfrm>
          </p:grpSpPr>
          <p:sp>
            <p:nvSpPr>
              <p:cNvPr id="21" name="Freeform: Shape 20">
                <a:extLst>
                  <a:ext uri="{FF2B5EF4-FFF2-40B4-BE49-F238E27FC236}">
                    <a16:creationId xmlns:a16="http://schemas.microsoft.com/office/drawing/2014/main" id="{271D2543-EA38-C1E8-E816-960EAA0B5E81}"/>
                  </a:ext>
                </a:extLst>
              </p:cNvPr>
              <p:cNvSpPr/>
              <p:nvPr/>
            </p:nvSpPr>
            <p:spPr>
              <a:xfrm>
                <a:off x="8501546" y="5113867"/>
                <a:ext cx="766641" cy="895616"/>
              </a:xfrm>
              <a:custGeom>
                <a:avLst/>
                <a:gdLst>
                  <a:gd name="connsiteX0" fmla="*/ 609505 w 609523"/>
                  <a:gd name="connsiteY0" fmla="*/ 533019 h 753122"/>
                  <a:gd name="connsiteX1" fmla="*/ 573938 w 609523"/>
                  <a:gd name="connsiteY1" fmla="*/ 461582 h 753122"/>
                  <a:gd name="connsiteX2" fmla="*/ 483337 w 609523"/>
                  <a:gd name="connsiteY2" fmla="*/ 410404 h 753122"/>
                  <a:gd name="connsiteX3" fmla="*/ 483213 w 609523"/>
                  <a:gd name="connsiteY3" fmla="*/ 410347 h 753122"/>
                  <a:gd name="connsiteX4" fmla="*/ 483213 w 609523"/>
                  <a:gd name="connsiteY4" fmla="*/ 410347 h 753122"/>
                  <a:gd name="connsiteX5" fmla="*/ 482965 w 609523"/>
                  <a:gd name="connsiteY5" fmla="*/ 410251 h 753122"/>
                  <a:gd name="connsiteX6" fmla="*/ 468611 w 609523"/>
                  <a:gd name="connsiteY6" fmla="*/ 404536 h 753122"/>
                  <a:gd name="connsiteX7" fmla="*/ 405898 w 609523"/>
                  <a:gd name="connsiteY7" fmla="*/ 379590 h 753122"/>
                  <a:gd name="connsiteX8" fmla="*/ 400002 w 609523"/>
                  <a:gd name="connsiteY8" fmla="*/ 370789 h 753122"/>
                  <a:gd name="connsiteX9" fmla="*/ 400002 w 609523"/>
                  <a:gd name="connsiteY9" fmla="*/ 347415 h 753122"/>
                  <a:gd name="connsiteX10" fmla="*/ 457200 w 609523"/>
                  <a:gd name="connsiteY10" fmla="*/ 228600 h 753122"/>
                  <a:gd name="connsiteX11" fmla="*/ 457200 w 609523"/>
                  <a:gd name="connsiteY11" fmla="*/ 214313 h 753122"/>
                  <a:gd name="connsiteX12" fmla="*/ 472773 w 609523"/>
                  <a:gd name="connsiteY12" fmla="*/ 160487 h 753122"/>
                  <a:gd name="connsiteX13" fmla="*/ 377095 w 609523"/>
                  <a:gd name="connsiteY13" fmla="*/ 17974 h 753122"/>
                  <a:gd name="connsiteX14" fmla="*/ 363122 w 609523"/>
                  <a:gd name="connsiteY14" fmla="*/ 19221 h 753122"/>
                  <a:gd name="connsiteX15" fmla="*/ 353501 w 609523"/>
                  <a:gd name="connsiteY15" fmla="*/ 25889 h 753122"/>
                  <a:gd name="connsiteX16" fmla="*/ 342862 w 609523"/>
                  <a:gd name="connsiteY16" fmla="*/ 11344 h 753122"/>
                  <a:gd name="connsiteX17" fmla="*/ 329117 w 609523"/>
                  <a:gd name="connsiteY17" fmla="*/ 2591 h 753122"/>
                  <a:gd name="connsiteX18" fmla="*/ 299104 w 609523"/>
                  <a:gd name="connsiteY18" fmla="*/ 0 h 753122"/>
                  <a:gd name="connsiteX19" fmla="*/ 153905 w 609523"/>
                  <a:gd name="connsiteY19" fmla="*/ 91440 h 753122"/>
                  <a:gd name="connsiteX20" fmla="*/ 152133 w 609523"/>
                  <a:gd name="connsiteY20" fmla="*/ 219437 h 753122"/>
                  <a:gd name="connsiteX21" fmla="*/ 152400 w 609523"/>
                  <a:gd name="connsiteY21" fmla="*/ 221437 h 753122"/>
                  <a:gd name="connsiteX22" fmla="*/ 152400 w 609523"/>
                  <a:gd name="connsiteY22" fmla="*/ 228600 h 753122"/>
                  <a:gd name="connsiteX23" fmla="*/ 209455 w 609523"/>
                  <a:gd name="connsiteY23" fmla="*/ 347348 h 753122"/>
                  <a:gd name="connsiteX24" fmla="*/ 209455 w 609523"/>
                  <a:gd name="connsiteY24" fmla="*/ 370742 h 753122"/>
                  <a:gd name="connsiteX25" fmla="*/ 203740 w 609523"/>
                  <a:gd name="connsiteY25" fmla="*/ 379476 h 753122"/>
                  <a:gd name="connsiteX26" fmla="*/ 139284 w 609523"/>
                  <a:gd name="connsiteY26" fmla="*/ 405136 h 753122"/>
                  <a:gd name="connsiteX27" fmla="*/ 124587 w 609523"/>
                  <a:gd name="connsiteY27" fmla="*/ 410985 h 753122"/>
                  <a:gd name="connsiteX28" fmla="*/ 44958 w 609523"/>
                  <a:gd name="connsiteY28" fmla="*/ 454190 h 753122"/>
                  <a:gd name="connsiteX29" fmla="*/ 72580 w 609523"/>
                  <a:gd name="connsiteY29" fmla="*/ 481813 h 753122"/>
                  <a:gd name="connsiteX30" fmla="*/ 85801 w 609523"/>
                  <a:gd name="connsiteY30" fmla="*/ 495052 h 753122"/>
                  <a:gd name="connsiteX31" fmla="*/ 72790 w 609523"/>
                  <a:gd name="connsiteY31" fmla="*/ 508540 h 753122"/>
                  <a:gd name="connsiteX32" fmla="*/ 59169 w 609523"/>
                  <a:gd name="connsiteY32" fmla="*/ 522637 h 753122"/>
                  <a:gd name="connsiteX33" fmla="*/ 58988 w 609523"/>
                  <a:gd name="connsiteY33" fmla="*/ 522818 h 753122"/>
                  <a:gd name="connsiteX34" fmla="*/ 58807 w 609523"/>
                  <a:gd name="connsiteY34" fmla="*/ 522999 h 753122"/>
                  <a:gd name="connsiteX35" fmla="*/ 38138 w 609523"/>
                  <a:gd name="connsiteY35" fmla="*/ 531438 h 753122"/>
                  <a:gd name="connsiteX36" fmla="*/ 35785 w 609523"/>
                  <a:gd name="connsiteY36" fmla="*/ 531352 h 753122"/>
                  <a:gd name="connsiteX37" fmla="*/ 29118 w 609523"/>
                  <a:gd name="connsiteY37" fmla="*/ 538020 h 753122"/>
                  <a:gd name="connsiteX38" fmla="*/ 120463 w 609523"/>
                  <a:gd name="connsiteY38" fmla="*/ 629860 h 753122"/>
                  <a:gd name="connsiteX39" fmla="*/ 120486 w 609523"/>
                  <a:gd name="connsiteY39" fmla="*/ 678232 h 753122"/>
                  <a:gd name="connsiteX40" fmla="*/ 72114 w 609523"/>
                  <a:gd name="connsiteY40" fmla="*/ 678256 h 753122"/>
                  <a:gd name="connsiteX41" fmla="*/ 0 w 609523"/>
                  <a:gd name="connsiteY41" fmla="*/ 606400 h 753122"/>
                  <a:gd name="connsiteX42" fmla="*/ 0 w 609523"/>
                  <a:gd name="connsiteY42" fmla="*/ 700792 h 753122"/>
                  <a:gd name="connsiteX43" fmla="*/ 8477 w 609523"/>
                  <a:gd name="connsiteY43" fmla="*/ 706450 h 753122"/>
                  <a:gd name="connsiteX44" fmla="*/ 307438 w 609523"/>
                  <a:gd name="connsiteY44" fmla="*/ 753123 h 753122"/>
                  <a:gd name="connsiteX45" fmla="*/ 601904 w 609523"/>
                  <a:gd name="connsiteY45" fmla="*/ 705841 h 753122"/>
                  <a:gd name="connsiteX46" fmla="*/ 609524 w 609523"/>
                  <a:gd name="connsiteY46" fmla="*/ 700126 h 753122"/>
                  <a:gd name="connsiteX47" fmla="*/ 190500 w 609523"/>
                  <a:gd name="connsiteY47" fmla="*/ 228600 h 753122"/>
                  <a:gd name="connsiteX48" fmla="*/ 190500 w 609523"/>
                  <a:gd name="connsiteY48" fmla="*/ 196215 h 753122"/>
                  <a:gd name="connsiteX49" fmla="*/ 375590 w 609523"/>
                  <a:gd name="connsiteY49" fmla="*/ 117872 h 753122"/>
                  <a:gd name="connsiteX50" fmla="*/ 419100 w 609523"/>
                  <a:gd name="connsiteY50" fmla="*/ 182251 h 753122"/>
                  <a:gd name="connsiteX51" fmla="*/ 419100 w 609523"/>
                  <a:gd name="connsiteY51" fmla="*/ 228600 h 753122"/>
                  <a:gd name="connsiteX52" fmla="*/ 304800 w 609523"/>
                  <a:gd name="connsiteY52" fmla="*/ 342900 h 753122"/>
                  <a:gd name="connsiteX53" fmla="*/ 190500 w 609523"/>
                  <a:gd name="connsiteY53" fmla="*/ 228600 h 753122"/>
                  <a:gd name="connsiteX54" fmla="*/ 266605 w 609523"/>
                  <a:gd name="connsiteY54" fmla="*/ 601513 h 753122"/>
                  <a:gd name="connsiteX55" fmla="*/ 160430 w 609523"/>
                  <a:gd name="connsiteY55" fmla="*/ 437731 h 753122"/>
                  <a:gd name="connsiteX56" fmla="*/ 199358 w 609523"/>
                  <a:gd name="connsiteY56" fmla="*/ 422234 h 753122"/>
                  <a:gd name="connsiteX57" fmla="*/ 266605 w 609523"/>
                  <a:gd name="connsiteY57" fmla="*/ 449142 h 753122"/>
                  <a:gd name="connsiteX58" fmla="*/ 304705 w 609523"/>
                  <a:gd name="connsiteY58" fmla="*/ 423396 h 753122"/>
                  <a:gd name="connsiteX59" fmla="*/ 239506 w 609523"/>
                  <a:gd name="connsiteY59" fmla="*/ 397316 h 753122"/>
                  <a:gd name="connsiteX60" fmla="*/ 247555 w 609523"/>
                  <a:gd name="connsiteY60" fmla="*/ 370742 h 753122"/>
                  <a:gd name="connsiteX61" fmla="*/ 247555 w 609523"/>
                  <a:gd name="connsiteY61" fmla="*/ 369789 h 753122"/>
                  <a:gd name="connsiteX62" fmla="*/ 361912 w 609523"/>
                  <a:gd name="connsiteY62" fmla="*/ 369789 h 753122"/>
                  <a:gd name="connsiteX63" fmla="*/ 361912 w 609523"/>
                  <a:gd name="connsiteY63" fmla="*/ 370742 h 753122"/>
                  <a:gd name="connsiteX64" fmla="*/ 369951 w 609523"/>
                  <a:gd name="connsiteY64" fmla="*/ 397259 h 753122"/>
                  <a:gd name="connsiteX65" fmla="*/ 342805 w 609523"/>
                  <a:gd name="connsiteY65" fmla="*/ 600751 h 753122"/>
                  <a:gd name="connsiteX66" fmla="*/ 342805 w 609523"/>
                  <a:gd name="connsiteY66" fmla="*/ 449142 h 753122"/>
                  <a:gd name="connsiteX67" fmla="*/ 410099 w 609523"/>
                  <a:gd name="connsiteY67" fmla="*/ 422224 h 753122"/>
                  <a:gd name="connsiteX68" fmla="*/ 447694 w 609523"/>
                  <a:gd name="connsiteY68" fmla="*/ 437198 h 753122"/>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120486 w 609524"/>
                  <a:gd name="connsiteY38" fmla="*/ 678232 h 753123"/>
                  <a:gd name="connsiteX39" fmla="*/ 72114 w 609524"/>
                  <a:gd name="connsiteY39" fmla="*/ 678256 h 753123"/>
                  <a:gd name="connsiteX40" fmla="*/ 0 w 609524"/>
                  <a:gd name="connsiteY40" fmla="*/ 606400 h 753123"/>
                  <a:gd name="connsiteX41" fmla="*/ 0 w 609524"/>
                  <a:gd name="connsiteY41" fmla="*/ 700792 h 753123"/>
                  <a:gd name="connsiteX42" fmla="*/ 8477 w 609524"/>
                  <a:gd name="connsiteY42" fmla="*/ 706450 h 753123"/>
                  <a:gd name="connsiteX43" fmla="*/ 307438 w 609524"/>
                  <a:gd name="connsiteY43" fmla="*/ 753123 h 753123"/>
                  <a:gd name="connsiteX44" fmla="*/ 601904 w 609524"/>
                  <a:gd name="connsiteY44" fmla="*/ 705841 h 753123"/>
                  <a:gd name="connsiteX45" fmla="*/ 609524 w 609524"/>
                  <a:gd name="connsiteY45" fmla="*/ 700126 h 753123"/>
                  <a:gd name="connsiteX46" fmla="*/ 609505 w 609524"/>
                  <a:gd name="connsiteY46" fmla="*/ 533019 h 753123"/>
                  <a:gd name="connsiteX47" fmla="*/ 190500 w 609524"/>
                  <a:gd name="connsiteY47" fmla="*/ 228600 h 753123"/>
                  <a:gd name="connsiteX48" fmla="*/ 190500 w 609524"/>
                  <a:gd name="connsiteY48" fmla="*/ 196215 h 753123"/>
                  <a:gd name="connsiteX49" fmla="*/ 375590 w 609524"/>
                  <a:gd name="connsiteY49" fmla="*/ 117872 h 753123"/>
                  <a:gd name="connsiteX50" fmla="*/ 419100 w 609524"/>
                  <a:gd name="connsiteY50" fmla="*/ 182251 h 753123"/>
                  <a:gd name="connsiteX51" fmla="*/ 419100 w 609524"/>
                  <a:gd name="connsiteY51" fmla="*/ 228600 h 753123"/>
                  <a:gd name="connsiteX52" fmla="*/ 304800 w 609524"/>
                  <a:gd name="connsiteY52" fmla="*/ 342900 h 753123"/>
                  <a:gd name="connsiteX53" fmla="*/ 190500 w 609524"/>
                  <a:gd name="connsiteY53" fmla="*/ 228600 h 753123"/>
                  <a:gd name="connsiteX54" fmla="*/ 266605 w 609524"/>
                  <a:gd name="connsiteY54" fmla="*/ 601513 h 753123"/>
                  <a:gd name="connsiteX55" fmla="*/ 160430 w 609524"/>
                  <a:gd name="connsiteY55" fmla="*/ 437731 h 753123"/>
                  <a:gd name="connsiteX56" fmla="*/ 199358 w 609524"/>
                  <a:gd name="connsiteY56" fmla="*/ 422234 h 753123"/>
                  <a:gd name="connsiteX57" fmla="*/ 266605 w 609524"/>
                  <a:gd name="connsiteY57" fmla="*/ 449142 h 753123"/>
                  <a:gd name="connsiteX58" fmla="*/ 266605 w 609524"/>
                  <a:gd name="connsiteY58" fmla="*/ 601513 h 753123"/>
                  <a:gd name="connsiteX59" fmla="*/ 304705 w 609524"/>
                  <a:gd name="connsiteY59" fmla="*/ 423396 h 753123"/>
                  <a:gd name="connsiteX60" fmla="*/ 239506 w 609524"/>
                  <a:gd name="connsiteY60" fmla="*/ 397316 h 753123"/>
                  <a:gd name="connsiteX61" fmla="*/ 247555 w 609524"/>
                  <a:gd name="connsiteY61" fmla="*/ 370742 h 753123"/>
                  <a:gd name="connsiteX62" fmla="*/ 247555 w 609524"/>
                  <a:gd name="connsiteY62" fmla="*/ 369789 h 753123"/>
                  <a:gd name="connsiteX63" fmla="*/ 361912 w 609524"/>
                  <a:gd name="connsiteY63" fmla="*/ 369789 h 753123"/>
                  <a:gd name="connsiteX64" fmla="*/ 361912 w 609524"/>
                  <a:gd name="connsiteY64" fmla="*/ 370742 h 753123"/>
                  <a:gd name="connsiteX65" fmla="*/ 369951 w 609524"/>
                  <a:gd name="connsiteY65" fmla="*/ 397259 h 753123"/>
                  <a:gd name="connsiteX66" fmla="*/ 304705 w 609524"/>
                  <a:gd name="connsiteY66" fmla="*/ 423396 h 753123"/>
                  <a:gd name="connsiteX67" fmla="*/ 342805 w 609524"/>
                  <a:gd name="connsiteY67" fmla="*/ 600751 h 753123"/>
                  <a:gd name="connsiteX68" fmla="*/ 342805 w 609524"/>
                  <a:gd name="connsiteY68" fmla="*/ 449142 h 753123"/>
                  <a:gd name="connsiteX69" fmla="*/ 410099 w 609524"/>
                  <a:gd name="connsiteY69" fmla="*/ 422224 h 753123"/>
                  <a:gd name="connsiteX70" fmla="*/ 447694 w 609524"/>
                  <a:gd name="connsiteY70" fmla="*/ 437198 h 753123"/>
                  <a:gd name="connsiteX71" fmla="*/ 342805 w 609524"/>
                  <a:gd name="connsiteY71"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72114 w 609524"/>
                  <a:gd name="connsiteY38" fmla="*/ 678256 h 753123"/>
                  <a:gd name="connsiteX39" fmla="*/ 0 w 609524"/>
                  <a:gd name="connsiteY39" fmla="*/ 606400 h 753123"/>
                  <a:gd name="connsiteX40" fmla="*/ 0 w 609524"/>
                  <a:gd name="connsiteY40" fmla="*/ 700792 h 753123"/>
                  <a:gd name="connsiteX41" fmla="*/ 8477 w 609524"/>
                  <a:gd name="connsiteY41" fmla="*/ 706450 h 753123"/>
                  <a:gd name="connsiteX42" fmla="*/ 307438 w 609524"/>
                  <a:gd name="connsiteY42" fmla="*/ 753123 h 753123"/>
                  <a:gd name="connsiteX43" fmla="*/ 601904 w 609524"/>
                  <a:gd name="connsiteY43" fmla="*/ 705841 h 753123"/>
                  <a:gd name="connsiteX44" fmla="*/ 609524 w 609524"/>
                  <a:gd name="connsiteY44" fmla="*/ 700126 h 753123"/>
                  <a:gd name="connsiteX45" fmla="*/ 609505 w 609524"/>
                  <a:gd name="connsiteY45" fmla="*/ 533019 h 753123"/>
                  <a:gd name="connsiteX46" fmla="*/ 190500 w 609524"/>
                  <a:gd name="connsiteY46" fmla="*/ 228600 h 753123"/>
                  <a:gd name="connsiteX47" fmla="*/ 190500 w 609524"/>
                  <a:gd name="connsiteY47" fmla="*/ 196215 h 753123"/>
                  <a:gd name="connsiteX48" fmla="*/ 375590 w 609524"/>
                  <a:gd name="connsiteY48" fmla="*/ 117872 h 753123"/>
                  <a:gd name="connsiteX49" fmla="*/ 419100 w 609524"/>
                  <a:gd name="connsiteY49" fmla="*/ 182251 h 753123"/>
                  <a:gd name="connsiteX50" fmla="*/ 419100 w 609524"/>
                  <a:gd name="connsiteY50" fmla="*/ 228600 h 753123"/>
                  <a:gd name="connsiteX51" fmla="*/ 304800 w 609524"/>
                  <a:gd name="connsiteY51" fmla="*/ 342900 h 753123"/>
                  <a:gd name="connsiteX52" fmla="*/ 190500 w 609524"/>
                  <a:gd name="connsiteY52" fmla="*/ 228600 h 753123"/>
                  <a:gd name="connsiteX53" fmla="*/ 266605 w 609524"/>
                  <a:gd name="connsiteY53" fmla="*/ 601513 h 753123"/>
                  <a:gd name="connsiteX54" fmla="*/ 160430 w 609524"/>
                  <a:gd name="connsiteY54" fmla="*/ 437731 h 753123"/>
                  <a:gd name="connsiteX55" fmla="*/ 199358 w 609524"/>
                  <a:gd name="connsiteY55" fmla="*/ 422234 h 753123"/>
                  <a:gd name="connsiteX56" fmla="*/ 266605 w 609524"/>
                  <a:gd name="connsiteY56" fmla="*/ 449142 h 753123"/>
                  <a:gd name="connsiteX57" fmla="*/ 266605 w 609524"/>
                  <a:gd name="connsiteY57" fmla="*/ 601513 h 753123"/>
                  <a:gd name="connsiteX58" fmla="*/ 304705 w 609524"/>
                  <a:gd name="connsiteY58" fmla="*/ 423396 h 753123"/>
                  <a:gd name="connsiteX59" fmla="*/ 239506 w 609524"/>
                  <a:gd name="connsiteY59" fmla="*/ 397316 h 753123"/>
                  <a:gd name="connsiteX60" fmla="*/ 247555 w 609524"/>
                  <a:gd name="connsiteY60" fmla="*/ 370742 h 753123"/>
                  <a:gd name="connsiteX61" fmla="*/ 247555 w 609524"/>
                  <a:gd name="connsiteY61" fmla="*/ 369789 h 753123"/>
                  <a:gd name="connsiteX62" fmla="*/ 361912 w 609524"/>
                  <a:gd name="connsiteY62" fmla="*/ 369789 h 753123"/>
                  <a:gd name="connsiteX63" fmla="*/ 361912 w 609524"/>
                  <a:gd name="connsiteY63" fmla="*/ 370742 h 753123"/>
                  <a:gd name="connsiteX64" fmla="*/ 369951 w 609524"/>
                  <a:gd name="connsiteY64" fmla="*/ 397259 h 753123"/>
                  <a:gd name="connsiteX65" fmla="*/ 304705 w 609524"/>
                  <a:gd name="connsiteY65" fmla="*/ 423396 h 753123"/>
                  <a:gd name="connsiteX66" fmla="*/ 342805 w 609524"/>
                  <a:gd name="connsiteY66" fmla="*/ 600751 h 753123"/>
                  <a:gd name="connsiteX67" fmla="*/ 342805 w 609524"/>
                  <a:gd name="connsiteY67" fmla="*/ 449142 h 753123"/>
                  <a:gd name="connsiteX68" fmla="*/ 410099 w 609524"/>
                  <a:gd name="connsiteY68" fmla="*/ 422224 h 753123"/>
                  <a:gd name="connsiteX69" fmla="*/ 447694 w 609524"/>
                  <a:gd name="connsiteY69" fmla="*/ 437198 h 753123"/>
                  <a:gd name="connsiteX70" fmla="*/ 342805 w 609524"/>
                  <a:gd name="connsiteY70"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0 w 609524"/>
                  <a:gd name="connsiteY38" fmla="*/ 606400 h 753123"/>
                  <a:gd name="connsiteX39" fmla="*/ 0 w 609524"/>
                  <a:gd name="connsiteY39" fmla="*/ 700792 h 753123"/>
                  <a:gd name="connsiteX40" fmla="*/ 8477 w 609524"/>
                  <a:gd name="connsiteY40" fmla="*/ 706450 h 753123"/>
                  <a:gd name="connsiteX41" fmla="*/ 307438 w 609524"/>
                  <a:gd name="connsiteY41" fmla="*/ 753123 h 753123"/>
                  <a:gd name="connsiteX42" fmla="*/ 601904 w 609524"/>
                  <a:gd name="connsiteY42" fmla="*/ 705841 h 753123"/>
                  <a:gd name="connsiteX43" fmla="*/ 609524 w 609524"/>
                  <a:gd name="connsiteY43" fmla="*/ 700126 h 753123"/>
                  <a:gd name="connsiteX44" fmla="*/ 609505 w 609524"/>
                  <a:gd name="connsiteY44" fmla="*/ 533019 h 753123"/>
                  <a:gd name="connsiteX45" fmla="*/ 190500 w 609524"/>
                  <a:gd name="connsiteY45" fmla="*/ 228600 h 753123"/>
                  <a:gd name="connsiteX46" fmla="*/ 190500 w 609524"/>
                  <a:gd name="connsiteY46" fmla="*/ 196215 h 753123"/>
                  <a:gd name="connsiteX47" fmla="*/ 375590 w 609524"/>
                  <a:gd name="connsiteY47" fmla="*/ 117872 h 753123"/>
                  <a:gd name="connsiteX48" fmla="*/ 419100 w 609524"/>
                  <a:gd name="connsiteY48" fmla="*/ 182251 h 753123"/>
                  <a:gd name="connsiteX49" fmla="*/ 419100 w 609524"/>
                  <a:gd name="connsiteY49" fmla="*/ 228600 h 753123"/>
                  <a:gd name="connsiteX50" fmla="*/ 304800 w 609524"/>
                  <a:gd name="connsiteY50" fmla="*/ 342900 h 753123"/>
                  <a:gd name="connsiteX51" fmla="*/ 190500 w 609524"/>
                  <a:gd name="connsiteY51" fmla="*/ 228600 h 753123"/>
                  <a:gd name="connsiteX52" fmla="*/ 266605 w 609524"/>
                  <a:gd name="connsiteY52" fmla="*/ 601513 h 753123"/>
                  <a:gd name="connsiteX53" fmla="*/ 160430 w 609524"/>
                  <a:gd name="connsiteY53" fmla="*/ 437731 h 753123"/>
                  <a:gd name="connsiteX54" fmla="*/ 199358 w 609524"/>
                  <a:gd name="connsiteY54" fmla="*/ 422234 h 753123"/>
                  <a:gd name="connsiteX55" fmla="*/ 266605 w 609524"/>
                  <a:gd name="connsiteY55" fmla="*/ 449142 h 753123"/>
                  <a:gd name="connsiteX56" fmla="*/ 266605 w 609524"/>
                  <a:gd name="connsiteY56" fmla="*/ 601513 h 753123"/>
                  <a:gd name="connsiteX57" fmla="*/ 304705 w 609524"/>
                  <a:gd name="connsiteY57" fmla="*/ 423396 h 753123"/>
                  <a:gd name="connsiteX58" fmla="*/ 239506 w 609524"/>
                  <a:gd name="connsiteY58" fmla="*/ 397316 h 753123"/>
                  <a:gd name="connsiteX59" fmla="*/ 247555 w 609524"/>
                  <a:gd name="connsiteY59" fmla="*/ 370742 h 753123"/>
                  <a:gd name="connsiteX60" fmla="*/ 247555 w 609524"/>
                  <a:gd name="connsiteY60" fmla="*/ 369789 h 753123"/>
                  <a:gd name="connsiteX61" fmla="*/ 361912 w 609524"/>
                  <a:gd name="connsiteY61" fmla="*/ 369789 h 753123"/>
                  <a:gd name="connsiteX62" fmla="*/ 361912 w 609524"/>
                  <a:gd name="connsiteY62" fmla="*/ 370742 h 753123"/>
                  <a:gd name="connsiteX63" fmla="*/ 369951 w 609524"/>
                  <a:gd name="connsiteY63" fmla="*/ 397259 h 753123"/>
                  <a:gd name="connsiteX64" fmla="*/ 304705 w 609524"/>
                  <a:gd name="connsiteY64" fmla="*/ 423396 h 753123"/>
                  <a:gd name="connsiteX65" fmla="*/ 342805 w 609524"/>
                  <a:gd name="connsiteY65" fmla="*/ 600751 h 753123"/>
                  <a:gd name="connsiteX66" fmla="*/ 342805 w 609524"/>
                  <a:gd name="connsiteY66" fmla="*/ 449142 h 753123"/>
                  <a:gd name="connsiteX67" fmla="*/ 410099 w 609524"/>
                  <a:gd name="connsiteY67" fmla="*/ 422224 h 753123"/>
                  <a:gd name="connsiteX68" fmla="*/ 447694 w 609524"/>
                  <a:gd name="connsiteY68" fmla="*/ 437198 h 753123"/>
                  <a:gd name="connsiteX69" fmla="*/ 342805 w 609524"/>
                  <a:gd name="connsiteY69"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0 w 609524"/>
                  <a:gd name="connsiteY37" fmla="*/ 606400 h 753123"/>
                  <a:gd name="connsiteX38" fmla="*/ 0 w 609524"/>
                  <a:gd name="connsiteY38" fmla="*/ 700792 h 753123"/>
                  <a:gd name="connsiteX39" fmla="*/ 8477 w 609524"/>
                  <a:gd name="connsiteY39" fmla="*/ 706450 h 753123"/>
                  <a:gd name="connsiteX40" fmla="*/ 307438 w 609524"/>
                  <a:gd name="connsiteY40" fmla="*/ 753123 h 753123"/>
                  <a:gd name="connsiteX41" fmla="*/ 601904 w 609524"/>
                  <a:gd name="connsiteY41" fmla="*/ 705841 h 753123"/>
                  <a:gd name="connsiteX42" fmla="*/ 609524 w 609524"/>
                  <a:gd name="connsiteY42" fmla="*/ 700126 h 753123"/>
                  <a:gd name="connsiteX43" fmla="*/ 609505 w 609524"/>
                  <a:gd name="connsiteY43" fmla="*/ 533019 h 753123"/>
                  <a:gd name="connsiteX44" fmla="*/ 190500 w 609524"/>
                  <a:gd name="connsiteY44" fmla="*/ 228600 h 753123"/>
                  <a:gd name="connsiteX45" fmla="*/ 190500 w 609524"/>
                  <a:gd name="connsiteY45" fmla="*/ 196215 h 753123"/>
                  <a:gd name="connsiteX46" fmla="*/ 375590 w 609524"/>
                  <a:gd name="connsiteY46" fmla="*/ 117872 h 753123"/>
                  <a:gd name="connsiteX47" fmla="*/ 419100 w 609524"/>
                  <a:gd name="connsiteY47" fmla="*/ 182251 h 753123"/>
                  <a:gd name="connsiteX48" fmla="*/ 419100 w 609524"/>
                  <a:gd name="connsiteY48" fmla="*/ 228600 h 753123"/>
                  <a:gd name="connsiteX49" fmla="*/ 304800 w 609524"/>
                  <a:gd name="connsiteY49" fmla="*/ 342900 h 753123"/>
                  <a:gd name="connsiteX50" fmla="*/ 190500 w 609524"/>
                  <a:gd name="connsiteY50" fmla="*/ 228600 h 753123"/>
                  <a:gd name="connsiteX51" fmla="*/ 266605 w 609524"/>
                  <a:gd name="connsiteY51" fmla="*/ 601513 h 753123"/>
                  <a:gd name="connsiteX52" fmla="*/ 160430 w 609524"/>
                  <a:gd name="connsiteY52" fmla="*/ 437731 h 753123"/>
                  <a:gd name="connsiteX53" fmla="*/ 199358 w 609524"/>
                  <a:gd name="connsiteY53" fmla="*/ 422234 h 753123"/>
                  <a:gd name="connsiteX54" fmla="*/ 266605 w 609524"/>
                  <a:gd name="connsiteY54" fmla="*/ 449142 h 753123"/>
                  <a:gd name="connsiteX55" fmla="*/ 266605 w 609524"/>
                  <a:gd name="connsiteY55" fmla="*/ 601513 h 753123"/>
                  <a:gd name="connsiteX56" fmla="*/ 304705 w 609524"/>
                  <a:gd name="connsiteY56" fmla="*/ 423396 h 753123"/>
                  <a:gd name="connsiteX57" fmla="*/ 239506 w 609524"/>
                  <a:gd name="connsiteY57" fmla="*/ 397316 h 753123"/>
                  <a:gd name="connsiteX58" fmla="*/ 247555 w 609524"/>
                  <a:gd name="connsiteY58" fmla="*/ 370742 h 753123"/>
                  <a:gd name="connsiteX59" fmla="*/ 247555 w 609524"/>
                  <a:gd name="connsiteY59" fmla="*/ 369789 h 753123"/>
                  <a:gd name="connsiteX60" fmla="*/ 361912 w 609524"/>
                  <a:gd name="connsiteY60" fmla="*/ 369789 h 753123"/>
                  <a:gd name="connsiteX61" fmla="*/ 361912 w 609524"/>
                  <a:gd name="connsiteY61" fmla="*/ 370742 h 753123"/>
                  <a:gd name="connsiteX62" fmla="*/ 369951 w 609524"/>
                  <a:gd name="connsiteY62" fmla="*/ 397259 h 753123"/>
                  <a:gd name="connsiteX63" fmla="*/ 304705 w 609524"/>
                  <a:gd name="connsiteY63" fmla="*/ 423396 h 753123"/>
                  <a:gd name="connsiteX64" fmla="*/ 342805 w 609524"/>
                  <a:gd name="connsiteY64" fmla="*/ 600751 h 753123"/>
                  <a:gd name="connsiteX65" fmla="*/ 342805 w 609524"/>
                  <a:gd name="connsiteY65" fmla="*/ 449142 h 753123"/>
                  <a:gd name="connsiteX66" fmla="*/ 410099 w 609524"/>
                  <a:gd name="connsiteY66" fmla="*/ 422224 h 753123"/>
                  <a:gd name="connsiteX67" fmla="*/ 447694 w 609524"/>
                  <a:gd name="connsiteY67" fmla="*/ 437198 h 753123"/>
                  <a:gd name="connsiteX68" fmla="*/ 342805 w 609524"/>
                  <a:gd name="connsiteY68"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59169 w 609524"/>
                  <a:gd name="connsiteY31" fmla="*/ 522637 h 753123"/>
                  <a:gd name="connsiteX32" fmla="*/ 58988 w 609524"/>
                  <a:gd name="connsiteY32" fmla="*/ 522818 h 753123"/>
                  <a:gd name="connsiteX33" fmla="*/ 58807 w 609524"/>
                  <a:gd name="connsiteY33" fmla="*/ 522999 h 753123"/>
                  <a:gd name="connsiteX34" fmla="*/ 38138 w 609524"/>
                  <a:gd name="connsiteY34" fmla="*/ 531438 h 753123"/>
                  <a:gd name="connsiteX35" fmla="*/ 35785 w 609524"/>
                  <a:gd name="connsiteY35" fmla="*/ 531352 h 753123"/>
                  <a:gd name="connsiteX36" fmla="*/ 0 w 609524"/>
                  <a:gd name="connsiteY36" fmla="*/ 606400 h 753123"/>
                  <a:gd name="connsiteX37" fmla="*/ 0 w 609524"/>
                  <a:gd name="connsiteY37" fmla="*/ 700792 h 753123"/>
                  <a:gd name="connsiteX38" fmla="*/ 8477 w 609524"/>
                  <a:gd name="connsiteY38" fmla="*/ 706450 h 753123"/>
                  <a:gd name="connsiteX39" fmla="*/ 307438 w 609524"/>
                  <a:gd name="connsiteY39" fmla="*/ 753123 h 753123"/>
                  <a:gd name="connsiteX40" fmla="*/ 601904 w 609524"/>
                  <a:gd name="connsiteY40" fmla="*/ 705841 h 753123"/>
                  <a:gd name="connsiteX41" fmla="*/ 609524 w 609524"/>
                  <a:gd name="connsiteY41" fmla="*/ 700126 h 753123"/>
                  <a:gd name="connsiteX42" fmla="*/ 609505 w 609524"/>
                  <a:gd name="connsiteY42" fmla="*/ 533019 h 753123"/>
                  <a:gd name="connsiteX43" fmla="*/ 190500 w 609524"/>
                  <a:gd name="connsiteY43" fmla="*/ 228600 h 753123"/>
                  <a:gd name="connsiteX44" fmla="*/ 190500 w 609524"/>
                  <a:gd name="connsiteY44" fmla="*/ 196215 h 753123"/>
                  <a:gd name="connsiteX45" fmla="*/ 375590 w 609524"/>
                  <a:gd name="connsiteY45" fmla="*/ 117872 h 753123"/>
                  <a:gd name="connsiteX46" fmla="*/ 419100 w 609524"/>
                  <a:gd name="connsiteY46" fmla="*/ 182251 h 753123"/>
                  <a:gd name="connsiteX47" fmla="*/ 419100 w 609524"/>
                  <a:gd name="connsiteY47" fmla="*/ 228600 h 753123"/>
                  <a:gd name="connsiteX48" fmla="*/ 304800 w 609524"/>
                  <a:gd name="connsiteY48" fmla="*/ 342900 h 753123"/>
                  <a:gd name="connsiteX49" fmla="*/ 190500 w 609524"/>
                  <a:gd name="connsiteY49" fmla="*/ 228600 h 753123"/>
                  <a:gd name="connsiteX50" fmla="*/ 266605 w 609524"/>
                  <a:gd name="connsiteY50" fmla="*/ 601513 h 753123"/>
                  <a:gd name="connsiteX51" fmla="*/ 160430 w 609524"/>
                  <a:gd name="connsiteY51" fmla="*/ 437731 h 753123"/>
                  <a:gd name="connsiteX52" fmla="*/ 199358 w 609524"/>
                  <a:gd name="connsiteY52" fmla="*/ 422234 h 753123"/>
                  <a:gd name="connsiteX53" fmla="*/ 266605 w 609524"/>
                  <a:gd name="connsiteY53" fmla="*/ 449142 h 753123"/>
                  <a:gd name="connsiteX54" fmla="*/ 266605 w 609524"/>
                  <a:gd name="connsiteY54" fmla="*/ 601513 h 753123"/>
                  <a:gd name="connsiteX55" fmla="*/ 304705 w 609524"/>
                  <a:gd name="connsiteY55" fmla="*/ 423396 h 753123"/>
                  <a:gd name="connsiteX56" fmla="*/ 239506 w 609524"/>
                  <a:gd name="connsiteY56" fmla="*/ 397316 h 753123"/>
                  <a:gd name="connsiteX57" fmla="*/ 247555 w 609524"/>
                  <a:gd name="connsiteY57" fmla="*/ 370742 h 753123"/>
                  <a:gd name="connsiteX58" fmla="*/ 247555 w 609524"/>
                  <a:gd name="connsiteY58" fmla="*/ 369789 h 753123"/>
                  <a:gd name="connsiteX59" fmla="*/ 361912 w 609524"/>
                  <a:gd name="connsiteY59" fmla="*/ 369789 h 753123"/>
                  <a:gd name="connsiteX60" fmla="*/ 361912 w 609524"/>
                  <a:gd name="connsiteY60" fmla="*/ 370742 h 753123"/>
                  <a:gd name="connsiteX61" fmla="*/ 369951 w 609524"/>
                  <a:gd name="connsiteY61" fmla="*/ 397259 h 753123"/>
                  <a:gd name="connsiteX62" fmla="*/ 304705 w 609524"/>
                  <a:gd name="connsiteY62" fmla="*/ 423396 h 753123"/>
                  <a:gd name="connsiteX63" fmla="*/ 342805 w 609524"/>
                  <a:gd name="connsiteY63" fmla="*/ 600751 h 753123"/>
                  <a:gd name="connsiteX64" fmla="*/ 342805 w 609524"/>
                  <a:gd name="connsiteY64" fmla="*/ 449142 h 753123"/>
                  <a:gd name="connsiteX65" fmla="*/ 410099 w 609524"/>
                  <a:gd name="connsiteY65" fmla="*/ 422224 h 753123"/>
                  <a:gd name="connsiteX66" fmla="*/ 447694 w 609524"/>
                  <a:gd name="connsiteY66" fmla="*/ 437198 h 753123"/>
                  <a:gd name="connsiteX67" fmla="*/ 342805 w 609524"/>
                  <a:gd name="connsiteY67"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59169 w 609524"/>
                  <a:gd name="connsiteY30" fmla="*/ 522637 h 753123"/>
                  <a:gd name="connsiteX31" fmla="*/ 58988 w 609524"/>
                  <a:gd name="connsiteY31" fmla="*/ 522818 h 753123"/>
                  <a:gd name="connsiteX32" fmla="*/ 58807 w 609524"/>
                  <a:gd name="connsiteY32" fmla="*/ 522999 h 753123"/>
                  <a:gd name="connsiteX33" fmla="*/ 38138 w 609524"/>
                  <a:gd name="connsiteY33" fmla="*/ 531438 h 753123"/>
                  <a:gd name="connsiteX34" fmla="*/ 35785 w 609524"/>
                  <a:gd name="connsiteY34" fmla="*/ 531352 h 753123"/>
                  <a:gd name="connsiteX35" fmla="*/ 0 w 609524"/>
                  <a:gd name="connsiteY35" fmla="*/ 606400 h 753123"/>
                  <a:gd name="connsiteX36" fmla="*/ 0 w 609524"/>
                  <a:gd name="connsiteY36" fmla="*/ 700792 h 753123"/>
                  <a:gd name="connsiteX37" fmla="*/ 8477 w 609524"/>
                  <a:gd name="connsiteY37" fmla="*/ 706450 h 753123"/>
                  <a:gd name="connsiteX38" fmla="*/ 307438 w 609524"/>
                  <a:gd name="connsiteY38" fmla="*/ 753123 h 753123"/>
                  <a:gd name="connsiteX39" fmla="*/ 601904 w 609524"/>
                  <a:gd name="connsiteY39" fmla="*/ 705841 h 753123"/>
                  <a:gd name="connsiteX40" fmla="*/ 609524 w 609524"/>
                  <a:gd name="connsiteY40" fmla="*/ 700126 h 753123"/>
                  <a:gd name="connsiteX41" fmla="*/ 609505 w 609524"/>
                  <a:gd name="connsiteY41" fmla="*/ 533019 h 753123"/>
                  <a:gd name="connsiteX42" fmla="*/ 190500 w 609524"/>
                  <a:gd name="connsiteY42" fmla="*/ 228600 h 753123"/>
                  <a:gd name="connsiteX43" fmla="*/ 190500 w 609524"/>
                  <a:gd name="connsiteY43" fmla="*/ 196215 h 753123"/>
                  <a:gd name="connsiteX44" fmla="*/ 375590 w 609524"/>
                  <a:gd name="connsiteY44" fmla="*/ 117872 h 753123"/>
                  <a:gd name="connsiteX45" fmla="*/ 419100 w 609524"/>
                  <a:gd name="connsiteY45" fmla="*/ 182251 h 753123"/>
                  <a:gd name="connsiteX46" fmla="*/ 419100 w 609524"/>
                  <a:gd name="connsiteY46" fmla="*/ 228600 h 753123"/>
                  <a:gd name="connsiteX47" fmla="*/ 304800 w 609524"/>
                  <a:gd name="connsiteY47" fmla="*/ 342900 h 753123"/>
                  <a:gd name="connsiteX48" fmla="*/ 190500 w 609524"/>
                  <a:gd name="connsiteY48" fmla="*/ 228600 h 753123"/>
                  <a:gd name="connsiteX49" fmla="*/ 266605 w 609524"/>
                  <a:gd name="connsiteY49" fmla="*/ 601513 h 753123"/>
                  <a:gd name="connsiteX50" fmla="*/ 160430 w 609524"/>
                  <a:gd name="connsiteY50" fmla="*/ 437731 h 753123"/>
                  <a:gd name="connsiteX51" fmla="*/ 199358 w 609524"/>
                  <a:gd name="connsiteY51" fmla="*/ 422234 h 753123"/>
                  <a:gd name="connsiteX52" fmla="*/ 266605 w 609524"/>
                  <a:gd name="connsiteY52" fmla="*/ 449142 h 753123"/>
                  <a:gd name="connsiteX53" fmla="*/ 266605 w 609524"/>
                  <a:gd name="connsiteY53" fmla="*/ 601513 h 753123"/>
                  <a:gd name="connsiteX54" fmla="*/ 304705 w 609524"/>
                  <a:gd name="connsiteY54" fmla="*/ 423396 h 753123"/>
                  <a:gd name="connsiteX55" fmla="*/ 239506 w 609524"/>
                  <a:gd name="connsiteY55" fmla="*/ 397316 h 753123"/>
                  <a:gd name="connsiteX56" fmla="*/ 247555 w 609524"/>
                  <a:gd name="connsiteY56" fmla="*/ 370742 h 753123"/>
                  <a:gd name="connsiteX57" fmla="*/ 247555 w 609524"/>
                  <a:gd name="connsiteY57" fmla="*/ 369789 h 753123"/>
                  <a:gd name="connsiteX58" fmla="*/ 361912 w 609524"/>
                  <a:gd name="connsiteY58" fmla="*/ 369789 h 753123"/>
                  <a:gd name="connsiteX59" fmla="*/ 361912 w 609524"/>
                  <a:gd name="connsiteY59" fmla="*/ 370742 h 753123"/>
                  <a:gd name="connsiteX60" fmla="*/ 369951 w 609524"/>
                  <a:gd name="connsiteY60" fmla="*/ 397259 h 753123"/>
                  <a:gd name="connsiteX61" fmla="*/ 304705 w 609524"/>
                  <a:gd name="connsiteY61" fmla="*/ 423396 h 753123"/>
                  <a:gd name="connsiteX62" fmla="*/ 342805 w 609524"/>
                  <a:gd name="connsiteY62" fmla="*/ 600751 h 753123"/>
                  <a:gd name="connsiteX63" fmla="*/ 342805 w 609524"/>
                  <a:gd name="connsiteY63" fmla="*/ 449142 h 753123"/>
                  <a:gd name="connsiteX64" fmla="*/ 410099 w 609524"/>
                  <a:gd name="connsiteY64" fmla="*/ 422224 h 753123"/>
                  <a:gd name="connsiteX65" fmla="*/ 447694 w 609524"/>
                  <a:gd name="connsiteY65" fmla="*/ 437198 h 753123"/>
                  <a:gd name="connsiteX66" fmla="*/ 342805 w 609524"/>
                  <a:gd name="connsiteY66"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58988 w 609524"/>
                  <a:gd name="connsiteY30" fmla="*/ 522818 h 753123"/>
                  <a:gd name="connsiteX31" fmla="*/ 58807 w 609524"/>
                  <a:gd name="connsiteY31" fmla="*/ 522999 h 753123"/>
                  <a:gd name="connsiteX32" fmla="*/ 38138 w 609524"/>
                  <a:gd name="connsiteY32" fmla="*/ 531438 h 753123"/>
                  <a:gd name="connsiteX33" fmla="*/ 35785 w 609524"/>
                  <a:gd name="connsiteY33" fmla="*/ 531352 h 753123"/>
                  <a:gd name="connsiteX34" fmla="*/ 0 w 609524"/>
                  <a:gd name="connsiteY34" fmla="*/ 606400 h 753123"/>
                  <a:gd name="connsiteX35" fmla="*/ 0 w 609524"/>
                  <a:gd name="connsiteY35" fmla="*/ 700792 h 753123"/>
                  <a:gd name="connsiteX36" fmla="*/ 8477 w 609524"/>
                  <a:gd name="connsiteY36" fmla="*/ 706450 h 753123"/>
                  <a:gd name="connsiteX37" fmla="*/ 307438 w 609524"/>
                  <a:gd name="connsiteY37" fmla="*/ 753123 h 753123"/>
                  <a:gd name="connsiteX38" fmla="*/ 601904 w 609524"/>
                  <a:gd name="connsiteY38" fmla="*/ 705841 h 753123"/>
                  <a:gd name="connsiteX39" fmla="*/ 609524 w 609524"/>
                  <a:gd name="connsiteY39" fmla="*/ 700126 h 753123"/>
                  <a:gd name="connsiteX40" fmla="*/ 609505 w 609524"/>
                  <a:gd name="connsiteY40" fmla="*/ 533019 h 753123"/>
                  <a:gd name="connsiteX41" fmla="*/ 190500 w 609524"/>
                  <a:gd name="connsiteY41" fmla="*/ 228600 h 753123"/>
                  <a:gd name="connsiteX42" fmla="*/ 190500 w 609524"/>
                  <a:gd name="connsiteY42" fmla="*/ 196215 h 753123"/>
                  <a:gd name="connsiteX43" fmla="*/ 375590 w 609524"/>
                  <a:gd name="connsiteY43" fmla="*/ 117872 h 753123"/>
                  <a:gd name="connsiteX44" fmla="*/ 419100 w 609524"/>
                  <a:gd name="connsiteY44" fmla="*/ 182251 h 753123"/>
                  <a:gd name="connsiteX45" fmla="*/ 419100 w 609524"/>
                  <a:gd name="connsiteY45" fmla="*/ 228600 h 753123"/>
                  <a:gd name="connsiteX46" fmla="*/ 304800 w 609524"/>
                  <a:gd name="connsiteY46" fmla="*/ 342900 h 753123"/>
                  <a:gd name="connsiteX47" fmla="*/ 190500 w 609524"/>
                  <a:gd name="connsiteY47" fmla="*/ 228600 h 753123"/>
                  <a:gd name="connsiteX48" fmla="*/ 266605 w 609524"/>
                  <a:gd name="connsiteY48" fmla="*/ 601513 h 753123"/>
                  <a:gd name="connsiteX49" fmla="*/ 160430 w 609524"/>
                  <a:gd name="connsiteY49" fmla="*/ 437731 h 753123"/>
                  <a:gd name="connsiteX50" fmla="*/ 199358 w 609524"/>
                  <a:gd name="connsiteY50" fmla="*/ 422234 h 753123"/>
                  <a:gd name="connsiteX51" fmla="*/ 266605 w 609524"/>
                  <a:gd name="connsiteY51" fmla="*/ 449142 h 753123"/>
                  <a:gd name="connsiteX52" fmla="*/ 266605 w 609524"/>
                  <a:gd name="connsiteY52" fmla="*/ 601513 h 753123"/>
                  <a:gd name="connsiteX53" fmla="*/ 304705 w 609524"/>
                  <a:gd name="connsiteY53" fmla="*/ 423396 h 753123"/>
                  <a:gd name="connsiteX54" fmla="*/ 239506 w 609524"/>
                  <a:gd name="connsiteY54" fmla="*/ 397316 h 753123"/>
                  <a:gd name="connsiteX55" fmla="*/ 247555 w 609524"/>
                  <a:gd name="connsiteY55" fmla="*/ 370742 h 753123"/>
                  <a:gd name="connsiteX56" fmla="*/ 247555 w 609524"/>
                  <a:gd name="connsiteY56" fmla="*/ 369789 h 753123"/>
                  <a:gd name="connsiteX57" fmla="*/ 361912 w 609524"/>
                  <a:gd name="connsiteY57" fmla="*/ 369789 h 753123"/>
                  <a:gd name="connsiteX58" fmla="*/ 361912 w 609524"/>
                  <a:gd name="connsiteY58" fmla="*/ 370742 h 753123"/>
                  <a:gd name="connsiteX59" fmla="*/ 369951 w 609524"/>
                  <a:gd name="connsiteY59" fmla="*/ 397259 h 753123"/>
                  <a:gd name="connsiteX60" fmla="*/ 304705 w 609524"/>
                  <a:gd name="connsiteY60" fmla="*/ 423396 h 753123"/>
                  <a:gd name="connsiteX61" fmla="*/ 342805 w 609524"/>
                  <a:gd name="connsiteY61" fmla="*/ 600751 h 753123"/>
                  <a:gd name="connsiteX62" fmla="*/ 342805 w 609524"/>
                  <a:gd name="connsiteY62" fmla="*/ 449142 h 753123"/>
                  <a:gd name="connsiteX63" fmla="*/ 410099 w 609524"/>
                  <a:gd name="connsiteY63" fmla="*/ 422224 h 753123"/>
                  <a:gd name="connsiteX64" fmla="*/ 447694 w 609524"/>
                  <a:gd name="connsiteY64" fmla="*/ 437198 h 753123"/>
                  <a:gd name="connsiteX65" fmla="*/ 342805 w 609524"/>
                  <a:gd name="connsiteY65"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58988 w 609524"/>
                  <a:gd name="connsiteY30" fmla="*/ 522818 h 753123"/>
                  <a:gd name="connsiteX31" fmla="*/ 38138 w 609524"/>
                  <a:gd name="connsiteY31" fmla="*/ 531438 h 753123"/>
                  <a:gd name="connsiteX32" fmla="*/ 35785 w 609524"/>
                  <a:gd name="connsiteY32" fmla="*/ 531352 h 753123"/>
                  <a:gd name="connsiteX33" fmla="*/ 0 w 609524"/>
                  <a:gd name="connsiteY33" fmla="*/ 606400 h 753123"/>
                  <a:gd name="connsiteX34" fmla="*/ 0 w 609524"/>
                  <a:gd name="connsiteY34" fmla="*/ 700792 h 753123"/>
                  <a:gd name="connsiteX35" fmla="*/ 8477 w 609524"/>
                  <a:gd name="connsiteY35" fmla="*/ 706450 h 753123"/>
                  <a:gd name="connsiteX36" fmla="*/ 307438 w 609524"/>
                  <a:gd name="connsiteY36" fmla="*/ 753123 h 753123"/>
                  <a:gd name="connsiteX37" fmla="*/ 601904 w 609524"/>
                  <a:gd name="connsiteY37" fmla="*/ 705841 h 753123"/>
                  <a:gd name="connsiteX38" fmla="*/ 609524 w 609524"/>
                  <a:gd name="connsiteY38" fmla="*/ 700126 h 753123"/>
                  <a:gd name="connsiteX39" fmla="*/ 609505 w 609524"/>
                  <a:gd name="connsiteY39" fmla="*/ 533019 h 753123"/>
                  <a:gd name="connsiteX40" fmla="*/ 190500 w 609524"/>
                  <a:gd name="connsiteY40" fmla="*/ 228600 h 753123"/>
                  <a:gd name="connsiteX41" fmla="*/ 190500 w 609524"/>
                  <a:gd name="connsiteY41" fmla="*/ 196215 h 753123"/>
                  <a:gd name="connsiteX42" fmla="*/ 375590 w 609524"/>
                  <a:gd name="connsiteY42" fmla="*/ 117872 h 753123"/>
                  <a:gd name="connsiteX43" fmla="*/ 419100 w 609524"/>
                  <a:gd name="connsiteY43" fmla="*/ 182251 h 753123"/>
                  <a:gd name="connsiteX44" fmla="*/ 419100 w 609524"/>
                  <a:gd name="connsiteY44" fmla="*/ 228600 h 753123"/>
                  <a:gd name="connsiteX45" fmla="*/ 304800 w 609524"/>
                  <a:gd name="connsiteY45" fmla="*/ 342900 h 753123"/>
                  <a:gd name="connsiteX46" fmla="*/ 190500 w 609524"/>
                  <a:gd name="connsiteY46" fmla="*/ 228600 h 753123"/>
                  <a:gd name="connsiteX47" fmla="*/ 266605 w 609524"/>
                  <a:gd name="connsiteY47" fmla="*/ 601513 h 753123"/>
                  <a:gd name="connsiteX48" fmla="*/ 160430 w 609524"/>
                  <a:gd name="connsiteY48" fmla="*/ 437731 h 753123"/>
                  <a:gd name="connsiteX49" fmla="*/ 199358 w 609524"/>
                  <a:gd name="connsiteY49" fmla="*/ 422234 h 753123"/>
                  <a:gd name="connsiteX50" fmla="*/ 266605 w 609524"/>
                  <a:gd name="connsiteY50" fmla="*/ 449142 h 753123"/>
                  <a:gd name="connsiteX51" fmla="*/ 266605 w 609524"/>
                  <a:gd name="connsiteY51" fmla="*/ 601513 h 753123"/>
                  <a:gd name="connsiteX52" fmla="*/ 304705 w 609524"/>
                  <a:gd name="connsiteY52" fmla="*/ 423396 h 753123"/>
                  <a:gd name="connsiteX53" fmla="*/ 239506 w 609524"/>
                  <a:gd name="connsiteY53" fmla="*/ 397316 h 753123"/>
                  <a:gd name="connsiteX54" fmla="*/ 247555 w 609524"/>
                  <a:gd name="connsiteY54" fmla="*/ 370742 h 753123"/>
                  <a:gd name="connsiteX55" fmla="*/ 247555 w 609524"/>
                  <a:gd name="connsiteY55" fmla="*/ 369789 h 753123"/>
                  <a:gd name="connsiteX56" fmla="*/ 361912 w 609524"/>
                  <a:gd name="connsiteY56" fmla="*/ 369789 h 753123"/>
                  <a:gd name="connsiteX57" fmla="*/ 361912 w 609524"/>
                  <a:gd name="connsiteY57" fmla="*/ 370742 h 753123"/>
                  <a:gd name="connsiteX58" fmla="*/ 369951 w 609524"/>
                  <a:gd name="connsiteY58" fmla="*/ 397259 h 753123"/>
                  <a:gd name="connsiteX59" fmla="*/ 304705 w 609524"/>
                  <a:gd name="connsiteY59" fmla="*/ 423396 h 753123"/>
                  <a:gd name="connsiteX60" fmla="*/ 342805 w 609524"/>
                  <a:gd name="connsiteY60" fmla="*/ 600751 h 753123"/>
                  <a:gd name="connsiteX61" fmla="*/ 342805 w 609524"/>
                  <a:gd name="connsiteY61" fmla="*/ 449142 h 753123"/>
                  <a:gd name="connsiteX62" fmla="*/ 410099 w 609524"/>
                  <a:gd name="connsiteY62" fmla="*/ 422224 h 753123"/>
                  <a:gd name="connsiteX63" fmla="*/ 447694 w 609524"/>
                  <a:gd name="connsiteY63" fmla="*/ 437198 h 753123"/>
                  <a:gd name="connsiteX64" fmla="*/ 342805 w 609524"/>
                  <a:gd name="connsiteY64"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38138 w 609524"/>
                  <a:gd name="connsiteY30" fmla="*/ 531438 h 753123"/>
                  <a:gd name="connsiteX31" fmla="*/ 35785 w 609524"/>
                  <a:gd name="connsiteY31" fmla="*/ 531352 h 753123"/>
                  <a:gd name="connsiteX32" fmla="*/ 0 w 609524"/>
                  <a:gd name="connsiteY32" fmla="*/ 606400 h 753123"/>
                  <a:gd name="connsiteX33" fmla="*/ 0 w 609524"/>
                  <a:gd name="connsiteY33" fmla="*/ 700792 h 753123"/>
                  <a:gd name="connsiteX34" fmla="*/ 8477 w 609524"/>
                  <a:gd name="connsiteY34" fmla="*/ 706450 h 753123"/>
                  <a:gd name="connsiteX35" fmla="*/ 307438 w 609524"/>
                  <a:gd name="connsiteY35" fmla="*/ 753123 h 753123"/>
                  <a:gd name="connsiteX36" fmla="*/ 601904 w 609524"/>
                  <a:gd name="connsiteY36" fmla="*/ 705841 h 753123"/>
                  <a:gd name="connsiteX37" fmla="*/ 609524 w 609524"/>
                  <a:gd name="connsiteY37" fmla="*/ 700126 h 753123"/>
                  <a:gd name="connsiteX38" fmla="*/ 609505 w 609524"/>
                  <a:gd name="connsiteY38" fmla="*/ 533019 h 753123"/>
                  <a:gd name="connsiteX39" fmla="*/ 190500 w 609524"/>
                  <a:gd name="connsiteY39" fmla="*/ 228600 h 753123"/>
                  <a:gd name="connsiteX40" fmla="*/ 190500 w 609524"/>
                  <a:gd name="connsiteY40" fmla="*/ 196215 h 753123"/>
                  <a:gd name="connsiteX41" fmla="*/ 375590 w 609524"/>
                  <a:gd name="connsiteY41" fmla="*/ 117872 h 753123"/>
                  <a:gd name="connsiteX42" fmla="*/ 419100 w 609524"/>
                  <a:gd name="connsiteY42" fmla="*/ 182251 h 753123"/>
                  <a:gd name="connsiteX43" fmla="*/ 419100 w 609524"/>
                  <a:gd name="connsiteY43" fmla="*/ 228600 h 753123"/>
                  <a:gd name="connsiteX44" fmla="*/ 304800 w 609524"/>
                  <a:gd name="connsiteY44" fmla="*/ 342900 h 753123"/>
                  <a:gd name="connsiteX45" fmla="*/ 190500 w 609524"/>
                  <a:gd name="connsiteY45" fmla="*/ 228600 h 753123"/>
                  <a:gd name="connsiteX46" fmla="*/ 266605 w 609524"/>
                  <a:gd name="connsiteY46" fmla="*/ 601513 h 753123"/>
                  <a:gd name="connsiteX47" fmla="*/ 160430 w 609524"/>
                  <a:gd name="connsiteY47" fmla="*/ 437731 h 753123"/>
                  <a:gd name="connsiteX48" fmla="*/ 199358 w 609524"/>
                  <a:gd name="connsiteY48" fmla="*/ 422234 h 753123"/>
                  <a:gd name="connsiteX49" fmla="*/ 266605 w 609524"/>
                  <a:gd name="connsiteY49" fmla="*/ 449142 h 753123"/>
                  <a:gd name="connsiteX50" fmla="*/ 266605 w 609524"/>
                  <a:gd name="connsiteY50" fmla="*/ 601513 h 753123"/>
                  <a:gd name="connsiteX51" fmla="*/ 304705 w 609524"/>
                  <a:gd name="connsiteY51" fmla="*/ 423396 h 753123"/>
                  <a:gd name="connsiteX52" fmla="*/ 239506 w 609524"/>
                  <a:gd name="connsiteY52" fmla="*/ 397316 h 753123"/>
                  <a:gd name="connsiteX53" fmla="*/ 247555 w 609524"/>
                  <a:gd name="connsiteY53" fmla="*/ 370742 h 753123"/>
                  <a:gd name="connsiteX54" fmla="*/ 247555 w 609524"/>
                  <a:gd name="connsiteY54" fmla="*/ 369789 h 753123"/>
                  <a:gd name="connsiteX55" fmla="*/ 361912 w 609524"/>
                  <a:gd name="connsiteY55" fmla="*/ 369789 h 753123"/>
                  <a:gd name="connsiteX56" fmla="*/ 361912 w 609524"/>
                  <a:gd name="connsiteY56" fmla="*/ 370742 h 753123"/>
                  <a:gd name="connsiteX57" fmla="*/ 369951 w 609524"/>
                  <a:gd name="connsiteY57" fmla="*/ 397259 h 753123"/>
                  <a:gd name="connsiteX58" fmla="*/ 304705 w 609524"/>
                  <a:gd name="connsiteY58" fmla="*/ 423396 h 753123"/>
                  <a:gd name="connsiteX59" fmla="*/ 342805 w 609524"/>
                  <a:gd name="connsiteY59" fmla="*/ 600751 h 753123"/>
                  <a:gd name="connsiteX60" fmla="*/ 342805 w 609524"/>
                  <a:gd name="connsiteY60" fmla="*/ 449142 h 753123"/>
                  <a:gd name="connsiteX61" fmla="*/ 410099 w 609524"/>
                  <a:gd name="connsiteY61" fmla="*/ 422224 h 753123"/>
                  <a:gd name="connsiteX62" fmla="*/ 447694 w 609524"/>
                  <a:gd name="connsiteY62" fmla="*/ 437198 h 753123"/>
                  <a:gd name="connsiteX63" fmla="*/ 342805 w 609524"/>
                  <a:gd name="connsiteY63"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38138 w 609524"/>
                  <a:gd name="connsiteY29" fmla="*/ 531438 h 753123"/>
                  <a:gd name="connsiteX30" fmla="*/ 35785 w 609524"/>
                  <a:gd name="connsiteY30" fmla="*/ 531352 h 753123"/>
                  <a:gd name="connsiteX31" fmla="*/ 0 w 609524"/>
                  <a:gd name="connsiteY31" fmla="*/ 606400 h 753123"/>
                  <a:gd name="connsiteX32" fmla="*/ 0 w 609524"/>
                  <a:gd name="connsiteY32" fmla="*/ 700792 h 753123"/>
                  <a:gd name="connsiteX33" fmla="*/ 8477 w 609524"/>
                  <a:gd name="connsiteY33" fmla="*/ 706450 h 753123"/>
                  <a:gd name="connsiteX34" fmla="*/ 307438 w 609524"/>
                  <a:gd name="connsiteY34" fmla="*/ 753123 h 753123"/>
                  <a:gd name="connsiteX35" fmla="*/ 601904 w 609524"/>
                  <a:gd name="connsiteY35" fmla="*/ 705841 h 753123"/>
                  <a:gd name="connsiteX36" fmla="*/ 609524 w 609524"/>
                  <a:gd name="connsiteY36" fmla="*/ 700126 h 753123"/>
                  <a:gd name="connsiteX37" fmla="*/ 609505 w 609524"/>
                  <a:gd name="connsiteY37" fmla="*/ 533019 h 753123"/>
                  <a:gd name="connsiteX38" fmla="*/ 190500 w 609524"/>
                  <a:gd name="connsiteY38" fmla="*/ 228600 h 753123"/>
                  <a:gd name="connsiteX39" fmla="*/ 190500 w 609524"/>
                  <a:gd name="connsiteY39" fmla="*/ 196215 h 753123"/>
                  <a:gd name="connsiteX40" fmla="*/ 375590 w 609524"/>
                  <a:gd name="connsiteY40" fmla="*/ 117872 h 753123"/>
                  <a:gd name="connsiteX41" fmla="*/ 419100 w 609524"/>
                  <a:gd name="connsiteY41" fmla="*/ 182251 h 753123"/>
                  <a:gd name="connsiteX42" fmla="*/ 419100 w 609524"/>
                  <a:gd name="connsiteY42" fmla="*/ 228600 h 753123"/>
                  <a:gd name="connsiteX43" fmla="*/ 304800 w 609524"/>
                  <a:gd name="connsiteY43" fmla="*/ 342900 h 753123"/>
                  <a:gd name="connsiteX44" fmla="*/ 190500 w 609524"/>
                  <a:gd name="connsiteY44" fmla="*/ 228600 h 753123"/>
                  <a:gd name="connsiteX45" fmla="*/ 266605 w 609524"/>
                  <a:gd name="connsiteY45" fmla="*/ 601513 h 753123"/>
                  <a:gd name="connsiteX46" fmla="*/ 160430 w 609524"/>
                  <a:gd name="connsiteY46" fmla="*/ 437731 h 753123"/>
                  <a:gd name="connsiteX47" fmla="*/ 199358 w 609524"/>
                  <a:gd name="connsiteY47" fmla="*/ 422234 h 753123"/>
                  <a:gd name="connsiteX48" fmla="*/ 266605 w 609524"/>
                  <a:gd name="connsiteY48" fmla="*/ 449142 h 753123"/>
                  <a:gd name="connsiteX49" fmla="*/ 266605 w 609524"/>
                  <a:gd name="connsiteY49" fmla="*/ 601513 h 753123"/>
                  <a:gd name="connsiteX50" fmla="*/ 304705 w 609524"/>
                  <a:gd name="connsiteY50" fmla="*/ 423396 h 753123"/>
                  <a:gd name="connsiteX51" fmla="*/ 239506 w 609524"/>
                  <a:gd name="connsiteY51" fmla="*/ 397316 h 753123"/>
                  <a:gd name="connsiteX52" fmla="*/ 247555 w 609524"/>
                  <a:gd name="connsiteY52" fmla="*/ 370742 h 753123"/>
                  <a:gd name="connsiteX53" fmla="*/ 247555 w 609524"/>
                  <a:gd name="connsiteY53" fmla="*/ 369789 h 753123"/>
                  <a:gd name="connsiteX54" fmla="*/ 361912 w 609524"/>
                  <a:gd name="connsiteY54" fmla="*/ 369789 h 753123"/>
                  <a:gd name="connsiteX55" fmla="*/ 361912 w 609524"/>
                  <a:gd name="connsiteY55" fmla="*/ 370742 h 753123"/>
                  <a:gd name="connsiteX56" fmla="*/ 369951 w 609524"/>
                  <a:gd name="connsiteY56" fmla="*/ 397259 h 753123"/>
                  <a:gd name="connsiteX57" fmla="*/ 304705 w 609524"/>
                  <a:gd name="connsiteY57" fmla="*/ 423396 h 753123"/>
                  <a:gd name="connsiteX58" fmla="*/ 342805 w 609524"/>
                  <a:gd name="connsiteY58" fmla="*/ 600751 h 753123"/>
                  <a:gd name="connsiteX59" fmla="*/ 342805 w 609524"/>
                  <a:gd name="connsiteY59" fmla="*/ 449142 h 753123"/>
                  <a:gd name="connsiteX60" fmla="*/ 410099 w 609524"/>
                  <a:gd name="connsiteY60" fmla="*/ 422224 h 753123"/>
                  <a:gd name="connsiteX61" fmla="*/ 447694 w 609524"/>
                  <a:gd name="connsiteY61" fmla="*/ 437198 h 753123"/>
                  <a:gd name="connsiteX62" fmla="*/ 342805 w 609524"/>
                  <a:gd name="connsiteY62"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38138 w 609524"/>
                  <a:gd name="connsiteY29" fmla="*/ 531438 h 753123"/>
                  <a:gd name="connsiteX30" fmla="*/ 0 w 609524"/>
                  <a:gd name="connsiteY30" fmla="*/ 606400 h 753123"/>
                  <a:gd name="connsiteX31" fmla="*/ 0 w 609524"/>
                  <a:gd name="connsiteY31" fmla="*/ 700792 h 753123"/>
                  <a:gd name="connsiteX32" fmla="*/ 8477 w 609524"/>
                  <a:gd name="connsiteY32" fmla="*/ 706450 h 753123"/>
                  <a:gd name="connsiteX33" fmla="*/ 307438 w 609524"/>
                  <a:gd name="connsiteY33" fmla="*/ 753123 h 753123"/>
                  <a:gd name="connsiteX34" fmla="*/ 601904 w 609524"/>
                  <a:gd name="connsiteY34" fmla="*/ 705841 h 753123"/>
                  <a:gd name="connsiteX35" fmla="*/ 609524 w 609524"/>
                  <a:gd name="connsiteY35" fmla="*/ 700126 h 753123"/>
                  <a:gd name="connsiteX36" fmla="*/ 609505 w 609524"/>
                  <a:gd name="connsiteY36" fmla="*/ 533019 h 753123"/>
                  <a:gd name="connsiteX37" fmla="*/ 190500 w 609524"/>
                  <a:gd name="connsiteY37" fmla="*/ 228600 h 753123"/>
                  <a:gd name="connsiteX38" fmla="*/ 190500 w 609524"/>
                  <a:gd name="connsiteY38" fmla="*/ 196215 h 753123"/>
                  <a:gd name="connsiteX39" fmla="*/ 375590 w 609524"/>
                  <a:gd name="connsiteY39" fmla="*/ 117872 h 753123"/>
                  <a:gd name="connsiteX40" fmla="*/ 419100 w 609524"/>
                  <a:gd name="connsiteY40" fmla="*/ 182251 h 753123"/>
                  <a:gd name="connsiteX41" fmla="*/ 419100 w 609524"/>
                  <a:gd name="connsiteY41" fmla="*/ 228600 h 753123"/>
                  <a:gd name="connsiteX42" fmla="*/ 304800 w 609524"/>
                  <a:gd name="connsiteY42" fmla="*/ 342900 h 753123"/>
                  <a:gd name="connsiteX43" fmla="*/ 190500 w 609524"/>
                  <a:gd name="connsiteY43" fmla="*/ 228600 h 753123"/>
                  <a:gd name="connsiteX44" fmla="*/ 266605 w 609524"/>
                  <a:gd name="connsiteY44" fmla="*/ 601513 h 753123"/>
                  <a:gd name="connsiteX45" fmla="*/ 160430 w 609524"/>
                  <a:gd name="connsiteY45" fmla="*/ 437731 h 753123"/>
                  <a:gd name="connsiteX46" fmla="*/ 199358 w 609524"/>
                  <a:gd name="connsiteY46" fmla="*/ 422234 h 753123"/>
                  <a:gd name="connsiteX47" fmla="*/ 266605 w 609524"/>
                  <a:gd name="connsiteY47" fmla="*/ 449142 h 753123"/>
                  <a:gd name="connsiteX48" fmla="*/ 266605 w 609524"/>
                  <a:gd name="connsiteY48" fmla="*/ 601513 h 753123"/>
                  <a:gd name="connsiteX49" fmla="*/ 304705 w 609524"/>
                  <a:gd name="connsiteY49" fmla="*/ 423396 h 753123"/>
                  <a:gd name="connsiteX50" fmla="*/ 239506 w 609524"/>
                  <a:gd name="connsiteY50" fmla="*/ 397316 h 753123"/>
                  <a:gd name="connsiteX51" fmla="*/ 247555 w 609524"/>
                  <a:gd name="connsiteY51" fmla="*/ 370742 h 753123"/>
                  <a:gd name="connsiteX52" fmla="*/ 247555 w 609524"/>
                  <a:gd name="connsiteY52" fmla="*/ 369789 h 753123"/>
                  <a:gd name="connsiteX53" fmla="*/ 361912 w 609524"/>
                  <a:gd name="connsiteY53" fmla="*/ 369789 h 753123"/>
                  <a:gd name="connsiteX54" fmla="*/ 361912 w 609524"/>
                  <a:gd name="connsiteY54" fmla="*/ 370742 h 753123"/>
                  <a:gd name="connsiteX55" fmla="*/ 369951 w 609524"/>
                  <a:gd name="connsiteY55" fmla="*/ 397259 h 753123"/>
                  <a:gd name="connsiteX56" fmla="*/ 304705 w 609524"/>
                  <a:gd name="connsiteY56" fmla="*/ 423396 h 753123"/>
                  <a:gd name="connsiteX57" fmla="*/ 342805 w 609524"/>
                  <a:gd name="connsiteY57" fmla="*/ 600751 h 753123"/>
                  <a:gd name="connsiteX58" fmla="*/ 342805 w 609524"/>
                  <a:gd name="connsiteY58" fmla="*/ 449142 h 753123"/>
                  <a:gd name="connsiteX59" fmla="*/ 410099 w 609524"/>
                  <a:gd name="connsiteY59" fmla="*/ 422224 h 753123"/>
                  <a:gd name="connsiteX60" fmla="*/ 447694 w 609524"/>
                  <a:gd name="connsiteY60" fmla="*/ 437198 h 753123"/>
                  <a:gd name="connsiteX61" fmla="*/ 342805 w 609524"/>
                  <a:gd name="connsiteY61"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0 w 609524"/>
                  <a:gd name="connsiteY29" fmla="*/ 606400 h 753123"/>
                  <a:gd name="connsiteX30" fmla="*/ 0 w 609524"/>
                  <a:gd name="connsiteY30" fmla="*/ 700792 h 753123"/>
                  <a:gd name="connsiteX31" fmla="*/ 8477 w 609524"/>
                  <a:gd name="connsiteY31" fmla="*/ 706450 h 753123"/>
                  <a:gd name="connsiteX32" fmla="*/ 307438 w 609524"/>
                  <a:gd name="connsiteY32" fmla="*/ 753123 h 753123"/>
                  <a:gd name="connsiteX33" fmla="*/ 601904 w 609524"/>
                  <a:gd name="connsiteY33" fmla="*/ 705841 h 753123"/>
                  <a:gd name="connsiteX34" fmla="*/ 609524 w 609524"/>
                  <a:gd name="connsiteY34" fmla="*/ 700126 h 753123"/>
                  <a:gd name="connsiteX35" fmla="*/ 609505 w 609524"/>
                  <a:gd name="connsiteY35" fmla="*/ 533019 h 753123"/>
                  <a:gd name="connsiteX36" fmla="*/ 190500 w 609524"/>
                  <a:gd name="connsiteY36" fmla="*/ 228600 h 753123"/>
                  <a:gd name="connsiteX37" fmla="*/ 190500 w 609524"/>
                  <a:gd name="connsiteY37" fmla="*/ 196215 h 753123"/>
                  <a:gd name="connsiteX38" fmla="*/ 375590 w 609524"/>
                  <a:gd name="connsiteY38" fmla="*/ 117872 h 753123"/>
                  <a:gd name="connsiteX39" fmla="*/ 419100 w 609524"/>
                  <a:gd name="connsiteY39" fmla="*/ 182251 h 753123"/>
                  <a:gd name="connsiteX40" fmla="*/ 419100 w 609524"/>
                  <a:gd name="connsiteY40" fmla="*/ 228600 h 753123"/>
                  <a:gd name="connsiteX41" fmla="*/ 304800 w 609524"/>
                  <a:gd name="connsiteY41" fmla="*/ 342900 h 753123"/>
                  <a:gd name="connsiteX42" fmla="*/ 190500 w 609524"/>
                  <a:gd name="connsiteY42" fmla="*/ 228600 h 753123"/>
                  <a:gd name="connsiteX43" fmla="*/ 266605 w 609524"/>
                  <a:gd name="connsiteY43" fmla="*/ 601513 h 753123"/>
                  <a:gd name="connsiteX44" fmla="*/ 160430 w 609524"/>
                  <a:gd name="connsiteY44" fmla="*/ 437731 h 753123"/>
                  <a:gd name="connsiteX45" fmla="*/ 199358 w 609524"/>
                  <a:gd name="connsiteY45" fmla="*/ 422234 h 753123"/>
                  <a:gd name="connsiteX46" fmla="*/ 266605 w 609524"/>
                  <a:gd name="connsiteY46" fmla="*/ 449142 h 753123"/>
                  <a:gd name="connsiteX47" fmla="*/ 266605 w 609524"/>
                  <a:gd name="connsiteY47" fmla="*/ 601513 h 753123"/>
                  <a:gd name="connsiteX48" fmla="*/ 304705 w 609524"/>
                  <a:gd name="connsiteY48" fmla="*/ 423396 h 753123"/>
                  <a:gd name="connsiteX49" fmla="*/ 239506 w 609524"/>
                  <a:gd name="connsiteY49" fmla="*/ 397316 h 753123"/>
                  <a:gd name="connsiteX50" fmla="*/ 247555 w 609524"/>
                  <a:gd name="connsiteY50" fmla="*/ 370742 h 753123"/>
                  <a:gd name="connsiteX51" fmla="*/ 247555 w 609524"/>
                  <a:gd name="connsiteY51" fmla="*/ 369789 h 753123"/>
                  <a:gd name="connsiteX52" fmla="*/ 361912 w 609524"/>
                  <a:gd name="connsiteY52" fmla="*/ 369789 h 753123"/>
                  <a:gd name="connsiteX53" fmla="*/ 361912 w 609524"/>
                  <a:gd name="connsiteY53" fmla="*/ 370742 h 753123"/>
                  <a:gd name="connsiteX54" fmla="*/ 369951 w 609524"/>
                  <a:gd name="connsiteY54" fmla="*/ 397259 h 753123"/>
                  <a:gd name="connsiteX55" fmla="*/ 304705 w 609524"/>
                  <a:gd name="connsiteY55" fmla="*/ 423396 h 753123"/>
                  <a:gd name="connsiteX56" fmla="*/ 342805 w 609524"/>
                  <a:gd name="connsiteY56" fmla="*/ 600751 h 753123"/>
                  <a:gd name="connsiteX57" fmla="*/ 342805 w 609524"/>
                  <a:gd name="connsiteY57" fmla="*/ 449142 h 753123"/>
                  <a:gd name="connsiteX58" fmla="*/ 410099 w 609524"/>
                  <a:gd name="connsiteY58" fmla="*/ 422224 h 753123"/>
                  <a:gd name="connsiteX59" fmla="*/ 447694 w 609524"/>
                  <a:gd name="connsiteY59" fmla="*/ 437198 h 753123"/>
                  <a:gd name="connsiteX60" fmla="*/ 342805 w 609524"/>
                  <a:gd name="connsiteY60" fmla="*/ 600751 h 753123"/>
                  <a:gd name="connsiteX0" fmla="*/ 611553 w 611572"/>
                  <a:gd name="connsiteY0" fmla="*/ 533019 h 753123"/>
                  <a:gd name="connsiteX1" fmla="*/ 575986 w 611572"/>
                  <a:gd name="connsiteY1" fmla="*/ 461582 h 753123"/>
                  <a:gd name="connsiteX2" fmla="*/ 485385 w 611572"/>
                  <a:gd name="connsiteY2" fmla="*/ 410404 h 753123"/>
                  <a:gd name="connsiteX3" fmla="*/ 485261 w 611572"/>
                  <a:gd name="connsiteY3" fmla="*/ 410347 h 753123"/>
                  <a:gd name="connsiteX4" fmla="*/ 485261 w 611572"/>
                  <a:gd name="connsiteY4" fmla="*/ 410347 h 753123"/>
                  <a:gd name="connsiteX5" fmla="*/ 485013 w 611572"/>
                  <a:gd name="connsiteY5" fmla="*/ 410251 h 753123"/>
                  <a:gd name="connsiteX6" fmla="*/ 470659 w 611572"/>
                  <a:gd name="connsiteY6" fmla="*/ 404536 h 753123"/>
                  <a:gd name="connsiteX7" fmla="*/ 407946 w 611572"/>
                  <a:gd name="connsiteY7" fmla="*/ 379590 h 753123"/>
                  <a:gd name="connsiteX8" fmla="*/ 402050 w 611572"/>
                  <a:gd name="connsiteY8" fmla="*/ 370789 h 753123"/>
                  <a:gd name="connsiteX9" fmla="*/ 402050 w 611572"/>
                  <a:gd name="connsiteY9" fmla="*/ 347415 h 753123"/>
                  <a:gd name="connsiteX10" fmla="*/ 459248 w 611572"/>
                  <a:gd name="connsiteY10" fmla="*/ 228600 h 753123"/>
                  <a:gd name="connsiteX11" fmla="*/ 459248 w 611572"/>
                  <a:gd name="connsiteY11" fmla="*/ 214313 h 753123"/>
                  <a:gd name="connsiteX12" fmla="*/ 474821 w 611572"/>
                  <a:gd name="connsiteY12" fmla="*/ 160487 h 753123"/>
                  <a:gd name="connsiteX13" fmla="*/ 379143 w 611572"/>
                  <a:gd name="connsiteY13" fmla="*/ 17974 h 753123"/>
                  <a:gd name="connsiteX14" fmla="*/ 365170 w 611572"/>
                  <a:gd name="connsiteY14" fmla="*/ 19221 h 753123"/>
                  <a:gd name="connsiteX15" fmla="*/ 355549 w 611572"/>
                  <a:gd name="connsiteY15" fmla="*/ 25889 h 753123"/>
                  <a:gd name="connsiteX16" fmla="*/ 344910 w 611572"/>
                  <a:gd name="connsiteY16" fmla="*/ 11344 h 753123"/>
                  <a:gd name="connsiteX17" fmla="*/ 331165 w 611572"/>
                  <a:gd name="connsiteY17" fmla="*/ 2591 h 753123"/>
                  <a:gd name="connsiteX18" fmla="*/ 301152 w 611572"/>
                  <a:gd name="connsiteY18" fmla="*/ 0 h 753123"/>
                  <a:gd name="connsiteX19" fmla="*/ 155953 w 611572"/>
                  <a:gd name="connsiteY19" fmla="*/ 91440 h 753123"/>
                  <a:gd name="connsiteX20" fmla="*/ 154181 w 611572"/>
                  <a:gd name="connsiteY20" fmla="*/ 219437 h 753123"/>
                  <a:gd name="connsiteX21" fmla="*/ 154448 w 611572"/>
                  <a:gd name="connsiteY21" fmla="*/ 221437 h 753123"/>
                  <a:gd name="connsiteX22" fmla="*/ 154448 w 611572"/>
                  <a:gd name="connsiteY22" fmla="*/ 228600 h 753123"/>
                  <a:gd name="connsiteX23" fmla="*/ 211503 w 611572"/>
                  <a:gd name="connsiteY23" fmla="*/ 347348 h 753123"/>
                  <a:gd name="connsiteX24" fmla="*/ 211503 w 611572"/>
                  <a:gd name="connsiteY24" fmla="*/ 370742 h 753123"/>
                  <a:gd name="connsiteX25" fmla="*/ 205788 w 611572"/>
                  <a:gd name="connsiteY25" fmla="*/ 379476 h 753123"/>
                  <a:gd name="connsiteX26" fmla="*/ 141332 w 611572"/>
                  <a:gd name="connsiteY26" fmla="*/ 405136 h 753123"/>
                  <a:gd name="connsiteX27" fmla="*/ 126635 w 611572"/>
                  <a:gd name="connsiteY27" fmla="*/ 410985 h 753123"/>
                  <a:gd name="connsiteX28" fmla="*/ 47006 w 611572"/>
                  <a:gd name="connsiteY28" fmla="*/ 454190 h 753123"/>
                  <a:gd name="connsiteX29" fmla="*/ 0 w 611572"/>
                  <a:gd name="connsiteY29" fmla="*/ 563156 h 753123"/>
                  <a:gd name="connsiteX30" fmla="*/ 2048 w 611572"/>
                  <a:gd name="connsiteY30" fmla="*/ 700792 h 753123"/>
                  <a:gd name="connsiteX31" fmla="*/ 10525 w 611572"/>
                  <a:gd name="connsiteY31" fmla="*/ 706450 h 753123"/>
                  <a:gd name="connsiteX32" fmla="*/ 309486 w 611572"/>
                  <a:gd name="connsiteY32" fmla="*/ 753123 h 753123"/>
                  <a:gd name="connsiteX33" fmla="*/ 603952 w 611572"/>
                  <a:gd name="connsiteY33" fmla="*/ 705841 h 753123"/>
                  <a:gd name="connsiteX34" fmla="*/ 611572 w 611572"/>
                  <a:gd name="connsiteY34" fmla="*/ 700126 h 753123"/>
                  <a:gd name="connsiteX35" fmla="*/ 611553 w 611572"/>
                  <a:gd name="connsiteY35" fmla="*/ 533019 h 753123"/>
                  <a:gd name="connsiteX36" fmla="*/ 192548 w 611572"/>
                  <a:gd name="connsiteY36" fmla="*/ 228600 h 753123"/>
                  <a:gd name="connsiteX37" fmla="*/ 192548 w 611572"/>
                  <a:gd name="connsiteY37" fmla="*/ 196215 h 753123"/>
                  <a:gd name="connsiteX38" fmla="*/ 377638 w 611572"/>
                  <a:gd name="connsiteY38" fmla="*/ 117872 h 753123"/>
                  <a:gd name="connsiteX39" fmla="*/ 421148 w 611572"/>
                  <a:gd name="connsiteY39" fmla="*/ 182251 h 753123"/>
                  <a:gd name="connsiteX40" fmla="*/ 421148 w 611572"/>
                  <a:gd name="connsiteY40" fmla="*/ 228600 h 753123"/>
                  <a:gd name="connsiteX41" fmla="*/ 306848 w 611572"/>
                  <a:gd name="connsiteY41" fmla="*/ 342900 h 753123"/>
                  <a:gd name="connsiteX42" fmla="*/ 192548 w 611572"/>
                  <a:gd name="connsiteY42" fmla="*/ 228600 h 753123"/>
                  <a:gd name="connsiteX43" fmla="*/ 268653 w 611572"/>
                  <a:gd name="connsiteY43" fmla="*/ 601513 h 753123"/>
                  <a:gd name="connsiteX44" fmla="*/ 162478 w 611572"/>
                  <a:gd name="connsiteY44" fmla="*/ 437731 h 753123"/>
                  <a:gd name="connsiteX45" fmla="*/ 201406 w 611572"/>
                  <a:gd name="connsiteY45" fmla="*/ 422234 h 753123"/>
                  <a:gd name="connsiteX46" fmla="*/ 268653 w 611572"/>
                  <a:gd name="connsiteY46" fmla="*/ 449142 h 753123"/>
                  <a:gd name="connsiteX47" fmla="*/ 268653 w 611572"/>
                  <a:gd name="connsiteY47" fmla="*/ 601513 h 753123"/>
                  <a:gd name="connsiteX48" fmla="*/ 306753 w 611572"/>
                  <a:gd name="connsiteY48" fmla="*/ 423396 h 753123"/>
                  <a:gd name="connsiteX49" fmla="*/ 241554 w 611572"/>
                  <a:gd name="connsiteY49" fmla="*/ 397316 h 753123"/>
                  <a:gd name="connsiteX50" fmla="*/ 249603 w 611572"/>
                  <a:gd name="connsiteY50" fmla="*/ 370742 h 753123"/>
                  <a:gd name="connsiteX51" fmla="*/ 249603 w 611572"/>
                  <a:gd name="connsiteY51" fmla="*/ 369789 h 753123"/>
                  <a:gd name="connsiteX52" fmla="*/ 363960 w 611572"/>
                  <a:gd name="connsiteY52" fmla="*/ 369789 h 753123"/>
                  <a:gd name="connsiteX53" fmla="*/ 363960 w 611572"/>
                  <a:gd name="connsiteY53" fmla="*/ 370742 h 753123"/>
                  <a:gd name="connsiteX54" fmla="*/ 371999 w 611572"/>
                  <a:gd name="connsiteY54" fmla="*/ 397259 h 753123"/>
                  <a:gd name="connsiteX55" fmla="*/ 306753 w 611572"/>
                  <a:gd name="connsiteY55" fmla="*/ 423396 h 753123"/>
                  <a:gd name="connsiteX56" fmla="*/ 344853 w 611572"/>
                  <a:gd name="connsiteY56" fmla="*/ 600751 h 753123"/>
                  <a:gd name="connsiteX57" fmla="*/ 344853 w 611572"/>
                  <a:gd name="connsiteY57" fmla="*/ 449142 h 753123"/>
                  <a:gd name="connsiteX58" fmla="*/ 412147 w 611572"/>
                  <a:gd name="connsiteY58" fmla="*/ 422224 h 753123"/>
                  <a:gd name="connsiteX59" fmla="*/ 449742 w 611572"/>
                  <a:gd name="connsiteY59" fmla="*/ 437198 h 753123"/>
                  <a:gd name="connsiteX60" fmla="*/ 344853 w 611572"/>
                  <a:gd name="connsiteY60" fmla="*/ 600751 h 753123"/>
                  <a:gd name="connsiteX0" fmla="*/ 609596 w 609615"/>
                  <a:gd name="connsiteY0" fmla="*/ 533019 h 753123"/>
                  <a:gd name="connsiteX1" fmla="*/ 574029 w 609615"/>
                  <a:gd name="connsiteY1" fmla="*/ 461582 h 753123"/>
                  <a:gd name="connsiteX2" fmla="*/ 483428 w 609615"/>
                  <a:gd name="connsiteY2" fmla="*/ 410404 h 753123"/>
                  <a:gd name="connsiteX3" fmla="*/ 483304 w 609615"/>
                  <a:gd name="connsiteY3" fmla="*/ 410347 h 753123"/>
                  <a:gd name="connsiteX4" fmla="*/ 483304 w 609615"/>
                  <a:gd name="connsiteY4" fmla="*/ 410347 h 753123"/>
                  <a:gd name="connsiteX5" fmla="*/ 483056 w 609615"/>
                  <a:gd name="connsiteY5" fmla="*/ 410251 h 753123"/>
                  <a:gd name="connsiteX6" fmla="*/ 468702 w 609615"/>
                  <a:gd name="connsiteY6" fmla="*/ 404536 h 753123"/>
                  <a:gd name="connsiteX7" fmla="*/ 405989 w 609615"/>
                  <a:gd name="connsiteY7" fmla="*/ 379590 h 753123"/>
                  <a:gd name="connsiteX8" fmla="*/ 400093 w 609615"/>
                  <a:gd name="connsiteY8" fmla="*/ 370789 h 753123"/>
                  <a:gd name="connsiteX9" fmla="*/ 400093 w 609615"/>
                  <a:gd name="connsiteY9" fmla="*/ 347415 h 753123"/>
                  <a:gd name="connsiteX10" fmla="*/ 457291 w 609615"/>
                  <a:gd name="connsiteY10" fmla="*/ 228600 h 753123"/>
                  <a:gd name="connsiteX11" fmla="*/ 457291 w 609615"/>
                  <a:gd name="connsiteY11" fmla="*/ 214313 h 753123"/>
                  <a:gd name="connsiteX12" fmla="*/ 472864 w 609615"/>
                  <a:gd name="connsiteY12" fmla="*/ 160487 h 753123"/>
                  <a:gd name="connsiteX13" fmla="*/ 377186 w 609615"/>
                  <a:gd name="connsiteY13" fmla="*/ 17974 h 753123"/>
                  <a:gd name="connsiteX14" fmla="*/ 363213 w 609615"/>
                  <a:gd name="connsiteY14" fmla="*/ 19221 h 753123"/>
                  <a:gd name="connsiteX15" fmla="*/ 353592 w 609615"/>
                  <a:gd name="connsiteY15" fmla="*/ 25889 h 753123"/>
                  <a:gd name="connsiteX16" fmla="*/ 342953 w 609615"/>
                  <a:gd name="connsiteY16" fmla="*/ 11344 h 753123"/>
                  <a:gd name="connsiteX17" fmla="*/ 329208 w 609615"/>
                  <a:gd name="connsiteY17" fmla="*/ 2591 h 753123"/>
                  <a:gd name="connsiteX18" fmla="*/ 299195 w 609615"/>
                  <a:gd name="connsiteY18" fmla="*/ 0 h 753123"/>
                  <a:gd name="connsiteX19" fmla="*/ 153996 w 609615"/>
                  <a:gd name="connsiteY19" fmla="*/ 91440 h 753123"/>
                  <a:gd name="connsiteX20" fmla="*/ 152224 w 609615"/>
                  <a:gd name="connsiteY20" fmla="*/ 219437 h 753123"/>
                  <a:gd name="connsiteX21" fmla="*/ 152491 w 609615"/>
                  <a:gd name="connsiteY21" fmla="*/ 221437 h 753123"/>
                  <a:gd name="connsiteX22" fmla="*/ 152491 w 609615"/>
                  <a:gd name="connsiteY22" fmla="*/ 228600 h 753123"/>
                  <a:gd name="connsiteX23" fmla="*/ 209546 w 609615"/>
                  <a:gd name="connsiteY23" fmla="*/ 347348 h 753123"/>
                  <a:gd name="connsiteX24" fmla="*/ 209546 w 609615"/>
                  <a:gd name="connsiteY24" fmla="*/ 370742 h 753123"/>
                  <a:gd name="connsiteX25" fmla="*/ 203831 w 609615"/>
                  <a:gd name="connsiteY25" fmla="*/ 379476 h 753123"/>
                  <a:gd name="connsiteX26" fmla="*/ 139375 w 609615"/>
                  <a:gd name="connsiteY26" fmla="*/ 405136 h 753123"/>
                  <a:gd name="connsiteX27" fmla="*/ 124678 w 609615"/>
                  <a:gd name="connsiteY27" fmla="*/ 410985 h 753123"/>
                  <a:gd name="connsiteX28" fmla="*/ 45049 w 609615"/>
                  <a:gd name="connsiteY28" fmla="*/ 454190 h 753123"/>
                  <a:gd name="connsiteX29" fmla="*/ 2138 w 609615"/>
                  <a:gd name="connsiteY29" fmla="*/ 556328 h 753123"/>
                  <a:gd name="connsiteX30" fmla="*/ 91 w 609615"/>
                  <a:gd name="connsiteY30" fmla="*/ 700792 h 753123"/>
                  <a:gd name="connsiteX31" fmla="*/ 8568 w 609615"/>
                  <a:gd name="connsiteY31" fmla="*/ 706450 h 753123"/>
                  <a:gd name="connsiteX32" fmla="*/ 307529 w 609615"/>
                  <a:gd name="connsiteY32" fmla="*/ 753123 h 753123"/>
                  <a:gd name="connsiteX33" fmla="*/ 601995 w 609615"/>
                  <a:gd name="connsiteY33" fmla="*/ 705841 h 753123"/>
                  <a:gd name="connsiteX34" fmla="*/ 609615 w 609615"/>
                  <a:gd name="connsiteY34" fmla="*/ 700126 h 753123"/>
                  <a:gd name="connsiteX35" fmla="*/ 609596 w 609615"/>
                  <a:gd name="connsiteY35" fmla="*/ 533019 h 753123"/>
                  <a:gd name="connsiteX36" fmla="*/ 190591 w 609615"/>
                  <a:gd name="connsiteY36" fmla="*/ 228600 h 753123"/>
                  <a:gd name="connsiteX37" fmla="*/ 190591 w 609615"/>
                  <a:gd name="connsiteY37" fmla="*/ 196215 h 753123"/>
                  <a:gd name="connsiteX38" fmla="*/ 375681 w 609615"/>
                  <a:gd name="connsiteY38" fmla="*/ 117872 h 753123"/>
                  <a:gd name="connsiteX39" fmla="*/ 419191 w 609615"/>
                  <a:gd name="connsiteY39" fmla="*/ 182251 h 753123"/>
                  <a:gd name="connsiteX40" fmla="*/ 419191 w 609615"/>
                  <a:gd name="connsiteY40" fmla="*/ 228600 h 753123"/>
                  <a:gd name="connsiteX41" fmla="*/ 304891 w 609615"/>
                  <a:gd name="connsiteY41" fmla="*/ 342900 h 753123"/>
                  <a:gd name="connsiteX42" fmla="*/ 190591 w 609615"/>
                  <a:gd name="connsiteY42" fmla="*/ 228600 h 753123"/>
                  <a:gd name="connsiteX43" fmla="*/ 266696 w 609615"/>
                  <a:gd name="connsiteY43" fmla="*/ 601513 h 753123"/>
                  <a:gd name="connsiteX44" fmla="*/ 160521 w 609615"/>
                  <a:gd name="connsiteY44" fmla="*/ 437731 h 753123"/>
                  <a:gd name="connsiteX45" fmla="*/ 199449 w 609615"/>
                  <a:gd name="connsiteY45" fmla="*/ 422234 h 753123"/>
                  <a:gd name="connsiteX46" fmla="*/ 266696 w 609615"/>
                  <a:gd name="connsiteY46" fmla="*/ 449142 h 753123"/>
                  <a:gd name="connsiteX47" fmla="*/ 266696 w 609615"/>
                  <a:gd name="connsiteY47" fmla="*/ 601513 h 753123"/>
                  <a:gd name="connsiteX48" fmla="*/ 304796 w 609615"/>
                  <a:gd name="connsiteY48" fmla="*/ 423396 h 753123"/>
                  <a:gd name="connsiteX49" fmla="*/ 239597 w 609615"/>
                  <a:gd name="connsiteY49" fmla="*/ 397316 h 753123"/>
                  <a:gd name="connsiteX50" fmla="*/ 247646 w 609615"/>
                  <a:gd name="connsiteY50" fmla="*/ 370742 h 753123"/>
                  <a:gd name="connsiteX51" fmla="*/ 247646 w 609615"/>
                  <a:gd name="connsiteY51" fmla="*/ 369789 h 753123"/>
                  <a:gd name="connsiteX52" fmla="*/ 362003 w 609615"/>
                  <a:gd name="connsiteY52" fmla="*/ 369789 h 753123"/>
                  <a:gd name="connsiteX53" fmla="*/ 362003 w 609615"/>
                  <a:gd name="connsiteY53" fmla="*/ 370742 h 753123"/>
                  <a:gd name="connsiteX54" fmla="*/ 370042 w 609615"/>
                  <a:gd name="connsiteY54" fmla="*/ 397259 h 753123"/>
                  <a:gd name="connsiteX55" fmla="*/ 304796 w 609615"/>
                  <a:gd name="connsiteY55" fmla="*/ 423396 h 753123"/>
                  <a:gd name="connsiteX56" fmla="*/ 342896 w 609615"/>
                  <a:gd name="connsiteY56" fmla="*/ 600751 h 753123"/>
                  <a:gd name="connsiteX57" fmla="*/ 342896 w 609615"/>
                  <a:gd name="connsiteY57" fmla="*/ 449142 h 753123"/>
                  <a:gd name="connsiteX58" fmla="*/ 410190 w 609615"/>
                  <a:gd name="connsiteY58" fmla="*/ 422224 h 753123"/>
                  <a:gd name="connsiteX59" fmla="*/ 447785 w 609615"/>
                  <a:gd name="connsiteY59" fmla="*/ 437198 h 753123"/>
                  <a:gd name="connsiteX60" fmla="*/ 342896 w 609615"/>
                  <a:gd name="connsiteY60" fmla="*/ 600751 h 753123"/>
                  <a:gd name="connsiteX0" fmla="*/ 609596 w 609615"/>
                  <a:gd name="connsiteY0" fmla="*/ 533019 h 753123"/>
                  <a:gd name="connsiteX1" fmla="*/ 574029 w 609615"/>
                  <a:gd name="connsiteY1" fmla="*/ 461582 h 753123"/>
                  <a:gd name="connsiteX2" fmla="*/ 483428 w 609615"/>
                  <a:gd name="connsiteY2" fmla="*/ 410404 h 753123"/>
                  <a:gd name="connsiteX3" fmla="*/ 483304 w 609615"/>
                  <a:gd name="connsiteY3" fmla="*/ 410347 h 753123"/>
                  <a:gd name="connsiteX4" fmla="*/ 483304 w 609615"/>
                  <a:gd name="connsiteY4" fmla="*/ 410347 h 753123"/>
                  <a:gd name="connsiteX5" fmla="*/ 483056 w 609615"/>
                  <a:gd name="connsiteY5" fmla="*/ 410251 h 753123"/>
                  <a:gd name="connsiteX6" fmla="*/ 468702 w 609615"/>
                  <a:gd name="connsiteY6" fmla="*/ 404536 h 753123"/>
                  <a:gd name="connsiteX7" fmla="*/ 405989 w 609615"/>
                  <a:gd name="connsiteY7" fmla="*/ 379590 h 753123"/>
                  <a:gd name="connsiteX8" fmla="*/ 400093 w 609615"/>
                  <a:gd name="connsiteY8" fmla="*/ 370789 h 753123"/>
                  <a:gd name="connsiteX9" fmla="*/ 400093 w 609615"/>
                  <a:gd name="connsiteY9" fmla="*/ 347415 h 753123"/>
                  <a:gd name="connsiteX10" fmla="*/ 457291 w 609615"/>
                  <a:gd name="connsiteY10" fmla="*/ 228600 h 753123"/>
                  <a:gd name="connsiteX11" fmla="*/ 457291 w 609615"/>
                  <a:gd name="connsiteY11" fmla="*/ 214313 h 753123"/>
                  <a:gd name="connsiteX12" fmla="*/ 472864 w 609615"/>
                  <a:gd name="connsiteY12" fmla="*/ 160487 h 753123"/>
                  <a:gd name="connsiteX13" fmla="*/ 377186 w 609615"/>
                  <a:gd name="connsiteY13" fmla="*/ 17974 h 753123"/>
                  <a:gd name="connsiteX14" fmla="*/ 363213 w 609615"/>
                  <a:gd name="connsiteY14" fmla="*/ 19221 h 753123"/>
                  <a:gd name="connsiteX15" fmla="*/ 353592 w 609615"/>
                  <a:gd name="connsiteY15" fmla="*/ 25889 h 753123"/>
                  <a:gd name="connsiteX16" fmla="*/ 342953 w 609615"/>
                  <a:gd name="connsiteY16" fmla="*/ 11344 h 753123"/>
                  <a:gd name="connsiteX17" fmla="*/ 329208 w 609615"/>
                  <a:gd name="connsiteY17" fmla="*/ 2591 h 753123"/>
                  <a:gd name="connsiteX18" fmla="*/ 299195 w 609615"/>
                  <a:gd name="connsiteY18" fmla="*/ 0 h 753123"/>
                  <a:gd name="connsiteX19" fmla="*/ 153996 w 609615"/>
                  <a:gd name="connsiteY19" fmla="*/ 91440 h 753123"/>
                  <a:gd name="connsiteX20" fmla="*/ 152224 w 609615"/>
                  <a:gd name="connsiteY20" fmla="*/ 219437 h 753123"/>
                  <a:gd name="connsiteX21" fmla="*/ 152491 w 609615"/>
                  <a:gd name="connsiteY21" fmla="*/ 221437 h 753123"/>
                  <a:gd name="connsiteX22" fmla="*/ 152491 w 609615"/>
                  <a:gd name="connsiteY22" fmla="*/ 228600 h 753123"/>
                  <a:gd name="connsiteX23" fmla="*/ 209546 w 609615"/>
                  <a:gd name="connsiteY23" fmla="*/ 347348 h 753123"/>
                  <a:gd name="connsiteX24" fmla="*/ 209546 w 609615"/>
                  <a:gd name="connsiteY24" fmla="*/ 370742 h 753123"/>
                  <a:gd name="connsiteX25" fmla="*/ 203831 w 609615"/>
                  <a:gd name="connsiteY25" fmla="*/ 379476 h 753123"/>
                  <a:gd name="connsiteX26" fmla="*/ 139375 w 609615"/>
                  <a:gd name="connsiteY26" fmla="*/ 405136 h 753123"/>
                  <a:gd name="connsiteX27" fmla="*/ 124678 w 609615"/>
                  <a:gd name="connsiteY27" fmla="*/ 410985 h 753123"/>
                  <a:gd name="connsiteX28" fmla="*/ 45049 w 609615"/>
                  <a:gd name="connsiteY28" fmla="*/ 454190 h 753123"/>
                  <a:gd name="connsiteX29" fmla="*/ 2138 w 609615"/>
                  <a:gd name="connsiteY29" fmla="*/ 556328 h 753123"/>
                  <a:gd name="connsiteX30" fmla="*/ 91 w 609615"/>
                  <a:gd name="connsiteY30" fmla="*/ 700792 h 753123"/>
                  <a:gd name="connsiteX31" fmla="*/ 8568 w 609615"/>
                  <a:gd name="connsiteY31" fmla="*/ 706450 h 753123"/>
                  <a:gd name="connsiteX32" fmla="*/ 307529 w 609615"/>
                  <a:gd name="connsiteY32" fmla="*/ 753123 h 753123"/>
                  <a:gd name="connsiteX33" fmla="*/ 601995 w 609615"/>
                  <a:gd name="connsiteY33" fmla="*/ 705841 h 753123"/>
                  <a:gd name="connsiteX34" fmla="*/ 609615 w 609615"/>
                  <a:gd name="connsiteY34" fmla="*/ 700126 h 753123"/>
                  <a:gd name="connsiteX35" fmla="*/ 609596 w 609615"/>
                  <a:gd name="connsiteY35" fmla="*/ 533019 h 753123"/>
                  <a:gd name="connsiteX36" fmla="*/ 190591 w 609615"/>
                  <a:gd name="connsiteY36" fmla="*/ 228600 h 753123"/>
                  <a:gd name="connsiteX37" fmla="*/ 190591 w 609615"/>
                  <a:gd name="connsiteY37" fmla="*/ 196215 h 753123"/>
                  <a:gd name="connsiteX38" fmla="*/ 375681 w 609615"/>
                  <a:gd name="connsiteY38" fmla="*/ 117872 h 753123"/>
                  <a:gd name="connsiteX39" fmla="*/ 419191 w 609615"/>
                  <a:gd name="connsiteY39" fmla="*/ 182251 h 753123"/>
                  <a:gd name="connsiteX40" fmla="*/ 419191 w 609615"/>
                  <a:gd name="connsiteY40" fmla="*/ 228600 h 753123"/>
                  <a:gd name="connsiteX41" fmla="*/ 304891 w 609615"/>
                  <a:gd name="connsiteY41" fmla="*/ 342900 h 753123"/>
                  <a:gd name="connsiteX42" fmla="*/ 190591 w 609615"/>
                  <a:gd name="connsiteY42" fmla="*/ 228600 h 753123"/>
                  <a:gd name="connsiteX43" fmla="*/ 266696 w 609615"/>
                  <a:gd name="connsiteY43" fmla="*/ 601513 h 753123"/>
                  <a:gd name="connsiteX44" fmla="*/ 160521 w 609615"/>
                  <a:gd name="connsiteY44" fmla="*/ 437731 h 753123"/>
                  <a:gd name="connsiteX45" fmla="*/ 199449 w 609615"/>
                  <a:gd name="connsiteY45" fmla="*/ 422234 h 753123"/>
                  <a:gd name="connsiteX46" fmla="*/ 266696 w 609615"/>
                  <a:gd name="connsiteY46" fmla="*/ 449142 h 753123"/>
                  <a:gd name="connsiteX47" fmla="*/ 266696 w 609615"/>
                  <a:gd name="connsiteY47" fmla="*/ 601513 h 753123"/>
                  <a:gd name="connsiteX48" fmla="*/ 304796 w 609615"/>
                  <a:gd name="connsiteY48" fmla="*/ 423396 h 753123"/>
                  <a:gd name="connsiteX49" fmla="*/ 239597 w 609615"/>
                  <a:gd name="connsiteY49" fmla="*/ 397316 h 753123"/>
                  <a:gd name="connsiteX50" fmla="*/ 247646 w 609615"/>
                  <a:gd name="connsiteY50" fmla="*/ 370742 h 753123"/>
                  <a:gd name="connsiteX51" fmla="*/ 247646 w 609615"/>
                  <a:gd name="connsiteY51" fmla="*/ 369789 h 753123"/>
                  <a:gd name="connsiteX52" fmla="*/ 362003 w 609615"/>
                  <a:gd name="connsiteY52" fmla="*/ 369789 h 753123"/>
                  <a:gd name="connsiteX53" fmla="*/ 362003 w 609615"/>
                  <a:gd name="connsiteY53" fmla="*/ 370742 h 753123"/>
                  <a:gd name="connsiteX54" fmla="*/ 370042 w 609615"/>
                  <a:gd name="connsiteY54" fmla="*/ 397259 h 753123"/>
                  <a:gd name="connsiteX55" fmla="*/ 304796 w 609615"/>
                  <a:gd name="connsiteY55" fmla="*/ 423396 h 753123"/>
                  <a:gd name="connsiteX56" fmla="*/ 342896 w 609615"/>
                  <a:gd name="connsiteY56" fmla="*/ 600751 h 753123"/>
                  <a:gd name="connsiteX57" fmla="*/ 342896 w 609615"/>
                  <a:gd name="connsiteY57" fmla="*/ 449142 h 753123"/>
                  <a:gd name="connsiteX58" fmla="*/ 410190 w 609615"/>
                  <a:gd name="connsiteY58" fmla="*/ 422224 h 753123"/>
                  <a:gd name="connsiteX59" fmla="*/ 447785 w 609615"/>
                  <a:gd name="connsiteY59" fmla="*/ 437198 h 753123"/>
                  <a:gd name="connsiteX60" fmla="*/ 342896 w 609615"/>
                  <a:gd name="connsiteY60" fmla="*/ 600751 h 75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9615" h="753123">
                    <a:moveTo>
                      <a:pt x="609596" y="533019"/>
                    </a:moveTo>
                    <a:cubicBezTo>
                      <a:pt x="609063" y="505076"/>
                      <a:pt x="596005" y="478849"/>
                      <a:pt x="574029" y="461582"/>
                    </a:cubicBezTo>
                    <a:cubicBezTo>
                      <a:pt x="546607" y="440014"/>
                      <a:pt x="516055" y="422757"/>
                      <a:pt x="483428" y="410404"/>
                    </a:cubicBezTo>
                    <a:lnTo>
                      <a:pt x="483304" y="410347"/>
                    </a:lnTo>
                    <a:lnTo>
                      <a:pt x="483304" y="410347"/>
                    </a:lnTo>
                    <a:lnTo>
                      <a:pt x="483056" y="410251"/>
                    </a:lnTo>
                    <a:lnTo>
                      <a:pt x="468702" y="404536"/>
                    </a:lnTo>
                    <a:lnTo>
                      <a:pt x="405989" y="379590"/>
                    </a:lnTo>
                    <a:cubicBezTo>
                      <a:pt x="402423" y="378121"/>
                      <a:pt x="400095" y="374646"/>
                      <a:pt x="400093" y="370789"/>
                    </a:cubicBezTo>
                    <a:lnTo>
                      <a:pt x="400093" y="347415"/>
                    </a:lnTo>
                    <a:cubicBezTo>
                      <a:pt x="436226" y="318561"/>
                      <a:pt x="457274" y="274839"/>
                      <a:pt x="457291" y="228600"/>
                    </a:cubicBezTo>
                    <a:lnTo>
                      <a:pt x="457291" y="214313"/>
                    </a:lnTo>
                    <a:cubicBezTo>
                      <a:pt x="465599" y="197423"/>
                      <a:pt x="470871" y="179203"/>
                      <a:pt x="472864" y="160487"/>
                    </a:cubicBezTo>
                    <a:cubicBezTo>
                      <a:pt x="472760" y="96479"/>
                      <a:pt x="432164" y="44768"/>
                      <a:pt x="377186" y="17974"/>
                    </a:cubicBezTo>
                    <a:cubicBezTo>
                      <a:pt x="372644" y="15837"/>
                      <a:pt x="367304" y="16314"/>
                      <a:pt x="363213" y="19221"/>
                    </a:cubicBezTo>
                    <a:lnTo>
                      <a:pt x="353592" y="25889"/>
                    </a:lnTo>
                    <a:lnTo>
                      <a:pt x="342953" y="11344"/>
                    </a:lnTo>
                    <a:cubicBezTo>
                      <a:pt x="339680" y="6755"/>
                      <a:pt x="334752" y="3616"/>
                      <a:pt x="329208" y="2591"/>
                    </a:cubicBezTo>
                    <a:cubicBezTo>
                      <a:pt x="319297" y="867"/>
                      <a:pt x="309255" y="1"/>
                      <a:pt x="299195" y="0"/>
                    </a:cubicBezTo>
                    <a:cubicBezTo>
                      <a:pt x="232244" y="0"/>
                      <a:pt x="176923" y="36290"/>
                      <a:pt x="153996" y="91440"/>
                    </a:cubicBezTo>
                    <a:cubicBezTo>
                      <a:pt x="138926" y="132674"/>
                      <a:pt x="138303" y="177802"/>
                      <a:pt x="152224" y="219437"/>
                    </a:cubicBezTo>
                    <a:lnTo>
                      <a:pt x="152491" y="221437"/>
                    </a:lnTo>
                    <a:lnTo>
                      <a:pt x="152491" y="228600"/>
                    </a:lnTo>
                    <a:cubicBezTo>
                      <a:pt x="152494" y="274792"/>
                      <a:pt x="173485" y="318481"/>
                      <a:pt x="209546" y="347348"/>
                    </a:cubicBezTo>
                    <a:lnTo>
                      <a:pt x="209546" y="370742"/>
                    </a:lnTo>
                    <a:cubicBezTo>
                      <a:pt x="209575" y="374539"/>
                      <a:pt x="207322" y="377983"/>
                      <a:pt x="203831" y="379476"/>
                    </a:cubicBezTo>
                    <a:lnTo>
                      <a:pt x="139375" y="405136"/>
                    </a:lnTo>
                    <a:lnTo>
                      <a:pt x="124678" y="410985"/>
                    </a:lnTo>
                    <a:cubicBezTo>
                      <a:pt x="96418" y="421969"/>
                      <a:pt x="69663" y="436486"/>
                      <a:pt x="45049" y="454190"/>
                    </a:cubicBezTo>
                    <a:cubicBezTo>
                      <a:pt x="14045" y="486759"/>
                      <a:pt x="9631" y="515228"/>
                      <a:pt x="2138" y="556328"/>
                    </a:cubicBezTo>
                    <a:cubicBezTo>
                      <a:pt x="2821" y="602207"/>
                      <a:pt x="-592" y="654913"/>
                      <a:pt x="91" y="700792"/>
                    </a:cubicBezTo>
                    <a:lnTo>
                      <a:pt x="8568" y="706450"/>
                    </a:lnTo>
                    <a:cubicBezTo>
                      <a:pt x="55298" y="737597"/>
                      <a:pt x="181866" y="753123"/>
                      <a:pt x="307529" y="753123"/>
                    </a:cubicBezTo>
                    <a:cubicBezTo>
                      <a:pt x="434212" y="753123"/>
                      <a:pt x="560009" y="737330"/>
                      <a:pt x="601995" y="705841"/>
                    </a:cubicBezTo>
                    <a:lnTo>
                      <a:pt x="609615" y="700126"/>
                    </a:lnTo>
                    <a:cubicBezTo>
                      <a:pt x="609609" y="644424"/>
                      <a:pt x="609602" y="588721"/>
                      <a:pt x="609596" y="533019"/>
                    </a:cubicBezTo>
                    <a:close/>
                    <a:moveTo>
                      <a:pt x="190591" y="228600"/>
                    </a:moveTo>
                    <a:lnTo>
                      <a:pt x="190591" y="196215"/>
                    </a:lnTo>
                    <a:cubicBezTo>
                      <a:pt x="238759" y="138113"/>
                      <a:pt x="290356" y="177384"/>
                      <a:pt x="375681" y="117872"/>
                    </a:cubicBezTo>
                    <a:cubicBezTo>
                      <a:pt x="387282" y="109776"/>
                      <a:pt x="399103" y="163497"/>
                      <a:pt x="419191" y="182251"/>
                    </a:cubicBezTo>
                    <a:lnTo>
                      <a:pt x="419191" y="228600"/>
                    </a:lnTo>
                    <a:cubicBezTo>
                      <a:pt x="419191" y="291726"/>
                      <a:pt x="368017" y="342900"/>
                      <a:pt x="304891" y="342900"/>
                    </a:cubicBezTo>
                    <a:cubicBezTo>
                      <a:pt x="241765" y="342900"/>
                      <a:pt x="190591" y="291726"/>
                      <a:pt x="190591" y="228600"/>
                    </a:cubicBezTo>
                    <a:close/>
                    <a:moveTo>
                      <a:pt x="266696" y="601513"/>
                    </a:moveTo>
                    <a:lnTo>
                      <a:pt x="160521" y="437731"/>
                    </a:lnTo>
                    <a:lnTo>
                      <a:pt x="199449" y="422234"/>
                    </a:lnTo>
                    <a:lnTo>
                      <a:pt x="266696" y="449142"/>
                    </a:lnTo>
                    <a:lnTo>
                      <a:pt x="266696" y="601513"/>
                    </a:lnTo>
                    <a:close/>
                    <a:moveTo>
                      <a:pt x="304796" y="423396"/>
                    </a:moveTo>
                    <a:lnTo>
                      <a:pt x="239597" y="397316"/>
                    </a:lnTo>
                    <a:cubicBezTo>
                      <a:pt x="244860" y="389454"/>
                      <a:pt x="247662" y="380203"/>
                      <a:pt x="247646" y="370742"/>
                    </a:cubicBezTo>
                    <a:lnTo>
                      <a:pt x="247646" y="369789"/>
                    </a:lnTo>
                    <a:cubicBezTo>
                      <a:pt x="284296" y="384757"/>
                      <a:pt x="325353" y="384757"/>
                      <a:pt x="362003" y="369789"/>
                    </a:cubicBezTo>
                    <a:lnTo>
                      <a:pt x="362003" y="370742"/>
                    </a:lnTo>
                    <a:cubicBezTo>
                      <a:pt x="361984" y="380184"/>
                      <a:pt x="364783" y="389417"/>
                      <a:pt x="370042" y="397259"/>
                    </a:cubicBezTo>
                    <a:lnTo>
                      <a:pt x="304796" y="423396"/>
                    </a:lnTo>
                    <a:close/>
                    <a:moveTo>
                      <a:pt x="342896" y="600751"/>
                    </a:moveTo>
                    <a:lnTo>
                      <a:pt x="342896" y="449142"/>
                    </a:lnTo>
                    <a:lnTo>
                      <a:pt x="410190" y="422224"/>
                    </a:lnTo>
                    <a:lnTo>
                      <a:pt x="447785" y="437198"/>
                    </a:lnTo>
                    <a:lnTo>
                      <a:pt x="342896" y="600751"/>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descr="Briefcase with solid fill">
                <a:extLst>
                  <a:ext uri="{FF2B5EF4-FFF2-40B4-BE49-F238E27FC236}">
                    <a16:creationId xmlns:a16="http://schemas.microsoft.com/office/drawing/2014/main" id="{32E0C1E6-CC1C-DA85-1D35-EF41C610A38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36953" y="5486029"/>
                <a:ext cx="620095" cy="620095"/>
              </a:xfrm>
              <a:prstGeom prst="rect">
                <a:avLst/>
              </a:prstGeom>
              <a:effectLst>
                <a:glow rad="25400">
                  <a:schemeClr val="tx1"/>
                </a:glow>
              </a:effectLst>
            </p:spPr>
          </p:pic>
        </p:grpSp>
      </p:grpSp>
      <p:grpSp>
        <p:nvGrpSpPr>
          <p:cNvPr id="26" name="Group 25">
            <a:extLst>
              <a:ext uri="{FF2B5EF4-FFF2-40B4-BE49-F238E27FC236}">
                <a16:creationId xmlns:a16="http://schemas.microsoft.com/office/drawing/2014/main" id="{33D57737-6F3B-8C8A-EEA0-5C9470CC5975}"/>
              </a:ext>
            </a:extLst>
          </p:cNvPr>
          <p:cNvGrpSpPr/>
          <p:nvPr/>
        </p:nvGrpSpPr>
        <p:grpSpPr>
          <a:xfrm>
            <a:off x="269153" y="1406458"/>
            <a:ext cx="720000" cy="774251"/>
            <a:chOff x="296159" y="2222339"/>
            <a:chExt cx="720000" cy="774251"/>
          </a:xfrm>
        </p:grpSpPr>
        <p:sp>
          <p:nvSpPr>
            <p:cNvPr id="28" name="Rectangle: Rounded Corners 27">
              <a:extLst>
                <a:ext uri="{FF2B5EF4-FFF2-40B4-BE49-F238E27FC236}">
                  <a16:creationId xmlns:a16="http://schemas.microsoft.com/office/drawing/2014/main" id="{F5381F6D-A471-C797-03B5-631410ABA3FF}"/>
                </a:ext>
              </a:extLst>
            </p:cNvPr>
            <p:cNvSpPr/>
            <p:nvPr/>
          </p:nvSpPr>
          <p:spPr>
            <a:xfrm>
              <a:off x="296159" y="222233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04DF2C79-7A8D-9960-ECD2-626C991D19B5}"/>
                </a:ext>
              </a:extLst>
            </p:cNvPr>
            <p:cNvPicPr>
              <a:picLocks noChangeAspect="1"/>
            </p:cNvPicPr>
            <p:nvPr/>
          </p:nvPicPr>
          <p:blipFill>
            <a:blip r:embed="rId13"/>
            <a:stretch>
              <a:fillRect/>
            </a:stretch>
          </p:blipFill>
          <p:spPr>
            <a:xfrm>
              <a:off x="341670" y="2231693"/>
              <a:ext cx="628978" cy="625753"/>
            </a:xfrm>
            <a:prstGeom prst="rect">
              <a:avLst/>
            </a:prstGeom>
          </p:spPr>
        </p:pic>
        <p:sp>
          <p:nvSpPr>
            <p:cNvPr id="30" name="TextBox 29">
              <a:extLst>
                <a:ext uri="{FF2B5EF4-FFF2-40B4-BE49-F238E27FC236}">
                  <a16:creationId xmlns:a16="http://schemas.microsoft.com/office/drawing/2014/main" id="{C34194F7-11C7-BA5C-B60C-4615C942F35A}"/>
                </a:ext>
              </a:extLst>
            </p:cNvPr>
            <p:cNvSpPr txBox="1"/>
            <p:nvPr/>
          </p:nvSpPr>
          <p:spPr>
            <a:xfrm>
              <a:off x="369768" y="2658036"/>
              <a:ext cx="572781" cy="338554"/>
            </a:xfrm>
            <a:prstGeom prst="rect">
              <a:avLst/>
            </a:prstGeom>
            <a:noFill/>
          </p:spPr>
          <p:txBody>
            <a:bodyPr wrap="square" rtlCol="0">
              <a:spAutoFit/>
            </a:bodyPr>
            <a:lstStyle/>
            <a:p>
              <a:pPr algn="ctr"/>
              <a:r>
                <a:rPr lang="en-GB" sz="1600" b="1"/>
                <a:t>IM</a:t>
              </a:r>
            </a:p>
          </p:txBody>
        </p:sp>
      </p:grpSp>
      <p:pic>
        <p:nvPicPr>
          <p:cNvPr id="31" name="Picture 30">
            <a:extLst>
              <a:ext uri="{FF2B5EF4-FFF2-40B4-BE49-F238E27FC236}">
                <a16:creationId xmlns:a16="http://schemas.microsoft.com/office/drawing/2014/main" id="{50046B7C-0E03-DD88-EFC4-5A014B19F025}"/>
              </a:ext>
            </a:extLst>
          </p:cNvPr>
          <p:cNvPicPr>
            <a:picLocks noChangeAspect="1"/>
          </p:cNvPicPr>
          <p:nvPr/>
        </p:nvPicPr>
        <p:blipFill>
          <a:blip r:embed="rId14"/>
          <a:stretch>
            <a:fillRect/>
          </a:stretch>
        </p:blipFill>
        <p:spPr>
          <a:xfrm>
            <a:off x="460215" y="2259130"/>
            <a:ext cx="455328" cy="455328"/>
          </a:xfrm>
          <a:prstGeom prst="rect">
            <a:avLst/>
          </a:prstGeom>
        </p:spPr>
      </p:pic>
      <p:cxnSp>
        <p:nvCxnSpPr>
          <p:cNvPr id="39" name="Straight Connector 38">
            <a:extLst>
              <a:ext uri="{FF2B5EF4-FFF2-40B4-BE49-F238E27FC236}">
                <a16:creationId xmlns:a16="http://schemas.microsoft.com/office/drawing/2014/main" id="{73C2218E-254D-3771-260C-62ACABD62B27}"/>
              </a:ext>
            </a:extLst>
          </p:cNvPr>
          <p:cNvCxnSpPr>
            <a:cxnSpLocks/>
          </p:cNvCxnSpPr>
          <p:nvPr/>
        </p:nvCxnSpPr>
        <p:spPr>
          <a:xfrm>
            <a:off x="471805" y="2486794"/>
            <a:ext cx="0" cy="185164"/>
          </a:xfrm>
          <a:prstGeom prst="line">
            <a:avLst/>
          </a:prstGeom>
          <a:ln w="25400" cap="rnd">
            <a:solidFill>
              <a:schemeClr val="tx1"/>
            </a:solidFill>
            <a:round/>
          </a:ln>
          <a:effectLst/>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7A1FE956-526B-3F7D-48DF-6486000E6650}"/>
              </a:ext>
            </a:extLst>
          </p:cNvPr>
          <p:cNvGrpSpPr/>
          <p:nvPr/>
        </p:nvGrpSpPr>
        <p:grpSpPr>
          <a:xfrm>
            <a:off x="421911" y="2298015"/>
            <a:ext cx="99788" cy="259537"/>
            <a:chOff x="209550" y="2131980"/>
            <a:chExt cx="99788" cy="259537"/>
          </a:xfrm>
        </p:grpSpPr>
        <p:sp>
          <p:nvSpPr>
            <p:cNvPr id="32" name="Rectangle: Rounded Corners 31">
              <a:extLst>
                <a:ext uri="{FF2B5EF4-FFF2-40B4-BE49-F238E27FC236}">
                  <a16:creationId xmlns:a16="http://schemas.microsoft.com/office/drawing/2014/main" id="{64E262A2-CA7A-71BE-B1E1-BF9AAB5ACAF6}"/>
                </a:ext>
              </a:extLst>
            </p:cNvPr>
            <p:cNvSpPr/>
            <p:nvPr/>
          </p:nvSpPr>
          <p:spPr>
            <a:xfrm>
              <a:off x="209550" y="2131980"/>
              <a:ext cx="99788" cy="259537"/>
            </a:xfrm>
            <a:prstGeom prst="roundRect">
              <a:avLst>
                <a:gd name="adj" fmla="val 38638"/>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DEF3D6C-6F60-66D8-7CCB-2182D5168265}"/>
                </a:ext>
              </a:extLst>
            </p:cNvPr>
            <p:cNvSpPr/>
            <p:nvPr/>
          </p:nvSpPr>
          <p:spPr>
            <a:xfrm>
              <a:off x="223444" y="214382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22CC9FA8-B834-06A3-8D68-045D7D6C84EF}"/>
                </a:ext>
              </a:extLst>
            </p:cNvPr>
            <p:cNvSpPr/>
            <p:nvPr/>
          </p:nvSpPr>
          <p:spPr>
            <a:xfrm>
              <a:off x="223444" y="2300854"/>
              <a:ext cx="72000" cy="72000"/>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DD4CDB-7EF0-20ED-5D40-7A90046DA8C6}"/>
                </a:ext>
              </a:extLst>
            </p:cNvPr>
            <p:cNvSpPr/>
            <p:nvPr/>
          </p:nvSpPr>
          <p:spPr>
            <a:xfrm>
              <a:off x="223444" y="2219993"/>
              <a:ext cx="72000" cy="72000"/>
            </a:xfrm>
            <a:prstGeom prst="ellipse">
              <a:avLst/>
            </a:prstGeom>
            <a:pattFill prst="plaid">
              <a:fgClr>
                <a:schemeClr val="tx1"/>
              </a:fgClr>
              <a:bgClr>
                <a:schemeClr val="bg1"/>
              </a:bgClr>
            </a:patt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Title 1">
            <a:extLst>
              <a:ext uri="{FF2B5EF4-FFF2-40B4-BE49-F238E27FC236}">
                <a16:creationId xmlns:a16="http://schemas.microsoft.com/office/drawing/2014/main" id="{355E1631-76DD-3BDD-AB44-2112618736EE}"/>
              </a:ext>
            </a:extLst>
          </p:cNvPr>
          <p:cNvSpPr txBox="1">
            <a:spLocks/>
          </p:cNvSpPr>
          <p:nvPr/>
        </p:nvSpPr>
        <p:spPr>
          <a:xfrm>
            <a:off x="2292932" y="6347805"/>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the link icon to go to the standard</a:t>
            </a:r>
            <a:r>
              <a:rPr lang="en-GB" sz="2000" b="1" spc="-50" dirty="0">
                <a:solidFill>
                  <a:srgbClr val="C00000"/>
                </a:solidFill>
                <a:latin typeface="Calibri"/>
              </a:rPr>
              <a:t>  </a:t>
            </a:r>
            <a:endParaRPr kumimoji="0" lang="en-GB" sz="2000" b="1" i="0" u="none" strike="noStrike" kern="1200" cap="none" spc="-50" normalizeH="0" baseline="0" noProof="0" dirty="0">
              <a:ln>
                <a:noFill/>
              </a:ln>
              <a:solidFill>
                <a:srgbClr val="C00000"/>
              </a:solidFill>
              <a:effectLst/>
              <a:uLnTx/>
              <a:uFillTx/>
              <a:latin typeface="Calibri"/>
              <a:ea typeface="+mj-ea"/>
              <a:cs typeface="+mj-cs"/>
            </a:endParaRPr>
          </a:p>
        </p:txBody>
      </p:sp>
    </p:spTree>
    <p:extLst>
      <p:ext uri="{BB962C8B-B14F-4D97-AF65-F5344CB8AC3E}">
        <p14:creationId xmlns:p14="http://schemas.microsoft.com/office/powerpoint/2010/main" val="2891820561"/>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Rounded Corners 95">
            <a:hlinkClick r:id="" action="ppaction://noaction" highlightClick="1"/>
            <a:extLst>
              <a:ext uri="{FF2B5EF4-FFF2-40B4-BE49-F238E27FC236}">
                <a16:creationId xmlns:a16="http://schemas.microsoft.com/office/drawing/2014/main" id="{CD7569DD-3719-4B53-91BD-09854E05A764}"/>
              </a:ext>
            </a:extLst>
          </p:cNvPr>
          <p:cNvSpPr/>
          <p:nvPr/>
        </p:nvSpPr>
        <p:spPr>
          <a:xfrm>
            <a:off x="1073188" y="563010"/>
            <a:ext cx="10065867" cy="720000"/>
          </a:xfrm>
          <a:prstGeom prst="roundRect">
            <a:avLst>
              <a:gd name="adj" fmla="val 30718"/>
            </a:avLst>
          </a:prstGeom>
          <a:solidFill>
            <a:srgbClr val="DEC94F"/>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defRPr/>
            </a:pPr>
            <a:r>
              <a:rPr lang="en-GB" dirty="0">
                <a:solidFill>
                  <a:prstClr val="white"/>
                </a:solidFill>
                <a:latin typeface="Calibri" panose="020F0502020204030204"/>
              </a:rPr>
              <a:t>Three Infrastructure</a:t>
            </a:r>
            <a:r>
              <a:rPr kumimoji="0" lang="en-GB" sz="1800" b="0" i="0" u="none" strike="noStrike" kern="1200" cap="none" normalizeH="0" noProof="0" dirty="0">
                <a:ln>
                  <a:noFill/>
                </a:ln>
                <a:solidFill>
                  <a:prstClr val="white"/>
                </a:solidFill>
                <a:effectLst/>
                <a:uLnTx/>
                <a:uFillTx/>
                <a:latin typeface="Calibri" panose="020F0502020204030204"/>
                <a:ea typeface="+mn-ea"/>
                <a:cs typeface="+mn-cs"/>
              </a:rPr>
              <a:t> </a:t>
            </a:r>
            <a:r>
              <a:rPr lang="en-GB" dirty="0">
                <a:solidFill>
                  <a:prstClr val="white"/>
                </a:solidFill>
                <a:latin typeface="Calibri" panose="020F0502020204030204"/>
              </a:rPr>
              <a:t>standards have</a:t>
            </a:r>
            <a:r>
              <a:rPr kumimoji="0" lang="en-GB" sz="1800" b="0" i="0" u="none" strike="noStrike" kern="1200" cap="none" normalizeH="0" noProof="0" dirty="0">
                <a:ln>
                  <a:noFill/>
                </a:ln>
                <a:solidFill>
                  <a:prstClr val="white"/>
                </a:solidFill>
                <a:effectLst/>
                <a:uLnTx/>
                <a:uFillTx/>
                <a:latin typeface="Calibri" panose="020F0502020204030204"/>
                <a:ea typeface="+mn-ea"/>
                <a:cs typeface="+mn-cs"/>
              </a:rPr>
              <a:t> been updated in the June 2024 Standards </a:t>
            </a:r>
            <a:r>
              <a:rPr lang="en-GB" dirty="0">
                <a:solidFill>
                  <a:prstClr val="white"/>
                </a:solidFill>
                <a:latin typeface="Calibri" panose="020F0502020204030204"/>
              </a:rPr>
              <a:t>Catalogue</a:t>
            </a:r>
            <a:r>
              <a:rPr kumimoji="0" lang="en-GB" sz="1800" b="0" i="0" u="none" strike="noStrike" kern="1200" cap="none" normalizeH="0" noProof="0" dirty="0">
                <a:ln>
                  <a:noFill/>
                </a:ln>
                <a:solidFill>
                  <a:prstClr val="white"/>
                </a:solidFill>
                <a:effectLst/>
                <a:uLnTx/>
                <a:uFillTx/>
                <a:latin typeface="Calibri" panose="020F0502020204030204"/>
                <a:ea typeface="+mn-ea"/>
                <a:cs typeface="+mn-cs"/>
              </a:rPr>
              <a:t>.</a:t>
            </a:r>
            <a:r>
              <a:rPr lang="en-GB" dirty="0">
                <a:solidFill>
                  <a:prstClr val="white"/>
                </a:solidFill>
                <a:latin typeface="Calibri" panose="020F0502020204030204"/>
              </a:rPr>
              <a:t> </a:t>
            </a:r>
            <a:endParaRPr kumimoji="0" lang="en-GB" sz="1800" b="0" i="0" u="none" strike="noStrike" kern="1200" cap="none" normalizeH="0" noProof="0" dirty="0">
              <a:ln>
                <a:noFill/>
              </a:ln>
              <a:solidFill>
                <a:prstClr val="white"/>
              </a:solidFill>
              <a:effectLst/>
              <a:uLnTx/>
              <a:uFillTx/>
              <a:latin typeface="Calibri" panose="020F0502020204030204"/>
              <a:ea typeface="+mn-ea"/>
              <a:cs typeface="+mn-cs"/>
            </a:endParaRPr>
          </a:p>
        </p:txBody>
      </p:sp>
      <p:pic>
        <p:nvPicPr>
          <p:cNvPr id="13" name="Picture 12">
            <a:hlinkClick r:id="rId3" action="ppaction://hlinksldjump"/>
            <a:extLst>
              <a:ext uri="{FF2B5EF4-FFF2-40B4-BE49-F238E27FC236}">
                <a16:creationId xmlns:a16="http://schemas.microsoft.com/office/drawing/2014/main" id="{C8B40F3F-6F4D-419A-8D07-6E20A5B50E0E}"/>
              </a:ext>
            </a:extLst>
          </p:cNvPr>
          <p:cNvPicPr>
            <a:picLocks noChangeAspect="1"/>
          </p:cNvPicPr>
          <p:nvPr/>
        </p:nvPicPr>
        <p:blipFill>
          <a:blip r:embed="rId4"/>
          <a:stretch>
            <a:fillRect/>
          </a:stretch>
        </p:blipFill>
        <p:spPr>
          <a:xfrm>
            <a:off x="11290478" y="157163"/>
            <a:ext cx="755970" cy="755970"/>
          </a:xfrm>
          <a:prstGeom prst="rect">
            <a:avLst/>
          </a:prstGeom>
        </p:spPr>
      </p:pic>
      <p:sp>
        <p:nvSpPr>
          <p:cNvPr id="20" name="Title 1">
            <a:extLst>
              <a:ext uri="{FF2B5EF4-FFF2-40B4-BE49-F238E27FC236}">
                <a16:creationId xmlns:a16="http://schemas.microsoft.com/office/drawing/2014/main" id="{3FC419C9-125C-440F-B86B-135CD3F21D56}"/>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Standards – June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14" name="Picture 13">
            <a:hlinkClick r:id="" action="ppaction://hlinkshowjump?jump=endshow"/>
            <a:extLst>
              <a:ext uri="{FF2B5EF4-FFF2-40B4-BE49-F238E27FC236}">
                <a16:creationId xmlns:a16="http://schemas.microsoft.com/office/drawing/2014/main" id="{F669768E-9899-433D-8744-18C270214005}"/>
              </a:ext>
            </a:extLst>
          </p:cNvPr>
          <p:cNvPicPr>
            <a:picLocks noChangeAspect="1"/>
          </p:cNvPicPr>
          <p:nvPr/>
        </p:nvPicPr>
        <p:blipFill>
          <a:blip r:embed="rId5"/>
          <a:stretch>
            <a:fillRect/>
          </a:stretch>
        </p:blipFill>
        <p:spPr>
          <a:xfrm>
            <a:off x="89371" y="6016808"/>
            <a:ext cx="720000" cy="692039"/>
          </a:xfrm>
          <a:prstGeom prst="rect">
            <a:avLst/>
          </a:prstGeom>
        </p:spPr>
      </p:pic>
      <p:sp>
        <p:nvSpPr>
          <p:cNvPr id="10" name="Rectangle: Rounded Corners 9">
            <a:hlinkClick r:id="" action="ppaction://noaction" highlightClick="1"/>
            <a:extLst>
              <a:ext uri="{FF2B5EF4-FFF2-40B4-BE49-F238E27FC236}">
                <a16:creationId xmlns:a16="http://schemas.microsoft.com/office/drawing/2014/main" id="{0B857E64-2FF7-9ECC-2655-5E7CB5DAD0D6}"/>
              </a:ext>
            </a:extLst>
          </p:cNvPr>
          <p:cNvSpPr/>
          <p:nvPr/>
        </p:nvSpPr>
        <p:spPr>
          <a:xfrm>
            <a:off x="1068127" y="1492703"/>
            <a:ext cx="10055745" cy="720000"/>
          </a:xfrm>
          <a:prstGeom prst="roundRect">
            <a:avLst>
              <a:gd name="adj" fmla="val 31336"/>
            </a:avLst>
          </a:prstGeom>
          <a:solidFill>
            <a:schemeClr val="bg1"/>
          </a:solidFill>
          <a:ln w="38100">
            <a:solidFill>
              <a:srgbClr val="DEC9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marL="2060575" indent="-2060575">
              <a:defRPr/>
            </a:pPr>
            <a:r>
              <a:rPr lang="en-GB" sz="1800">
                <a:solidFill>
                  <a:schemeClr val="tx1"/>
                </a:solidFill>
                <a:effectLst/>
                <a:latin typeface="Calibri"/>
                <a:ea typeface="Calibri"/>
                <a:cs typeface="Calibri"/>
              </a:rPr>
              <a:t>RIS-8706-INS Issue 2</a:t>
            </a:r>
            <a:r>
              <a:rPr lang="en-GB">
                <a:solidFill>
                  <a:schemeClr val="tx1"/>
                </a:solidFill>
                <a:latin typeface="Calibri"/>
                <a:ea typeface="Calibri"/>
                <a:cs typeface="Calibri"/>
              </a:rPr>
              <a:t> – </a:t>
            </a:r>
            <a:r>
              <a:rPr lang="en-GB" sz="1800">
                <a:solidFill>
                  <a:schemeClr val="tx1"/>
                </a:solidFill>
                <a:effectLst/>
                <a:latin typeface="Calibri"/>
                <a:ea typeface="Calibri"/>
                <a:cs typeface="Calibri"/>
              </a:rPr>
              <a:t>Route Level Assessment of Technical Compatibility between Rail Vehicles and Underline Bridges</a:t>
            </a:r>
            <a:r>
              <a:rPr lang="en-GB" sz="1800">
                <a:solidFill>
                  <a:srgbClr val="000000"/>
                </a:solidFill>
                <a:effectLst/>
                <a:latin typeface="Calibri"/>
                <a:ea typeface="Calibri"/>
                <a:cs typeface="Calibri"/>
              </a:rPr>
              <a:t>.</a:t>
            </a:r>
            <a:endParaRPr lang="en-GB" sz="1800" i="1">
              <a:solidFill>
                <a:schemeClr val="tx1"/>
              </a:solidFill>
              <a:effectLst/>
              <a:latin typeface="Calibri"/>
              <a:ea typeface="Calibri"/>
              <a:cs typeface="Calibri"/>
            </a:endParaRPr>
          </a:p>
        </p:txBody>
      </p:sp>
      <p:sp>
        <p:nvSpPr>
          <p:cNvPr id="11" name="Rectangle: Rounded Corners 10">
            <a:hlinkClick r:id="" action="ppaction://noaction" highlightClick="1"/>
            <a:extLst>
              <a:ext uri="{FF2B5EF4-FFF2-40B4-BE49-F238E27FC236}">
                <a16:creationId xmlns:a16="http://schemas.microsoft.com/office/drawing/2014/main" id="{D7B2C03B-D411-9590-6345-5F3C5801C71C}"/>
              </a:ext>
            </a:extLst>
          </p:cNvPr>
          <p:cNvSpPr/>
          <p:nvPr/>
        </p:nvSpPr>
        <p:spPr>
          <a:xfrm>
            <a:off x="1068126" y="2389499"/>
            <a:ext cx="10055745" cy="720000"/>
          </a:xfrm>
          <a:prstGeom prst="roundRect">
            <a:avLst>
              <a:gd name="adj" fmla="val 29940"/>
            </a:avLst>
          </a:prstGeom>
          <a:solidFill>
            <a:schemeClr val="bg1"/>
          </a:solidFill>
          <a:ln w="38100">
            <a:solidFill>
              <a:srgbClr val="DEC9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marL="1798320" indent="-1798320">
              <a:defRPr/>
            </a:pPr>
            <a:r>
              <a:rPr lang="en-GB" sz="1800">
                <a:solidFill>
                  <a:schemeClr val="tx1"/>
                </a:solidFill>
                <a:effectLst/>
                <a:latin typeface="Calibri"/>
                <a:ea typeface="Calibri"/>
                <a:cs typeface="Calibri"/>
              </a:rPr>
              <a:t>GERT8006 Issue 4</a:t>
            </a:r>
            <a:r>
              <a:rPr lang="en-GB">
                <a:solidFill>
                  <a:schemeClr val="tx1"/>
                </a:solidFill>
                <a:latin typeface="Calibri"/>
                <a:ea typeface="Calibri"/>
                <a:cs typeface="Calibri"/>
              </a:rPr>
              <a:t> – </a:t>
            </a:r>
            <a:r>
              <a:rPr lang="en-GB" sz="1800">
                <a:solidFill>
                  <a:schemeClr val="tx1"/>
                </a:solidFill>
                <a:effectLst/>
                <a:latin typeface="Calibri"/>
                <a:ea typeface="Calibri"/>
                <a:cs typeface="Calibri"/>
              </a:rPr>
              <a:t>Route Availability Number for Assessment of Compatibility between Rail </a:t>
            </a:r>
            <a:br>
              <a:rPr lang="en-GB" sz="1800">
                <a:effectLst/>
                <a:latin typeface="Calibri" panose="020F0502020204030204" pitchFamily="34" charset="0"/>
                <a:ea typeface="Calibri" panose="020F0502020204030204" pitchFamily="34" charset="0"/>
              </a:rPr>
            </a:br>
            <a:r>
              <a:rPr lang="en-GB" sz="1800">
                <a:solidFill>
                  <a:schemeClr val="tx1"/>
                </a:solidFill>
                <a:effectLst/>
                <a:latin typeface="Calibri"/>
                <a:ea typeface="Calibri"/>
                <a:cs typeface="Calibri"/>
              </a:rPr>
              <a:t>Vehicles and Underline Bridges</a:t>
            </a:r>
            <a:r>
              <a:rPr lang="en-GB" sz="1800">
                <a:solidFill>
                  <a:srgbClr val="000000"/>
                </a:solidFill>
                <a:effectLst/>
                <a:latin typeface="Calibri"/>
                <a:ea typeface="Calibri"/>
                <a:cs typeface="Calibri"/>
              </a:rPr>
              <a:t>.</a:t>
            </a:r>
            <a:endParaRPr lang="en-GB" sz="1800" i="1">
              <a:solidFill>
                <a:schemeClr val="tx1"/>
              </a:solidFill>
              <a:effectLst/>
              <a:latin typeface="Calibri"/>
              <a:ea typeface="Calibri"/>
              <a:cs typeface="Calibri"/>
            </a:endParaRPr>
          </a:p>
        </p:txBody>
      </p:sp>
      <p:sp>
        <p:nvSpPr>
          <p:cNvPr id="12" name="Rectangle: Rounded Corners 11">
            <a:hlinkClick r:id="" action="ppaction://noaction" highlightClick="1"/>
            <a:extLst>
              <a:ext uri="{FF2B5EF4-FFF2-40B4-BE49-F238E27FC236}">
                <a16:creationId xmlns:a16="http://schemas.microsoft.com/office/drawing/2014/main" id="{4FCB2BBA-C8FC-1DA0-6E49-59A85FC358F7}"/>
              </a:ext>
            </a:extLst>
          </p:cNvPr>
          <p:cNvSpPr/>
          <p:nvPr/>
        </p:nvSpPr>
        <p:spPr>
          <a:xfrm>
            <a:off x="1068125" y="3286295"/>
            <a:ext cx="10055745" cy="720000"/>
          </a:xfrm>
          <a:prstGeom prst="roundRect">
            <a:avLst>
              <a:gd name="adj" fmla="val 28545"/>
            </a:avLst>
          </a:prstGeom>
          <a:solidFill>
            <a:schemeClr val="bg1"/>
          </a:solidFill>
          <a:ln w="38100">
            <a:solidFill>
              <a:srgbClr val="DEC9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a:defRPr/>
            </a:pPr>
            <a:r>
              <a:rPr lang="en-GB" sz="1800">
                <a:solidFill>
                  <a:schemeClr val="tx1"/>
                </a:solidFill>
                <a:effectLst/>
                <a:latin typeface="Calibri"/>
                <a:ea typeface="Calibri"/>
                <a:cs typeface="Calibri"/>
              </a:rPr>
              <a:t>GEGN8616 Issue 1</a:t>
            </a:r>
            <a:r>
              <a:rPr lang="en-GB">
                <a:solidFill>
                  <a:schemeClr val="tx1"/>
                </a:solidFill>
                <a:latin typeface="Calibri"/>
                <a:ea typeface="Calibri"/>
                <a:cs typeface="Calibri"/>
              </a:rPr>
              <a:t> – </a:t>
            </a:r>
            <a:r>
              <a:rPr lang="en-GB" sz="1800">
                <a:solidFill>
                  <a:schemeClr val="tx1"/>
                </a:solidFill>
                <a:effectLst/>
                <a:latin typeface="Calibri"/>
                <a:ea typeface="Calibri"/>
                <a:cs typeface="Calibri"/>
              </a:rPr>
              <a:t>Guidance on evaluating excessive dynamic effects in underline bridges</a:t>
            </a:r>
            <a:r>
              <a:rPr lang="en-GB" sz="1800">
                <a:solidFill>
                  <a:srgbClr val="000000"/>
                </a:solidFill>
                <a:effectLst/>
                <a:latin typeface="Calibri"/>
                <a:ea typeface="Calibri"/>
                <a:cs typeface="Calibri"/>
              </a:rPr>
              <a:t>.</a:t>
            </a:r>
            <a:endParaRPr lang="en-GB" sz="1800" i="1">
              <a:solidFill>
                <a:schemeClr val="tx1"/>
              </a:solidFill>
              <a:effectLst/>
              <a:latin typeface="Calibri"/>
              <a:ea typeface="Calibri"/>
              <a:cs typeface="Calibri"/>
            </a:endParaRPr>
          </a:p>
        </p:txBody>
      </p:sp>
      <p:grpSp>
        <p:nvGrpSpPr>
          <p:cNvPr id="3" name="Group 2">
            <a:extLst>
              <a:ext uri="{FF2B5EF4-FFF2-40B4-BE49-F238E27FC236}">
                <a16:creationId xmlns:a16="http://schemas.microsoft.com/office/drawing/2014/main" id="{6164B19D-AEDD-1A09-2D70-6E6C69630620}"/>
              </a:ext>
            </a:extLst>
          </p:cNvPr>
          <p:cNvGrpSpPr/>
          <p:nvPr/>
        </p:nvGrpSpPr>
        <p:grpSpPr>
          <a:xfrm>
            <a:off x="181522" y="563010"/>
            <a:ext cx="720000" cy="720000"/>
            <a:chOff x="6790257" y="3245157"/>
            <a:chExt cx="1080000" cy="1080000"/>
          </a:xfrm>
        </p:grpSpPr>
        <p:grpSp>
          <p:nvGrpSpPr>
            <p:cNvPr id="4" name="Group 3">
              <a:extLst>
                <a:ext uri="{FF2B5EF4-FFF2-40B4-BE49-F238E27FC236}">
                  <a16:creationId xmlns:a16="http://schemas.microsoft.com/office/drawing/2014/main" id="{371945AD-0C85-5CB1-9FFA-86827BB92ECE}"/>
                </a:ext>
              </a:extLst>
            </p:cNvPr>
            <p:cNvGrpSpPr/>
            <p:nvPr/>
          </p:nvGrpSpPr>
          <p:grpSpPr>
            <a:xfrm>
              <a:off x="6790257" y="3245157"/>
              <a:ext cx="1080000" cy="1080000"/>
              <a:chOff x="6790257" y="3245157"/>
              <a:chExt cx="1080000" cy="1080000"/>
            </a:xfrm>
          </p:grpSpPr>
          <p:sp>
            <p:nvSpPr>
              <p:cNvPr id="8" name="Rectangle: Rounded Corners 7">
                <a:hlinkClick r:id="" action="ppaction://noaction" highlightClick="1"/>
                <a:extLst>
                  <a:ext uri="{FF2B5EF4-FFF2-40B4-BE49-F238E27FC236}">
                    <a16:creationId xmlns:a16="http://schemas.microsoft.com/office/drawing/2014/main" id="{D616441E-2158-137C-647A-9176B2AFFF70}"/>
                  </a:ext>
                </a:extLst>
              </p:cNvPr>
              <p:cNvSpPr/>
              <p:nvPr/>
            </p:nvSpPr>
            <p:spPr>
              <a:xfrm>
                <a:off x="6790257" y="3245157"/>
                <a:ext cx="1080000" cy="1080000"/>
              </a:xfrm>
              <a:prstGeom prst="roundRect">
                <a:avLst>
                  <a:gd name="adj" fmla="val 50000"/>
                </a:avLst>
              </a:prstGeom>
              <a:solidFill>
                <a:srgbClr val="DEC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Icon&#10;&#10;Description automatically generated">
                <a:extLst>
                  <a:ext uri="{FF2B5EF4-FFF2-40B4-BE49-F238E27FC236}">
                    <a16:creationId xmlns:a16="http://schemas.microsoft.com/office/drawing/2014/main" id="{123F71DB-FE18-D427-AA51-A7D7AF593432}"/>
                  </a:ext>
                </a:extLst>
              </p:cNvPr>
              <p:cNvPicPr preferRelativeResize="0">
                <a:picLocks/>
              </p:cNvPicPr>
              <p:nvPr/>
            </p:nvPicPr>
            <p:blipFill rotWithShape="1">
              <a:blip r:embed="rId6">
                <a:clrChange>
                  <a:clrFrom>
                    <a:srgbClr val="00B1E3"/>
                  </a:clrFrom>
                  <a:clrTo>
                    <a:srgbClr val="00B1E3">
                      <a:alpha val="0"/>
                    </a:srgbClr>
                  </a:clrTo>
                </a:clrChange>
                <a:extLst>
                  <a:ext uri="{28A0092B-C50C-407E-A947-70E740481C1C}">
                    <a14:useLocalDpi xmlns:a14="http://schemas.microsoft.com/office/drawing/2010/main" val="0"/>
                  </a:ext>
                </a:extLst>
              </a:blip>
              <a:srcRect l="16954" t="18504" r="17785" b="15240"/>
              <a:stretch/>
            </p:blipFill>
            <p:spPr>
              <a:xfrm>
                <a:off x="6876573" y="3331647"/>
                <a:ext cx="907368" cy="944438"/>
              </a:xfrm>
              <a:prstGeom prst="ellipse">
                <a:avLst/>
              </a:prstGeom>
              <a:ln w="19050">
                <a:noFill/>
              </a:ln>
              <a:effectLst/>
            </p:spPr>
          </p:pic>
        </p:grpSp>
        <p:cxnSp>
          <p:nvCxnSpPr>
            <p:cNvPr id="6" name="Straight Connector 5">
              <a:extLst>
                <a:ext uri="{FF2B5EF4-FFF2-40B4-BE49-F238E27FC236}">
                  <a16:creationId xmlns:a16="http://schemas.microsoft.com/office/drawing/2014/main" id="{D2FC050A-DBB0-8BAB-DFC3-83EE2A065A45}"/>
                </a:ext>
              </a:extLst>
            </p:cNvPr>
            <p:cNvCxnSpPr/>
            <p:nvPr/>
          </p:nvCxnSpPr>
          <p:spPr>
            <a:xfrm>
              <a:off x="7596950" y="3607370"/>
              <a:ext cx="83527" cy="0"/>
            </a:xfrm>
            <a:prstGeom prst="line">
              <a:avLst/>
            </a:prstGeom>
            <a:ln w="28575">
              <a:solidFill>
                <a:srgbClr val="DEC94F"/>
              </a:solidFill>
            </a:ln>
            <a:effectLst/>
          </p:spPr>
          <p:style>
            <a:lnRef idx="1">
              <a:schemeClr val="accent1"/>
            </a:lnRef>
            <a:fillRef idx="0">
              <a:schemeClr val="accent1"/>
            </a:fillRef>
            <a:effectRef idx="0">
              <a:schemeClr val="accent1"/>
            </a:effectRef>
            <a:fontRef idx="minor">
              <a:schemeClr val="tx1"/>
            </a:fontRef>
          </p:style>
        </p:cxnSp>
      </p:grpSp>
      <p:pic>
        <p:nvPicPr>
          <p:cNvPr id="23" name="Picture 22">
            <a:hlinkClick r:id="rId7" action="ppaction://hlinksldjump"/>
            <a:extLst>
              <a:ext uri="{FF2B5EF4-FFF2-40B4-BE49-F238E27FC236}">
                <a16:creationId xmlns:a16="http://schemas.microsoft.com/office/drawing/2014/main" id="{EFA733B4-9B32-1AF6-BB09-CCD48505C3CF}"/>
              </a:ext>
            </a:extLst>
          </p:cNvPr>
          <p:cNvPicPr>
            <a:picLocks noChangeAspect="1"/>
          </p:cNvPicPr>
          <p:nvPr/>
        </p:nvPicPr>
        <p:blipFill>
          <a:blip r:embed="rId8">
            <a:biLevel thresh="75000"/>
          </a:blip>
          <a:stretch>
            <a:fillRect/>
          </a:stretch>
        </p:blipFill>
        <p:spPr>
          <a:xfrm>
            <a:off x="10534508" y="1474718"/>
            <a:ext cx="755970" cy="755970"/>
          </a:xfrm>
          <a:prstGeom prst="rect">
            <a:avLst/>
          </a:prstGeom>
        </p:spPr>
      </p:pic>
      <p:pic>
        <p:nvPicPr>
          <p:cNvPr id="24" name="Picture 23">
            <a:hlinkClick r:id="rId9" action="ppaction://hlinksldjump"/>
            <a:extLst>
              <a:ext uri="{FF2B5EF4-FFF2-40B4-BE49-F238E27FC236}">
                <a16:creationId xmlns:a16="http://schemas.microsoft.com/office/drawing/2014/main" id="{80C20D67-A5C6-7CF4-9E9C-8888D3E0EBFB}"/>
              </a:ext>
            </a:extLst>
          </p:cNvPr>
          <p:cNvPicPr>
            <a:picLocks noChangeAspect="1"/>
          </p:cNvPicPr>
          <p:nvPr/>
        </p:nvPicPr>
        <p:blipFill>
          <a:blip r:embed="rId8">
            <a:biLevel thresh="75000"/>
          </a:blip>
          <a:stretch>
            <a:fillRect/>
          </a:stretch>
        </p:blipFill>
        <p:spPr>
          <a:xfrm>
            <a:off x="10534508" y="2371514"/>
            <a:ext cx="755970" cy="755970"/>
          </a:xfrm>
          <a:prstGeom prst="rect">
            <a:avLst/>
          </a:prstGeom>
        </p:spPr>
      </p:pic>
      <p:pic>
        <p:nvPicPr>
          <p:cNvPr id="25" name="Picture 24">
            <a:hlinkClick r:id="rId10" action="ppaction://hlinksldjump"/>
            <a:extLst>
              <a:ext uri="{FF2B5EF4-FFF2-40B4-BE49-F238E27FC236}">
                <a16:creationId xmlns:a16="http://schemas.microsoft.com/office/drawing/2014/main" id="{C6C91BA7-1133-468F-66FD-0FD8E29AB794}"/>
              </a:ext>
            </a:extLst>
          </p:cNvPr>
          <p:cNvPicPr>
            <a:picLocks noChangeAspect="1"/>
          </p:cNvPicPr>
          <p:nvPr/>
        </p:nvPicPr>
        <p:blipFill>
          <a:blip r:embed="rId8">
            <a:biLevel thresh="75000"/>
          </a:blip>
          <a:stretch>
            <a:fillRect/>
          </a:stretch>
        </p:blipFill>
        <p:spPr>
          <a:xfrm>
            <a:off x="10534508" y="3259514"/>
            <a:ext cx="755970" cy="755970"/>
          </a:xfrm>
          <a:prstGeom prst="rect">
            <a:avLst/>
          </a:prstGeom>
        </p:spPr>
      </p:pic>
      <p:sp>
        <p:nvSpPr>
          <p:cNvPr id="26" name="Title 1">
            <a:extLst>
              <a:ext uri="{FF2B5EF4-FFF2-40B4-BE49-F238E27FC236}">
                <a16:creationId xmlns:a16="http://schemas.microsoft.com/office/drawing/2014/main" id="{B2ECC6E9-4451-2CDE-1B4B-F1F5C5561AC0}"/>
              </a:ext>
            </a:extLst>
          </p:cNvPr>
          <p:cNvSpPr txBox="1">
            <a:spLocks/>
          </p:cNvSpPr>
          <p:nvPr/>
        </p:nvSpPr>
        <p:spPr>
          <a:xfrm>
            <a:off x="2402723" y="4059625"/>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on a play button to find out more about the change  </a:t>
            </a:r>
          </a:p>
        </p:txBody>
      </p:sp>
    </p:spTree>
    <p:extLst>
      <p:ext uri="{BB962C8B-B14F-4D97-AF65-F5344CB8AC3E}">
        <p14:creationId xmlns:p14="http://schemas.microsoft.com/office/powerpoint/2010/main" val="4079751375"/>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hlinkClick r:id="" action="ppaction://noaction" highlightClick="1"/>
            <a:extLst>
              <a:ext uri="{FF2B5EF4-FFF2-40B4-BE49-F238E27FC236}">
                <a16:creationId xmlns:a16="http://schemas.microsoft.com/office/drawing/2014/main" id="{44C61555-BA2A-4BC9-A516-C8062C254B09}"/>
              </a:ext>
            </a:extLst>
          </p:cNvPr>
          <p:cNvSpPr/>
          <p:nvPr/>
        </p:nvSpPr>
        <p:spPr>
          <a:xfrm>
            <a:off x="1073189" y="554876"/>
            <a:ext cx="9826040" cy="720000"/>
          </a:xfrm>
          <a:prstGeom prst="roundRect">
            <a:avLst>
              <a:gd name="adj" fmla="val 30718"/>
            </a:avLst>
          </a:prstGeom>
          <a:solidFill>
            <a:schemeClr val="bg1"/>
          </a:solidFill>
          <a:ln w="38100">
            <a:solidFill>
              <a:srgbClr val="DEC9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061845" lvl="1" indent="-2061845">
              <a:tabLst>
                <a:tab pos="2062163" algn="l"/>
              </a:tabLst>
              <a:defRPr/>
            </a:pPr>
            <a:r>
              <a:rPr lang="en-GB">
                <a:solidFill>
                  <a:schemeClr val="tx1"/>
                </a:solidFill>
                <a:effectLst/>
                <a:latin typeface="Calibri"/>
                <a:ea typeface="Calibri"/>
                <a:cs typeface="Calibri"/>
              </a:rPr>
              <a:t>RIS-8706-INS Issue 2</a:t>
            </a:r>
            <a:r>
              <a:rPr lang="en-GB">
                <a:solidFill>
                  <a:schemeClr val="tx1"/>
                </a:solidFill>
                <a:latin typeface="Calibri"/>
                <a:ea typeface="Calibri"/>
                <a:cs typeface="Calibri"/>
              </a:rPr>
              <a:t> – </a:t>
            </a:r>
            <a:r>
              <a:rPr lang="en-GB">
                <a:solidFill>
                  <a:schemeClr val="tx1"/>
                </a:solidFill>
                <a:effectLst/>
                <a:latin typeface="Calibri"/>
                <a:ea typeface="Calibri"/>
                <a:cs typeface="Calibri"/>
              </a:rPr>
              <a:t>Route Level Assessment of Technical Compatibility between Rail Vehicles</a:t>
            </a:r>
            <a:br>
              <a:rPr lang="en-GB">
                <a:effectLst/>
                <a:latin typeface="Calibri" panose="020F0502020204030204" pitchFamily="34" charset="0"/>
                <a:ea typeface="Calibri" panose="020F0502020204030204" pitchFamily="34" charset="0"/>
              </a:rPr>
            </a:br>
            <a:r>
              <a:rPr lang="en-GB">
                <a:solidFill>
                  <a:schemeClr val="tx1"/>
                </a:solidFill>
                <a:effectLst/>
                <a:latin typeface="Calibri"/>
                <a:ea typeface="Calibri"/>
                <a:cs typeface="Calibri"/>
              </a:rPr>
              <a:t>and Underline Bridges</a:t>
            </a:r>
            <a:endParaRPr lang="en-GB" dirty="0">
              <a:solidFill>
                <a:schemeClr val="tx1"/>
              </a:solidFill>
              <a:effectLst/>
              <a:latin typeface="Calibri"/>
              <a:ea typeface="Calibri"/>
              <a:cs typeface="Calibri"/>
            </a:endParaRPr>
          </a:p>
        </p:txBody>
      </p:sp>
      <p:sp>
        <p:nvSpPr>
          <p:cNvPr id="98" name="Rectangle: Rounded Corners 97">
            <a:extLst>
              <a:ext uri="{FF2B5EF4-FFF2-40B4-BE49-F238E27FC236}">
                <a16:creationId xmlns:a16="http://schemas.microsoft.com/office/drawing/2014/main" id="{E62B2296-9CCF-4DBD-BB1C-6B80B8E5D278}"/>
              </a:ext>
            </a:extLst>
          </p:cNvPr>
          <p:cNvSpPr/>
          <p:nvPr/>
        </p:nvSpPr>
        <p:spPr>
          <a:xfrm>
            <a:off x="1063066" y="1429659"/>
            <a:ext cx="10065867" cy="4918146"/>
          </a:xfrm>
          <a:prstGeom prst="roundRect">
            <a:avLst>
              <a:gd name="adj" fmla="val 4382"/>
            </a:avLst>
          </a:prstGeom>
          <a:noFill/>
          <a:ln w="38100">
            <a:solidFill>
              <a:srgbClr val="DEC94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93132" y="1378018"/>
            <a:ext cx="10045924" cy="5131640"/>
          </a:xfrm>
          <a:prstGeom prst="roundRect">
            <a:avLst>
              <a:gd name="adj" fmla="val 438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36000" bIns="45720" rtlCol="0" anchor="t" anchorCtr="0"/>
          <a:lstStyle/>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Overview</a:t>
            </a:r>
            <a:r>
              <a:rPr lang="en-GB" b="1" spc="-50" dirty="0">
                <a:solidFill>
                  <a:schemeClr val="tx1"/>
                </a:solidFill>
              </a:rPr>
              <a:t> </a:t>
            </a:r>
            <a:r>
              <a:rPr kumimoji="0" lang="en-GB" b="1" i="0" u="none" strike="noStrike" kern="1200" cap="none" spc="-50" normalizeH="0" noProof="0" dirty="0">
                <a:ln>
                  <a:noFill/>
                </a:ln>
                <a:solidFill>
                  <a:schemeClr val="tx1"/>
                </a:solidFill>
                <a:effectLst/>
                <a:uLnTx/>
                <a:uFillTx/>
                <a:ea typeface="+mn-ea"/>
                <a:cs typeface="+mn-cs"/>
              </a:rPr>
              <a:t> </a:t>
            </a:r>
            <a:r>
              <a:rPr lang="en-GB" spc="-50" dirty="0">
                <a:solidFill>
                  <a:schemeClr val="tx1"/>
                </a:solidFill>
              </a:rPr>
              <a:t>–</a:t>
            </a:r>
            <a:r>
              <a:rPr lang="en-GB" b="1" spc="-50" dirty="0">
                <a:solidFill>
                  <a:schemeClr val="tx1"/>
                </a:solidFill>
              </a:rPr>
              <a:t> </a:t>
            </a:r>
            <a:r>
              <a:rPr lang="en-GB" dirty="0">
                <a:solidFill>
                  <a:schemeClr val="tx1"/>
                </a:solidFill>
              </a:rPr>
              <a:t>This document sets out requirements and guidance for the assessment of compatibility between rail vehicles and underline bridges at route level on the GB mainline network.</a:t>
            </a:r>
          </a:p>
          <a:p>
            <a:pPr>
              <a:spcAft>
                <a:spcPts val="600"/>
              </a:spcAft>
              <a:defRPr/>
            </a:pPr>
            <a:r>
              <a:rPr lang="en-GB" dirty="0">
                <a:solidFill>
                  <a:schemeClr val="tx1"/>
                </a:solidFill>
              </a:rPr>
              <a:t>RIS-8706-INS Issue 2 has new requirements covering the compatibility process and plant travelling in possessions. More guidance has been added.</a:t>
            </a:r>
            <a:endParaRPr kumimoji="0" lang="en-GB" b="1" i="0" u="none" strike="noStrike" kern="1200" cap="none" spc="-50" normalizeH="0" noProof="0" dirty="0">
              <a:ln>
                <a:noFill/>
              </a:ln>
              <a:solidFill>
                <a:schemeClr val="tx1"/>
              </a:solidFill>
              <a:effectLst/>
              <a:uLnTx/>
              <a:uFillTx/>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GB" b="1" i="0" u="none" strike="noStrike" kern="1200" cap="none" spc="-50" normalizeH="0" noProof="0" dirty="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Benefits </a:t>
            </a:r>
            <a:r>
              <a:rPr lang="en-GB" spc="-50" dirty="0">
                <a:solidFill>
                  <a:schemeClr val="tx1"/>
                </a:solidFill>
              </a:rPr>
              <a:t>–</a:t>
            </a:r>
            <a:r>
              <a:rPr lang="en-GB" b="1" spc="-50" dirty="0">
                <a:solidFill>
                  <a:schemeClr val="tx1"/>
                </a:solidFill>
              </a:rPr>
              <a:t> </a:t>
            </a:r>
            <a:r>
              <a:rPr lang="en-GB" spc="-50" dirty="0">
                <a:solidFill>
                  <a:schemeClr val="tx1"/>
                </a:solidFill>
              </a:rPr>
              <a:t>T</a:t>
            </a:r>
            <a:r>
              <a:rPr lang="en-GB" dirty="0">
                <a:solidFill>
                  <a:schemeClr val="tx1"/>
                </a:solidFill>
              </a:rPr>
              <a:t>he RA system provides a simple, proportionate, and</a:t>
            </a:r>
            <a:br>
              <a:rPr lang="en-GB" dirty="0">
                <a:solidFill>
                  <a:schemeClr val="tx1"/>
                </a:solidFill>
              </a:rPr>
            </a:br>
            <a:r>
              <a:rPr lang="en-GB" dirty="0">
                <a:solidFill>
                  <a:schemeClr val="tx1"/>
                </a:solidFill>
              </a:rPr>
              <a:t>economic means of assessing compatibility between rail vehicles</a:t>
            </a:r>
            <a:br>
              <a:rPr lang="en-GB" dirty="0">
                <a:solidFill>
                  <a:schemeClr val="tx1"/>
                </a:solidFill>
              </a:rPr>
            </a:br>
            <a:r>
              <a:rPr lang="en-GB" dirty="0">
                <a:solidFill>
                  <a:schemeClr val="tx1"/>
                </a:solidFill>
              </a:rPr>
              <a:t>and underline bridges. </a:t>
            </a:r>
            <a:endParaRPr kumimoji="0" lang="en-GB" i="0" u="none" strike="noStrike" kern="1200" cap="none" spc="-50" normalizeH="0" dirty="0">
              <a:ln>
                <a:noFill/>
              </a:ln>
              <a:solidFill>
                <a:schemeClr val="tx1"/>
              </a:solidFill>
              <a:effectLst/>
              <a:uLnTx/>
              <a:uFillTx/>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GB" b="1" i="0" u="none" strike="noStrike" kern="1200" cap="none" spc="-50" normalizeH="0" noProof="0" dirty="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Audience </a:t>
            </a:r>
            <a:r>
              <a:rPr lang="en-GB" spc="-50" dirty="0">
                <a:solidFill>
                  <a:schemeClr val="tx1"/>
                </a:solidFill>
              </a:rPr>
              <a:t>–</a:t>
            </a:r>
            <a:r>
              <a:rPr lang="en-GB" b="1" spc="-50" dirty="0">
                <a:solidFill>
                  <a:schemeClr val="tx1"/>
                </a:solidFill>
              </a:rPr>
              <a:t> </a:t>
            </a:r>
            <a:r>
              <a:rPr lang="en-GB" dirty="0">
                <a:solidFill>
                  <a:schemeClr val="tx1"/>
                </a:solidFill>
              </a:rPr>
              <a:t>This standard is targeted at engineers, operators, and</a:t>
            </a:r>
            <a:br>
              <a:rPr lang="en-GB" dirty="0">
                <a:solidFill>
                  <a:schemeClr val="tx1"/>
                </a:solidFill>
              </a:rPr>
            </a:br>
            <a:r>
              <a:rPr lang="en-GB" dirty="0">
                <a:solidFill>
                  <a:schemeClr val="tx1"/>
                </a:solidFill>
              </a:rPr>
              <a:t>planners who need to assess compatibility between trains and</a:t>
            </a:r>
            <a:br>
              <a:rPr lang="en-GB" dirty="0"/>
            </a:br>
            <a:r>
              <a:rPr lang="en-GB" dirty="0">
                <a:solidFill>
                  <a:schemeClr val="tx1"/>
                </a:solidFill>
              </a:rPr>
              <a:t>infrastructure on specific routes.</a:t>
            </a:r>
            <a:endParaRPr kumimoji="0" lang="en-GB" i="0" u="none" strike="noStrike" kern="1200" cap="none" spc="-50" normalizeH="0" noProof="0" dirty="0">
              <a:ln>
                <a:noFill/>
              </a:ln>
              <a:solidFill>
                <a:schemeClr val="tx1"/>
              </a:solidFill>
              <a:effectLst/>
              <a:uLnTx/>
              <a:uFillTx/>
              <a:ea typeface="+mn-ea"/>
              <a:cs typeface="+mn-cs"/>
            </a:endParaRPr>
          </a:p>
        </p:txBody>
      </p:sp>
      <p:pic>
        <p:nvPicPr>
          <p:cNvPr id="27" name="Picture 26">
            <a:hlinkClick r:id="" action="ppaction://noaction"/>
            <a:extLst>
              <a:ext uri="{FF2B5EF4-FFF2-40B4-BE49-F238E27FC236}">
                <a16:creationId xmlns:a16="http://schemas.microsoft.com/office/drawing/2014/main" id="{6CEC08C8-FEB9-417F-B4EA-027F8C65F4EF}"/>
              </a:ext>
            </a:extLst>
          </p:cNvPr>
          <p:cNvPicPr>
            <a:picLocks noChangeAspect="1"/>
          </p:cNvPicPr>
          <p:nvPr/>
        </p:nvPicPr>
        <p:blipFill>
          <a:blip r:embed="rId3"/>
          <a:stretch>
            <a:fillRect/>
          </a:stretch>
        </p:blipFill>
        <p:spPr>
          <a:xfrm>
            <a:off x="11290478" y="157163"/>
            <a:ext cx="755970" cy="755970"/>
          </a:xfrm>
          <a:prstGeom prst="rect">
            <a:avLst/>
          </a:prstGeom>
        </p:spPr>
      </p:pic>
      <p:sp>
        <p:nvSpPr>
          <p:cNvPr id="44" name="Title 1">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Standards – </a:t>
            </a:r>
            <a:r>
              <a:rPr lang="en-GB" sz="2400" spc="-50">
                <a:solidFill>
                  <a:prstClr val="black"/>
                </a:solidFill>
                <a:latin typeface="Calibri"/>
              </a:rPr>
              <a:t>June</a:t>
            </a:r>
            <a:r>
              <a:rPr kumimoji="0" lang="en-GB" sz="2400" b="0" i="0" u="none" strike="noStrike" kern="1200" cap="none" spc="-50" normalizeH="0" baseline="0" noProof="0">
                <a:ln>
                  <a:noFill/>
                </a:ln>
                <a:solidFill>
                  <a:prstClr val="black"/>
                </a:solidFill>
                <a:effectLst/>
                <a:uLnTx/>
                <a:uFillTx/>
                <a:latin typeface="Calibri"/>
                <a:ea typeface="+mj-ea"/>
                <a:cs typeface="+mj-cs"/>
              </a:rPr>
              <a:t>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22" name="Picture 21">
            <a:hlinkClick r:id="rId4"/>
            <a:extLst>
              <a:ext uri="{FF2B5EF4-FFF2-40B4-BE49-F238E27FC236}">
                <a16:creationId xmlns:a16="http://schemas.microsoft.com/office/drawing/2014/main" id="{28BF2077-600C-4323-B7B7-25758286D64D}"/>
              </a:ext>
            </a:extLst>
          </p:cNvPr>
          <p:cNvPicPr>
            <a:picLocks noChangeAspect="1"/>
          </p:cNvPicPr>
          <p:nvPr/>
        </p:nvPicPr>
        <p:blipFill>
          <a:blip r:embed="rId5"/>
          <a:stretch>
            <a:fillRect/>
          </a:stretch>
        </p:blipFill>
        <p:spPr>
          <a:xfrm>
            <a:off x="10383406" y="542761"/>
            <a:ext cx="755970" cy="755970"/>
          </a:xfrm>
          <a:prstGeom prst="rect">
            <a:avLst/>
          </a:prstGeom>
        </p:spPr>
      </p:pic>
      <p:pic>
        <p:nvPicPr>
          <p:cNvPr id="14" name="Picture 13">
            <a:hlinkClick r:id="" action="ppaction://hlinkshowjump?jump=endshow"/>
            <a:extLst>
              <a:ext uri="{FF2B5EF4-FFF2-40B4-BE49-F238E27FC236}">
                <a16:creationId xmlns:a16="http://schemas.microsoft.com/office/drawing/2014/main" id="{F3E13EC4-7204-4B8D-89F0-07C9C189E4F4}"/>
              </a:ext>
            </a:extLst>
          </p:cNvPr>
          <p:cNvPicPr>
            <a:picLocks noChangeAspect="1"/>
          </p:cNvPicPr>
          <p:nvPr/>
        </p:nvPicPr>
        <p:blipFill>
          <a:blip r:embed="rId6"/>
          <a:stretch>
            <a:fillRect/>
          </a:stretch>
        </p:blipFill>
        <p:spPr>
          <a:xfrm>
            <a:off x="89371" y="6016808"/>
            <a:ext cx="720000" cy="692039"/>
          </a:xfrm>
          <a:prstGeom prst="rect">
            <a:avLst/>
          </a:prstGeom>
        </p:spPr>
      </p:pic>
      <p:grpSp>
        <p:nvGrpSpPr>
          <p:cNvPr id="6" name="Group 5">
            <a:extLst>
              <a:ext uri="{FF2B5EF4-FFF2-40B4-BE49-F238E27FC236}">
                <a16:creationId xmlns:a16="http://schemas.microsoft.com/office/drawing/2014/main" id="{B3FB3724-08CD-494C-B934-D7A7670EC2D5}"/>
              </a:ext>
            </a:extLst>
          </p:cNvPr>
          <p:cNvGrpSpPr/>
          <p:nvPr/>
        </p:nvGrpSpPr>
        <p:grpSpPr>
          <a:xfrm>
            <a:off x="279057" y="1377452"/>
            <a:ext cx="720000" cy="756754"/>
            <a:chOff x="279057" y="1377452"/>
            <a:chExt cx="720000" cy="756754"/>
          </a:xfrm>
        </p:grpSpPr>
        <p:sp>
          <p:nvSpPr>
            <p:cNvPr id="35" name="Rectangle: Rounded Corners 34">
              <a:extLst>
                <a:ext uri="{FF2B5EF4-FFF2-40B4-BE49-F238E27FC236}">
                  <a16:creationId xmlns:a16="http://schemas.microsoft.com/office/drawing/2014/main" id="{D8318DEF-D46B-407F-A800-9C706528D90D}"/>
                </a:ext>
              </a:extLst>
            </p:cNvPr>
            <p:cNvSpPr/>
            <p:nvPr/>
          </p:nvSpPr>
          <p:spPr>
            <a:xfrm>
              <a:off x="279057" y="138761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9D8951F-F4F8-4959-B0DC-34E0BBAF074D}"/>
                </a:ext>
              </a:extLst>
            </p:cNvPr>
            <p:cNvPicPr>
              <a:picLocks noChangeAspect="1"/>
            </p:cNvPicPr>
            <p:nvPr/>
          </p:nvPicPr>
          <p:blipFill>
            <a:blip r:embed="rId7"/>
            <a:stretch>
              <a:fillRect/>
            </a:stretch>
          </p:blipFill>
          <p:spPr>
            <a:xfrm>
              <a:off x="344173" y="1377452"/>
              <a:ext cx="629587" cy="587962"/>
            </a:xfrm>
            <a:prstGeom prst="rect">
              <a:avLst/>
            </a:prstGeom>
          </p:spPr>
        </p:pic>
        <p:sp>
          <p:nvSpPr>
            <p:cNvPr id="5" name="TextBox 4">
              <a:extLst>
                <a:ext uri="{FF2B5EF4-FFF2-40B4-BE49-F238E27FC236}">
                  <a16:creationId xmlns:a16="http://schemas.microsoft.com/office/drawing/2014/main" id="{3F85144B-827C-4621-93EA-0A3E7BA18A32}"/>
                </a:ext>
              </a:extLst>
            </p:cNvPr>
            <p:cNvSpPr txBox="1"/>
            <p:nvPr/>
          </p:nvSpPr>
          <p:spPr>
            <a:xfrm>
              <a:off x="352161" y="1795652"/>
              <a:ext cx="572781" cy="338554"/>
            </a:xfrm>
            <a:prstGeom prst="rect">
              <a:avLst/>
            </a:prstGeom>
            <a:noFill/>
          </p:spPr>
          <p:txBody>
            <a:bodyPr wrap="square" rtlCol="0">
              <a:spAutoFit/>
            </a:bodyPr>
            <a:lstStyle/>
            <a:p>
              <a:pPr algn="ctr"/>
              <a:r>
                <a:rPr lang="en-GB" sz="1600" b="1"/>
                <a:t>RU</a:t>
              </a:r>
            </a:p>
          </p:txBody>
        </p:sp>
      </p:grpSp>
      <p:grpSp>
        <p:nvGrpSpPr>
          <p:cNvPr id="4" name="Group 3">
            <a:extLst>
              <a:ext uri="{FF2B5EF4-FFF2-40B4-BE49-F238E27FC236}">
                <a16:creationId xmlns:a16="http://schemas.microsoft.com/office/drawing/2014/main" id="{CDAB088C-F746-8D0E-0441-2641FB56262A}"/>
              </a:ext>
            </a:extLst>
          </p:cNvPr>
          <p:cNvGrpSpPr/>
          <p:nvPr/>
        </p:nvGrpSpPr>
        <p:grpSpPr>
          <a:xfrm>
            <a:off x="234737" y="2198689"/>
            <a:ext cx="807628" cy="720000"/>
            <a:chOff x="234737" y="3016903"/>
            <a:chExt cx="807628" cy="720000"/>
          </a:xfrm>
        </p:grpSpPr>
        <p:grpSp>
          <p:nvGrpSpPr>
            <p:cNvPr id="272" name="Group 271">
              <a:extLst>
                <a:ext uri="{FF2B5EF4-FFF2-40B4-BE49-F238E27FC236}">
                  <a16:creationId xmlns:a16="http://schemas.microsoft.com/office/drawing/2014/main" id="{DC2F099A-5C15-4A75-A9FD-AA44069EC83C}"/>
                </a:ext>
              </a:extLst>
            </p:cNvPr>
            <p:cNvGrpSpPr/>
            <p:nvPr/>
          </p:nvGrpSpPr>
          <p:grpSpPr>
            <a:xfrm>
              <a:off x="278739" y="3016903"/>
              <a:ext cx="720000" cy="720000"/>
              <a:chOff x="300871" y="4939444"/>
              <a:chExt cx="720000" cy="720000"/>
            </a:xfrm>
          </p:grpSpPr>
          <p:sp>
            <p:nvSpPr>
              <p:cNvPr id="264" name="Rectangle: Rounded Corners 263">
                <a:extLst>
                  <a:ext uri="{FF2B5EF4-FFF2-40B4-BE49-F238E27FC236}">
                    <a16:creationId xmlns:a16="http://schemas.microsoft.com/office/drawing/2014/main" id="{08A90D6D-F7F4-4F56-AE5D-DA56069A34AD}"/>
                  </a:ext>
                </a:extLst>
              </p:cNvPr>
              <p:cNvSpPr/>
              <p:nvPr/>
            </p:nvSpPr>
            <p:spPr>
              <a:xfrm>
                <a:off x="300871" y="4939444"/>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1" name="Picture 270">
                <a:extLst>
                  <a:ext uri="{FF2B5EF4-FFF2-40B4-BE49-F238E27FC236}">
                    <a16:creationId xmlns:a16="http://schemas.microsoft.com/office/drawing/2014/main" id="{E6168258-AEC0-47E3-9605-5B3685AF6413}"/>
                  </a:ext>
                </a:extLst>
              </p:cNvPr>
              <p:cNvPicPr>
                <a:picLocks noChangeAspect="1"/>
              </p:cNvPicPr>
              <p:nvPr/>
            </p:nvPicPr>
            <p:blipFill>
              <a:blip r:embed="rId8"/>
              <a:stretch>
                <a:fillRect/>
              </a:stretch>
            </p:blipFill>
            <p:spPr>
              <a:xfrm>
                <a:off x="300871" y="4957059"/>
                <a:ext cx="665743" cy="546505"/>
              </a:xfrm>
              <a:prstGeom prst="rect">
                <a:avLst/>
              </a:prstGeom>
            </p:spPr>
          </p:pic>
        </p:grpSp>
        <p:sp>
          <p:nvSpPr>
            <p:cNvPr id="2" name="TextBox 1">
              <a:extLst>
                <a:ext uri="{FF2B5EF4-FFF2-40B4-BE49-F238E27FC236}">
                  <a16:creationId xmlns:a16="http://schemas.microsoft.com/office/drawing/2014/main" id="{46DD1692-C40E-75F3-5337-614747D69D42}"/>
                </a:ext>
              </a:extLst>
            </p:cNvPr>
            <p:cNvSpPr txBox="1"/>
            <p:nvPr/>
          </p:nvSpPr>
          <p:spPr>
            <a:xfrm>
              <a:off x="234737" y="3366575"/>
              <a:ext cx="807628" cy="292388"/>
            </a:xfrm>
            <a:prstGeom prst="rect">
              <a:avLst/>
            </a:prstGeom>
            <a:noFill/>
          </p:spPr>
          <p:txBody>
            <a:bodyPr wrap="square" rtlCol="0">
              <a:spAutoFit/>
            </a:bodyPr>
            <a:lstStyle/>
            <a:p>
              <a:pPr algn="ctr"/>
              <a:r>
                <a:rPr lang="en-GB" sz="1300" b="1" spc="-50">
                  <a:effectLst>
                    <a:glow rad="76200">
                      <a:schemeClr val="bg1"/>
                    </a:glow>
                  </a:effectLst>
                </a:rPr>
                <a:t>Engineers</a:t>
              </a:r>
            </a:p>
          </p:txBody>
        </p:sp>
      </p:grpSp>
      <p:grpSp>
        <p:nvGrpSpPr>
          <p:cNvPr id="8" name="Group 7">
            <a:extLst>
              <a:ext uri="{FF2B5EF4-FFF2-40B4-BE49-F238E27FC236}">
                <a16:creationId xmlns:a16="http://schemas.microsoft.com/office/drawing/2014/main" id="{DCD90E72-60FF-535B-94F6-97447CD4E092}"/>
              </a:ext>
            </a:extLst>
          </p:cNvPr>
          <p:cNvGrpSpPr/>
          <p:nvPr/>
        </p:nvGrpSpPr>
        <p:grpSpPr>
          <a:xfrm>
            <a:off x="269051" y="535148"/>
            <a:ext cx="720000" cy="720000"/>
            <a:chOff x="6790257" y="3245157"/>
            <a:chExt cx="1080000" cy="1080000"/>
          </a:xfrm>
        </p:grpSpPr>
        <p:grpSp>
          <p:nvGrpSpPr>
            <p:cNvPr id="9" name="Group 8">
              <a:extLst>
                <a:ext uri="{FF2B5EF4-FFF2-40B4-BE49-F238E27FC236}">
                  <a16:creationId xmlns:a16="http://schemas.microsoft.com/office/drawing/2014/main" id="{209CE76F-BAC1-C30A-4802-7DB1C2661F9E}"/>
                </a:ext>
              </a:extLst>
            </p:cNvPr>
            <p:cNvGrpSpPr/>
            <p:nvPr/>
          </p:nvGrpSpPr>
          <p:grpSpPr>
            <a:xfrm>
              <a:off x="6790257" y="3245157"/>
              <a:ext cx="1080000" cy="1080000"/>
              <a:chOff x="6790257" y="3245157"/>
              <a:chExt cx="1080000" cy="1080000"/>
            </a:xfrm>
          </p:grpSpPr>
          <p:sp>
            <p:nvSpPr>
              <p:cNvPr id="11" name="Rectangle: Rounded Corners 10">
                <a:hlinkClick r:id="" action="ppaction://noaction" highlightClick="1"/>
                <a:extLst>
                  <a:ext uri="{FF2B5EF4-FFF2-40B4-BE49-F238E27FC236}">
                    <a16:creationId xmlns:a16="http://schemas.microsoft.com/office/drawing/2014/main" id="{0AB8B5B6-845B-7539-F744-788FA6EFEBDD}"/>
                  </a:ext>
                </a:extLst>
              </p:cNvPr>
              <p:cNvSpPr/>
              <p:nvPr/>
            </p:nvSpPr>
            <p:spPr>
              <a:xfrm>
                <a:off x="6790257" y="3245157"/>
                <a:ext cx="1080000" cy="1080000"/>
              </a:xfrm>
              <a:prstGeom prst="roundRect">
                <a:avLst>
                  <a:gd name="adj" fmla="val 50000"/>
                </a:avLst>
              </a:prstGeom>
              <a:solidFill>
                <a:srgbClr val="DEC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Icon&#10;&#10;Description automatically generated">
                <a:extLst>
                  <a:ext uri="{FF2B5EF4-FFF2-40B4-BE49-F238E27FC236}">
                    <a16:creationId xmlns:a16="http://schemas.microsoft.com/office/drawing/2014/main" id="{8DFF7F7D-FF48-32DA-DF53-5F983F75CAC2}"/>
                  </a:ext>
                </a:extLst>
              </p:cNvPr>
              <p:cNvPicPr preferRelativeResize="0">
                <a:picLocks/>
              </p:cNvPicPr>
              <p:nvPr/>
            </p:nvPicPr>
            <p:blipFill rotWithShape="1">
              <a:blip r:embed="rId9">
                <a:clrChange>
                  <a:clrFrom>
                    <a:srgbClr val="00B1E3"/>
                  </a:clrFrom>
                  <a:clrTo>
                    <a:srgbClr val="00B1E3">
                      <a:alpha val="0"/>
                    </a:srgbClr>
                  </a:clrTo>
                </a:clrChange>
                <a:extLst>
                  <a:ext uri="{28A0092B-C50C-407E-A947-70E740481C1C}">
                    <a14:useLocalDpi xmlns:a14="http://schemas.microsoft.com/office/drawing/2010/main" val="0"/>
                  </a:ext>
                </a:extLst>
              </a:blip>
              <a:srcRect l="16954" t="18504" r="17785" b="15240"/>
              <a:stretch/>
            </p:blipFill>
            <p:spPr>
              <a:xfrm>
                <a:off x="6876573" y="3331647"/>
                <a:ext cx="907368" cy="944438"/>
              </a:xfrm>
              <a:prstGeom prst="ellipse">
                <a:avLst/>
              </a:prstGeom>
              <a:ln w="19050">
                <a:noFill/>
              </a:ln>
              <a:effectLst/>
            </p:spPr>
          </p:pic>
        </p:grpSp>
        <p:cxnSp>
          <p:nvCxnSpPr>
            <p:cNvPr id="10" name="Straight Connector 9">
              <a:extLst>
                <a:ext uri="{FF2B5EF4-FFF2-40B4-BE49-F238E27FC236}">
                  <a16:creationId xmlns:a16="http://schemas.microsoft.com/office/drawing/2014/main" id="{6C0BC062-D260-7AE8-280D-916906E1C2F4}"/>
                </a:ext>
              </a:extLst>
            </p:cNvPr>
            <p:cNvCxnSpPr/>
            <p:nvPr/>
          </p:nvCxnSpPr>
          <p:spPr>
            <a:xfrm>
              <a:off x="7596950" y="3607370"/>
              <a:ext cx="83527" cy="0"/>
            </a:xfrm>
            <a:prstGeom prst="line">
              <a:avLst/>
            </a:prstGeom>
            <a:ln w="28575">
              <a:solidFill>
                <a:srgbClr val="DEC94F"/>
              </a:solidFill>
            </a:ln>
            <a:effectLst/>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5E8C41B-EF0A-F9B7-6870-662EFC2EEA69}"/>
              </a:ext>
            </a:extLst>
          </p:cNvPr>
          <p:cNvGrpSpPr/>
          <p:nvPr/>
        </p:nvGrpSpPr>
        <p:grpSpPr>
          <a:xfrm>
            <a:off x="245771" y="2983172"/>
            <a:ext cx="818438" cy="720000"/>
            <a:chOff x="234505" y="3795715"/>
            <a:chExt cx="818438" cy="720000"/>
          </a:xfrm>
        </p:grpSpPr>
        <p:sp>
          <p:nvSpPr>
            <p:cNvPr id="24" name="Rectangle: Rounded Corners 23">
              <a:extLst>
                <a:ext uri="{FF2B5EF4-FFF2-40B4-BE49-F238E27FC236}">
                  <a16:creationId xmlns:a16="http://schemas.microsoft.com/office/drawing/2014/main" id="{54A20E08-B51D-05B4-EB90-939D13F81620}"/>
                </a:ext>
              </a:extLst>
            </p:cNvPr>
            <p:cNvSpPr/>
            <p:nvPr/>
          </p:nvSpPr>
          <p:spPr>
            <a:xfrm>
              <a:off x="279057" y="3795715"/>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B16ACE1B-4108-0714-5378-42F7BA4E9A3F}"/>
                </a:ext>
              </a:extLst>
            </p:cNvPr>
            <p:cNvGrpSpPr/>
            <p:nvPr/>
          </p:nvGrpSpPr>
          <p:grpSpPr>
            <a:xfrm>
              <a:off x="234505" y="3829861"/>
              <a:ext cx="818438" cy="649979"/>
              <a:chOff x="234505" y="3829861"/>
              <a:chExt cx="818438" cy="649979"/>
            </a:xfrm>
          </p:grpSpPr>
          <p:grpSp>
            <p:nvGrpSpPr>
              <p:cNvPr id="26" name="Group 25">
                <a:extLst>
                  <a:ext uri="{FF2B5EF4-FFF2-40B4-BE49-F238E27FC236}">
                    <a16:creationId xmlns:a16="http://schemas.microsoft.com/office/drawing/2014/main" id="{17328A3D-46E1-7A67-EEB3-C933F450A027}"/>
                  </a:ext>
                </a:extLst>
              </p:cNvPr>
              <p:cNvGrpSpPr/>
              <p:nvPr/>
            </p:nvGrpSpPr>
            <p:grpSpPr>
              <a:xfrm>
                <a:off x="440269" y="3829861"/>
                <a:ext cx="396564" cy="492881"/>
                <a:chOff x="7256923" y="5021955"/>
                <a:chExt cx="847205" cy="1052973"/>
              </a:xfrm>
            </p:grpSpPr>
            <p:sp>
              <p:nvSpPr>
                <p:cNvPr id="29" name="Freeform: Shape 28">
                  <a:extLst>
                    <a:ext uri="{FF2B5EF4-FFF2-40B4-BE49-F238E27FC236}">
                      <a16:creationId xmlns:a16="http://schemas.microsoft.com/office/drawing/2014/main" id="{BB576091-BE2A-E52E-4D95-75B18BF3C08E}"/>
                    </a:ext>
                  </a:extLst>
                </p:cNvPr>
                <p:cNvSpPr/>
                <p:nvPr/>
              </p:nvSpPr>
              <p:spPr>
                <a:xfrm>
                  <a:off x="7256923" y="5021955"/>
                  <a:ext cx="847205" cy="1024322"/>
                </a:xfrm>
                <a:custGeom>
                  <a:avLst/>
                  <a:gdLst>
                    <a:gd name="connsiteX0" fmla="*/ 206322 w 847205"/>
                    <a:gd name="connsiteY0" fmla="*/ 549668 h 1024322"/>
                    <a:gd name="connsiteX1" fmla="*/ 70522 w 847205"/>
                    <a:gd name="connsiteY1" fmla="*/ 627268 h 1024322"/>
                    <a:gd name="connsiteX2" fmla="*/ 22669 w 847205"/>
                    <a:gd name="connsiteY2" fmla="*/ 722975 h 1024322"/>
                    <a:gd name="connsiteX3" fmla="*/ 682 w 847205"/>
                    <a:gd name="connsiteY3" fmla="*/ 914389 h 1024322"/>
                    <a:gd name="connsiteX4" fmla="*/ 33015 w 847205"/>
                    <a:gd name="connsiteY4" fmla="*/ 986816 h 1024322"/>
                    <a:gd name="connsiteX5" fmla="*/ 106735 w 847205"/>
                    <a:gd name="connsiteY5" fmla="*/ 1024322 h 1024322"/>
                    <a:gd name="connsiteX6" fmla="*/ 118375 w 847205"/>
                    <a:gd name="connsiteY6" fmla="*/ 1024322 h 1024322"/>
                    <a:gd name="connsiteX7" fmla="*/ 118375 w 847205"/>
                    <a:gd name="connsiteY7" fmla="*/ 973882 h 1024322"/>
                    <a:gd name="connsiteX8" fmla="*/ 61469 w 847205"/>
                    <a:gd name="connsiteY8" fmla="*/ 944136 h 1024322"/>
                    <a:gd name="connsiteX9" fmla="*/ 51122 w 847205"/>
                    <a:gd name="connsiteY9" fmla="*/ 920856 h 1024322"/>
                    <a:gd name="connsiteX10" fmla="*/ 74402 w 847205"/>
                    <a:gd name="connsiteY10" fmla="*/ 726855 h 1024322"/>
                    <a:gd name="connsiteX11" fmla="*/ 74402 w 847205"/>
                    <a:gd name="connsiteY11" fmla="*/ 724268 h 1024322"/>
                    <a:gd name="connsiteX12" fmla="*/ 104149 w 847205"/>
                    <a:gd name="connsiteY12" fmla="*/ 666068 h 1024322"/>
                    <a:gd name="connsiteX13" fmla="*/ 259349 w 847205"/>
                    <a:gd name="connsiteY13" fmla="*/ 583295 h 1024322"/>
                    <a:gd name="connsiteX14" fmla="*/ 423603 w 847205"/>
                    <a:gd name="connsiteY14" fmla="*/ 620802 h 1024322"/>
                    <a:gd name="connsiteX15" fmla="*/ 587857 w 847205"/>
                    <a:gd name="connsiteY15" fmla="*/ 583295 h 1024322"/>
                    <a:gd name="connsiteX16" fmla="*/ 743057 w 847205"/>
                    <a:gd name="connsiteY16" fmla="*/ 666068 h 1024322"/>
                    <a:gd name="connsiteX17" fmla="*/ 772804 w 847205"/>
                    <a:gd name="connsiteY17" fmla="*/ 724268 h 1024322"/>
                    <a:gd name="connsiteX18" fmla="*/ 796084 w 847205"/>
                    <a:gd name="connsiteY18" fmla="*/ 919562 h 1024322"/>
                    <a:gd name="connsiteX19" fmla="*/ 785737 w 847205"/>
                    <a:gd name="connsiteY19" fmla="*/ 942842 h 1024322"/>
                    <a:gd name="connsiteX20" fmla="*/ 785737 w 847205"/>
                    <a:gd name="connsiteY20" fmla="*/ 942842 h 1024322"/>
                    <a:gd name="connsiteX21" fmla="*/ 728830 w 847205"/>
                    <a:gd name="connsiteY21" fmla="*/ 972589 h 1024322"/>
                    <a:gd name="connsiteX22" fmla="*/ 728830 w 847205"/>
                    <a:gd name="connsiteY22" fmla="*/ 1023029 h 1024322"/>
                    <a:gd name="connsiteX23" fmla="*/ 740470 w 847205"/>
                    <a:gd name="connsiteY23" fmla="*/ 1023029 h 1024322"/>
                    <a:gd name="connsiteX24" fmla="*/ 814190 w 847205"/>
                    <a:gd name="connsiteY24" fmla="*/ 985522 h 1024322"/>
                    <a:gd name="connsiteX25" fmla="*/ 814190 w 847205"/>
                    <a:gd name="connsiteY25" fmla="*/ 985522 h 1024322"/>
                    <a:gd name="connsiteX26" fmla="*/ 846524 w 847205"/>
                    <a:gd name="connsiteY26" fmla="*/ 913096 h 1024322"/>
                    <a:gd name="connsiteX27" fmla="*/ 824537 w 847205"/>
                    <a:gd name="connsiteY27" fmla="*/ 722975 h 1024322"/>
                    <a:gd name="connsiteX28" fmla="*/ 776684 w 847205"/>
                    <a:gd name="connsiteY28" fmla="*/ 627268 h 1024322"/>
                    <a:gd name="connsiteX29" fmla="*/ 640883 w 847205"/>
                    <a:gd name="connsiteY29" fmla="*/ 549668 h 1024322"/>
                    <a:gd name="connsiteX30" fmla="*/ 643470 w 847205"/>
                    <a:gd name="connsiteY30" fmla="*/ 228921 h 1024322"/>
                    <a:gd name="connsiteX31" fmla="*/ 635710 w 847205"/>
                    <a:gd name="connsiteY31" fmla="*/ 166840 h 1024322"/>
                    <a:gd name="connsiteX32" fmla="*/ 519310 w 847205"/>
                    <a:gd name="connsiteY32" fmla="*/ 23280 h 1024322"/>
                    <a:gd name="connsiteX33" fmla="*/ 502496 w 847205"/>
                    <a:gd name="connsiteY33" fmla="*/ 24573 h 1024322"/>
                    <a:gd name="connsiteX34" fmla="*/ 490856 w 847205"/>
                    <a:gd name="connsiteY34" fmla="*/ 33627 h 1024322"/>
                    <a:gd name="connsiteX35" fmla="*/ 477923 w 847205"/>
                    <a:gd name="connsiteY35" fmla="*/ 15520 h 1024322"/>
                    <a:gd name="connsiteX36" fmla="*/ 461110 w 847205"/>
                    <a:gd name="connsiteY36" fmla="*/ 3880 h 1024322"/>
                    <a:gd name="connsiteX37" fmla="*/ 423603 w 847205"/>
                    <a:gd name="connsiteY37" fmla="*/ 0 h 1024322"/>
                    <a:gd name="connsiteX38" fmla="*/ 281336 w 847205"/>
                    <a:gd name="connsiteY38" fmla="*/ 53027 h 1024322"/>
                    <a:gd name="connsiteX39" fmla="*/ 206322 w 847205"/>
                    <a:gd name="connsiteY39" fmla="*/ 225041 h 1024322"/>
                    <a:gd name="connsiteX40" fmla="*/ 206322 w 847205"/>
                    <a:gd name="connsiteY40" fmla="*/ 549668 h 1024322"/>
                    <a:gd name="connsiteX41" fmla="*/ 270989 w 847205"/>
                    <a:gd name="connsiteY41" fmla="*/ 338854 h 1024322"/>
                    <a:gd name="connsiteX42" fmla="*/ 280043 w 847205"/>
                    <a:gd name="connsiteY42" fmla="*/ 232801 h 1024322"/>
                    <a:gd name="connsiteX43" fmla="*/ 565870 w 847205"/>
                    <a:gd name="connsiteY43" fmla="*/ 232801 h 1024322"/>
                    <a:gd name="connsiteX44" fmla="*/ 574923 w 847205"/>
                    <a:gd name="connsiteY44" fmla="*/ 338854 h 1024322"/>
                    <a:gd name="connsiteX45" fmla="*/ 393856 w 847205"/>
                    <a:gd name="connsiteY45" fmla="*/ 463014 h 1024322"/>
                    <a:gd name="connsiteX46" fmla="*/ 270989 w 847205"/>
                    <a:gd name="connsiteY46" fmla="*/ 338854 h 1024322"/>
                    <a:gd name="connsiteX47" fmla="*/ 322723 w 847205"/>
                    <a:gd name="connsiteY47" fmla="*/ 554841 h 1024322"/>
                    <a:gd name="connsiteX48" fmla="*/ 346003 w 847205"/>
                    <a:gd name="connsiteY48" fmla="*/ 504401 h 1024322"/>
                    <a:gd name="connsiteX49" fmla="*/ 346003 w 847205"/>
                    <a:gd name="connsiteY49" fmla="*/ 501815 h 1024322"/>
                    <a:gd name="connsiteX50" fmla="*/ 501203 w 847205"/>
                    <a:gd name="connsiteY50" fmla="*/ 501815 h 1024322"/>
                    <a:gd name="connsiteX51" fmla="*/ 501203 w 847205"/>
                    <a:gd name="connsiteY51" fmla="*/ 504401 h 1024322"/>
                    <a:gd name="connsiteX52" fmla="*/ 524483 w 847205"/>
                    <a:gd name="connsiteY52" fmla="*/ 554841 h 1024322"/>
                    <a:gd name="connsiteX53" fmla="*/ 423603 w 847205"/>
                    <a:gd name="connsiteY53" fmla="*/ 569068 h 1024322"/>
                    <a:gd name="connsiteX54" fmla="*/ 322723 w 847205"/>
                    <a:gd name="connsiteY54" fmla="*/ 554841 h 10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7205" h="1024322">
                      <a:moveTo>
                        <a:pt x="206322" y="549668"/>
                      </a:moveTo>
                      <a:cubicBezTo>
                        <a:pt x="157176" y="569068"/>
                        <a:pt x="111909" y="594935"/>
                        <a:pt x="70522" y="627268"/>
                      </a:cubicBezTo>
                      <a:cubicBezTo>
                        <a:pt x="42069" y="650548"/>
                        <a:pt x="23962" y="685468"/>
                        <a:pt x="22669" y="722975"/>
                      </a:cubicBezTo>
                      <a:lnTo>
                        <a:pt x="682" y="914389"/>
                      </a:lnTo>
                      <a:cubicBezTo>
                        <a:pt x="-3198" y="942842"/>
                        <a:pt x="9735" y="971296"/>
                        <a:pt x="33015" y="986816"/>
                      </a:cubicBezTo>
                      <a:cubicBezTo>
                        <a:pt x="56295" y="1002336"/>
                        <a:pt x="80869" y="1013976"/>
                        <a:pt x="106735" y="1024322"/>
                      </a:cubicBezTo>
                      <a:lnTo>
                        <a:pt x="118375" y="1024322"/>
                      </a:lnTo>
                      <a:lnTo>
                        <a:pt x="118375" y="973882"/>
                      </a:lnTo>
                      <a:cubicBezTo>
                        <a:pt x="98975" y="966122"/>
                        <a:pt x="79575" y="955776"/>
                        <a:pt x="61469" y="944136"/>
                      </a:cubicBezTo>
                      <a:cubicBezTo>
                        <a:pt x="53709" y="938962"/>
                        <a:pt x="49829" y="929909"/>
                        <a:pt x="51122" y="920856"/>
                      </a:cubicBezTo>
                      <a:lnTo>
                        <a:pt x="74402" y="726855"/>
                      </a:lnTo>
                      <a:lnTo>
                        <a:pt x="74402" y="724268"/>
                      </a:lnTo>
                      <a:cubicBezTo>
                        <a:pt x="75695" y="700988"/>
                        <a:pt x="86042" y="680295"/>
                        <a:pt x="104149" y="666068"/>
                      </a:cubicBezTo>
                      <a:cubicBezTo>
                        <a:pt x="139069" y="636322"/>
                        <a:pt x="189509" y="609161"/>
                        <a:pt x="259349" y="583295"/>
                      </a:cubicBezTo>
                      <a:cubicBezTo>
                        <a:pt x="298149" y="606575"/>
                        <a:pt x="357643" y="620802"/>
                        <a:pt x="423603" y="620802"/>
                      </a:cubicBezTo>
                      <a:cubicBezTo>
                        <a:pt x="489563" y="620802"/>
                        <a:pt x="549057" y="606575"/>
                        <a:pt x="587857" y="583295"/>
                      </a:cubicBezTo>
                      <a:cubicBezTo>
                        <a:pt x="658990" y="609161"/>
                        <a:pt x="708137" y="636322"/>
                        <a:pt x="743057" y="666068"/>
                      </a:cubicBezTo>
                      <a:cubicBezTo>
                        <a:pt x="761164" y="680295"/>
                        <a:pt x="771510" y="702282"/>
                        <a:pt x="772804" y="724268"/>
                      </a:cubicBezTo>
                      <a:lnTo>
                        <a:pt x="796084" y="919562"/>
                      </a:lnTo>
                      <a:cubicBezTo>
                        <a:pt x="797377" y="928616"/>
                        <a:pt x="793497" y="937669"/>
                        <a:pt x="785737" y="942842"/>
                      </a:cubicBezTo>
                      <a:lnTo>
                        <a:pt x="785737" y="942842"/>
                      </a:lnTo>
                      <a:cubicBezTo>
                        <a:pt x="767630" y="954482"/>
                        <a:pt x="749524" y="964829"/>
                        <a:pt x="728830" y="972589"/>
                      </a:cubicBezTo>
                      <a:lnTo>
                        <a:pt x="728830" y="1023029"/>
                      </a:lnTo>
                      <a:lnTo>
                        <a:pt x="740470" y="1023029"/>
                      </a:lnTo>
                      <a:cubicBezTo>
                        <a:pt x="766337" y="1013976"/>
                        <a:pt x="790910" y="1001042"/>
                        <a:pt x="814190" y="985522"/>
                      </a:cubicBezTo>
                      <a:lnTo>
                        <a:pt x="814190" y="985522"/>
                      </a:lnTo>
                      <a:cubicBezTo>
                        <a:pt x="837471" y="968709"/>
                        <a:pt x="850404" y="941549"/>
                        <a:pt x="846524" y="913096"/>
                      </a:cubicBezTo>
                      <a:lnTo>
                        <a:pt x="824537" y="722975"/>
                      </a:lnTo>
                      <a:cubicBezTo>
                        <a:pt x="823244" y="685468"/>
                        <a:pt x="805137" y="650548"/>
                        <a:pt x="776684" y="627268"/>
                      </a:cubicBezTo>
                      <a:cubicBezTo>
                        <a:pt x="735297" y="594935"/>
                        <a:pt x="690030" y="567775"/>
                        <a:pt x="640883" y="549668"/>
                      </a:cubicBezTo>
                      <a:cubicBezTo>
                        <a:pt x="640883" y="483708"/>
                        <a:pt x="643470" y="302641"/>
                        <a:pt x="643470" y="228921"/>
                      </a:cubicBezTo>
                      <a:cubicBezTo>
                        <a:pt x="643470" y="208227"/>
                        <a:pt x="640883" y="187534"/>
                        <a:pt x="635710" y="166840"/>
                      </a:cubicBezTo>
                      <a:cubicBezTo>
                        <a:pt x="618897" y="104760"/>
                        <a:pt x="576217" y="53027"/>
                        <a:pt x="519310" y="23280"/>
                      </a:cubicBezTo>
                      <a:cubicBezTo>
                        <a:pt x="514136" y="20693"/>
                        <a:pt x="506376" y="20693"/>
                        <a:pt x="502496" y="24573"/>
                      </a:cubicBezTo>
                      <a:lnTo>
                        <a:pt x="490856" y="33627"/>
                      </a:lnTo>
                      <a:lnTo>
                        <a:pt x="477923" y="15520"/>
                      </a:lnTo>
                      <a:cubicBezTo>
                        <a:pt x="474043" y="9053"/>
                        <a:pt x="467576" y="5173"/>
                        <a:pt x="461110" y="3880"/>
                      </a:cubicBezTo>
                      <a:cubicBezTo>
                        <a:pt x="448176" y="1293"/>
                        <a:pt x="436536" y="0"/>
                        <a:pt x="423603" y="0"/>
                      </a:cubicBezTo>
                      <a:cubicBezTo>
                        <a:pt x="371869" y="0"/>
                        <a:pt x="320136" y="19400"/>
                        <a:pt x="281336" y="53027"/>
                      </a:cubicBezTo>
                      <a:cubicBezTo>
                        <a:pt x="232189" y="97000"/>
                        <a:pt x="205029" y="159080"/>
                        <a:pt x="206322" y="225041"/>
                      </a:cubicBezTo>
                      <a:lnTo>
                        <a:pt x="206322" y="549668"/>
                      </a:lnTo>
                      <a:close/>
                      <a:moveTo>
                        <a:pt x="270989" y="338854"/>
                      </a:moveTo>
                      <a:lnTo>
                        <a:pt x="280043" y="232801"/>
                      </a:lnTo>
                      <a:lnTo>
                        <a:pt x="565870" y="232801"/>
                      </a:lnTo>
                      <a:lnTo>
                        <a:pt x="574923" y="338854"/>
                      </a:lnTo>
                      <a:cubicBezTo>
                        <a:pt x="559403" y="422921"/>
                        <a:pt x="479216" y="478535"/>
                        <a:pt x="393856" y="463014"/>
                      </a:cubicBezTo>
                      <a:cubicBezTo>
                        <a:pt x="331776" y="451374"/>
                        <a:pt x="282629" y="402228"/>
                        <a:pt x="270989" y="338854"/>
                      </a:cubicBezTo>
                      <a:close/>
                      <a:moveTo>
                        <a:pt x="322723" y="554841"/>
                      </a:moveTo>
                      <a:cubicBezTo>
                        <a:pt x="336949" y="543201"/>
                        <a:pt x="346003" y="523801"/>
                        <a:pt x="346003" y="504401"/>
                      </a:cubicBezTo>
                      <a:lnTo>
                        <a:pt x="346003" y="501815"/>
                      </a:lnTo>
                      <a:cubicBezTo>
                        <a:pt x="395149" y="522508"/>
                        <a:pt x="452056" y="522508"/>
                        <a:pt x="501203" y="501815"/>
                      </a:cubicBezTo>
                      <a:lnTo>
                        <a:pt x="501203" y="504401"/>
                      </a:lnTo>
                      <a:cubicBezTo>
                        <a:pt x="501203" y="523801"/>
                        <a:pt x="510256" y="541908"/>
                        <a:pt x="524483" y="554841"/>
                      </a:cubicBezTo>
                      <a:cubicBezTo>
                        <a:pt x="492150" y="565188"/>
                        <a:pt x="457230" y="569068"/>
                        <a:pt x="423603" y="569068"/>
                      </a:cubicBezTo>
                      <a:cubicBezTo>
                        <a:pt x="389976" y="569068"/>
                        <a:pt x="355056" y="565188"/>
                        <a:pt x="322723" y="554841"/>
                      </a:cubicBezTo>
                      <a:close/>
                    </a:path>
                  </a:pathLst>
                </a:custGeom>
                <a:solidFill>
                  <a:schemeClr val="tx1"/>
                </a:solidFill>
                <a:ln w="128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B586C53-5291-BD64-FADD-5A692CC8A324}"/>
                    </a:ext>
                  </a:extLst>
                </p:cNvPr>
                <p:cNvSpPr/>
                <p:nvPr/>
              </p:nvSpPr>
              <p:spPr>
                <a:xfrm>
                  <a:off x="7300227" y="5701210"/>
                  <a:ext cx="760596" cy="373718"/>
                </a:xfrm>
                <a:custGeom>
                  <a:avLst/>
                  <a:gdLst>
                    <a:gd name="connsiteX0" fmla="*/ 607292 w 698325"/>
                    <a:gd name="connsiteY0" fmla="*/ 29945 h 373718"/>
                    <a:gd name="connsiteX1" fmla="*/ 577347 w 698325"/>
                    <a:gd name="connsiteY1" fmla="*/ 0 h 373718"/>
                    <a:gd name="connsiteX2" fmla="*/ 577347 w 698325"/>
                    <a:gd name="connsiteY2" fmla="*/ 0 h 373718"/>
                    <a:gd name="connsiteX3" fmla="*/ 120979 w 698325"/>
                    <a:gd name="connsiteY3" fmla="*/ 0 h 373718"/>
                    <a:gd name="connsiteX4" fmla="*/ 91034 w 698325"/>
                    <a:gd name="connsiteY4" fmla="*/ 29945 h 373718"/>
                    <a:gd name="connsiteX5" fmla="*/ 91034 w 698325"/>
                    <a:gd name="connsiteY5" fmla="*/ 29945 h 373718"/>
                    <a:gd name="connsiteX6" fmla="*/ 91034 w 698325"/>
                    <a:gd name="connsiteY6" fmla="*/ 328201 h 373718"/>
                    <a:gd name="connsiteX7" fmla="*/ 0 w 698325"/>
                    <a:gd name="connsiteY7" fmla="*/ 328201 h 373718"/>
                    <a:gd name="connsiteX8" fmla="*/ 0 w 698325"/>
                    <a:gd name="connsiteY8" fmla="*/ 343773 h 373718"/>
                    <a:gd name="connsiteX9" fmla="*/ 29945 w 698325"/>
                    <a:gd name="connsiteY9" fmla="*/ 373718 h 373718"/>
                    <a:gd name="connsiteX10" fmla="*/ 668381 w 698325"/>
                    <a:gd name="connsiteY10" fmla="*/ 373718 h 373718"/>
                    <a:gd name="connsiteX11" fmla="*/ 698326 w 698325"/>
                    <a:gd name="connsiteY11" fmla="*/ 343773 h 373718"/>
                    <a:gd name="connsiteX12" fmla="*/ 698326 w 698325"/>
                    <a:gd name="connsiteY12" fmla="*/ 328201 h 373718"/>
                    <a:gd name="connsiteX13" fmla="*/ 607292 w 698325"/>
                    <a:gd name="connsiteY13" fmla="*/ 328201 h 373718"/>
                    <a:gd name="connsiteX14" fmla="*/ 607292 w 698325"/>
                    <a:gd name="connsiteY14" fmla="*/ 29945 h 373718"/>
                    <a:gd name="connsiteX15" fmla="*/ 286278 w 698325"/>
                    <a:gd name="connsiteY15" fmla="*/ 227585 h 373718"/>
                    <a:gd name="connsiteX16" fmla="*/ 269508 w 698325"/>
                    <a:gd name="connsiteY16" fmla="*/ 244354 h 373718"/>
                    <a:gd name="connsiteX17" fmla="*/ 202431 w 698325"/>
                    <a:gd name="connsiteY17" fmla="*/ 177277 h 373718"/>
                    <a:gd name="connsiteX18" fmla="*/ 269508 w 698325"/>
                    <a:gd name="connsiteY18" fmla="*/ 110199 h 373718"/>
                    <a:gd name="connsiteX19" fmla="*/ 286278 w 698325"/>
                    <a:gd name="connsiteY19" fmla="*/ 126968 h 373718"/>
                    <a:gd name="connsiteX20" fmla="*/ 235969 w 698325"/>
                    <a:gd name="connsiteY20" fmla="*/ 177277 h 373718"/>
                    <a:gd name="connsiteX21" fmla="*/ 286278 w 698325"/>
                    <a:gd name="connsiteY21" fmla="*/ 227585 h 373718"/>
                    <a:gd name="connsiteX22" fmla="*/ 331795 w 698325"/>
                    <a:gd name="connsiteY22" fmla="*/ 252739 h 373718"/>
                    <a:gd name="connsiteX23" fmla="*/ 310234 w 698325"/>
                    <a:gd name="connsiteY23" fmla="*/ 243156 h 373718"/>
                    <a:gd name="connsiteX24" fmla="*/ 366531 w 698325"/>
                    <a:gd name="connsiteY24" fmla="*/ 107803 h 373718"/>
                    <a:gd name="connsiteX25" fmla="*/ 388092 w 698325"/>
                    <a:gd name="connsiteY25" fmla="*/ 117386 h 373718"/>
                    <a:gd name="connsiteX26" fmla="*/ 331795 w 698325"/>
                    <a:gd name="connsiteY26" fmla="*/ 252739 h 373718"/>
                    <a:gd name="connsiteX27" fmla="*/ 427620 w 698325"/>
                    <a:gd name="connsiteY27" fmla="*/ 245552 h 373718"/>
                    <a:gd name="connsiteX28" fmla="*/ 410850 w 698325"/>
                    <a:gd name="connsiteY28" fmla="*/ 228783 h 373718"/>
                    <a:gd name="connsiteX29" fmla="*/ 461159 w 698325"/>
                    <a:gd name="connsiteY29" fmla="*/ 178474 h 373718"/>
                    <a:gd name="connsiteX30" fmla="*/ 410850 w 698325"/>
                    <a:gd name="connsiteY30" fmla="*/ 128166 h 373718"/>
                    <a:gd name="connsiteX31" fmla="*/ 427620 w 698325"/>
                    <a:gd name="connsiteY31" fmla="*/ 111397 h 373718"/>
                    <a:gd name="connsiteX32" fmla="*/ 494697 w 698325"/>
                    <a:gd name="connsiteY32" fmla="*/ 178474 h 373718"/>
                    <a:gd name="connsiteX33" fmla="*/ 427620 w 698325"/>
                    <a:gd name="connsiteY33"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126968 h 373718"/>
                    <a:gd name="connsiteX19" fmla="*/ 235969 w 698326"/>
                    <a:gd name="connsiteY19" fmla="*/ 177277 h 373718"/>
                    <a:gd name="connsiteX20" fmla="*/ 286278 w 698326"/>
                    <a:gd name="connsiteY20" fmla="*/ 227585 h 373718"/>
                    <a:gd name="connsiteX21" fmla="*/ 331795 w 698326"/>
                    <a:gd name="connsiteY21" fmla="*/ 252739 h 373718"/>
                    <a:gd name="connsiteX22" fmla="*/ 310234 w 698326"/>
                    <a:gd name="connsiteY22" fmla="*/ 243156 h 373718"/>
                    <a:gd name="connsiteX23" fmla="*/ 366531 w 698326"/>
                    <a:gd name="connsiteY23" fmla="*/ 107803 h 373718"/>
                    <a:gd name="connsiteX24" fmla="*/ 388092 w 698326"/>
                    <a:gd name="connsiteY24" fmla="*/ 117386 h 373718"/>
                    <a:gd name="connsiteX25" fmla="*/ 331795 w 698326"/>
                    <a:gd name="connsiteY25" fmla="*/ 252739 h 373718"/>
                    <a:gd name="connsiteX26" fmla="*/ 427620 w 698326"/>
                    <a:gd name="connsiteY26" fmla="*/ 245552 h 373718"/>
                    <a:gd name="connsiteX27" fmla="*/ 410850 w 698326"/>
                    <a:gd name="connsiteY27" fmla="*/ 228783 h 373718"/>
                    <a:gd name="connsiteX28" fmla="*/ 461159 w 698326"/>
                    <a:gd name="connsiteY28" fmla="*/ 178474 h 373718"/>
                    <a:gd name="connsiteX29" fmla="*/ 410850 w 698326"/>
                    <a:gd name="connsiteY29" fmla="*/ 128166 h 373718"/>
                    <a:gd name="connsiteX30" fmla="*/ 427620 w 698326"/>
                    <a:gd name="connsiteY30" fmla="*/ 111397 h 373718"/>
                    <a:gd name="connsiteX31" fmla="*/ 494697 w 698326"/>
                    <a:gd name="connsiteY31" fmla="*/ 178474 h 373718"/>
                    <a:gd name="connsiteX32" fmla="*/ 427620 w 698326"/>
                    <a:gd name="connsiteY32"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35969 w 698326"/>
                    <a:gd name="connsiteY18" fmla="*/ 177277 h 373718"/>
                    <a:gd name="connsiteX19" fmla="*/ 286278 w 698326"/>
                    <a:gd name="connsiteY19" fmla="*/ 227585 h 373718"/>
                    <a:gd name="connsiteX20" fmla="*/ 331795 w 698326"/>
                    <a:gd name="connsiteY20" fmla="*/ 252739 h 373718"/>
                    <a:gd name="connsiteX21" fmla="*/ 310234 w 698326"/>
                    <a:gd name="connsiteY21" fmla="*/ 243156 h 373718"/>
                    <a:gd name="connsiteX22" fmla="*/ 366531 w 698326"/>
                    <a:gd name="connsiteY22" fmla="*/ 107803 h 373718"/>
                    <a:gd name="connsiteX23" fmla="*/ 388092 w 698326"/>
                    <a:gd name="connsiteY23" fmla="*/ 117386 h 373718"/>
                    <a:gd name="connsiteX24" fmla="*/ 331795 w 698326"/>
                    <a:gd name="connsiteY24" fmla="*/ 252739 h 373718"/>
                    <a:gd name="connsiteX25" fmla="*/ 427620 w 698326"/>
                    <a:gd name="connsiteY25" fmla="*/ 245552 h 373718"/>
                    <a:gd name="connsiteX26" fmla="*/ 410850 w 698326"/>
                    <a:gd name="connsiteY26" fmla="*/ 228783 h 373718"/>
                    <a:gd name="connsiteX27" fmla="*/ 461159 w 698326"/>
                    <a:gd name="connsiteY27" fmla="*/ 178474 h 373718"/>
                    <a:gd name="connsiteX28" fmla="*/ 410850 w 698326"/>
                    <a:gd name="connsiteY28" fmla="*/ 128166 h 373718"/>
                    <a:gd name="connsiteX29" fmla="*/ 427620 w 698326"/>
                    <a:gd name="connsiteY29" fmla="*/ 111397 h 373718"/>
                    <a:gd name="connsiteX30" fmla="*/ 494697 w 698326"/>
                    <a:gd name="connsiteY30" fmla="*/ 178474 h 373718"/>
                    <a:gd name="connsiteX31" fmla="*/ 427620 w 698326"/>
                    <a:gd name="connsiteY31"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227585 h 373718"/>
                    <a:gd name="connsiteX19" fmla="*/ 331795 w 698326"/>
                    <a:gd name="connsiteY19" fmla="*/ 252739 h 373718"/>
                    <a:gd name="connsiteX20" fmla="*/ 310234 w 698326"/>
                    <a:gd name="connsiteY20" fmla="*/ 243156 h 373718"/>
                    <a:gd name="connsiteX21" fmla="*/ 366531 w 698326"/>
                    <a:gd name="connsiteY21" fmla="*/ 107803 h 373718"/>
                    <a:gd name="connsiteX22" fmla="*/ 388092 w 698326"/>
                    <a:gd name="connsiteY22" fmla="*/ 117386 h 373718"/>
                    <a:gd name="connsiteX23" fmla="*/ 331795 w 698326"/>
                    <a:gd name="connsiteY23" fmla="*/ 252739 h 373718"/>
                    <a:gd name="connsiteX24" fmla="*/ 427620 w 698326"/>
                    <a:gd name="connsiteY24" fmla="*/ 245552 h 373718"/>
                    <a:gd name="connsiteX25" fmla="*/ 410850 w 698326"/>
                    <a:gd name="connsiteY25" fmla="*/ 228783 h 373718"/>
                    <a:gd name="connsiteX26" fmla="*/ 461159 w 698326"/>
                    <a:gd name="connsiteY26" fmla="*/ 178474 h 373718"/>
                    <a:gd name="connsiteX27" fmla="*/ 410850 w 698326"/>
                    <a:gd name="connsiteY27" fmla="*/ 128166 h 373718"/>
                    <a:gd name="connsiteX28" fmla="*/ 427620 w 698326"/>
                    <a:gd name="connsiteY28" fmla="*/ 111397 h 373718"/>
                    <a:gd name="connsiteX29" fmla="*/ 494697 w 698326"/>
                    <a:gd name="connsiteY29" fmla="*/ 178474 h 373718"/>
                    <a:gd name="connsiteX30" fmla="*/ 427620 w 698326"/>
                    <a:gd name="connsiteY30"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86278 w 698326"/>
                    <a:gd name="connsiteY17" fmla="*/ 227585 h 373718"/>
                    <a:gd name="connsiteX18" fmla="*/ 331795 w 698326"/>
                    <a:gd name="connsiteY18" fmla="*/ 252739 h 373718"/>
                    <a:gd name="connsiteX19" fmla="*/ 310234 w 698326"/>
                    <a:gd name="connsiteY19" fmla="*/ 243156 h 373718"/>
                    <a:gd name="connsiteX20" fmla="*/ 366531 w 698326"/>
                    <a:gd name="connsiteY20" fmla="*/ 107803 h 373718"/>
                    <a:gd name="connsiteX21" fmla="*/ 388092 w 698326"/>
                    <a:gd name="connsiteY21" fmla="*/ 117386 h 373718"/>
                    <a:gd name="connsiteX22" fmla="*/ 331795 w 698326"/>
                    <a:gd name="connsiteY22" fmla="*/ 252739 h 373718"/>
                    <a:gd name="connsiteX23" fmla="*/ 427620 w 698326"/>
                    <a:gd name="connsiteY23" fmla="*/ 245552 h 373718"/>
                    <a:gd name="connsiteX24" fmla="*/ 410850 w 698326"/>
                    <a:gd name="connsiteY24" fmla="*/ 228783 h 373718"/>
                    <a:gd name="connsiteX25" fmla="*/ 461159 w 698326"/>
                    <a:gd name="connsiteY25" fmla="*/ 178474 h 373718"/>
                    <a:gd name="connsiteX26" fmla="*/ 410850 w 698326"/>
                    <a:gd name="connsiteY26" fmla="*/ 128166 h 373718"/>
                    <a:gd name="connsiteX27" fmla="*/ 427620 w 698326"/>
                    <a:gd name="connsiteY27" fmla="*/ 111397 h 373718"/>
                    <a:gd name="connsiteX28" fmla="*/ 494697 w 698326"/>
                    <a:gd name="connsiteY28" fmla="*/ 178474 h 373718"/>
                    <a:gd name="connsiteX29" fmla="*/ 427620 w 698326"/>
                    <a:gd name="connsiteY29"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10234 w 698326"/>
                    <a:gd name="connsiteY16" fmla="*/ 243156 h 373718"/>
                    <a:gd name="connsiteX17" fmla="*/ 366531 w 698326"/>
                    <a:gd name="connsiteY17" fmla="*/ 107803 h 373718"/>
                    <a:gd name="connsiteX18" fmla="*/ 388092 w 698326"/>
                    <a:gd name="connsiteY18" fmla="*/ 117386 h 373718"/>
                    <a:gd name="connsiteX19" fmla="*/ 331795 w 698326"/>
                    <a:gd name="connsiteY19" fmla="*/ 252739 h 373718"/>
                    <a:gd name="connsiteX20" fmla="*/ 427620 w 698326"/>
                    <a:gd name="connsiteY20" fmla="*/ 245552 h 373718"/>
                    <a:gd name="connsiteX21" fmla="*/ 410850 w 698326"/>
                    <a:gd name="connsiteY21" fmla="*/ 228783 h 373718"/>
                    <a:gd name="connsiteX22" fmla="*/ 461159 w 698326"/>
                    <a:gd name="connsiteY22" fmla="*/ 178474 h 373718"/>
                    <a:gd name="connsiteX23" fmla="*/ 410850 w 698326"/>
                    <a:gd name="connsiteY23" fmla="*/ 128166 h 373718"/>
                    <a:gd name="connsiteX24" fmla="*/ 427620 w 698326"/>
                    <a:gd name="connsiteY24" fmla="*/ 111397 h 373718"/>
                    <a:gd name="connsiteX25" fmla="*/ 494697 w 698326"/>
                    <a:gd name="connsiteY25" fmla="*/ 178474 h 373718"/>
                    <a:gd name="connsiteX26" fmla="*/ 427620 w 698326"/>
                    <a:gd name="connsiteY26"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66531 w 698326"/>
                    <a:gd name="connsiteY16" fmla="*/ 107803 h 373718"/>
                    <a:gd name="connsiteX17" fmla="*/ 388092 w 698326"/>
                    <a:gd name="connsiteY17" fmla="*/ 117386 h 373718"/>
                    <a:gd name="connsiteX18" fmla="*/ 331795 w 698326"/>
                    <a:gd name="connsiteY18" fmla="*/ 252739 h 373718"/>
                    <a:gd name="connsiteX19" fmla="*/ 427620 w 698326"/>
                    <a:gd name="connsiteY19" fmla="*/ 245552 h 373718"/>
                    <a:gd name="connsiteX20" fmla="*/ 410850 w 698326"/>
                    <a:gd name="connsiteY20" fmla="*/ 228783 h 373718"/>
                    <a:gd name="connsiteX21" fmla="*/ 461159 w 698326"/>
                    <a:gd name="connsiteY21" fmla="*/ 178474 h 373718"/>
                    <a:gd name="connsiteX22" fmla="*/ 410850 w 698326"/>
                    <a:gd name="connsiteY22" fmla="*/ 128166 h 373718"/>
                    <a:gd name="connsiteX23" fmla="*/ 427620 w 698326"/>
                    <a:gd name="connsiteY23" fmla="*/ 111397 h 373718"/>
                    <a:gd name="connsiteX24" fmla="*/ 494697 w 698326"/>
                    <a:gd name="connsiteY24" fmla="*/ 178474 h 373718"/>
                    <a:gd name="connsiteX25" fmla="*/ 427620 w 698326"/>
                    <a:gd name="connsiteY25"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27620 w 698326"/>
                    <a:gd name="connsiteY18" fmla="*/ 245552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24" fmla="*/ 427620 w 698326"/>
                    <a:gd name="connsiteY24"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61159 w 698326"/>
                    <a:gd name="connsiteY19" fmla="*/ 178474 h 373718"/>
                    <a:gd name="connsiteX20" fmla="*/ 410850 w 698326"/>
                    <a:gd name="connsiteY20" fmla="*/ 128166 h 373718"/>
                    <a:gd name="connsiteX21" fmla="*/ 427620 w 698326"/>
                    <a:gd name="connsiteY21" fmla="*/ 111397 h 373718"/>
                    <a:gd name="connsiteX22" fmla="*/ 494697 w 698326"/>
                    <a:gd name="connsiteY22"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10850 w 698326"/>
                    <a:gd name="connsiteY17" fmla="*/ 128166 h 373718"/>
                    <a:gd name="connsiteX18" fmla="*/ 427620 w 698326"/>
                    <a:gd name="connsiteY18" fmla="*/ 111397 h 373718"/>
                    <a:gd name="connsiteX19" fmla="*/ 494697 w 698326"/>
                    <a:gd name="connsiteY19"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27620 w 698326"/>
                    <a:gd name="connsiteY17" fmla="*/ 111397 h 373718"/>
                    <a:gd name="connsiteX18" fmla="*/ 494697 w 698326"/>
                    <a:gd name="connsiteY18"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94697 w 698326"/>
                    <a:gd name="connsiteY17"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326" h="373718">
                      <a:moveTo>
                        <a:pt x="607292" y="29945"/>
                      </a:moveTo>
                      <a:cubicBezTo>
                        <a:pt x="607292" y="13176"/>
                        <a:pt x="594116" y="0"/>
                        <a:pt x="577347" y="0"/>
                      </a:cubicBezTo>
                      <a:lnTo>
                        <a:pt x="577347" y="0"/>
                      </a:lnTo>
                      <a:lnTo>
                        <a:pt x="120979" y="0"/>
                      </a:lnTo>
                      <a:cubicBezTo>
                        <a:pt x="104210" y="0"/>
                        <a:pt x="91034" y="13176"/>
                        <a:pt x="91034" y="29945"/>
                      </a:cubicBezTo>
                      <a:lnTo>
                        <a:pt x="91034" y="29945"/>
                      </a:lnTo>
                      <a:lnTo>
                        <a:pt x="91034" y="328201"/>
                      </a:lnTo>
                      <a:lnTo>
                        <a:pt x="0" y="328201"/>
                      </a:lnTo>
                      <a:lnTo>
                        <a:pt x="0" y="343773"/>
                      </a:lnTo>
                      <a:cubicBezTo>
                        <a:pt x="0" y="360542"/>
                        <a:pt x="13176" y="373718"/>
                        <a:pt x="29945" y="373718"/>
                      </a:cubicBezTo>
                      <a:lnTo>
                        <a:pt x="668381" y="373718"/>
                      </a:lnTo>
                      <a:cubicBezTo>
                        <a:pt x="685150" y="373718"/>
                        <a:pt x="698326" y="360542"/>
                        <a:pt x="698326" y="343773"/>
                      </a:cubicBezTo>
                      <a:lnTo>
                        <a:pt x="698326" y="328201"/>
                      </a:lnTo>
                      <a:lnTo>
                        <a:pt x="607292" y="328201"/>
                      </a:lnTo>
                      <a:lnTo>
                        <a:pt x="607292" y="29945"/>
                      </a:lnTo>
                      <a:close/>
                    </a:path>
                  </a:pathLst>
                </a:custGeom>
                <a:solidFill>
                  <a:schemeClr val="bg1">
                    <a:lumMod val="65000"/>
                  </a:schemeClr>
                </a:solidFill>
                <a:ln w="11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Graphic 30" descr="Apple with solid fill">
                  <a:extLst>
                    <a:ext uri="{FF2B5EF4-FFF2-40B4-BE49-F238E27FC236}">
                      <a16:creationId xmlns:a16="http://schemas.microsoft.com/office/drawing/2014/main" id="{0C4703E3-953A-C61D-16C1-3D42DD7C90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50961">
                  <a:off x="7509071" y="5701210"/>
                  <a:ext cx="342908" cy="314834"/>
                </a:xfrm>
                <a:prstGeom prst="rect">
                  <a:avLst/>
                </a:prstGeom>
              </p:spPr>
            </p:pic>
          </p:grpSp>
          <p:sp>
            <p:nvSpPr>
              <p:cNvPr id="28" name="TextBox 27">
                <a:extLst>
                  <a:ext uri="{FF2B5EF4-FFF2-40B4-BE49-F238E27FC236}">
                    <a16:creationId xmlns:a16="http://schemas.microsoft.com/office/drawing/2014/main" id="{FFE9E836-3464-57C5-1E32-618E22DC0351}"/>
                  </a:ext>
                </a:extLst>
              </p:cNvPr>
              <p:cNvSpPr txBox="1"/>
              <p:nvPr/>
            </p:nvSpPr>
            <p:spPr>
              <a:xfrm>
                <a:off x="234505" y="4218230"/>
                <a:ext cx="818438" cy="261610"/>
              </a:xfrm>
              <a:prstGeom prst="rect">
                <a:avLst/>
              </a:prstGeom>
              <a:noFill/>
            </p:spPr>
            <p:txBody>
              <a:bodyPr wrap="square" rtlCol="0">
                <a:spAutoFit/>
              </a:bodyPr>
              <a:lstStyle/>
              <a:p>
                <a:pPr algn="ctr"/>
                <a:r>
                  <a:rPr lang="en-GB" sz="1100" b="1">
                    <a:effectLst>
                      <a:glow rad="101600">
                        <a:schemeClr val="bg1">
                          <a:alpha val="60000"/>
                        </a:schemeClr>
                      </a:glow>
                    </a:effectLst>
                  </a:rPr>
                  <a:t>Planners</a:t>
                </a:r>
              </a:p>
            </p:txBody>
          </p:sp>
        </p:grpSp>
      </p:grpSp>
      <p:sp>
        <p:nvSpPr>
          <p:cNvPr id="32" name="Title 1">
            <a:extLst>
              <a:ext uri="{FF2B5EF4-FFF2-40B4-BE49-F238E27FC236}">
                <a16:creationId xmlns:a16="http://schemas.microsoft.com/office/drawing/2014/main" id="{0952706E-F8E5-5CC8-04B2-55443BBD392C}"/>
              </a:ext>
            </a:extLst>
          </p:cNvPr>
          <p:cNvSpPr txBox="1">
            <a:spLocks/>
          </p:cNvSpPr>
          <p:nvPr/>
        </p:nvSpPr>
        <p:spPr>
          <a:xfrm>
            <a:off x="2292932" y="6347805"/>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the link icon to go to the standard</a:t>
            </a:r>
            <a:r>
              <a:rPr lang="en-GB" sz="2000" b="1" spc="-50" dirty="0">
                <a:solidFill>
                  <a:srgbClr val="C00000"/>
                </a:solidFill>
                <a:latin typeface="Calibri"/>
              </a:rPr>
              <a:t>  </a:t>
            </a:r>
            <a:endParaRPr kumimoji="0" lang="en-GB" sz="2000" b="1" i="0" u="none" strike="noStrike" kern="1200" cap="none" spc="-50" normalizeH="0" baseline="0" noProof="0" dirty="0">
              <a:ln>
                <a:noFill/>
              </a:ln>
              <a:solidFill>
                <a:srgbClr val="C00000"/>
              </a:solidFill>
              <a:effectLst/>
              <a:uLnTx/>
              <a:uFillTx/>
              <a:latin typeface="Calibri"/>
              <a:ea typeface="+mj-ea"/>
              <a:cs typeface="+mj-cs"/>
            </a:endParaRPr>
          </a:p>
        </p:txBody>
      </p:sp>
      <p:pic>
        <p:nvPicPr>
          <p:cNvPr id="7" name="Picture 6">
            <a:extLst>
              <a:ext uri="{FF2B5EF4-FFF2-40B4-BE49-F238E27FC236}">
                <a16:creationId xmlns:a16="http://schemas.microsoft.com/office/drawing/2014/main" id="{421DA233-74BD-1B8B-3CB0-D300DDFF2E58}"/>
              </a:ext>
            </a:extLst>
          </p:cNvPr>
          <p:cNvPicPr>
            <a:picLocks noChangeAspect="1"/>
          </p:cNvPicPr>
          <p:nvPr/>
        </p:nvPicPr>
        <p:blipFill>
          <a:blip r:embed="rId12"/>
          <a:stretch>
            <a:fillRect/>
          </a:stretch>
        </p:blipFill>
        <p:spPr>
          <a:xfrm>
            <a:off x="7718409" y="2842130"/>
            <a:ext cx="3298222" cy="3420152"/>
          </a:xfrm>
          <a:prstGeom prst="rect">
            <a:avLst/>
          </a:prstGeom>
        </p:spPr>
      </p:pic>
    </p:spTree>
    <p:extLst>
      <p:ext uri="{BB962C8B-B14F-4D97-AF65-F5344CB8AC3E}">
        <p14:creationId xmlns:p14="http://schemas.microsoft.com/office/powerpoint/2010/main" val="2179815170"/>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hlinkClick r:id="" action="ppaction://noaction" highlightClick="1"/>
            <a:extLst>
              <a:ext uri="{FF2B5EF4-FFF2-40B4-BE49-F238E27FC236}">
                <a16:creationId xmlns:a16="http://schemas.microsoft.com/office/drawing/2014/main" id="{44C61555-BA2A-4BC9-A516-C8062C254B09}"/>
              </a:ext>
            </a:extLst>
          </p:cNvPr>
          <p:cNvSpPr/>
          <p:nvPr/>
        </p:nvSpPr>
        <p:spPr>
          <a:xfrm>
            <a:off x="1060274" y="541961"/>
            <a:ext cx="9940235" cy="720000"/>
          </a:xfrm>
          <a:prstGeom prst="roundRect">
            <a:avLst>
              <a:gd name="adj" fmla="val 30718"/>
            </a:avLst>
          </a:prstGeom>
          <a:solidFill>
            <a:schemeClr val="bg1"/>
          </a:solidFill>
          <a:ln w="38100">
            <a:solidFill>
              <a:srgbClr val="DEC9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z="1800">
                <a:solidFill>
                  <a:schemeClr val="tx1"/>
                </a:solidFill>
                <a:effectLst/>
                <a:latin typeface="Calibri"/>
                <a:ea typeface="Calibri"/>
                <a:cs typeface="Calibri"/>
              </a:rPr>
              <a:t>GERT8006 Issue 4 </a:t>
            </a:r>
            <a:r>
              <a:rPr lang="en-GB">
                <a:solidFill>
                  <a:schemeClr val="tx1"/>
                </a:solidFill>
                <a:latin typeface="Calibri"/>
                <a:ea typeface="Calibri"/>
                <a:cs typeface="Calibri"/>
              </a:rPr>
              <a:t>– </a:t>
            </a:r>
            <a:r>
              <a:rPr lang="en-GB" sz="1800">
                <a:solidFill>
                  <a:schemeClr val="tx1"/>
                </a:solidFill>
                <a:effectLst/>
                <a:latin typeface="Calibri"/>
                <a:ea typeface="Calibri"/>
                <a:cs typeface="Calibri"/>
              </a:rPr>
              <a:t>Route Availability Number for Assessment of Compatibility between Rail </a:t>
            </a:r>
            <a:r>
              <a:rPr lang="en-GB" dirty="0">
                <a:solidFill>
                  <a:schemeClr val="tx1"/>
                </a:solidFill>
                <a:latin typeface="Calibri"/>
                <a:ea typeface="Calibri"/>
                <a:cs typeface="Calibri"/>
              </a:rPr>
              <a:t>         </a:t>
            </a:r>
            <a:r>
              <a:rPr lang="en-GB" sz="1800">
                <a:solidFill>
                  <a:schemeClr val="tx1"/>
                </a:solidFill>
                <a:effectLst/>
                <a:latin typeface="Calibri"/>
                <a:ea typeface="Calibri"/>
                <a:cs typeface="Calibri"/>
              </a:rPr>
              <a:t>Vehicles and Underline Bridges</a:t>
            </a:r>
            <a:endParaRPr lang="en-GB" sz="1800" dirty="0">
              <a:solidFill>
                <a:schemeClr val="tx1"/>
              </a:solidFill>
              <a:effectLst/>
              <a:latin typeface="Calibri"/>
              <a:ea typeface="Calibri"/>
              <a:cs typeface="Calibri"/>
            </a:endParaRPr>
          </a:p>
        </p:txBody>
      </p:sp>
      <p:sp>
        <p:nvSpPr>
          <p:cNvPr id="98" name="Rectangle: Rounded Corners 97">
            <a:extLst>
              <a:ext uri="{FF2B5EF4-FFF2-40B4-BE49-F238E27FC236}">
                <a16:creationId xmlns:a16="http://schemas.microsoft.com/office/drawing/2014/main" id="{E62B2296-9CCF-4DBD-BB1C-6B80B8E5D278}"/>
              </a:ext>
            </a:extLst>
          </p:cNvPr>
          <p:cNvSpPr/>
          <p:nvPr/>
        </p:nvSpPr>
        <p:spPr>
          <a:xfrm>
            <a:off x="1063066" y="1429659"/>
            <a:ext cx="10065867" cy="4918146"/>
          </a:xfrm>
          <a:prstGeom prst="roundRect">
            <a:avLst>
              <a:gd name="adj" fmla="val 4382"/>
            </a:avLst>
          </a:prstGeom>
          <a:noFill/>
          <a:ln w="38100">
            <a:solidFill>
              <a:srgbClr val="DEC94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93132" y="1378018"/>
            <a:ext cx="10045924" cy="5131640"/>
          </a:xfrm>
          <a:prstGeom prst="roundRect">
            <a:avLst>
              <a:gd name="adj" fmla="val 438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36000" bIns="45720" rtlCol="0" anchor="t" anchorCtr="0"/>
          <a:lstStyle/>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Overview </a:t>
            </a:r>
            <a:r>
              <a:rPr lang="en-GB" spc="-50" dirty="0">
                <a:solidFill>
                  <a:schemeClr val="tx1"/>
                </a:solidFill>
              </a:rPr>
              <a:t>–</a:t>
            </a:r>
            <a:r>
              <a:rPr lang="en-GB" b="1" spc="-50" dirty="0">
                <a:solidFill>
                  <a:schemeClr val="tx1"/>
                </a:solidFill>
              </a:rPr>
              <a:t> </a:t>
            </a:r>
            <a:r>
              <a:rPr kumimoji="0" lang="en-GB" i="0" u="none" strike="noStrike" kern="1200" cap="none" spc="-50" normalizeH="0" noProof="0" dirty="0">
                <a:ln>
                  <a:noFill/>
                </a:ln>
                <a:solidFill>
                  <a:schemeClr val="tx1"/>
                </a:solidFill>
                <a:effectLst/>
                <a:uLnTx/>
                <a:uFillTx/>
                <a:ea typeface="+mn-ea"/>
                <a:cs typeface="+mn-cs"/>
              </a:rPr>
              <a:t>This document sets out requirements for finding and using the Route Availability number to assess compatibility between rail vehicles and underline bridges. In detail, how to find the static load characteristics of rail vehicles and assess if underline bridges can carry them, and what to do with that information.</a:t>
            </a:r>
          </a:p>
          <a:p>
            <a:pPr>
              <a:spcAft>
                <a:spcPts val="600"/>
              </a:spcAft>
              <a:defRPr/>
            </a:pPr>
            <a:r>
              <a:rPr lang="en-GB" dirty="0">
                <a:solidFill>
                  <a:schemeClr val="tx1"/>
                </a:solidFill>
              </a:rPr>
              <a:t>GERT8006 Issue 4 has amendments, additional requirements, and guidance for better clarity. This includes clarifications on the application of loadings to remove potential incorrect results from the calculation.</a:t>
            </a:r>
            <a:endParaRPr kumimoji="0" lang="en-GB" b="1" i="0" u="none" strike="noStrike" kern="1200" cap="none" spc="-50" normalizeH="0" noProof="0" dirty="0">
              <a:ln>
                <a:noFill/>
              </a:ln>
              <a:solidFill>
                <a:schemeClr val="tx1"/>
              </a:solidFill>
              <a:effectLst/>
              <a:uLnTx/>
              <a:uFillTx/>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GB" b="1" i="0" u="none" strike="noStrike" kern="1200" cap="none" spc="-50" normalizeH="0" noProof="0" dirty="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Benefits </a:t>
            </a:r>
            <a:r>
              <a:rPr lang="en-GB" spc="-50" dirty="0">
                <a:solidFill>
                  <a:schemeClr val="tx1"/>
                </a:solidFill>
              </a:rPr>
              <a:t>–</a:t>
            </a:r>
            <a:r>
              <a:rPr lang="en-GB" b="1" spc="-50" dirty="0">
                <a:solidFill>
                  <a:schemeClr val="tx1"/>
                </a:solidFill>
              </a:rPr>
              <a:t> </a:t>
            </a:r>
            <a:r>
              <a:rPr lang="en-GB" dirty="0">
                <a:solidFill>
                  <a:schemeClr val="tx1"/>
                </a:solidFill>
              </a:rPr>
              <a:t>The RA system provides a simple, proportionate, and economic means of assessing compatibility between rail vehicles and underline bridges. </a:t>
            </a:r>
          </a:p>
          <a:p>
            <a:pPr>
              <a:spcAft>
                <a:spcPts val="600"/>
              </a:spcAft>
              <a:defRPr/>
            </a:pPr>
            <a:endParaRPr kumimoji="0" lang="en-GB" b="1" i="0" u="none" strike="noStrike" kern="1200" cap="none" spc="-50" normalizeH="0" noProof="0" dirty="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Audience </a:t>
            </a:r>
            <a:r>
              <a:rPr lang="en-GB" spc="-50" dirty="0">
                <a:solidFill>
                  <a:schemeClr val="tx1"/>
                </a:solidFill>
              </a:rPr>
              <a:t>– </a:t>
            </a:r>
            <a:r>
              <a:rPr lang="en-GB" dirty="0">
                <a:solidFill>
                  <a:schemeClr val="tx1"/>
                </a:solidFill>
              </a:rPr>
              <a:t>Engineers who need to determine the RA number of rail vehicles or underline bridges.</a:t>
            </a:r>
            <a:endParaRPr kumimoji="0" lang="en-GB" i="0" u="none" strike="noStrike" kern="1200" cap="none" spc="-50" normalizeH="0" noProof="0" dirty="0">
              <a:ln>
                <a:noFill/>
              </a:ln>
              <a:solidFill>
                <a:schemeClr val="tx1"/>
              </a:solidFill>
              <a:effectLst/>
              <a:uLnTx/>
              <a:uFillTx/>
              <a:ea typeface="+mn-ea"/>
              <a:cs typeface="+mn-cs"/>
            </a:endParaRPr>
          </a:p>
        </p:txBody>
      </p:sp>
      <p:pic>
        <p:nvPicPr>
          <p:cNvPr id="27" name="Picture 26">
            <a:hlinkClick r:id="" action="ppaction://noaction"/>
            <a:extLst>
              <a:ext uri="{FF2B5EF4-FFF2-40B4-BE49-F238E27FC236}">
                <a16:creationId xmlns:a16="http://schemas.microsoft.com/office/drawing/2014/main" id="{6CEC08C8-FEB9-417F-B4EA-027F8C65F4EF}"/>
              </a:ext>
            </a:extLst>
          </p:cNvPr>
          <p:cNvPicPr>
            <a:picLocks noChangeAspect="1"/>
          </p:cNvPicPr>
          <p:nvPr/>
        </p:nvPicPr>
        <p:blipFill>
          <a:blip r:embed="rId3"/>
          <a:stretch>
            <a:fillRect/>
          </a:stretch>
        </p:blipFill>
        <p:spPr>
          <a:xfrm>
            <a:off x="11290478" y="157163"/>
            <a:ext cx="755970" cy="755970"/>
          </a:xfrm>
          <a:prstGeom prst="rect">
            <a:avLst/>
          </a:prstGeom>
        </p:spPr>
      </p:pic>
      <p:sp>
        <p:nvSpPr>
          <p:cNvPr id="44" name="Title 1">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Standards – </a:t>
            </a:r>
            <a:r>
              <a:rPr lang="en-GB" sz="2400" spc="-50">
                <a:solidFill>
                  <a:prstClr val="black"/>
                </a:solidFill>
                <a:latin typeface="Calibri"/>
              </a:rPr>
              <a:t>June</a:t>
            </a:r>
            <a:r>
              <a:rPr kumimoji="0" lang="en-GB" sz="2400" b="0" i="0" u="none" strike="noStrike" kern="1200" cap="none" spc="-50" normalizeH="0" baseline="0" noProof="0">
                <a:ln>
                  <a:noFill/>
                </a:ln>
                <a:solidFill>
                  <a:prstClr val="black"/>
                </a:solidFill>
                <a:effectLst/>
                <a:uLnTx/>
                <a:uFillTx/>
                <a:latin typeface="Calibri"/>
                <a:ea typeface="+mj-ea"/>
                <a:cs typeface="+mj-cs"/>
              </a:rPr>
              <a:t>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22" name="Picture 21">
            <a:hlinkClick r:id="rId4"/>
            <a:extLst>
              <a:ext uri="{FF2B5EF4-FFF2-40B4-BE49-F238E27FC236}">
                <a16:creationId xmlns:a16="http://schemas.microsoft.com/office/drawing/2014/main" id="{28BF2077-600C-4323-B7B7-25758286D64D}"/>
              </a:ext>
            </a:extLst>
          </p:cNvPr>
          <p:cNvPicPr>
            <a:picLocks noChangeAspect="1"/>
          </p:cNvPicPr>
          <p:nvPr/>
        </p:nvPicPr>
        <p:blipFill>
          <a:blip r:embed="rId5"/>
          <a:stretch>
            <a:fillRect/>
          </a:stretch>
        </p:blipFill>
        <p:spPr>
          <a:xfrm>
            <a:off x="10383086" y="517163"/>
            <a:ext cx="755970" cy="755970"/>
          </a:xfrm>
          <a:prstGeom prst="rect">
            <a:avLst/>
          </a:prstGeom>
        </p:spPr>
      </p:pic>
      <p:pic>
        <p:nvPicPr>
          <p:cNvPr id="14" name="Picture 13">
            <a:hlinkClick r:id="" action="ppaction://hlinkshowjump?jump=endshow"/>
            <a:extLst>
              <a:ext uri="{FF2B5EF4-FFF2-40B4-BE49-F238E27FC236}">
                <a16:creationId xmlns:a16="http://schemas.microsoft.com/office/drawing/2014/main" id="{F3E13EC4-7204-4B8D-89F0-07C9C189E4F4}"/>
              </a:ext>
            </a:extLst>
          </p:cNvPr>
          <p:cNvPicPr>
            <a:picLocks noChangeAspect="1"/>
          </p:cNvPicPr>
          <p:nvPr/>
        </p:nvPicPr>
        <p:blipFill>
          <a:blip r:embed="rId6"/>
          <a:stretch>
            <a:fillRect/>
          </a:stretch>
        </p:blipFill>
        <p:spPr>
          <a:xfrm>
            <a:off x="89371" y="6016808"/>
            <a:ext cx="720000" cy="692039"/>
          </a:xfrm>
          <a:prstGeom prst="rect">
            <a:avLst/>
          </a:prstGeom>
        </p:spPr>
      </p:pic>
      <p:grpSp>
        <p:nvGrpSpPr>
          <p:cNvPr id="6" name="Group 5">
            <a:extLst>
              <a:ext uri="{FF2B5EF4-FFF2-40B4-BE49-F238E27FC236}">
                <a16:creationId xmlns:a16="http://schemas.microsoft.com/office/drawing/2014/main" id="{B3FB3724-08CD-494C-B934-D7A7670EC2D5}"/>
              </a:ext>
            </a:extLst>
          </p:cNvPr>
          <p:cNvGrpSpPr/>
          <p:nvPr/>
        </p:nvGrpSpPr>
        <p:grpSpPr>
          <a:xfrm>
            <a:off x="279057" y="1377452"/>
            <a:ext cx="720000" cy="756754"/>
            <a:chOff x="279057" y="1377452"/>
            <a:chExt cx="720000" cy="756754"/>
          </a:xfrm>
        </p:grpSpPr>
        <p:sp>
          <p:nvSpPr>
            <p:cNvPr id="35" name="Rectangle: Rounded Corners 34">
              <a:extLst>
                <a:ext uri="{FF2B5EF4-FFF2-40B4-BE49-F238E27FC236}">
                  <a16:creationId xmlns:a16="http://schemas.microsoft.com/office/drawing/2014/main" id="{D8318DEF-D46B-407F-A800-9C706528D90D}"/>
                </a:ext>
              </a:extLst>
            </p:cNvPr>
            <p:cNvSpPr/>
            <p:nvPr/>
          </p:nvSpPr>
          <p:spPr>
            <a:xfrm>
              <a:off x="279057" y="138761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9D8951F-F4F8-4959-B0DC-34E0BBAF074D}"/>
                </a:ext>
              </a:extLst>
            </p:cNvPr>
            <p:cNvPicPr>
              <a:picLocks noChangeAspect="1"/>
            </p:cNvPicPr>
            <p:nvPr/>
          </p:nvPicPr>
          <p:blipFill>
            <a:blip r:embed="rId7"/>
            <a:stretch>
              <a:fillRect/>
            </a:stretch>
          </p:blipFill>
          <p:spPr>
            <a:xfrm>
              <a:off x="344173" y="1377452"/>
              <a:ext cx="629587" cy="587962"/>
            </a:xfrm>
            <a:prstGeom prst="rect">
              <a:avLst/>
            </a:prstGeom>
          </p:spPr>
        </p:pic>
        <p:sp>
          <p:nvSpPr>
            <p:cNvPr id="5" name="TextBox 4">
              <a:extLst>
                <a:ext uri="{FF2B5EF4-FFF2-40B4-BE49-F238E27FC236}">
                  <a16:creationId xmlns:a16="http://schemas.microsoft.com/office/drawing/2014/main" id="{3F85144B-827C-4621-93EA-0A3E7BA18A32}"/>
                </a:ext>
              </a:extLst>
            </p:cNvPr>
            <p:cNvSpPr txBox="1"/>
            <p:nvPr/>
          </p:nvSpPr>
          <p:spPr>
            <a:xfrm>
              <a:off x="352161" y="1795652"/>
              <a:ext cx="572781" cy="338554"/>
            </a:xfrm>
            <a:prstGeom prst="rect">
              <a:avLst/>
            </a:prstGeom>
            <a:noFill/>
          </p:spPr>
          <p:txBody>
            <a:bodyPr wrap="square" rtlCol="0">
              <a:spAutoFit/>
            </a:bodyPr>
            <a:lstStyle/>
            <a:p>
              <a:pPr algn="ctr"/>
              <a:r>
                <a:rPr lang="en-GB" sz="1600" b="1"/>
                <a:t>RU</a:t>
              </a:r>
            </a:p>
          </p:txBody>
        </p:sp>
      </p:grpSp>
      <p:grpSp>
        <p:nvGrpSpPr>
          <p:cNvPr id="8" name="Group 7">
            <a:extLst>
              <a:ext uri="{FF2B5EF4-FFF2-40B4-BE49-F238E27FC236}">
                <a16:creationId xmlns:a16="http://schemas.microsoft.com/office/drawing/2014/main" id="{C10A61D5-1E04-6241-718D-808352056428}"/>
              </a:ext>
            </a:extLst>
          </p:cNvPr>
          <p:cNvGrpSpPr/>
          <p:nvPr/>
        </p:nvGrpSpPr>
        <p:grpSpPr>
          <a:xfrm>
            <a:off x="278551" y="535148"/>
            <a:ext cx="720000" cy="720000"/>
            <a:chOff x="6790257" y="3245157"/>
            <a:chExt cx="1080000" cy="1080000"/>
          </a:xfrm>
        </p:grpSpPr>
        <p:grpSp>
          <p:nvGrpSpPr>
            <p:cNvPr id="9" name="Group 8">
              <a:extLst>
                <a:ext uri="{FF2B5EF4-FFF2-40B4-BE49-F238E27FC236}">
                  <a16:creationId xmlns:a16="http://schemas.microsoft.com/office/drawing/2014/main" id="{827B1D09-EF53-2B82-C528-278FE1210225}"/>
                </a:ext>
              </a:extLst>
            </p:cNvPr>
            <p:cNvGrpSpPr/>
            <p:nvPr/>
          </p:nvGrpSpPr>
          <p:grpSpPr>
            <a:xfrm>
              <a:off x="6790257" y="3245157"/>
              <a:ext cx="1080000" cy="1080000"/>
              <a:chOff x="6790257" y="3245157"/>
              <a:chExt cx="1080000" cy="1080000"/>
            </a:xfrm>
          </p:grpSpPr>
          <p:sp>
            <p:nvSpPr>
              <p:cNvPr id="11" name="Rectangle: Rounded Corners 10">
                <a:hlinkClick r:id="" action="ppaction://noaction" highlightClick="1"/>
                <a:extLst>
                  <a:ext uri="{FF2B5EF4-FFF2-40B4-BE49-F238E27FC236}">
                    <a16:creationId xmlns:a16="http://schemas.microsoft.com/office/drawing/2014/main" id="{B6DB6219-2AF7-29DD-AF14-D033325FF435}"/>
                  </a:ext>
                </a:extLst>
              </p:cNvPr>
              <p:cNvSpPr/>
              <p:nvPr/>
            </p:nvSpPr>
            <p:spPr>
              <a:xfrm>
                <a:off x="6790257" y="3245157"/>
                <a:ext cx="1080000" cy="1080000"/>
              </a:xfrm>
              <a:prstGeom prst="roundRect">
                <a:avLst>
                  <a:gd name="adj" fmla="val 50000"/>
                </a:avLst>
              </a:prstGeom>
              <a:solidFill>
                <a:srgbClr val="DEC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Icon&#10;&#10;Description automatically generated">
                <a:extLst>
                  <a:ext uri="{FF2B5EF4-FFF2-40B4-BE49-F238E27FC236}">
                    <a16:creationId xmlns:a16="http://schemas.microsoft.com/office/drawing/2014/main" id="{2F99755F-1149-2F67-7132-B17996A9A23F}"/>
                  </a:ext>
                </a:extLst>
              </p:cNvPr>
              <p:cNvPicPr preferRelativeResize="0">
                <a:picLocks/>
              </p:cNvPicPr>
              <p:nvPr/>
            </p:nvPicPr>
            <p:blipFill rotWithShape="1">
              <a:blip r:embed="rId8">
                <a:clrChange>
                  <a:clrFrom>
                    <a:srgbClr val="00B1E3"/>
                  </a:clrFrom>
                  <a:clrTo>
                    <a:srgbClr val="00B1E3">
                      <a:alpha val="0"/>
                    </a:srgbClr>
                  </a:clrTo>
                </a:clrChange>
                <a:extLst>
                  <a:ext uri="{28A0092B-C50C-407E-A947-70E740481C1C}">
                    <a14:useLocalDpi xmlns:a14="http://schemas.microsoft.com/office/drawing/2010/main" val="0"/>
                  </a:ext>
                </a:extLst>
              </a:blip>
              <a:srcRect l="16954" t="18504" r="17785" b="15240"/>
              <a:stretch/>
            </p:blipFill>
            <p:spPr>
              <a:xfrm>
                <a:off x="6876573" y="3331647"/>
                <a:ext cx="907368" cy="944438"/>
              </a:xfrm>
              <a:prstGeom prst="ellipse">
                <a:avLst/>
              </a:prstGeom>
              <a:ln w="19050">
                <a:noFill/>
              </a:ln>
              <a:effectLst/>
            </p:spPr>
          </p:pic>
        </p:grpSp>
        <p:cxnSp>
          <p:nvCxnSpPr>
            <p:cNvPr id="10" name="Straight Connector 9">
              <a:extLst>
                <a:ext uri="{FF2B5EF4-FFF2-40B4-BE49-F238E27FC236}">
                  <a16:creationId xmlns:a16="http://schemas.microsoft.com/office/drawing/2014/main" id="{1C228254-6321-D5BC-096E-B712FFF31CA7}"/>
                </a:ext>
              </a:extLst>
            </p:cNvPr>
            <p:cNvCxnSpPr/>
            <p:nvPr/>
          </p:nvCxnSpPr>
          <p:spPr>
            <a:xfrm>
              <a:off x="7596950" y="3607370"/>
              <a:ext cx="83527" cy="0"/>
            </a:xfrm>
            <a:prstGeom prst="line">
              <a:avLst/>
            </a:prstGeom>
            <a:ln w="28575">
              <a:solidFill>
                <a:srgbClr val="DEC94F"/>
              </a:solidFill>
            </a:ln>
            <a:effectLst/>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D481E4E1-253A-60F1-F941-EAA642F9D068}"/>
              </a:ext>
            </a:extLst>
          </p:cNvPr>
          <p:cNvGrpSpPr/>
          <p:nvPr/>
        </p:nvGrpSpPr>
        <p:grpSpPr>
          <a:xfrm>
            <a:off x="234737" y="2198689"/>
            <a:ext cx="807628" cy="720000"/>
            <a:chOff x="234737" y="3016903"/>
            <a:chExt cx="807628" cy="720000"/>
          </a:xfrm>
        </p:grpSpPr>
        <p:grpSp>
          <p:nvGrpSpPr>
            <p:cNvPr id="13" name="Group 12">
              <a:extLst>
                <a:ext uri="{FF2B5EF4-FFF2-40B4-BE49-F238E27FC236}">
                  <a16:creationId xmlns:a16="http://schemas.microsoft.com/office/drawing/2014/main" id="{D7DC761A-EC2E-CA4B-059F-77864FAE8467}"/>
                </a:ext>
              </a:extLst>
            </p:cNvPr>
            <p:cNvGrpSpPr/>
            <p:nvPr/>
          </p:nvGrpSpPr>
          <p:grpSpPr>
            <a:xfrm>
              <a:off x="278739" y="3016903"/>
              <a:ext cx="720000" cy="720000"/>
              <a:chOff x="300871" y="4939444"/>
              <a:chExt cx="720000" cy="720000"/>
            </a:xfrm>
          </p:grpSpPr>
          <p:sp>
            <p:nvSpPr>
              <p:cNvPr id="16" name="Rectangle: Rounded Corners 15">
                <a:extLst>
                  <a:ext uri="{FF2B5EF4-FFF2-40B4-BE49-F238E27FC236}">
                    <a16:creationId xmlns:a16="http://schemas.microsoft.com/office/drawing/2014/main" id="{1C264A91-AC9D-0F7D-6571-5630F9722D6D}"/>
                  </a:ext>
                </a:extLst>
              </p:cNvPr>
              <p:cNvSpPr/>
              <p:nvPr/>
            </p:nvSpPr>
            <p:spPr>
              <a:xfrm>
                <a:off x="300871" y="4939444"/>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6011498-E1CA-72B6-0CF3-96F28F98AB61}"/>
                  </a:ext>
                </a:extLst>
              </p:cNvPr>
              <p:cNvPicPr>
                <a:picLocks noChangeAspect="1"/>
              </p:cNvPicPr>
              <p:nvPr/>
            </p:nvPicPr>
            <p:blipFill>
              <a:blip r:embed="rId9"/>
              <a:stretch>
                <a:fillRect/>
              </a:stretch>
            </p:blipFill>
            <p:spPr>
              <a:xfrm>
                <a:off x="300871" y="4957059"/>
                <a:ext cx="665743" cy="546505"/>
              </a:xfrm>
              <a:prstGeom prst="rect">
                <a:avLst/>
              </a:prstGeom>
            </p:spPr>
          </p:pic>
        </p:grpSp>
        <p:sp>
          <p:nvSpPr>
            <p:cNvPr id="15" name="TextBox 14">
              <a:extLst>
                <a:ext uri="{FF2B5EF4-FFF2-40B4-BE49-F238E27FC236}">
                  <a16:creationId xmlns:a16="http://schemas.microsoft.com/office/drawing/2014/main" id="{D80A83AB-4C74-D5CE-57AF-F15E0262AAAF}"/>
                </a:ext>
              </a:extLst>
            </p:cNvPr>
            <p:cNvSpPr txBox="1"/>
            <p:nvPr/>
          </p:nvSpPr>
          <p:spPr>
            <a:xfrm>
              <a:off x="234737" y="3366575"/>
              <a:ext cx="807628" cy="292388"/>
            </a:xfrm>
            <a:prstGeom prst="rect">
              <a:avLst/>
            </a:prstGeom>
            <a:noFill/>
          </p:spPr>
          <p:txBody>
            <a:bodyPr wrap="square" rtlCol="0">
              <a:spAutoFit/>
            </a:bodyPr>
            <a:lstStyle/>
            <a:p>
              <a:pPr algn="ctr"/>
              <a:r>
                <a:rPr lang="en-GB" sz="1300" b="1" spc="-50">
                  <a:effectLst>
                    <a:glow rad="76200">
                      <a:schemeClr val="bg1"/>
                    </a:glow>
                  </a:effectLst>
                </a:rPr>
                <a:t>Engineers</a:t>
              </a:r>
            </a:p>
          </p:txBody>
        </p:sp>
      </p:grpSp>
      <p:sp>
        <p:nvSpPr>
          <p:cNvPr id="18" name="Title 1">
            <a:extLst>
              <a:ext uri="{FF2B5EF4-FFF2-40B4-BE49-F238E27FC236}">
                <a16:creationId xmlns:a16="http://schemas.microsoft.com/office/drawing/2014/main" id="{35C9CF80-3D27-4CB3-DB2A-6220B7F58F89}"/>
              </a:ext>
            </a:extLst>
          </p:cNvPr>
          <p:cNvSpPr txBox="1">
            <a:spLocks/>
          </p:cNvSpPr>
          <p:nvPr/>
        </p:nvSpPr>
        <p:spPr>
          <a:xfrm>
            <a:off x="2292932" y="6347805"/>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the link icon to go to the standard</a:t>
            </a:r>
            <a:r>
              <a:rPr lang="en-GB" sz="2000" b="1" spc="-50" dirty="0">
                <a:solidFill>
                  <a:srgbClr val="C00000"/>
                </a:solidFill>
                <a:latin typeface="Calibri"/>
              </a:rPr>
              <a:t>  </a:t>
            </a:r>
            <a:endParaRPr kumimoji="0" lang="en-GB" sz="2000" b="1" i="0" u="none" strike="noStrike" kern="1200" cap="none" spc="-50" normalizeH="0" baseline="0" noProof="0" dirty="0">
              <a:ln>
                <a:noFill/>
              </a:ln>
              <a:solidFill>
                <a:srgbClr val="C00000"/>
              </a:solidFill>
              <a:effectLst/>
              <a:uLnTx/>
              <a:uFillTx/>
              <a:latin typeface="Calibri"/>
              <a:ea typeface="+mj-ea"/>
              <a:cs typeface="+mj-cs"/>
            </a:endParaRPr>
          </a:p>
        </p:txBody>
      </p:sp>
    </p:spTree>
    <p:extLst>
      <p:ext uri="{BB962C8B-B14F-4D97-AF65-F5344CB8AC3E}">
        <p14:creationId xmlns:p14="http://schemas.microsoft.com/office/powerpoint/2010/main" val="4134798399"/>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hlinkClick r:id="" action="ppaction://noaction" highlightClick="1"/>
            <a:extLst>
              <a:ext uri="{FF2B5EF4-FFF2-40B4-BE49-F238E27FC236}">
                <a16:creationId xmlns:a16="http://schemas.microsoft.com/office/drawing/2014/main" id="{44C61555-BA2A-4BC9-A516-C8062C254B09}"/>
              </a:ext>
            </a:extLst>
          </p:cNvPr>
          <p:cNvSpPr/>
          <p:nvPr/>
        </p:nvSpPr>
        <p:spPr>
          <a:xfrm>
            <a:off x="1073189" y="554876"/>
            <a:ext cx="9826040" cy="720000"/>
          </a:xfrm>
          <a:prstGeom prst="roundRect">
            <a:avLst>
              <a:gd name="adj" fmla="val 30718"/>
            </a:avLst>
          </a:prstGeom>
          <a:solidFill>
            <a:schemeClr val="bg1"/>
          </a:solidFill>
          <a:ln w="38100">
            <a:solidFill>
              <a:srgbClr val="DEC9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z="1800">
                <a:solidFill>
                  <a:schemeClr val="tx1"/>
                </a:solidFill>
                <a:effectLst/>
                <a:latin typeface="Calibri"/>
                <a:ea typeface="Calibri"/>
                <a:cs typeface="Calibri"/>
              </a:rPr>
              <a:t>GEGN8616 Issue 1</a:t>
            </a:r>
            <a:r>
              <a:rPr lang="en-GB">
                <a:solidFill>
                  <a:schemeClr val="tx1"/>
                </a:solidFill>
                <a:latin typeface="Calibri"/>
                <a:ea typeface="Calibri"/>
                <a:cs typeface="Calibri"/>
              </a:rPr>
              <a:t> – </a:t>
            </a:r>
            <a:r>
              <a:rPr lang="en-GB" sz="1800">
                <a:solidFill>
                  <a:schemeClr val="tx1"/>
                </a:solidFill>
                <a:effectLst/>
                <a:latin typeface="Calibri"/>
                <a:ea typeface="Calibri"/>
                <a:cs typeface="Calibri"/>
              </a:rPr>
              <a:t>Guidance on evaluating excessive dynamic effects in underline bridges</a:t>
            </a:r>
            <a:endParaRPr lang="en-GB" sz="1800" dirty="0">
              <a:solidFill>
                <a:schemeClr val="tx1"/>
              </a:solidFill>
              <a:effectLst/>
              <a:latin typeface="Calibri"/>
              <a:ea typeface="Calibri"/>
              <a:cs typeface="Calibri"/>
            </a:endParaRPr>
          </a:p>
        </p:txBody>
      </p:sp>
      <p:sp>
        <p:nvSpPr>
          <p:cNvPr id="98" name="Rectangle: Rounded Corners 97">
            <a:extLst>
              <a:ext uri="{FF2B5EF4-FFF2-40B4-BE49-F238E27FC236}">
                <a16:creationId xmlns:a16="http://schemas.microsoft.com/office/drawing/2014/main" id="{E62B2296-9CCF-4DBD-BB1C-6B80B8E5D278}"/>
              </a:ext>
            </a:extLst>
          </p:cNvPr>
          <p:cNvSpPr/>
          <p:nvPr/>
        </p:nvSpPr>
        <p:spPr>
          <a:xfrm>
            <a:off x="1063066" y="1429659"/>
            <a:ext cx="10065867" cy="4918146"/>
          </a:xfrm>
          <a:prstGeom prst="roundRect">
            <a:avLst>
              <a:gd name="adj" fmla="val 4382"/>
            </a:avLst>
          </a:prstGeom>
          <a:noFill/>
          <a:ln w="38100">
            <a:solidFill>
              <a:srgbClr val="DEC94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93132" y="1378018"/>
            <a:ext cx="10045924" cy="5131640"/>
          </a:xfrm>
          <a:prstGeom prst="roundRect">
            <a:avLst>
              <a:gd name="adj" fmla="val 438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36000" bIns="45720" rtlCol="0" anchor="t" anchorCtr="0"/>
          <a:lstStyle/>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Overview</a:t>
            </a:r>
            <a:r>
              <a:rPr lang="en-GB" b="1" spc="-50" dirty="0">
                <a:solidFill>
                  <a:schemeClr val="tx1"/>
                </a:solidFill>
              </a:rPr>
              <a:t> </a:t>
            </a:r>
            <a:r>
              <a:rPr kumimoji="0" lang="en-GB" i="0" u="none" strike="noStrike" kern="1200" cap="none" spc="-50" normalizeH="0" noProof="0" dirty="0">
                <a:ln>
                  <a:noFill/>
                </a:ln>
                <a:solidFill>
                  <a:schemeClr val="tx1"/>
                </a:solidFill>
                <a:effectLst/>
                <a:uLnTx/>
                <a:uFillTx/>
                <a:ea typeface="+mn-ea"/>
                <a:cs typeface="+mn-cs"/>
              </a:rPr>
              <a:t>–</a:t>
            </a:r>
            <a:r>
              <a:rPr lang="en-GB" b="1" spc="-50" dirty="0">
                <a:solidFill>
                  <a:schemeClr val="tx1"/>
                </a:solidFill>
              </a:rPr>
              <a:t> </a:t>
            </a:r>
            <a:r>
              <a:rPr lang="en-GB" spc="-50" dirty="0">
                <a:solidFill>
                  <a:schemeClr val="tx1"/>
                </a:solidFill>
              </a:rPr>
              <a:t>This</a:t>
            </a:r>
            <a:r>
              <a:rPr kumimoji="0" lang="en-GB" i="0" u="none" strike="noStrike" kern="1200" cap="none" spc="-50" normalizeH="0" noProof="0" dirty="0">
                <a:ln>
                  <a:noFill/>
                </a:ln>
                <a:solidFill>
                  <a:schemeClr val="tx1"/>
                </a:solidFill>
                <a:effectLst/>
                <a:uLnTx/>
                <a:uFillTx/>
                <a:ea typeface="+mn-ea"/>
                <a:cs typeface="+mn-cs"/>
              </a:rPr>
              <a:t> is a ne</a:t>
            </a:r>
            <a:r>
              <a:rPr lang="en-GB" dirty="0">
                <a:solidFill>
                  <a:schemeClr val="tx1"/>
                </a:solidFill>
              </a:rPr>
              <a:t>w document providing additional guidance in carrying out the Stage 3 compatibility assessment between trains and infrastructure.</a:t>
            </a:r>
          </a:p>
          <a:p>
            <a:pPr marL="0" marR="0" lvl="0" indent="0" algn="l" defTabSz="914400" rtl="0" eaLnBrk="1" fontAlgn="auto" latinLnBrk="0" hangingPunct="1">
              <a:spcBef>
                <a:spcPts val="0"/>
              </a:spcBef>
              <a:spcAft>
                <a:spcPts val="600"/>
              </a:spcAft>
              <a:buClrTx/>
              <a:buSzTx/>
              <a:buFontTx/>
              <a:buNone/>
              <a:tabLst/>
              <a:defRPr/>
            </a:pPr>
            <a:endParaRPr kumimoji="0" lang="en-GB" b="1" i="0" u="none" strike="noStrike" kern="1200" cap="none" spc="-50" normalizeH="0" noProof="0" dirty="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Benefits</a:t>
            </a:r>
            <a:r>
              <a:rPr lang="en-GB" b="1" spc="-50" dirty="0">
                <a:solidFill>
                  <a:schemeClr val="tx1"/>
                </a:solidFill>
              </a:rPr>
              <a:t> </a:t>
            </a:r>
            <a:r>
              <a:rPr kumimoji="0" lang="en-GB" i="0" u="none" strike="noStrike" kern="1200" cap="none" spc="-50" normalizeH="0" noProof="0" dirty="0">
                <a:ln>
                  <a:noFill/>
                </a:ln>
                <a:solidFill>
                  <a:schemeClr val="tx1"/>
                </a:solidFill>
                <a:effectLst/>
                <a:uLnTx/>
                <a:uFillTx/>
                <a:ea typeface="+mn-ea"/>
                <a:cs typeface="+mn-cs"/>
              </a:rPr>
              <a:t>–</a:t>
            </a:r>
            <a:r>
              <a:rPr lang="en-GB" b="1" spc="-50" dirty="0">
                <a:solidFill>
                  <a:schemeClr val="tx1"/>
                </a:solidFill>
              </a:rPr>
              <a:t> </a:t>
            </a:r>
            <a:r>
              <a:rPr kumimoji="0" lang="en-GB" i="0" u="none" strike="noStrike" kern="1200" cap="none" spc="-50" normalizeH="0" noProof="0" dirty="0">
                <a:ln>
                  <a:noFill/>
                </a:ln>
                <a:solidFill>
                  <a:schemeClr val="tx1"/>
                </a:solidFill>
                <a:effectLst/>
                <a:uLnTx/>
                <a:uFillTx/>
                <a:ea typeface="+mn-ea"/>
                <a:cs typeface="+mn-cs"/>
              </a:rPr>
              <a:t>The assessment </a:t>
            </a:r>
            <a:r>
              <a:rPr lang="en-GB" dirty="0">
                <a:solidFill>
                  <a:schemeClr val="tx1"/>
                </a:solidFill>
              </a:rPr>
              <a:t>techniques in GEGN8616 come from years of experience. They are collected in this document so that the wider industry can benefit from that. The new guidance can be used to assess and mitigate the risks of excessive dynamic effects in underline bridges.</a:t>
            </a:r>
            <a:endParaRPr kumimoji="0" lang="en-GB" i="0" u="none" strike="noStrike" kern="1200" cap="none" spc="-50" normalizeH="0" dirty="0">
              <a:ln>
                <a:noFill/>
              </a:ln>
              <a:solidFill>
                <a:schemeClr val="tx1"/>
              </a:solidFill>
              <a:effectLst/>
              <a:uLnTx/>
              <a:uFillTx/>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GB" b="1" i="0" u="none" strike="noStrike" kern="1200" cap="none" spc="-50" normalizeH="0" noProof="0" dirty="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dirty="0">
                <a:ln>
                  <a:noFill/>
                </a:ln>
                <a:solidFill>
                  <a:schemeClr val="tx1"/>
                </a:solidFill>
                <a:effectLst/>
                <a:uLnTx/>
                <a:uFillTx/>
                <a:ea typeface="+mn-ea"/>
                <a:cs typeface="+mn-cs"/>
              </a:rPr>
              <a:t>Audience</a:t>
            </a:r>
            <a:r>
              <a:rPr lang="en-GB" b="1" spc="-50" dirty="0">
                <a:solidFill>
                  <a:schemeClr val="tx1"/>
                </a:solidFill>
              </a:rPr>
              <a:t> </a:t>
            </a:r>
            <a:r>
              <a:rPr kumimoji="0" lang="en-GB" i="0" u="none" strike="noStrike" kern="1200" cap="none" spc="-50" normalizeH="0" noProof="0" dirty="0">
                <a:ln>
                  <a:noFill/>
                </a:ln>
                <a:solidFill>
                  <a:schemeClr val="tx1"/>
                </a:solidFill>
                <a:effectLst/>
                <a:uLnTx/>
                <a:uFillTx/>
                <a:ea typeface="+mn-ea"/>
                <a:cs typeface="+mn-cs"/>
              </a:rPr>
              <a:t>–</a:t>
            </a:r>
            <a:r>
              <a:rPr lang="en-GB" b="1" spc="-50" dirty="0">
                <a:solidFill>
                  <a:schemeClr val="tx1"/>
                </a:solidFill>
              </a:rPr>
              <a:t> </a:t>
            </a:r>
            <a:r>
              <a:rPr lang="en-GB" spc="-50" dirty="0">
                <a:solidFill>
                  <a:schemeClr val="tx1"/>
                </a:solidFill>
              </a:rPr>
              <a:t>E</a:t>
            </a:r>
            <a:r>
              <a:rPr lang="en-GB" dirty="0">
                <a:solidFill>
                  <a:schemeClr val="tx1"/>
                </a:solidFill>
              </a:rPr>
              <a:t>ngineers, operators, and planners who need to carry out the Stage 3 compatibility assessment where the proposed operating speed of a train exceeds the limits of validity of the RA system.</a:t>
            </a:r>
            <a:endParaRPr lang="en-GB" dirty="0">
              <a:solidFill>
                <a:schemeClr val="tx1"/>
              </a:solidFill>
              <a:ea typeface="Calibri"/>
              <a:cs typeface="Calibri"/>
            </a:endParaRPr>
          </a:p>
          <a:p>
            <a:pPr marL="0" marR="0" lvl="0" indent="0" algn="l" defTabSz="914400" rtl="0" eaLnBrk="1" fontAlgn="auto" latinLnBrk="0" hangingPunct="1">
              <a:spcBef>
                <a:spcPts val="0"/>
              </a:spcBef>
              <a:spcAft>
                <a:spcPts val="600"/>
              </a:spcAft>
              <a:buClrTx/>
              <a:buSzTx/>
              <a:buFontTx/>
              <a:buNone/>
              <a:tabLst/>
              <a:defRPr/>
            </a:pPr>
            <a:endParaRPr kumimoji="0" lang="en-GB" i="0" u="none" strike="noStrike" kern="1200" cap="none" spc="-50" normalizeH="0" noProof="0" dirty="0">
              <a:ln>
                <a:noFill/>
              </a:ln>
              <a:solidFill>
                <a:schemeClr val="tx1"/>
              </a:solidFill>
              <a:effectLst/>
              <a:uLnTx/>
              <a:uFillTx/>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lang="en-GB" spc="-50" dirty="0">
              <a:solidFill>
                <a:schemeClr val="tx1"/>
              </a:solidFill>
            </a:endParaRPr>
          </a:p>
        </p:txBody>
      </p:sp>
      <p:pic>
        <p:nvPicPr>
          <p:cNvPr id="27" name="Picture 26">
            <a:hlinkClick r:id="" action="ppaction://noaction"/>
            <a:extLst>
              <a:ext uri="{FF2B5EF4-FFF2-40B4-BE49-F238E27FC236}">
                <a16:creationId xmlns:a16="http://schemas.microsoft.com/office/drawing/2014/main" id="{6CEC08C8-FEB9-417F-B4EA-027F8C65F4EF}"/>
              </a:ext>
            </a:extLst>
          </p:cNvPr>
          <p:cNvPicPr>
            <a:picLocks noChangeAspect="1"/>
          </p:cNvPicPr>
          <p:nvPr/>
        </p:nvPicPr>
        <p:blipFill>
          <a:blip r:embed="rId3"/>
          <a:stretch>
            <a:fillRect/>
          </a:stretch>
        </p:blipFill>
        <p:spPr>
          <a:xfrm>
            <a:off x="11290478" y="157163"/>
            <a:ext cx="755970" cy="755970"/>
          </a:xfrm>
          <a:prstGeom prst="rect">
            <a:avLst/>
          </a:prstGeom>
        </p:spPr>
      </p:pic>
      <p:sp>
        <p:nvSpPr>
          <p:cNvPr id="44" name="Title 1">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Standards – </a:t>
            </a:r>
            <a:r>
              <a:rPr lang="en-GB" sz="2400" spc="-50">
                <a:solidFill>
                  <a:prstClr val="black"/>
                </a:solidFill>
                <a:latin typeface="Calibri"/>
              </a:rPr>
              <a:t>June</a:t>
            </a:r>
            <a:r>
              <a:rPr kumimoji="0" lang="en-GB" sz="2400" b="0" i="0" u="none" strike="noStrike" kern="1200" cap="none" spc="-50" normalizeH="0" baseline="0" noProof="0">
                <a:ln>
                  <a:noFill/>
                </a:ln>
                <a:solidFill>
                  <a:prstClr val="black"/>
                </a:solidFill>
                <a:effectLst/>
                <a:uLnTx/>
                <a:uFillTx/>
                <a:latin typeface="Calibri"/>
                <a:ea typeface="+mj-ea"/>
                <a:cs typeface="+mj-cs"/>
              </a:rPr>
              <a:t>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22" name="Picture 21">
            <a:hlinkClick r:id="rId4"/>
            <a:extLst>
              <a:ext uri="{FF2B5EF4-FFF2-40B4-BE49-F238E27FC236}">
                <a16:creationId xmlns:a16="http://schemas.microsoft.com/office/drawing/2014/main" id="{28BF2077-600C-4323-B7B7-25758286D64D}"/>
              </a:ext>
            </a:extLst>
          </p:cNvPr>
          <p:cNvPicPr>
            <a:picLocks noChangeAspect="1"/>
          </p:cNvPicPr>
          <p:nvPr/>
        </p:nvPicPr>
        <p:blipFill>
          <a:blip r:embed="rId5"/>
          <a:stretch>
            <a:fillRect/>
          </a:stretch>
        </p:blipFill>
        <p:spPr>
          <a:xfrm>
            <a:off x="10395930" y="542761"/>
            <a:ext cx="755970" cy="755970"/>
          </a:xfrm>
          <a:prstGeom prst="rect">
            <a:avLst/>
          </a:prstGeom>
        </p:spPr>
      </p:pic>
      <p:pic>
        <p:nvPicPr>
          <p:cNvPr id="14" name="Picture 13">
            <a:hlinkClick r:id="" action="ppaction://hlinkshowjump?jump=endshow"/>
            <a:extLst>
              <a:ext uri="{FF2B5EF4-FFF2-40B4-BE49-F238E27FC236}">
                <a16:creationId xmlns:a16="http://schemas.microsoft.com/office/drawing/2014/main" id="{F3E13EC4-7204-4B8D-89F0-07C9C189E4F4}"/>
              </a:ext>
            </a:extLst>
          </p:cNvPr>
          <p:cNvPicPr>
            <a:picLocks noChangeAspect="1"/>
          </p:cNvPicPr>
          <p:nvPr/>
        </p:nvPicPr>
        <p:blipFill>
          <a:blip r:embed="rId6"/>
          <a:stretch>
            <a:fillRect/>
          </a:stretch>
        </p:blipFill>
        <p:spPr>
          <a:xfrm>
            <a:off x="89371" y="6016808"/>
            <a:ext cx="720000" cy="692039"/>
          </a:xfrm>
          <a:prstGeom prst="rect">
            <a:avLst/>
          </a:prstGeom>
        </p:spPr>
      </p:pic>
      <p:grpSp>
        <p:nvGrpSpPr>
          <p:cNvPr id="6" name="Group 5">
            <a:extLst>
              <a:ext uri="{FF2B5EF4-FFF2-40B4-BE49-F238E27FC236}">
                <a16:creationId xmlns:a16="http://schemas.microsoft.com/office/drawing/2014/main" id="{B3FB3724-08CD-494C-B934-D7A7670EC2D5}"/>
              </a:ext>
            </a:extLst>
          </p:cNvPr>
          <p:cNvGrpSpPr/>
          <p:nvPr/>
        </p:nvGrpSpPr>
        <p:grpSpPr>
          <a:xfrm>
            <a:off x="279057" y="1377452"/>
            <a:ext cx="720000" cy="756754"/>
            <a:chOff x="279057" y="1377452"/>
            <a:chExt cx="720000" cy="756754"/>
          </a:xfrm>
        </p:grpSpPr>
        <p:sp>
          <p:nvSpPr>
            <p:cNvPr id="35" name="Rectangle: Rounded Corners 34">
              <a:extLst>
                <a:ext uri="{FF2B5EF4-FFF2-40B4-BE49-F238E27FC236}">
                  <a16:creationId xmlns:a16="http://schemas.microsoft.com/office/drawing/2014/main" id="{D8318DEF-D46B-407F-A800-9C706528D90D}"/>
                </a:ext>
              </a:extLst>
            </p:cNvPr>
            <p:cNvSpPr/>
            <p:nvPr/>
          </p:nvSpPr>
          <p:spPr>
            <a:xfrm>
              <a:off x="279057" y="138761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9D8951F-F4F8-4959-B0DC-34E0BBAF074D}"/>
                </a:ext>
              </a:extLst>
            </p:cNvPr>
            <p:cNvPicPr>
              <a:picLocks noChangeAspect="1"/>
            </p:cNvPicPr>
            <p:nvPr/>
          </p:nvPicPr>
          <p:blipFill>
            <a:blip r:embed="rId7"/>
            <a:stretch>
              <a:fillRect/>
            </a:stretch>
          </p:blipFill>
          <p:spPr>
            <a:xfrm>
              <a:off x="344173" y="1377452"/>
              <a:ext cx="629587" cy="587962"/>
            </a:xfrm>
            <a:prstGeom prst="rect">
              <a:avLst/>
            </a:prstGeom>
          </p:spPr>
        </p:pic>
        <p:sp>
          <p:nvSpPr>
            <p:cNvPr id="5" name="TextBox 4">
              <a:extLst>
                <a:ext uri="{FF2B5EF4-FFF2-40B4-BE49-F238E27FC236}">
                  <a16:creationId xmlns:a16="http://schemas.microsoft.com/office/drawing/2014/main" id="{3F85144B-827C-4621-93EA-0A3E7BA18A32}"/>
                </a:ext>
              </a:extLst>
            </p:cNvPr>
            <p:cNvSpPr txBox="1"/>
            <p:nvPr/>
          </p:nvSpPr>
          <p:spPr>
            <a:xfrm>
              <a:off x="352161" y="1795652"/>
              <a:ext cx="572781" cy="338554"/>
            </a:xfrm>
            <a:prstGeom prst="rect">
              <a:avLst/>
            </a:prstGeom>
            <a:noFill/>
          </p:spPr>
          <p:txBody>
            <a:bodyPr wrap="square" rtlCol="0">
              <a:spAutoFit/>
            </a:bodyPr>
            <a:lstStyle/>
            <a:p>
              <a:pPr algn="ctr"/>
              <a:r>
                <a:rPr lang="en-GB" sz="1600" b="1"/>
                <a:t>RU</a:t>
              </a:r>
            </a:p>
          </p:txBody>
        </p:sp>
      </p:grpSp>
      <p:grpSp>
        <p:nvGrpSpPr>
          <p:cNvPr id="8" name="Group 7">
            <a:extLst>
              <a:ext uri="{FF2B5EF4-FFF2-40B4-BE49-F238E27FC236}">
                <a16:creationId xmlns:a16="http://schemas.microsoft.com/office/drawing/2014/main" id="{57AC58BB-3B46-2098-28FC-34A7EE199420}"/>
              </a:ext>
            </a:extLst>
          </p:cNvPr>
          <p:cNvGrpSpPr/>
          <p:nvPr/>
        </p:nvGrpSpPr>
        <p:grpSpPr>
          <a:xfrm>
            <a:off x="289817" y="542761"/>
            <a:ext cx="720000" cy="720000"/>
            <a:chOff x="6790257" y="3245157"/>
            <a:chExt cx="1080000" cy="1080000"/>
          </a:xfrm>
        </p:grpSpPr>
        <p:grpSp>
          <p:nvGrpSpPr>
            <p:cNvPr id="9" name="Group 8">
              <a:extLst>
                <a:ext uri="{FF2B5EF4-FFF2-40B4-BE49-F238E27FC236}">
                  <a16:creationId xmlns:a16="http://schemas.microsoft.com/office/drawing/2014/main" id="{F328513D-6B9F-1E8B-7C67-65D1B74BD252}"/>
                </a:ext>
              </a:extLst>
            </p:cNvPr>
            <p:cNvGrpSpPr/>
            <p:nvPr/>
          </p:nvGrpSpPr>
          <p:grpSpPr>
            <a:xfrm>
              <a:off x="6790257" y="3245157"/>
              <a:ext cx="1080000" cy="1080000"/>
              <a:chOff x="6790257" y="3245157"/>
              <a:chExt cx="1080000" cy="1080000"/>
            </a:xfrm>
          </p:grpSpPr>
          <p:sp>
            <p:nvSpPr>
              <p:cNvPr id="11" name="Rectangle: Rounded Corners 10">
                <a:hlinkClick r:id="" action="ppaction://noaction" highlightClick="1"/>
                <a:extLst>
                  <a:ext uri="{FF2B5EF4-FFF2-40B4-BE49-F238E27FC236}">
                    <a16:creationId xmlns:a16="http://schemas.microsoft.com/office/drawing/2014/main" id="{DD3B1B08-F708-671D-C91C-A01B2B16C580}"/>
                  </a:ext>
                </a:extLst>
              </p:cNvPr>
              <p:cNvSpPr/>
              <p:nvPr/>
            </p:nvSpPr>
            <p:spPr>
              <a:xfrm>
                <a:off x="6790257" y="3245157"/>
                <a:ext cx="1080000" cy="1080000"/>
              </a:xfrm>
              <a:prstGeom prst="roundRect">
                <a:avLst>
                  <a:gd name="adj" fmla="val 50000"/>
                </a:avLst>
              </a:prstGeom>
              <a:solidFill>
                <a:srgbClr val="DEC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Icon&#10;&#10;Description automatically generated">
                <a:extLst>
                  <a:ext uri="{FF2B5EF4-FFF2-40B4-BE49-F238E27FC236}">
                    <a16:creationId xmlns:a16="http://schemas.microsoft.com/office/drawing/2014/main" id="{892F2423-4514-3359-6D0E-E85151817540}"/>
                  </a:ext>
                </a:extLst>
              </p:cNvPr>
              <p:cNvPicPr preferRelativeResize="0">
                <a:picLocks/>
              </p:cNvPicPr>
              <p:nvPr/>
            </p:nvPicPr>
            <p:blipFill rotWithShape="1">
              <a:blip r:embed="rId8">
                <a:clrChange>
                  <a:clrFrom>
                    <a:srgbClr val="00B1E3"/>
                  </a:clrFrom>
                  <a:clrTo>
                    <a:srgbClr val="00B1E3">
                      <a:alpha val="0"/>
                    </a:srgbClr>
                  </a:clrTo>
                </a:clrChange>
                <a:extLst>
                  <a:ext uri="{28A0092B-C50C-407E-A947-70E740481C1C}">
                    <a14:useLocalDpi xmlns:a14="http://schemas.microsoft.com/office/drawing/2010/main" val="0"/>
                  </a:ext>
                </a:extLst>
              </a:blip>
              <a:srcRect l="16954" t="18504" r="17785" b="15240"/>
              <a:stretch/>
            </p:blipFill>
            <p:spPr>
              <a:xfrm>
                <a:off x="6876573" y="3331647"/>
                <a:ext cx="907368" cy="944438"/>
              </a:xfrm>
              <a:prstGeom prst="ellipse">
                <a:avLst/>
              </a:prstGeom>
              <a:ln w="19050">
                <a:noFill/>
              </a:ln>
              <a:effectLst/>
            </p:spPr>
          </p:pic>
        </p:grpSp>
        <p:cxnSp>
          <p:nvCxnSpPr>
            <p:cNvPr id="10" name="Straight Connector 9">
              <a:extLst>
                <a:ext uri="{FF2B5EF4-FFF2-40B4-BE49-F238E27FC236}">
                  <a16:creationId xmlns:a16="http://schemas.microsoft.com/office/drawing/2014/main" id="{1C518E76-0820-9361-4551-0EC439223AC1}"/>
                </a:ext>
              </a:extLst>
            </p:cNvPr>
            <p:cNvCxnSpPr/>
            <p:nvPr/>
          </p:nvCxnSpPr>
          <p:spPr>
            <a:xfrm>
              <a:off x="7596950" y="3607370"/>
              <a:ext cx="83527" cy="0"/>
            </a:xfrm>
            <a:prstGeom prst="line">
              <a:avLst/>
            </a:prstGeom>
            <a:ln w="28575">
              <a:solidFill>
                <a:srgbClr val="DEC94F"/>
              </a:solidFill>
            </a:ln>
            <a:effectLst/>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8DB9A09-173B-3328-F3D3-98C7AE5D8FE9}"/>
              </a:ext>
            </a:extLst>
          </p:cNvPr>
          <p:cNvGrpSpPr/>
          <p:nvPr/>
        </p:nvGrpSpPr>
        <p:grpSpPr>
          <a:xfrm>
            <a:off x="234737" y="2198689"/>
            <a:ext cx="807628" cy="720000"/>
            <a:chOff x="234737" y="3016903"/>
            <a:chExt cx="807628" cy="720000"/>
          </a:xfrm>
        </p:grpSpPr>
        <p:grpSp>
          <p:nvGrpSpPr>
            <p:cNvPr id="13" name="Group 12">
              <a:extLst>
                <a:ext uri="{FF2B5EF4-FFF2-40B4-BE49-F238E27FC236}">
                  <a16:creationId xmlns:a16="http://schemas.microsoft.com/office/drawing/2014/main" id="{8A322C2D-CD26-C8DD-7A4F-8830DF5CBB56}"/>
                </a:ext>
              </a:extLst>
            </p:cNvPr>
            <p:cNvGrpSpPr/>
            <p:nvPr/>
          </p:nvGrpSpPr>
          <p:grpSpPr>
            <a:xfrm>
              <a:off x="278739" y="3016903"/>
              <a:ext cx="720000" cy="720000"/>
              <a:chOff x="300871" y="4939444"/>
              <a:chExt cx="720000" cy="720000"/>
            </a:xfrm>
          </p:grpSpPr>
          <p:sp>
            <p:nvSpPr>
              <p:cNvPr id="16" name="Rectangle: Rounded Corners 15">
                <a:extLst>
                  <a:ext uri="{FF2B5EF4-FFF2-40B4-BE49-F238E27FC236}">
                    <a16:creationId xmlns:a16="http://schemas.microsoft.com/office/drawing/2014/main" id="{F9434BF0-0BA4-005E-3D66-6019005EC12C}"/>
                  </a:ext>
                </a:extLst>
              </p:cNvPr>
              <p:cNvSpPr/>
              <p:nvPr/>
            </p:nvSpPr>
            <p:spPr>
              <a:xfrm>
                <a:off x="300871" y="4939444"/>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DE36269-1111-A3C4-7E91-326649BC5641}"/>
                  </a:ext>
                </a:extLst>
              </p:cNvPr>
              <p:cNvPicPr>
                <a:picLocks noChangeAspect="1"/>
              </p:cNvPicPr>
              <p:nvPr/>
            </p:nvPicPr>
            <p:blipFill>
              <a:blip r:embed="rId9"/>
              <a:stretch>
                <a:fillRect/>
              </a:stretch>
            </p:blipFill>
            <p:spPr>
              <a:xfrm>
                <a:off x="300871" y="4957059"/>
                <a:ext cx="665743" cy="546505"/>
              </a:xfrm>
              <a:prstGeom prst="rect">
                <a:avLst/>
              </a:prstGeom>
            </p:spPr>
          </p:pic>
        </p:grpSp>
        <p:sp>
          <p:nvSpPr>
            <p:cNvPr id="15" name="TextBox 14">
              <a:extLst>
                <a:ext uri="{FF2B5EF4-FFF2-40B4-BE49-F238E27FC236}">
                  <a16:creationId xmlns:a16="http://schemas.microsoft.com/office/drawing/2014/main" id="{66C3036D-31BC-42E9-DBA4-88B55E5FA8C7}"/>
                </a:ext>
              </a:extLst>
            </p:cNvPr>
            <p:cNvSpPr txBox="1"/>
            <p:nvPr/>
          </p:nvSpPr>
          <p:spPr>
            <a:xfrm>
              <a:off x="234737" y="3366575"/>
              <a:ext cx="807628" cy="292388"/>
            </a:xfrm>
            <a:prstGeom prst="rect">
              <a:avLst/>
            </a:prstGeom>
            <a:noFill/>
          </p:spPr>
          <p:txBody>
            <a:bodyPr wrap="square" rtlCol="0">
              <a:spAutoFit/>
            </a:bodyPr>
            <a:lstStyle/>
            <a:p>
              <a:pPr algn="ctr"/>
              <a:r>
                <a:rPr lang="en-GB" sz="1300" b="1" spc="-50">
                  <a:effectLst>
                    <a:glow rad="76200">
                      <a:schemeClr val="bg1"/>
                    </a:glow>
                  </a:effectLst>
                </a:rPr>
                <a:t>Engineers</a:t>
              </a:r>
            </a:p>
          </p:txBody>
        </p:sp>
      </p:grpSp>
      <p:grpSp>
        <p:nvGrpSpPr>
          <p:cNvPr id="18" name="Group 17">
            <a:extLst>
              <a:ext uri="{FF2B5EF4-FFF2-40B4-BE49-F238E27FC236}">
                <a16:creationId xmlns:a16="http://schemas.microsoft.com/office/drawing/2014/main" id="{37DCB91C-0855-ED35-EC24-B0925DAD2C44}"/>
              </a:ext>
            </a:extLst>
          </p:cNvPr>
          <p:cNvGrpSpPr/>
          <p:nvPr/>
        </p:nvGrpSpPr>
        <p:grpSpPr>
          <a:xfrm>
            <a:off x="245771" y="2983172"/>
            <a:ext cx="818438" cy="720000"/>
            <a:chOff x="234505" y="3795715"/>
            <a:chExt cx="818438" cy="720000"/>
          </a:xfrm>
        </p:grpSpPr>
        <p:sp>
          <p:nvSpPr>
            <p:cNvPr id="20" name="Rectangle: Rounded Corners 19">
              <a:extLst>
                <a:ext uri="{FF2B5EF4-FFF2-40B4-BE49-F238E27FC236}">
                  <a16:creationId xmlns:a16="http://schemas.microsoft.com/office/drawing/2014/main" id="{824E0658-54AF-479A-F2EF-188F7E9BC437}"/>
                </a:ext>
              </a:extLst>
            </p:cNvPr>
            <p:cNvSpPr/>
            <p:nvPr/>
          </p:nvSpPr>
          <p:spPr>
            <a:xfrm>
              <a:off x="279057" y="3795715"/>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1E6F2801-4418-6C60-B171-00E0D9D80383}"/>
                </a:ext>
              </a:extLst>
            </p:cNvPr>
            <p:cNvGrpSpPr/>
            <p:nvPr/>
          </p:nvGrpSpPr>
          <p:grpSpPr>
            <a:xfrm>
              <a:off x="234505" y="3829861"/>
              <a:ext cx="818438" cy="649979"/>
              <a:chOff x="234505" y="3829861"/>
              <a:chExt cx="818438" cy="649979"/>
            </a:xfrm>
          </p:grpSpPr>
          <p:grpSp>
            <p:nvGrpSpPr>
              <p:cNvPr id="23" name="Group 22">
                <a:extLst>
                  <a:ext uri="{FF2B5EF4-FFF2-40B4-BE49-F238E27FC236}">
                    <a16:creationId xmlns:a16="http://schemas.microsoft.com/office/drawing/2014/main" id="{B5BACFC7-1C26-D759-D9C9-864FC233443E}"/>
                  </a:ext>
                </a:extLst>
              </p:cNvPr>
              <p:cNvGrpSpPr/>
              <p:nvPr/>
            </p:nvGrpSpPr>
            <p:grpSpPr>
              <a:xfrm>
                <a:off x="440269" y="3829861"/>
                <a:ext cx="396564" cy="492881"/>
                <a:chOff x="7256923" y="5021955"/>
                <a:chExt cx="847205" cy="1052973"/>
              </a:xfrm>
            </p:grpSpPr>
            <p:sp>
              <p:nvSpPr>
                <p:cNvPr id="25" name="Freeform: Shape 24">
                  <a:extLst>
                    <a:ext uri="{FF2B5EF4-FFF2-40B4-BE49-F238E27FC236}">
                      <a16:creationId xmlns:a16="http://schemas.microsoft.com/office/drawing/2014/main" id="{F0E112BA-446E-A125-829D-BFFD3D68B65A}"/>
                    </a:ext>
                  </a:extLst>
                </p:cNvPr>
                <p:cNvSpPr/>
                <p:nvPr/>
              </p:nvSpPr>
              <p:spPr>
                <a:xfrm>
                  <a:off x="7256923" y="5021955"/>
                  <a:ext cx="847205" cy="1024322"/>
                </a:xfrm>
                <a:custGeom>
                  <a:avLst/>
                  <a:gdLst>
                    <a:gd name="connsiteX0" fmla="*/ 206322 w 847205"/>
                    <a:gd name="connsiteY0" fmla="*/ 549668 h 1024322"/>
                    <a:gd name="connsiteX1" fmla="*/ 70522 w 847205"/>
                    <a:gd name="connsiteY1" fmla="*/ 627268 h 1024322"/>
                    <a:gd name="connsiteX2" fmla="*/ 22669 w 847205"/>
                    <a:gd name="connsiteY2" fmla="*/ 722975 h 1024322"/>
                    <a:gd name="connsiteX3" fmla="*/ 682 w 847205"/>
                    <a:gd name="connsiteY3" fmla="*/ 914389 h 1024322"/>
                    <a:gd name="connsiteX4" fmla="*/ 33015 w 847205"/>
                    <a:gd name="connsiteY4" fmla="*/ 986816 h 1024322"/>
                    <a:gd name="connsiteX5" fmla="*/ 106735 w 847205"/>
                    <a:gd name="connsiteY5" fmla="*/ 1024322 h 1024322"/>
                    <a:gd name="connsiteX6" fmla="*/ 118375 w 847205"/>
                    <a:gd name="connsiteY6" fmla="*/ 1024322 h 1024322"/>
                    <a:gd name="connsiteX7" fmla="*/ 118375 w 847205"/>
                    <a:gd name="connsiteY7" fmla="*/ 973882 h 1024322"/>
                    <a:gd name="connsiteX8" fmla="*/ 61469 w 847205"/>
                    <a:gd name="connsiteY8" fmla="*/ 944136 h 1024322"/>
                    <a:gd name="connsiteX9" fmla="*/ 51122 w 847205"/>
                    <a:gd name="connsiteY9" fmla="*/ 920856 h 1024322"/>
                    <a:gd name="connsiteX10" fmla="*/ 74402 w 847205"/>
                    <a:gd name="connsiteY10" fmla="*/ 726855 h 1024322"/>
                    <a:gd name="connsiteX11" fmla="*/ 74402 w 847205"/>
                    <a:gd name="connsiteY11" fmla="*/ 724268 h 1024322"/>
                    <a:gd name="connsiteX12" fmla="*/ 104149 w 847205"/>
                    <a:gd name="connsiteY12" fmla="*/ 666068 h 1024322"/>
                    <a:gd name="connsiteX13" fmla="*/ 259349 w 847205"/>
                    <a:gd name="connsiteY13" fmla="*/ 583295 h 1024322"/>
                    <a:gd name="connsiteX14" fmla="*/ 423603 w 847205"/>
                    <a:gd name="connsiteY14" fmla="*/ 620802 h 1024322"/>
                    <a:gd name="connsiteX15" fmla="*/ 587857 w 847205"/>
                    <a:gd name="connsiteY15" fmla="*/ 583295 h 1024322"/>
                    <a:gd name="connsiteX16" fmla="*/ 743057 w 847205"/>
                    <a:gd name="connsiteY16" fmla="*/ 666068 h 1024322"/>
                    <a:gd name="connsiteX17" fmla="*/ 772804 w 847205"/>
                    <a:gd name="connsiteY17" fmla="*/ 724268 h 1024322"/>
                    <a:gd name="connsiteX18" fmla="*/ 796084 w 847205"/>
                    <a:gd name="connsiteY18" fmla="*/ 919562 h 1024322"/>
                    <a:gd name="connsiteX19" fmla="*/ 785737 w 847205"/>
                    <a:gd name="connsiteY19" fmla="*/ 942842 h 1024322"/>
                    <a:gd name="connsiteX20" fmla="*/ 785737 w 847205"/>
                    <a:gd name="connsiteY20" fmla="*/ 942842 h 1024322"/>
                    <a:gd name="connsiteX21" fmla="*/ 728830 w 847205"/>
                    <a:gd name="connsiteY21" fmla="*/ 972589 h 1024322"/>
                    <a:gd name="connsiteX22" fmla="*/ 728830 w 847205"/>
                    <a:gd name="connsiteY22" fmla="*/ 1023029 h 1024322"/>
                    <a:gd name="connsiteX23" fmla="*/ 740470 w 847205"/>
                    <a:gd name="connsiteY23" fmla="*/ 1023029 h 1024322"/>
                    <a:gd name="connsiteX24" fmla="*/ 814190 w 847205"/>
                    <a:gd name="connsiteY24" fmla="*/ 985522 h 1024322"/>
                    <a:gd name="connsiteX25" fmla="*/ 814190 w 847205"/>
                    <a:gd name="connsiteY25" fmla="*/ 985522 h 1024322"/>
                    <a:gd name="connsiteX26" fmla="*/ 846524 w 847205"/>
                    <a:gd name="connsiteY26" fmla="*/ 913096 h 1024322"/>
                    <a:gd name="connsiteX27" fmla="*/ 824537 w 847205"/>
                    <a:gd name="connsiteY27" fmla="*/ 722975 h 1024322"/>
                    <a:gd name="connsiteX28" fmla="*/ 776684 w 847205"/>
                    <a:gd name="connsiteY28" fmla="*/ 627268 h 1024322"/>
                    <a:gd name="connsiteX29" fmla="*/ 640883 w 847205"/>
                    <a:gd name="connsiteY29" fmla="*/ 549668 h 1024322"/>
                    <a:gd name="connsiteX30" fmla="*/ 643470 w 847205"/>
                    <a:gd name="connsiteY30" fmla="*/ 228921 h 1024322"/>
                    <a:gd name="connsiteX31" fmla="*/ 635710 w 847205"/>
                    <a:gd name="connsiteY31" fmla="*/ 166840 h 1024322"/>
                    <a:gd name="connsiteX32" fmla="*/ 519310 w 847205"/>
                    <a:gd name="connsiteY32" fmla="*/ 23280 h 1024322"/>
                    <a:gd name="connsiteX33" fmla="*/ 502496 w 847205"/>
                    <a:gd name="connsiteY33" fmla="*/ 24573 h 1024322"/>
                    <a:gd name="connsiteX34" fmla="*/ 490856 w 847205"/>
                    <a:gd name="connsiteY34" fmla="*/ 33627 h 1024322"/>
                    <a:gd name="connsiteX35" fmla="*/ 477923 w 847205"/>
                    <a:gd name="connsiteY35" fmla="*/ 15520 h 1024322"/>
                    <a:gd name="connsiteX36" fmla="*/ 461110 w 847205"/>
                    <a:gd name="connsiteY36" fmla="*/ 3880 h 1024322"/>
                    <a:gd name="connsiteX37" fmla="*/ 423603 w 847205"/>
                    <a:gd name="connsiteY37" fmla="*/ 0 h 1024322"/>
                    <a:gd name="connsiteX38" fmla="*/ 281336 w 847205"/>
                    <a:gd name="connsiteY38" fmla="*/ 53027 h 1024322"/>
                    <a:gd name="connsiteX39" fmla="*/ 206322 w 847205"/>
                    <a:gd name="connsiteY39" fmla="*/ 225041 h 1024322"/>
                    <a:gd name="connsiteX40" fmla="*/ 206322 w 847205"/>
                    <a:gd name="connsiteY40" fmla="*/ 549668 h 1024322"/>
                    <a:gd name="connsiteX41" fmla="*/ 270989 w 847205"/>
                    <a:gd name="connsiteY41" fmla="*/ 338854 h 1024322"/>
                    <a:gd name="connsiteX42" fmla="*/ 280043 w 847205"/>
                    <a:gd name="connsiteY42" fmla="*/ 232801 h 1024322"/>
                    <a:gd name="connsiteX43" fmla="*/ 565870 w 847205"/>
                    <a:gd name="connsiteY43" fmla="*/ 232801 h 1024322"/>
                    <a:gd name="connsiteX44" fmla="*/ 574923 w 847205"/>
                    <a:gd name="connsiteY44" fmla="*/ 338854 h 1024322"/>
                    <a:gd name="connsiteX45" fmla="*/ 393856 w 847205"/>
                    <a:gd name="connsiteY45" fmla="*/ 463014 h 1024322"/>
                    <a:gd name="connsiteX46" fmla="*/ 270989 w 847205"/>
                    <a:gd name="connsiteY46" fmla="*/ 338854 h 1024322"/>
                    <a:gd name="connsiteX47" fmla="*/ 322723 w 847205"/>
                    <a:gd name="connsiteY47" fmla="*/ 554841 h 1024322"/>
                    <a:gd name="connsiteX48" fmla="*/ 346003 w 847205"/>
                    <a:gd name="connsiteY48" fmla="*/ 504401 h 1024322"/>
                    <a:gd name="connsiteX49" fmla="*/ 346003 w 847205"/>
                    <a:gd name="connsiteY49" fmla="*/ 501815 h 1024322"/>
                    <a:gd name="connsiteX50" fmla="*/ 501203 w 847205"/>
                    <a:gd name="connsiteY50" fmla="*/ 501815 h 1024322"/>
                    <a:gd name="connsiteX51" fmla="*/ 501203 w 847205"/>
                    <a:gd name="connsiteY51" fmla="*/ 504401 h 1024322"/>
                    <a:gd name="connsiteX52" fmla="*/ 524483 w 847205"/>
                    <a:gd name="connsiteY52" fmla="*/ 554841 h 1024322"/>
                    <a:gd name="connsiteX53" fmla="*/ 423603 w 847205"/>
                    <a:gd name="connsiteY53" fmla="*/ 569068 h 1024322"/>
                    <a:gd name="connsiteX54" fmla="*/ 322723 w 847205"/>
                    <a:gd name="connsiteY54" fmla="*/ 554841 h 10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7205" h="1024322">
                      <a:moveTo>
                        <a:pt x="206322" y="549668"/>
                      </a:moveTo>
                      <a:cubicBezTo>
                        <a:pt x="157176" y="569068"/>
                        <a:pt x="111909" y="594935"/>
                        <a:pt x="70522" y="627268"/>
                      </a:cubicBezTo>
                      <a:cubicBezTo>
                        <a:pt x="42069" y="650548"/>
                        <a:pt x="23962" y="685468"/>
                        <a:pt x="22669" y="722975"/>
                      </a:cubicBezTo>
                      <a:lnTo>
                        <a:pt x="682" y="914389"/>
                      </a:lnTo>
                      <a:cubicBezTo>
                        <a:pt x="-3198" y="942842"/>
                        <a:pt x="9735" y="971296"/>
                        <a:pt x="33015" y="986816"/>
                      </a:cubicBezTo>
                      <a:cubicBezTo>
                        <a:pt x="56295" y="1002336"/>
                        <a:pt x="80869" y="1013976"/>
                        <a:pt x="106735" y="1024322"/>
                      </a:cubicBezTo>
                      <a:lnTo>
                        <a:pt x="118375" y="1024322"/>
                      </a:lnTo>
                      <a:lnTo>
                        <a:pt x="118375" y="973882"/>
                      </a:lnTo>
                      <a:cubicBezTo>
                        <a:pt x="98975" y="966122"/>
                        <a:pt x="79575" y="955776"/>
                        <a:pt x="61469" y="944136"/>
                      </a:cubicBezTo>
                      <a:cubicBezTo>
                        <a:pt x="53709" y="938962"/>
                        <a:pt x="49829" y="929909"/>
                        <a:pt x="51122" y="920856"/>
                      </a:cubicBezTo>
                      <a:lnTo>
                        <a:pt x="74402" y="726855"/>
                      </a:lnTo>
                      <a:lnTo>
                        <a:pt x="74402" y="724268"/>
                      </a:lnTo>
                      <a:cubicBezTo>
                        <a:pt x="75695" y="700988"/>
                        <a:pt x="86042" y="680295"/>
                        <a:pt x="104149" y="666068"/>
                      </a:cubicBezTo>
                      <a:cubicBezTo>
                        <a:pt x="139069" y="636322"/>
                        <a:pt x="189509" y="609161"/>
                        <a:pt x="259349" y="583295"/>
                      </a:cubicBezTo>
                      <a:cubicBezTo>
                        <a:pt x="298149" y="606575"/>
                        <a:pt x="357643" y="620802"/>
                        <a:pt x="423603" y="620802"/>
                      </a:cubicBezTo>
                      <a:cubicBezTo>
                        <a:pt x="489563" y="620802"/>
                        <a:pt x="549057" y="606575"/>
                        <a:pt x="587857" y="583295"/>
                      </a:cubicBezTo>
                      <a:cubicBezTo>
                        <a:pt x="658990" y="609161"/>
                        <a:pt x="708137" y="636322"/>
                        <a:pt x="743057" y="666068"/>
                      </a:cubicBezTo>
                      <a:cubicBezTo>
                        <a:pt x="761164" y="680295"/>
                        <a:pt x="771510" y="702282"/>
                        <a:pt x="772804" y="724268"/>
                      </a:cubicBezTo>
                      <a:lnTo>
                        <a:pt x="796084" y="919562"/>
                      </a:lnTo>
                      <a:cubicBezTo>
                        <a:pt x="797377" y="928616"/>
                        <a:pt x="793497" y="937669"/>
                        <a:pt x="785737" y="942842"/>
                      </a:cubicBezTo>
                      <a:lnTo>
                        <a:pt x="785737" y="942842"/>
                      </a:lnTo>
                      <a:cubicBezTo>
                        <a:pt x="767630" y="954482"/>
                        <a:pt x="749524" y="964829"/>
                        <a:pt x="728830" y="972589"/>
                      </a:cubicBezTo>
                      <a:lnTo>
                        <a:pt x="728830" y="1023029"/>
                      </a:lnTo>
                      <a:lnTo>
                        <a:pt x="740470" y="1023029"/>
                      </a:lnTo>
                      <a:cubicBezTo>
                        <a:pt x="766337" y="1013976"/>
                        <a:pt x="790910" y="1001042"/>
                        <a:pt x="814190" y="985522"/>
                      </a:cubicBezTo>
                      <a:lnTo>
                        <a:pt x="814190" y="985522"/>
                      </a:lnTo>
                      <a:cubicBezTo>
                        <a:pt x="837471" y="968709"/>
                        <a:pt x="850404" y="941549"/>
                        <a:pt x="846524" y="913096"/>
                      </a:cubicBezTo>
                      <a:lnTo>
                        <a:pt x="824537" y="722975"/>
                      </a:lnTo>
                      <a:cubicBezTo>
                        <a:pt x="823244" y="685468"/>
                        <a:pt x="805137" y="650548"/>
                        <a:pt x="776684" y="627268"/>
                      </a:cubicBezTo>
                      <a:cubicBezTo>
                        <a:pt x="735297" y="594935"/>
                        <a:pt x="690030" y="567775"/>
                        <a:pt x="640883" y="549668"/>
                      </a:cubicBezTo>
                      <a:cubicBezTo>
                        <a:pt x="640883" y="483708"/>
                        <a:pt x="643470" y="302641"/>
                        <a:pt x="643470" y="228921"/>
                      </a:cubicBezTo>
                      <a:cubicBezTo>
                        <a:pt x="643470" y="208227"/>
                        <a:pt x="640883" y="187534"/>
                        <a:pt x="635710" y="166840"/>
                      </a:cubicBezTo>
                      <a:cubicBezTo>
                        <a:pt x="618897" y="104760"/>
                        <a:pt x="576217" y="53027"/>
                        <a:pt x="519310" y="23280"/>
                      </a:cubicBezTo>
                      <a:cubicBezTo>
                        <a:pt x="514136" y="20693"/>
                        <a:pt x="506376" y="20693"/>
                        <a:pt x="502496" y="24573"/>
                      </a:cubicBezTo>
                      <a:lnTo>
                        <a:pt x="490856" y="33627"/>
                      </a:lnTo>
                      <a:lnTo>
                        <a:pt x="477923" y="15520"/>
                      </a:lnTo>
                      <a:cubicBezTo>
                        <a:pt x="474043" y="9053"/>
                        <a:pt x="467576" y="5173"/>
                        <a:pt x="461110" y="3880"/>
                      </a:cubicBezTo>
                      <a:cubicBezTo>
                        <a:pt x="448176" y="1293"/>
                        <a:pt x="436536" y="0"/>
                        <a:pt x="423603" y="0"/>
                      </a:cubicBezTo>
                      <a:cubicBezTo>
                        <a:pt x="371869" y="0"/>
                        <a:pt x="320136" y="19400"/>
                        <a:pt x="281336" y="53027"/>
                      </a:cubicBezTo>
                      <a:cubicBezTo>
                        <a:pt x="232189" y="97000"/>
                        <a:pt x="205029" y="159080"/>
                        <a:pt x="206322" y="225041"/>
                      </a:cubicBezTo>
                      <a:lnTo>
                        <a:pt x="206322" y="549668"/>
                      </a:lnTo>
                      <a:close/>
                      <a:moveTo>
                        <a:pt x="270989" y="338854"/>
                      </a:moveTo>
                      <a:lnTo>
                        <a:pt x="280043" y="232801"/>
                      </a:lnTo>
                      <a:lnTo>
                        <a:pt x="565870" y="232801"/>
                      </a:lnTo>
                      <a:lnTo>
                        <a:pt x="574923" y="338854"/>
                      </a:lnTo>
                      <a:cubicBezTo>
                        <a:pt x="559403" y="422921"/>
                        <a:pt x="479216" y="478535"/>
                        <a:pt x="393856" y="463014"/>
                      </a:cubicBezTo>
                      <a:cubicBezTo>
                        <a:pt x="331776" y="451374"/>
                        <a:pt x="282629" y="402228"/>
                        <a:pt x="270989" y="338854"/>
                      </a:cubicBezTo>
                      <a:close/>
                      <a:moveTo>
                        <a:pt x="322723" y="554841"/>
                      </a:moveTo>
                      <a:cubicBezTo>
                        <a:pt x="336949" y="543201"/>
                        <a:pt x="346003" y="523801"/>
                        <a:pt x="346003" y="504401"/>
                      </a:cubicBezTo>
                      <a:lnTo>
                        <a:pt x="346003" y="501815"/>
                      </a:lnTo>
                      <a:cubicBezTo>
                        <a:pt x="395149" y="522508"/>
                        <a:pt x="452056" y="522508"/>
                        <a:pt x="501203" y="501815"/>
                      </a:cubicBezTo>
                      <a:lnTo>
                        <a:pt x="501203" y="504401"/>
                      </a:lnTo>
                      <a:cubicBezTo>
                        <a:pt x="501203" y="523801"/>
                        <a:pt x="510256" y="541908"/>
                        <a:pt x="524483" y="554841"/>
                      </a:cubicBezTo>
                      <a:cubicBezTo>
                        <a:pt x="492150" y="565188"/>
                        <a:pt x="457230" y="569068"/>
                        <a:pt x="423603" y="569068"/>
                      </a:cubicBezTo>
                      <a:cubicBezTo>
                        <a:pt x="389976" y="569068"/>
                        <a:pt x="355056" y="565188"/>
                        <a:pt x="322723" y="554841"/>
                      </a:cubicBezTo>
                      <a:close/>
                    </a:path>
                  </a:pathLst>
                </a:custGeom>
                <a:solidFill>
                  <a:schemeClr val="tx1"/>
                </a:solidFill>
                <a:ln w="128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D3B12FE-F129-2BB8-F30B-B24949F7233C}"/>
                    </a:ext>
                  </a:extLst>
                </p:cNvPr>
                <p:cNvSpPr/>
                <p:nvPr/>
              </p:nvSpPr>
              <p:spPr>
                <a:xfrm>
                  <a:off x="7300227" y="5701210"/>
                  <a:ext cx="760596" cy="373718"/>
                </a:xfrm>
                <a:custGeom>
                  <a:avLst/>
                  <a:gdLst>
                    <a:gd name="connsiteX0" fmla="*/ 607292 w 698325"/>
                    <a:gd name="connsiteY0" fmla="*/ 29945 h 373718"/>
                    <a:gd name="connsiteX1" fmla="*/ 577347 w 698325"/>
                    <a:gd name="connsiteY1" fmla="*/ 0 h 373718"/>
                    <a:gd name="connsiteX2" fmla="*/ 577347 w 698325"/>
                    <a:gd name="connsiteY2" fmla="*/ 0 h 373718"/>
                    <a:gd name="connsiteX3" fmla="*/ 120979 w 698325"/>
                    <a:gd name="connsiteY3" fmla="*/ 0 h 373718"/>
                    <a:gd name="connsiteX4" fmla="*/ 91034 w 698325"/>
                    <a:gd name="connsiteY4" fmla="*/ 29945 h 373718"/>
                    <a:gd name="connsiteX5" fmla="*/ 91034 w 698325"/>
                    <a:gd name="connsiteY5" fmla="*/ 29945 h 373718"/>
                    <a:gd name="connsiteX6" fmla="*/ 91034 w 698325"/>
                    <a:gd name="connsiteY6" fmla="*/ 328201 h 373718"/>
                    <a:gd name="connsiteX7" fmla="*/ 0 w 698325"/>
                    <a:gd name="connsiteY7" fmla="*/ 328201 h 373718"/>
                    <a:gd name="connsiteX8" fmla="*/ 0 w 698325"/>
                    <a:gd name="connsiteY8" fmla="*/ 343773 h 373718"/>
                    <a:gd name="connsiteX9" fmla="*/ 29945 w 698325"/>
                    <a:gd name="connsiteY9" fmla="*/ 373718 h 373718"/>
                    <a:gd name="connsiteX10" fmla="*/ 668381 w 698325"/>
                    <a:gd name="connsiteY10" fmla="*/ 373718 h 373718"/>
                    <a:gd name="connsiteX11" fmla="*/ 698326 w 698325"/>
                    <a:gd name="connsiteY11" fmla="*/ 343773 h 373718"/>
                    <a:gd name="connsiteX12" fmla="*/ 698326 w 698325"/>
                    <a:gd name="connsiteY12" fmla="*/ 328201 h 373718"/>
                    <a:gd name="connsiteX13" fmla="*/ 607292 w 698325"/>
                    <a:gd name="connsiteY13" fmla="*/ 328201 h 373718"/>
                    <a:gd name="connsiteX14" fmla="*/ 607292 w 698325"/>
                    <a:gd name="connsiteY14" fmla="*/ 29945 h 373718"/>
                    <a:gd name="connsiteX15" fmla="*/ 286278 w 698325"/>
                    <a:gd name="connsiteY15" fmla="*/ 227585 h 373718"/>
                    <a:gd name="connsiteX16" fmla="*/ 269508 w 698325"/>
                    <a:gd name="connsiteY16" fmla="*/ 244354 h 373718"/>
                    <a:gd name="connsiteX17" fmla="*/ 202431 w 698325"/>
                    <a:gd name="connsiteY17" fmla="*/ 177277 h 373718"/>
                    <a:gd name="connsiteX18" fmla="*/ 269508 w 698325"/>
                    <a:gd name="connsiteY18" fmla="*/ 110199 h 373718"/>
                    <a:gd name="connsiteX19" fmla="*/ 286278 w 698325"/>
                    <a:gd name="connsiteY19" fmla="*/ 126968 h 373718"/>
                    <a:gd name="connsiteX20" fmla="*/ 235969 w 698325"/>
                    <a:gd name="connsiteY20" fmla="*/ 177277 h 373718"/>
                    <a:gd name="connsiteX21" fmla="*/ 286278 w 698325"/>
                    <a:gd name="connsiteY21" fmla="*/ 227585 h 373718"/>
                    <a:gd name="connsiteX22" fmla="*/ 331795 w 698325"/>
                    <a:gd name="connsiteY22" fmla="*/ 252739 h 373718"/>
                    <a:gd name="connsiteX23" fmla="*/ 310234 w 698325"/>
                    <a:gd name="connsiteY23" fmla="*/ 243156 h 373718"/>
                    <a:gd name="connsiteX24" fmla="*/ 366531 w 698325"/>
                    <a:gd name="connsiteY24" fmla="*/ 107803 h 373718"/>
                    <a:gd name="connsiteX25" fmla="*/ 388092 w 698325"/>
                    <a:gd name="connsiteY25" fmla="*/ 117386 h 373718"/>
                    <a:gd name="connsiteX26" fmla="*/ 331795 w 698325"/>
                    <a:gd name="connsiteY26" fmla="*/ 252739 h 373718"/>
                    <a:gd name="connsiteX27" fmla="*/ 427620 w 698325"/>
                    <a:gd name="connsiteY27" fmla="*/ 245552 h 373718"/>
                    <a:gd name="connsiteX28" fmla="*/ 410850 w 698325"/>
                    <a:gd name="connsiteY28" fmla="*/ 228783 h 373718"/>
                    <a:gd name="connsiteX29" fmla="*/ 461159 w 698325"/>
                    <a:gd name="connsiteY29" fmla="*/ 178474 h 373718"/>
                    <a:gd name="connsiteX30" fmla="*/ 410850 w 698325"/>
                    <a:gd name="connsiteY30" fmla="*/ 128166 h 373718"/>
                    <a:gd name="connsiteX31" fmla="*/ 427620 w 698325"/>
                    <a:gd name="connsiteY31" fmla="*/ 111397 h 373718"/>
                    <a:gd name="connsiteX32" fmla="*/ 494697 w 698325"/>
                    <a:gd name="connsiteY32" fmla="*/ 178474 h 373718"/>
                    <a:gd name="connsiteX33" fmla="*/ 427620 w 698325"/>
                    <a:gd name="connsiteY33"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126968 h 373718"/>
                    <a:gd name="connsiteX19" fmla="*/ 235969 w 698326"/>
                    <a:gd name="connsiteY19" fmla="*/ 177277 h 373718"/>
                    <a:gd name="connsiteX20" fmla="*/ 286278 w 698326"/>
                    <a:gd name="connsiteY20" fmla="*/ 227585 h 373718"/>
                    <a:gd name="connsiteX21" fmla="*/ 331795 w 698326"/>
                    <a:gd name="connsiteY21" fmla="*/ 252739 h 373718"/>
                    <a:gd name="connsiteX22" fmla="*/ 310234 w 698326"/>
                    <a:gd name="connsiteY22" fmla="*/ 243156 h 373718"/>
                    <a:gd name="connsiteX23" fmla="*/ 366531 w 698326"/>
                    <a:gd name="connsiteY23" fmla="*/ 107803 h 373718"/>
                    <a:gd name="connsiteX24" fmla="*/ 388092 w 698326"/>
                    <a:gd name="connsiteY24" fmla="*/ 117386 h 373718"/>
                    <a:gd name="connsiteX25" fmla="*/ 331795 w 698326"/>
                    <a:gd name="connsiteY25" fmla="*/ 252739 h 373718"/>
                    <a:gd name="connsiteX26" fmla="*/ 427620 w 698326"/>
                    <a:gd name="connsiteY26" fmla="*/ 245552 h 373718"/>
                    <a:gd name="connsiteX27" fmla="*/ 410850 w 698326"/>
                    <a:gd name="connsiteY27" fmla="*/ 228783 h 373718"/>
                    <a:gd name="connsiteX28" fmla="*/ 461159 w 698326"/>
                    <a:gd name="connsiteY28" fmla="*/ 178474 h 373718"/>
                    <a:gd name="connsiteX29" fmla="*/ 410850 w 698326"/>
                    <a:gd name="connsiteY29" fmla="*/ 128166 h 373718"/>
                    <a:gd name="connsiteX30" fmla="*/ 427620 w 698326"/>
                    <a:gd name="connsiteY30" fmla="*/ 111397 h 373718"/>
                    <a:gd name="connsiteX31" fmla="*/ 494697 w 698326"/>
                    <a:gd name="connsiteY31" fmla="*/ 178474 h 373718"/>
                    <a:gd name="connsiteX32" fmla="*/ 427620 w 698326"/>
                    <a:gd name="connsiteY32"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35969 w 698326"/>
                    <a:gd name="connsiteY18" fmla="*/ 177277 h 373718"/>
                    <a:gd name="connsiteX19" fmla="*/ 286278 w 698326"/>
                    <a:gd name="connsiteY19" fmla="*/ 227585 h 373718"/>
                    <a:gd name="connsiteX20" fmla="*/ 331795 w 698326"/>
                    <a:gd name="connsiteY20" fmla="*/ 252739 h 373718"/>
                    <a:gd name="connsiteX21" fmla="*/ 310234 w 698326"/>
                    <a:gd name="connsiteY21" fmla="*/ 243156 h 373718"/>
                    <a:gd name="connsiteX22" fmla="*/ 366531 w 698326"/>
                    <a:gd name="connsiteY22" fmla="*/ 107803 h 373718"/>
                    <a:gd name="connsiteX23" fmla="*/ 388092 w 698326"/>
                    <a:gd name="connsiteY23" fmla="*/ 117386 h 373718"/>
                    <a:gd name="connsiteX24" fmla="*/ 331795 w 698326"/>
                    <a:gd name="connsiteY24" fmla="*/ 252739 h 373718"/>
                    <a:gd name="connsiteX25" fmla="*/ 427620 w 698326"/>
                    <a:gd name="connsiteY25" fmla="*/ 245552 h 373718"/>
                    <a:gd name="connsiteX26" fmla="*/ 410850 w 698326"/>
                    <a:gd name="connsiteY26" fmla="*/ 228783 h 373718"/>
                    <a:gd name="connsiteX27" fmla="*/ 461159 w 698326"/>
                    <a:gd name="connsiteY27" fmla="*/ 178474 h 373718"/>
                    <a:gd name="connsiteX28" fmla="*/ 410850 w 698326"/>
                    <a:gd name="connsiteY28" fmla="*/ 128166 h 373718"/>
                    <a:gd name="connsiteX29" fmla="*/ 427620 w 698326"/>
                    <a:gd name="connsiteY29" fmla="*/ 111397 h 373718"/>
                    <a:gd name="connsiteX30" fmla="*/ 494697 w 698326"/>
                    <a:gd name="connsiteY30" fmla="*/ 178474 h 373718"/>
                    <a:gd name="connsiteX31" fmla="*/ 427620 w 698326"/>
                    <a:gd name="connsiteY31"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227585 h 373718"/>
                    <a:gd name="connsiteX19" fmla="*/ 331795 w 698326"/>
                    <a:gd name="connsiteY19" fmla="*/ 252739 h 373718"/>
                    <a:gd name="connsiteX20" fmla="*/ 310234 w 698326"/>
                    <a:gd name="connsiteY20" fmla="*/ 243156 h 373718"/>
                    <a:gd name="connsiteX21" fmla="*/ 366531 w 698326"/>
                    <a:gd name="connsiteY21" fmla="*/ 107803 h 373718"/>
                    <a:gd name="connsiteX22" fmla="*/ 388092 w 698326"/>
                    <a:gd name="connsiteY22" fmla="*/ 117386 h 373718"/>
                    <a:gd name="connsiteX23" fmla="*/ 331795 w 698326"/>
                    <a:gd name="connsiteY23" fmla="*/ 252739 h 373718"/>
                    <a:gd name="connsiteX24" fmla="*/ 427620 w 698326"/>
                    <a:gd name="connsiteY24" fmla="*/ 245552 h 373718"/>
                    <a:gd name="connsiteX25" fmla="*/ 410850 w 698326"/>
                    <a:gd name="connsiteY25" fmla="*/ 228783 h 373718"/>
                    <a:gd name="connsiteX26" fmla="*/ 461159 w 698326"/>
                    <a:gd name="connsiteY26" fmla="*/ 178474 h 373718"/>
                    <a:gd name="connsiteX27" fmla="*/ 410850 w 698326"/>
                    <a:gd name="connsiteY27" fmla="*/ 128166 h 373718"/>
                    <a:gd name="connsiteX28" fmla="*/ 427620 w 698326"/>
                    <a:gd name="connsiteY28" fmla="*/ 111397 h 373718"/>
                    <a:gd name="connsiteX29" fmla="*/ 494697 w 698326"/>
                    <a:gd name="connsiteY29" fmla="*/ 178474 h 373718"/>
                    <a:gd name="connsiteX30" fmla="*/ 427620 w 698326"/>
                    <a:gd name="connsiteY30"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86278 w 698326"/>
                    <a:gd name="connsiteY17" fmla="*/ 227585 h 373718"/>
                    <a:gd name="connsiteX18" fmla="*/ 331795 w 698326"/>
                    <a:gd name="connsiteY18" fmla="*/ 252739 h 373718"/>
                    <a:gd name="connsiteX19" fmla="*/ 310234 w 698326"/>
                    <a:gd name="connsiteY19" fmla="*/ 243156 h 373718"/>
                    <a:gd name="connsiteX20" fmla="*/ 366531 w 698326"/>
                    <a:gd name="connsiteY20" fmla="*/ 107803 h 373718"/>
                    <a:gd name="connsiteX21" fmla="*/ 388092 w 698326"/>
                    <a:gd name="connsiteY21" fmla="*/ 117386 h 373718"/>
                    <a:gd name="connsiteX22" fmla="*/ 331795 w 698326"/>
                    <a:gd name="connsiteY22" fmla="*/ 252739 h 373718"/>
                    <a:gd name="connsiteX23" fmla="*/ 427620 w 698326"/>
                    <a:gd name="connsiteY23" fmla="*/ 245552 h 373718"/>
                    <a:gd name="connsiteX24" fmla="*/ 410850 w 698326"/>
                    <a:gd name="connsiteY24" fmla="*/ 228783 h 373718"/>
                    <a:gd name="connsiteX25" fmla="*/ 461159 w 698326"/>
                    <a:gd name="connsiteY25" fmla="*/ 178474 h 373718"/>
                    <a:gd name="connsiteX26" fmla="*/ 410850 w 698326"/>
                    <a:gd name="connsiteY26" fmla="*/ 128166 h 373718"/>
                    <a:gd name="connsiteX27" fmla="*/ 427620 w 698326"/>
                    <a:gd name="connsiteY27" fmla="*/ 111397 h 373718"/>
                    <a:gd name="connsiteX28" fmla="*/ 494697 w 698326"/>
                    <a:gd name="connsiteY28" fmla="*/ 178474 h 373718"/>
                    <a:gd name="connsiteX29" fmla="*/ 427620 w 698326"/>
                    <a:gd name="connsiteY29"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10234 w 698326"/>
                    <a:gd name="connsiteY16" fmla="*/ 243156 h 373718"/>
                    <a:gd name="connsiteX17" fmla="*/ 366531 w 698326"/>
                    <a:gd name="connsiteY17" fmla="*/ 107803 h 373718"/>
                    <a:gd name="connsiteX18" fmla="*/ 388092 w 698326"/>
                    <a:gd name="connsiteY18" fmla="*/ 117386 h 373718"/>
                    <a:gd name="connsiteX19" fmla="*/ 331795 w 698326"/>
                    <a:gd name="connsiteY19" fmla="*/ 252739 h 373718"/>
                    <a:gd name="connsiteX20" fmla="*/ 427620 w 698326"/>
                    <a:gd name="connsiteY20" fmla="*/ 245552 h 373718"/>
                    <a:gd name="connsiteX21" fmla="*/ 410850 w 698326"/>
                    <a:gd name="connsiteY21" fmla="*/ 228783 h 373718"/>
                    <a:gd name="connsiteX22" fmla="*/ 461159 w 698326"/>
                    <a:gd name="connsiteY22" fmla="*/ 178474 h 373718"/>
                    <a:gd name="connsiteX23" fmla="*/ 410850 w 698326"/>
                    <a:gd name="connsiteY23" fmla="*/ 128166 h 373718"/>
                    <a:gd name="connsiteX24" fmla="*/ 427620 w 698326"/>
                    <a:gd name="connsiteY24" fmla="*/ 111397 h 373718"/>
                    <a:gd name="connsiteX25" fmla="*/ 494697 w 698326"/>
                    <a:gd name="connsiteY25" fmla="*/ 178474 h 373718"/>
                    <a:gd name="connsiteX26" fmla="*/ 427620 w 698326"/>
                    <a:gd name="connsiteY26"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66531 w 698326"/>
                    <a:gd name="connsiteY16" fmla="*/ 107803 h 373718"/>
                    <a:gd name="connsiteX17" fmla="*/ 388092 w 698326"/>
                    <a:gd name="connsiteY17" fmla="*/ 117386 h 373718"/>
                    <a:gd name="connsiteX18" fmla="*/ 331795 w 698326"/>
                    <a:gd name="connsiteY18" fmla="*/ 252739 h 373718"/>
                    <a:gd name="connsiteX19" fmla="*/ 427620 w 698326"/>
                    <a:gd name="connsiteY19" fmla="*/ 245552 h 373718"/>
                    <a:gd name="connsiteX20" fmla="*/ 410850 w 698326"/>
                    <a:gd name="connsiteY20" fmla="*/ 228783 h 373718"/>
                    <a:gd name="connsiteX21" fmla="*/ 461159 w 698326"/>
                    <a:gd name="connsiteY21" fmla="*/ 178474 h 373718"/>
                    <a:gd name="connsiteX22" fmla="*/ 410850 w 698326"/>
                    <a:gd name="connsiteY22" fmla="*/ 128166 h 373718"/>
                    <a:gd name="connsiteX23" fmla="*/ 427620 w 698326"/>
                    <a:gd name="connsiteY23" fmla="*/ 111397 h 373718"/>
                    <a:gd name="connsiteX24" fmla="*/ 494697 w 698326"/>
                    <a:gd name="connsiteY24" fmla="*/ 178474 h 373718"/>
                    <a:gd name="connsiteX25" fmla="*/ 427620 w 698326"/>
                    <a:gd name="connsiteY25"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27620 w 698326"/>
                    <a:gd name="connsiteY18" fmla="*/ 245552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24" fmla="*/ 427620 w 698326"/>
                    <a:gd name="connsiteY24"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61159 w 698326"/>
                    <a:gd name="connsiteY19" fmla="*/ 178474 h 373718"/>
                    <a:gd name="connsiteX20" fmla="*/ 410850 w 698326"/>
                    <a:gd name="connsiteY20" fmla="*/ 128166 h 373718"/>
                    <a:gd name="connsiteX21" fmla="*/ 427620 w 698326"/>
                    <a:gd name="connsiteY21" fmla="*/ 111397 h 373718"/>
                    <a:gd name="connsiteX22" fmla="*/ 494697 w 698326"/>
                    <a:gd name="connsiteY22"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10850 w 698326"/>
                    <a:gd name="connsiteY17" fmla="*/ 128166 h 373718"/>
                    <a:gd name="connsiteX18" fmla="*/ 427620 w 698326"/>
                    <a:gd name="connsiteY18" fmla="*/ 111397 h 373718"/>
                    <a:gd name="connsiteX19" fmla="*/ 494697 w 698326"/>
                    <a:gd name="connsiteY19"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27620 w 698326"/>
                    <a:gd name="connsiteY17" fmla="*/ 111397 h 373718"/>
                    <a:gd name="connsiteX18" fmla="*/ 494697 w 698326"/>
                    <a:gd name="connsiteY18"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94697 w 698326"/>
                    <a:gd name="connsiteY17"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326" h="373718">
                      <a:moveTo>
                        <a:pt x="607292" y="29945"/>
                      </a:moveTo>
                      <a:cubicBezTo>
                        <a:pt x="607292" y="13176"/>
                        <a:pt x="594116" y="0"/>
                        <a:pt x="577347" y="0"/>
                      </a:cubicBezTo>
                      <a:lnTo>
                        <a:pt x="577347" y="0"/>
                      </a:lnTo>
                      <a:lnTo>
                        <a:pt x="120979" y="0"/>
                      </a:lnTo>
                      <a:cubicBezTo>
                        <a:pt x="104210" y="0"/>
                        <a:pt x="91034" y="13176"/>
                        <a:pt x="91034" y="29945"/>
                      </a:cubicBezTo>
                      <a:lnTo>
                        <a:pt x="91034" y="29945"/>
                      </a:lnTo>
                      <a:lnTo>
                        <a:pt x="91034" y="328201"/>
                      </a:lnTo>
                      <a:lnTo>
                        <a:pt x="0" y="328201"/>
                      </a:lnTo>
                      <a:lnTo>
                        <a:pt x="0" y="343773"/>
                      </a:lnTo>
                      <a:cubicBezTo>
                        <a:pt x="0" y="360542"/>
                        <a:pt x="13176" y="373718"/>
                        <a:pt x="29945" y="373718"/>
                      </a:cubicBezTo>
                      <a:lnTo>
                        <a:pt x="668381" y="373718"/>
                      </a:lnTo>
                      <a:cubicBezTo>
                        <a:pt x="685150" y="373718"/>
                        <a:pt x="698326" y="360542"/>
                        <a:pt x="698326" y="343773"/>
                      </a:cubicBezTo>
                      <a:lnTo>
                        <a:pt x="698326" y="328201"/>
                      </a:lnTo>
                      <a:lnTo>
                        <a:pt x="607292" y="328201"/>
                      </a:lnTo>
                      <a:lnTo>
                        <a:pt x="607292" y="29945"/>
                      </a:lnTo>
                      <a:close/>
                    </a:path>
                  </a:pathLst>
                </a:custGeom>
                <a:solidFill>
                  <a:schemeClr val="bg1">
                    <a:lumMod val="65000"/>
                  </a:schemeClr>
                </a:solidFill>
                <a:ln w="11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Graphic 27" descr="Apple with solid fill">
                  <a:extLst>
                    <a:ext uri="{FF2B5EF4-FFF2-40B4-BE49-F238E27FC236}">
                      <a16:creationId xmlns:a16="http://schemas.microsoft.com/office/drawing/2014/main" id="{6DE1E860-0AF9-9443-B013-5CC36A4453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50961">
                  <a:off x="7509071" y="5701210"/>
                  <a:ext cx="342908" cy="314834"/>
                </a:xfrm>
                <a:prstGeom prst="rect">
                  <a:avLst/>
                </a:prstGeom>
              </p:spPr>
            </p:pic>
          </p:grpSp>
          <p:sp>
            <p:nvSpPr>
              <p:cNvPr id="24" name="TextBox 23">
                <a:extLst>
                  <a:ext uri="{FF2B5EF4-FFF2-40B4-BE49-F238E27FC236}">
                    <a16:creationId xmlns:a16="http://schemas.microsoft.com/office/drawing/2014/main" id="{3752C342-FC83-AE93-4CEC-DE8DE7B32D57}"/>
                  </a:ext>
                </a:extLst>
              </p:cNvPr>
              <p:cNvSpPr txBox="1"/>
              <p:nvPr/>
            </p:nvSpPr>
            <p:spPr>
              <a:xfrm>
                <a:off x="234505" y="4218230"/>
                <a:ext cx="818438" cy="261610"/>
              </a:xfrm>
              <a:prstGeom prst="rect">
                <a:avLst/>
              </a:prstGeom>
              <a:noFill/>
            </p:spPr>
            <p:txBody>
              <a:bodyPr wrap="square" rtlCol="0">
                <a:spAutoFit/>
              </a:bodyPr>
              <a:lstStyle/>
              <a:p>
                <a:pPr algn="ctr"/>
                <a:r>
                  <a:rPr lang="en-GB" sz="1100" b="1">
                    <a:effectLst>
                      <a:glow rad="101600">
                        <a:schemeClr val="bg1">
                          <a:alpha val="60000"/>
                        </a:schemeClr>
                      </a:glow>
                    </a:effectLst>
                  </a:rPr>
                  <a:t>Planners</a:t>
                </a:r>
              </a:p>
            </p:txBody>
          </p:sp>
        </p:grpSp>
      </p:grpSp>
      <p:sp>
        <p:nvSpPr>
          <p:cNvPr id="29" name="Title 1">
            <a:extLst>
              <a:ext uri="{FF2B5EF4-FFF2-40B4-BE49-F238E27FC236}">
                <a16:creationId xmlns:a16="http://schemas.microsoft.com/office/drawing/2014/main" id="{0CE34134-ABFC-C805-CA22-DC588DAC1A62}"/>
              </a:ext>
            </a:extLst>
          </p:cNvPr>
          <p:cNvSpPr txBox="1">
            <a:spLocks/>
          </p:cNvSpPr>
          <p:nvPr/>
        </p:nvSpPr>
        <p:spPr>
          <a:xfrm>
            <a:off x="2292932" y="6347805"/>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the link icon to go to the standard</a:t>
            </a:r>
            <a:r>
              <a:rPr lang="en-GB" sz="2000" b="1" spc="-50" dirty="0">
                <a:solidFill>
                  <a:srgbClr val="C00000"/>
                </a:solidFill>
                <a:latin typeface="Calibri"/>
              </a:rPr>
              <a:t>  </a:t>
            </a:r>
            <a:endParaRPr kumimoji="0" lang="en-GB" sz="2000" b="1" i="0" u="none" strike="noStrike" kern="1200" cap="none" spc="-50" normalizeH="0" baseline="0" noProof="0" dirty="0">
              <a:ln>
                <a:noFill/>
              </a:ln>
              <a:solidFill>
                <a:srgbClr val="C00000"/>
              </a:solidFill>
              <a:effectLst/>
              <a:uLnTx/>
              <a:uFillTx/>
              <a:latin typeface="Calibri"/>
              <a:ea typeface="+mj-ea"/>
              <a:cs typeface="+mj-cs"/>
            </a:endParaRPr>
          </a:p>
        </p:txBody>
      </p:sp>
    </p:spTree>
    <p:extLst>
      <p:ext uri="{BB962C8B-B14F-4D97-AF65-F5344CB8AC3E}">
        <p14:creationId xmlns:p14="http://schemas.microsoft.com/office/powerpoint/2010/main" val="2357823297"/>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8D0AA5-BA57-005A-0BC3-F45C7E30156C}"/>
              </a:ext>
            </a:extLst>
          </p:cNvPr>
          <p:cNvPicPr>
            <a:picLocks noChangeAspect="1"/>
          </p:cNvPicPr>
          <p:nvPr/>
        </p:nvPicPr>
        <p:blipFill>
          <a:blip r:embed="rId3"/>
          <a:stretch>
            <a:fillRect/>
          </a:stretch>
        </p:blipFill>
        <p:spPr>
          <a:xfrm>
            <a:off x="197698" y="798667"/>
            <a:ext cx="724067" cy="720000"/>
          </a:xfrm>
          <a:prstGeom prst="rect">
            <a:avLst/>
          </a:prstGeom>
        </p:spPr>
      </p:pic>
      <p:sp>
        <p:nvSpPr>
          <p:cNvPr id="18" name="Rectangle: Rounded Corners 17">
            <a:extLst>
              <a:ext uri="{FF2B5EF4-FFF2-40B4-BE49-F238E27FC236}">
                <a16:creationId xmlns:a16="http://schemas.microsoft.com/office/drawing/2014/main" id="{F25F071E-2C67-4693-826A-4752657AA326}"/>
              </a:ext>
            </a:extLst>
          </p:cNvPr>
          <p:cNvSpPr/>
          <p:nvPr/>
        </p:nvSpPr>
        <p:spPr>
          <a:xfrm>
            <a:off x="1073188" y="798667"/>
            <a:ext cx="10065867" cy="720000"/>
          </a:xfrm>
          <a:prstGeom prst="roundRect">
            <a:avLst>
              <a:gd name="adj" fmla="val 30718"/>
            </a:avLst>
          </a:prstGeom>
          <a:solidFill>
            <a:srgbClr val="CD624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tab pos="1976438" algn="l"/>
              </a:tabLst>
              <a:defRPr/>
            </a:pPr>
            <a:r>
              <a:rPr lang="en-GB" spc="-50">
                <a:solidFill>
                  <a:schemeClr val="bg1"/>
                </a:solidFill>
                <a:latin typeface="Calibri" panose="020F0502020204030204"/>
              </a:rPr>
              <a:t>One </a:t>
            </a:r>
            <a:r>
              <a:rPr lang="en-GB" spc="-50" dirty="0">
                <a:solidFill>
                  <a:schemeClr val="bg1"/>
                </a:solidFill>
                <a:latin typeface="Calibri" panose="020F0502020204030204"/>
              </a:rPr>
              <a:t>non-RSSB</a:t>
            </a:r>
            <a:r>
              <a:rPr kumimoji="0" lang="en-GB" sz="1800" b="0" i="0" u="none" strike="noStrike" kern="1200" cap="none" spc="-50" normalizeH="0" baseline="0" noProof="0" dirty="0">
                <a:ln>
                  <a:noFill/>
                </a:ln>
                <a:solidFill>
                  <a:schemeClr val="bg1"/>
                </a:solidFill>
                <a:effectLst/>
                <a:uLnTx/>
                <a:uFillTx/>
                <a:latin typeface="Calibri" panose="020F0502020204030204"/>
                <a:ea typeface="+mn-ea"/>
                <a:cs typeface="+mn-cs"/>
              </a:rPr>
              <a:t> </a:t>
            </a:r>
            <a:r>
              <a:rPr kumimoji="0" lang="en-GB" sz="1800" b="0" i="0" u="none" strike="noStrike" kern="1200" cap="none" spc="-50" normalizeH="0" baseline="0" noProof="0">
                <a:ln>
                  <a:noFill/>
                </a:ln>
                <a:solidFill>
                  <a:schemeClr val="bg1"/>
                </a:solidFill>
                <a:effectLst/>
                <a:uLnTx/>
                <a:uFillTx/>
                <a:latin typeface="Calibri" panose="020F0502020204030204"/>
                <a:ea typeface="+mn-ea"/>
                <a:cs typeface="+mn-cs"/>
              </a:rPr>
              <a:t>standard has been published on the RSSB website</a:t>
            </a:r>
            <a:r>
              <a:rPr lang="en-GB" spc="-50" dirty="0">
                <a:solidFill>
                  <a:schemeClr val="bg1"/>
                </a:solidFill>
                <a:latin typeface="Calibri" panose="020F0502020204030204"/>
              </a:rPr>
              <a:t>.</a:t>
            </a:r>
            <a:endParaRPr kumimoji="0" lang="en-GB" sz="1800" b="0" i="0" u="none" strike="noStrike" kern="1200" cap="none" spc="-50" normalizeH="0" baseline="0" noProof="0">
              <a:ln>
                <a:noFill/>
              </a:ln>
              <a:solidFill>
                <a:schemeClr val="bg1"/>
              </a:solidFill>
              <a:effectLst/>
              <a:uLnTx/>
              <a:uFillTx/>
              <a:latin typeface="Calibri" panose="020F0502020204030204"/>
              <a:ea typeface="+mn-ea"/>
              <a:cs typeface="+mn-cs"/>
            </a:endParaRPr>
          </a:p>
        </p:txBody>
      </p:sp>
      <p:pic>
        <p:nvPicPr>
          <p:cNvPr id="20" name="Picture 19">
            <a:hlinkClick r:id="rId4" action="ppaction://hlinksldjump"/>
            <a:extLst>
              <a:ext uri="{FF2B5EF4-FFF2-40B4-BE49-F238E27FC236}">
                <a16:creationId xmlns:a16="http://schemas.microsoft.com/office/drawing/2014/main" id="{E9248DA4-BE2F-413C-A699-A7A5259B8B7C}"/>
              </a:ext>
            </a:extLst>
          </p:cNvPr>
          <p:cNvPicPr>
            <a:picLocks noChangeAspect="1"/>
          </p:cNvPicPr>
          <p:nvPr/>
        </p:nvPicPr>
        <p:blipFill>
          <a:blip r:embed="rId5"/>
          <a:stretch>
            <a:fillRect/>
          </a:stretch>
        </p:blipFill>
        <p:spPr>
          <a:xfrm>
            <a:off x="11290478" y="157163"/>
            <a:ext cx="755970" cy="755970"/>
          </a:xfrm>
          <a:prstGeom prst="rect">
            <a:avLst/>
          </a:prstGeom>
        </p:spPr>
      </p:pic>
      <p:sp>
        <p:nvSpPr>
          <p:cNvPr id="31" name="Title 1">
            <a:extLst>
              <a:ext uri="{FF2B5EF4-FFF2-40B4-BE49-F238E27FC236}">
                <a16:creationId xmlns:a16="http://schemas.microsoft.com/office/drawing/2014/main" id="{681A6B2B-7EB0-4330-AC04-B14040390B06}"/>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Standards – June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11" name="Picture 10">
            <a:hlinkClick r:id="" action="ppaction://hlinkshowjump?jump=endshow"/>
            <a:extLst>
              <a:ext uri="{FF2B5EF4-FFF2-40B4-BE49-F238E27FC236}">
                <a16:creationId xmlns:a16="http://schemas.microsoft.com/office/drawing/2014/main" id="{4B14CEBE-8E1F-4E4E-99B3-DFA0F07303FE}"/>
              </a:ext>
            </a:extLst>
          </p:cNvPr>
          <p:cNvPicPr>
            <a:picLocks noChangeAspect="1"/>
          </p:cNvPicPr>
          <p:nvPr/>
        </p:nvPicPr>
        <p:blipFill>
          <a:blip r:embed="rId6"/>
          <a:stretch>
            <a:fillRect/>
          </a:stretch>
        </p:blipFill>
        <p:spPr>
          <a:xfrm>
            <a:off x="89371" y="6016808"/>
            <a:ext cx="720000" cy="692039"/>
          </a:xfrm>
          <a:prstGeom prst="rect">
            <a:avLst/>
          </a:prstGeom>
        </p:spPr>
      </p:pic>
      <p:sp>
        <p:nvSpPr>
          <p:cNvPr id="3" name="Rectangle: Rounded Corners 2">
            <a:hlinkClick r:id="" action="ppaction://noaction" highlightClick="1"/>
            <a:extLst>
              <a:ext uri="{FF2B5EF4-FFF2-40B4-BE49-F238E27FC236}">
                <a16:creationId xmlns:a16="http://schemas.microsoft.com/office/drawing/2014/main" id="{484FED05-3F24-BF8F-B407-53DC05EF3E98}"/>
              </a:ext>
            </a:extLst>
          </p:cNvPr>
          <p:cNvSpPr/>
          <p:nvPr/>
        </p:nvSpPr>
        <p:spPr>
          <a:xfrm>
            <a:off x="1073188" y="1679506"/>
            <a:ext cx="9925989" cy="720000"/>
          </a:xfrm>
          <a:prstGeom prst="roundRect">
            <a:avLst>
              <a:gd name="adj" fmla="val 30718"/>
            </a:avLst>
          </a:prstGeom>
          <a:solidFill>
            <a:schemeClr val="bg1"/>
          </a:solidFill>
          <a:ln w="38100">
            <a:solidFill>
              <a:srgbClr val="CD624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b="0" i="0" dirty="0">
                <a:solidFill>
                  <a:srgbClr val="444444"/>
                </a:solidFill>
                <a:effectLst/>
                <a:latin typeface="Calibri"/>
                <a:ea typeface="Calibri"/>
                <a:cs typeface="Calibri"/>
              </a:rPr>
              <a:t>COP0131 Issue 2</a:t>
            </a:r>
            <a:r>
              <a:rPr lang="en-GB" dirty="0">
                <a:solidFill>
                  <a:srgbClr val="444444"/>
                </a:solidFill>
                <a:latin typeface="Calibri"/>
                <a:ea typeface="Calibri"/>
                <a:cs typeface="Calibri"/>
              </a:rPr>
              <a:t> </a:t>
            </a:r>
            <a:r>
              <a:rPr lang="en-GB" dirty="0">
                <a:solidFill>
                  <a:schemeClr val="tx1"/>
                </a:solidFill>
                <a:latin typeface="Calibri"/>
                <a:ea typeface="Calibri"/>
                <a:cs typeface="Calibri"/>
              </a:rPr>
              <a:t>–</a:t>
            </a:r>
            <a:r>
              <a:rPr lang="en-GB" dirty="0">
                <a:solidFill>
                  <a:srgbClr val="444444"/>
                </a:solidFill>
                <a:latin typeface="Calibri"/>
                <a:ea typeface="Calibri"/>
                <a:cs typeface="Calibri"/>
              </a:rPr>
              <a:t> </a:t>
            </a:r>
            <a:r>
              <a:rPr lang="en-GB" b="0" i="0" dirty="0">
                <a:solidFill>
                  <a:srgbClr val="444444"/>
                </a:solidFill>
                <a:effectLst/>
                <a:latin typeface="Calibri"/>
                <a:ea typeface="Calibri"/>
                <a:cs typeface="Calibri"/>
              </a:rPr>
              <a:t>Code of Practice for OTM Driver Communication Review Group (CRG)</a:t>
            </a:r>
          </a:p>
        </p:txBody>
      </p:sp>
      <p:pic>
        <p:nvPicPr>
          <p:cNvPr id="24" name="Picture 23">
            <a:hlinkClick r:id="rId7"/>
            <a:extLst>
              <a:ext uri="{FF2B5EF4-FFF2-40B4-BE49-F238E27FC236}">
                <a16:creationId xmlns:a16="http://schemas.microsoft.com/office/drawing/2014/main" id="{E4553271-2344-4312-85F6-BF958EB44518}"/>
              </a:ext>
            </a:extLst>
          </p:cNvPr>
          <p:cNvPicPr>
            <a:picLocks noChangeAspect="1"/>
          </p:cNvPicPr>
          <p:nvPr/>
        </p:nvPicPr>
        <p:blipFill>
          <a:blip r:embed="rId8"/>
          <a:stretch>
            <a:fillRect/>
          </a:stretch>
        </p:blipFill>
        <p:spPr>
          <a:xfrm>
            <a:off x="10476115" y="1670714"/>
            <a:ext cx="755970" cy="755970"/>
          </a:xfrm>
          <a:prstGeom prst="rect">
            <a:avLst/>
          </a:prstGeom>
        </p:spPr>
      </p:pic>
      <p:sp>
        <p:nvSpPr>
          <p:cNvPr id="7" name="Title 1">
            <a:extLst>
              <a:ext uri="{FF2B5EF4-FFF2-40B4-BE49-F238E27FC236}">
                <a16:creationId xmlns:a16="http://schemas.microsoft.com/office/drawing/2014/main" id="{B2BA98D7-CAB0-B4E1-09A5-680E1D0F2C78}"/>
              </a:ext>
            </a:extLst>
          </p:cNvPr>
          <p:cNvSpPr txBox="1">
            <a:spLocks/>
          </p:cNvSpPr>
          <p:nvPr/>
        </p:nvSpPr>
        <p:spPr>
          <a:xfrm>
            <a:off x="2477659" y="2426684"/>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the link icon to go to the standard</a:t>
            </a:r>
            <a:r>
              <a:rPr lang="en-GB" sz="2000" b="1" spc="-50" dirty="0">
                <a:solidFill>
                  <a:srgbClr val="C00000"/>
                </a:solidFill>
                <a:latin typeface="Calibri"/>
              </a:rPr>
              <a:t>  </a:t>
            </a:r>
            <a:endParaRPr kumimoji="0" lang="en-GB" sz="2000" b="1" i="0" u="none" strike="noStrike" kern="1200" cap="none" spc="-50" normalizeH="0" baseline="0" noProof="0" dirty="0">
              <a:ln>
                <a:noFill/>
              </a:ln>
              <a:solidFill>
                <a:srgbClr val="C00000"/>
              </a:solidFill>
              <a:effectLst/>
              <a:uLnTx/>
              <a:uFillTx/>
              <a:latin typeface="Calibri"/>
              <a:ea typeface="+mj-ea"/>
              <a:cs typeface="+mj-cs"/>
            </a:endParaRPr>
          </a:p>
        </p:txBody>
      </p:sp>
    </p:spTree>
    <p:extLst>
      <p:ext uri="{BB962C8B-B14F-4D97-AF65-F5344CB8AC3E}">
        <p14:creationId xmlns:p14="http://schemas.microsoft.com/office/powerpoint/2010/main" val="2970162977"/>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line on a blue circle&#10;&#10;Description automatically generated">
            <a:extLst>
              <a:ext uri="{FF2B5EF4-FFF2-40B4-BE49-F238E27FC236}">
                <a16:creationId xmlns:a16="http://schemas.microsoft.com/office/drawing/2014/main" id="{8903B3C9-DC05-66AC-0366-3061CD7F4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77" y="554010"/>
            <a:ext cx="720000" cy="720000"/>
          </a:xfrm>
          <a:prstGeom prst="rect">
            <a:avLst/>
          </a:prstGeom>
        </p:spPr>
      </p:pic>
      <p:sp>
        <p:nvSpPr>
          <p:cNvPr id="96" name="Rectangle: Rounded Corners 95">
            <a:hlinkClick r:id="" action="ppaction://noaction" highlightClick="1"/>
            <a:extLst>
              <a:ext uri="{FF2B5EF4-FFF2-40B4-BE49-F238E27FC236}">
                <a16:creationId xmlns:a16="http://schemas.microsoft.com/office/drawing/2014/main" id="{CD7569DD-3719-4B53-91BD-09854E05A764}"/>
              </a:ext>
            </a:extLst>
          </p:cNvPr>
          <p:cNvSpPr/>
          <p:nvPr/>
        </p:nvSpPr>
        <p:spPr>
          <a:xfrm>
            <a:off x="1073188" y="554010"/>
            <a:ext cx="10065867" cy="720000"/>
          </a:xfrm>
          <a:prstGeom prst="roundRect">
            <a:avLst>
              <a:gd name="adj" fmla="val 30718"/>
            </a:avLst>
          </a:prstGeom>
          <a:solidFill>
            <a:srgbClr val="20204F"/>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70" normalizeH="0" baseline="0" noProof="0">
                <a:ln>
                  <a:noFill/>
                </a:ln>
                <a:solidFill>
                  <a:prstClr val="white"/>
                </a:solidFill>
                <a:effectLst/>
                <a:uLnTx/>
                <a:uFillTx/>
                <a:latin typeface="Calibri" panose="020F0502020204030204"/>
                <a:ea typeface="+mn-ea"/>
                <a:cs typeface="+mn-cs"/>
              </a:rPr>
              <a:t>Legislation news related to guidance on the Railway Safety Regulations 1999 </a:t>
            </a:r>
          </a:p>
        </p:txBody>
      </p:sp>
      <p:pic>
        <p:nvPicPr>
          <p:cNvPr id="13" name="Picture 12">
            <a:hlinkClick r:id="rId4" action="ppaction://hlinksldjump"/>
            <a:extLst>
              <a:ext uri="{FF2B5EF4-FFF2-40B4-BE49-F238E27FC236}">
                <a16:creationId xmlns:a16="http://schemas.microsoft.com/office/drawing/2014/main" id="{C8B40F3F-6F4D-419A-8D07-6E20A5B50E0E}"/>
              </a:ext>
            </a:extLst>
          </p:cNvPr>
          <p:cNvPicPr>
            <a:picLocks noChangeAspect="1"/>
          </p:cNvPicPr>
          <p:nvPr/>
        </p:nvPicPr>
        <p:blipFill>
          <a:blip r:embed="rId5"/>
          <a:stretch>
            <a:fillRect/>
          </a:stretch>
        </p:blipFill>
        <p:spPr>
          <a:xfrm>
            <a:off x="11290478" y="157163"/>
            <a:ext cx="755970" cy="755970"/>
          </a:xfrm>
          <a:prstGeom prst="rect">
            <a:avLst/>
          </a:prstGeom>
        </p:spPr>
      </p:pic>
      <p:sp>
        <p:nvSpPr>
          <p:cNvPr id="20" name="Title 1">
            <a:extLst>
              <a:ext uri="{FF2B5EF4-FFF2-40B4-BE49-F238E27FC236}">
                <a16:creationId xmlns:a16="http://schemas.microsoft.com/office/drawing/2014/main" id="{3FC419C9-125C-440F-B86B-135CD3F21D56}"/>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Standards – </a:t>
            </a:r>
            <a:r>
              <a:rPr lang="en-GB" sz="2400" spc="-50" dirty="0">
                <a:solidFill>
                  <a:prstClr val="black"/>
                </a:solidFill>
                <a:latin typeface="Calibri"/>
              </a:rPr>
              <a:t>June 2024</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pic>
        <p:nvPicPr>
          <p:cNvPr id="11" name="Picture 10">
            <a:hlinkClick r:id="" action="ppaction://hlinkshowjump?jump=endshow"/>
            <a:extLst>
              <a:ext uri="{FF2B5EF4-FFF2-40B4-BE49-F238E27FC236}">
                <a16:creationId xmlns:a16="http://schemas.microsoft.com/office/drawing/2014/main" id="{80377A48-5B8D-41DF-9FAB-F558CB22C76B}"/>
              </a:ext>
            </a:extLst>
          </p:cNvPr>
          <p:cNvPicPr>
            <a:picLocks noChangeAspect="1"/>
          </p:cNvPicPr>
          <p:nvPr/>
        </p:nvPicPr>
        <p:blipFill>
          <a:blip r:embed="rId6"/>
          <a:stretch>
            <a:fillRect/>
          </a:stretch>
        </p:blipFill>
        <p:spPr>
          <a:xfrm>
            <a:off x="89371" y="6016808"/>
            <a:ext cx="720000" cy="692039"/>
          </a:xfrm>
          <a:prstGeom prst="rect">
            <a:avLst/>
          </a:prstGeom>
        </p:spPr>
      </p:pic>
      <p:sp>
        <p:nvSpPr>
          <p:cNvPr id="4" name="Rectangle: Rounded Corners 3">
            <a:hlinkClick r:id="" action="ppaction://noaction" highlightClick="1"/>
            <a:extLst>
              <a:ext uri="{FF2B5EF4-FFF2-40B4-BE49-F238E27FC236}">
                <a16:creationId xmlns:a16="http://schemas.microsoft.com/office/drawing/2014/main" id="{29C893A5-B17F-5F5F-1CDC-25F927163029}"/>
              </a:ext>
            </a:extLst>
          </p:cNvPr>
          <p:cNvSpPr/>
          <p:nvPr/>
        </p:nvSpPr>
        <p:spPr>
          <a:xfrm>
            <a:off x="1116922" y="1466595"/>
            <a:ext cx="10022133" cy="3924812"/>
          </a:xfrm>
          <a:prstGeom prst="roundRect">
            <a:avLst>
              <a:gd name="adj" fmla="val 4164"/>
            </a:avLst>
          </a:prstGeom>
          <a:solidFill>
            <a:schemeClr val="bg1"/>
          </a:solidFill>
          <a:ln w="38100">
            <a:solidFill>
              <a:srgbClr val="20204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30" name="TextBox 29">
            <a:extLst>
              <a:ext uri="{FF2B5EF4-FFF2-40B4-BE49-F238E27FC236}">
                <a16:creationId xmlns:a16="http://schemas.microsoft.com/office/drawing/2014/main" id="{CA82F399-5E7A-FE8D-B20D-80089FEA1E71}"/>
              </a:ext>
            </a:extLst>
          </p:cNvPr>
          <p:cNvSpPr txBox="1"/>
          <p:nvPr/>
        </p:nvSpPr>
        <p:spPr>
          <a:xfrm>
            <a:off x="1186194" y="1525971"/>
            <a:ext cx="7231432" cy="2210862"/>
          </a:xfrm>
          <a:prstGeom prst="rect">
            <a:avLst/>
          </a:prstGeom>
          <a:noFill/>
          <a:ln>
            <a:noFill/>
          </a:ln>
        </p:spPr>
        <p:txBody>
          <a:bodyPr wrap="square" lIns="72000" tIns="45720" rIns="36000" bIns="45720" anchor="t">
            <a:spAutoFit/>
          </a:bodyPr>
          <a:lstStyle/>
          <a:p>
            <a:pPr>
              <a:spcAft>
                <a:spcPts val="1400"/>
              </a:spcAft>
              <a:defRPr/>
            </a:pPr>
            <a:r>
              <a:rPr kumimoji="0" lang="en-GB" sz="1800" b="0" i="0" u="none" strike="noStrike" kern="1200" cap="none" spc="0" normalizeH="0" baseline="0" noProof="0" dirty="0">
                <a:ln>
                  <a:noFill/>
                </a:ln>
                <a:solidFill>
                  <a:srgbClr val="000000"/>
                </a:solidFill>
                <a:effectLst/>
                <a:uLnTx/>
                <a:uFillTx/>
                <a:latin typeface="Calibri"/>
                <a:ea typeface="Calibri"/>
                <a:cs typeface="Calibri"/>
              </a:rPr>
              <a:t>On 8 May 2024, the Office of Rail and Road (ORR) published updated </a:t>
            </a:r>
            <a:r>
              <a:rPr lang="en-GB" dirty="0">
                <a:solidFill>
                  <a:srgbClr val="000000"/>
                </a:solidFill>
                <a:latin typeface="Calibri"/>
                <a:ea typeface="Calibri"/>
                <a:cs typeface="Calibri"/>
              </a:rPr>
              <a:t>guidance on </a:t>
            </a:r>
            <a:r>
              <a:rPr kumimoji="0" lang="en-GB" sz="1800" b="0" i="0" u="none" strike="noStrike" kern="1200" cap="none" spc="0" normalizeH="0" baseline="0" noProof="0" dirty="0">
                <a:ln>
                  <a:noFill/>
                </a:ln>
                <a:solidFill>
                  <a:srgbClr val="000000"/>
                </a:solidFill>
                <a:effectLst/>
                <a:uLnTx/>
                <a:uFillTx/>
                <a:latin typeface="Calibri"/>
                <a:ea typeface="Calibri"/>
                <a:cs typeface="Calibri"/>
              </a:rPr>
              <a:t>the Railway Safety Regulations 1999 (RSR99). The document clarifies </a:t>
            </a:r>
            <a:r>
              <a:rPr lang="en-GB" dirty="0">
                <a:solidFill>
                  <a:srgbClr val="000000"/>
                </a:solidFill>
                <a:latin typeface="Calibri"/>
                <a:ea typeface="Calibri"/>
                <a:cs typeface="Calibri"/>
              </a:rPr>
              <a:t>the interpretation</a:t>
            </a:r>
            <a:r>
              <a:rPr kumimoji="0" lang="en-GB" sz="1800" b="0" i="0" u="none" strike="noStrike" kern="1200" cap="none" spc="0" normalizeH="0" baseline="0" noProof="0" dirty="0">
                <a:ln>
                  <a:noFill/>
                </a:ln>
                <a:solidFill>
                  <a:srgbClr val="000000"/>
                </a:solidFill>
                <a:effectLst/>
                <a:uLnTx/>
                <a:uFillTx/>
                <a:latin typeface="Calibri"/>
                <a:ea typeface="Calibri"/>
                <a:cs typeface="Calibri"/>
              </a:rPr>
              <a:t> of RSR99 for train protection systems. This includes how </a:t>
            </a:r>
            <a:r>
              <a:rPr lang="en-GB" dirty="0">
                <a:solidFill>
                  <a:srgbClr val="000000"/>
                </a:solidFill>
                <a:latin typeface="Calibri"/>
                <a:ea typeface="Calibri"/>
                <a:cs typeface="Calibri"/>
              </a:rPr>
              <a:t>ORR expects</a:t>
            </a:r>
            <a:r>
              <a:rPr kumimoji="0" lang="en-GB" sz="1800" b="0" i="0" u="none" strike="noStrike" kern="1200" cap="none" spc="0" normalizeH="0" baseline="0" noProof="0" dirty="0">
                <a:ln>
                  <a:noFill/>
                </a:ln>
                <a:solidFill>
                  <a:srgbClr val="000000"/>
                </a:solidFill>
                <a:effectLst/>
                <a:uLnTx/>
                <a:uFillTx/>
                <a:latin typeface="Calibri"/>
                <a:ea typeface="Calibri"/>
                <a:cs typeface="Calibri"/>
              </a:rPr>
              <a:t> duty holders to manage migration to Automatic Train Protection.</a:t>
            </a:r>
            <a:r>
              <a:rPr lang="en-GB" dirty="0">
                <a:solidFill>
                  <a:srgbClr val="000000"/>
                </a:solidFill>
                <a:latin typeface="Calibri"/>
                <a:ea typeface="Calibri"/>
                <a:cs typeface="Calibri"/>
              </a:rPr>
              <a:t> </a:t>
            </a:r>
            <a:r>
              <a:rPr kumimoji="0" lang="en-GB" sz="1800" b="0" i="0" u="none" strike="noStrike" kern="1200" cap="none" spc="0" normalizeH="0" baseline="0" noProof="0" dirty="0">
                <a:ln>
                  <a:noFill/>
                </a:ln>
                <a:solidFill>
                  <a:srgbClr val="000000"/>
                </a:solidFill>
                <a:effectLst/>
                <a:uLnTx/>
                <a:uFillTx/>
                <a:latin typeface="Calibri"/>
                <a:ea typeface="Calibri"/>
                <a:cs typeface="Calibri"/>
              </a:rPr>
              <a:t>It also gives guidance on other legal requirements relevant to train </a:t>
            </a:r>
            <a:r>
              <a:rPr lang="en-GB" dirty="0">
                <a:solidFill>
                  <a:srgbClr val="000000"/>
                </a:solidFill>
                <a:latin typeface="Calibri"/>
                <a:ea typeface="Calibri"/>
                <a:cs typeface="Calibri"/>
              </a:rPr>
              <a:t>protection systems</a:t>
            </a:r>
            <a:r>
              <a:rPr kumimoji="0" lang="en-GB" sz="1800" b="0" i="0" u="none" strike="noStrike" kern="1200" cap="none" spc="0" normalizeH="0" baseline="0" noProof="0" dirty="0">
                <a:ln>
                  <a:noFill/>
                </a:ln>
                <a:solidFill>
                  <a:srgbClr val="000000"/>
                </a:solidFill>
                <a:effectLst/>
                <a:uLnTx/>
                <a:uFillTx/>
                <a:latin typeface="Calibri"/>
                <a:ea typeface="Calibri"/>
                <a:cs typeface="Calibri"/>
              </a:rPr>
              <a:t>. </a:t>
            </a:r>
            <a:endParaRPr lang="en-GB" dirty="0">
              <a:solidFill>
                <a:srgbClr val="000000"/>
              </a:solidFill>
              <a:latin typeface="Calibri" panose="020F0502020204030204" pitchFamily="34" charset="0"/>
              <a:ea typeface="Calibri" panose="020F0502020204030204" pitchFamily="34" charset="0"/>
              <a:cs typeface="Calibri"/>
            </a:endParaRPr>
          </a:p>
          <a:p>
            <a:pPr>
              <a:spcAft>
                <a:spcPts val="1400"/>
              </a:spcAft>
              <a:defRPr/>
            </a:pPr>
            <a:r>
              <a:rPr kumimoji="0" lang="en-GB" sz="1800" b="0" i="0" u="none" strike="noStrike" kern="1200" cap="none" spc="0" normalizeH="0" baseline="0" noProof="0" dirty="0">
                <a:ln>
                  <a:noFill/>
                </a:ln>
                <a:solidFill>
                  <a:srgbClr val="000000"/>
                </a:solidFill>
                <a:effectLst/>
                <a:uLnTx/>
                <a:uFillTx/>
                <a:latin typeface="Calibri"/>
                <a:ea typeface="Calibri"/>
                <a:cs typeface="Calibri"/>
              </a:rPr>
              <a:t>The document can be accessed</a:t>
            </a:r>
            <a:r>
              <a:rPr kumimoji="0" lang="en-GB" sz="1800" b="0" i="0" u="none" strike="noStrike" kern="1200" cap="none" spc="0" normalizeH="0" baseline="0" noProof="0" dirty="0">
                <a:ln>
                  <a:noFill/>
                </a:ln>
                <a:solidFill>
                  <a:srgbClr val="000000"/>
                </a:solidFill>
                <a:effectLst/>
                <a:uLnTx/>
                <a:uFillTx/>
                <a:latin typeface="Calibri"/>
                <a:ea typeface="Calibri"/>
                <a:cs typeface="Calibri"/>
                <a:hlinkClick r:id="rId7"/>
              </a:rPr>
              <a:t> here on the ORR’s website.</a:t>
            </a:r>
            <a:r>
              <a:rPr lang="en-GB" dirty="0">
                <a:solidFill>
                  <a:srgbClr val="000000"/>
                </a:solidFill>
                <a:latin typeface="Calibri"/>
                <a:ea typeface="Calibri"/>
                <a:cs typeface="Calibri"/>
                <a:hlinkClick r:id="rId7"/>
              </a:rPr>
              <a:t> </a:t>
            </a:r>
            <a:endParaRPr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endParaRPr>
          </a:p>
        </p:txBody>
      </p:sp>
      <p:pic>
        <p:nvPicPr>
          <p:cNvPr id="15" name="Picture 14">
            <a:extLst>
              <a:ext uri="{FF2B5EF4-FFF2-40B4-BE49-F238E27FC236}">
                <a16:creationId xmlns:a16="http://schemas.microsoft.com/office/drawing/2014/main" id="{70EF8387-B38D-96F2-01E2-E30F7F6B3608}"/>
              </a:ext>
            </a:extLst>
          </p:cNvPr>
          <p:cNvPicPr>
            <a:picLocks noChangeAspect="1"/>
          </p:cNvPicPr>
          <p:nvPr/>
        </p:nvPicPr>
        <p:blipFill>
          <a:blip r:embed="rId8"/>
          <a:stretch>
            <a:fillRect/>
          </a:stretch>
        </p:blipFill>
        <p:spPr>
          <a:xfrm>
            <a:off x="8514080" y="1735995"/>
            <a:ext cx="2496343" cy="353141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25420470"/>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hlinkClick r:id="rId3" action="ppaction://hlinksldjump" highlightClick="1"/>
            <a:extLst>
              <a:ext uri="{FF2B5EF4-FFF2-40B4-BE49-F238E27FC236}">
                <a16:creationId xmlns:a16="http://schemas.microsoft.com/office/drawing/2014/main" id="{3160E9F4-4812-4A92-B280-8CBD4D2B331C}"/>
              </a:ext>
            </a:extLst>
          </p:cNvPr>
          <p:cNvSpPr/>
          <p:nvPr/>
        </p:nvSpPr>
        <p:spPr>
          <a:xfrm>
            <a:off x="2892000" y="1611690"/>
            <a:ext cx="6408000" cy="720000"/>
          </a:xfrm>
          <a:prstGeom prst="roundRect">
            <a:avLst>
              <a:gd name="adj" fmla="val 24600"/>
            </a:avLst>
          </a:prstGeom>
          <a:solidFill>
            <a:srgbClr val="377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b="0" i="0" u="none" strike="noStrike" kern="1200" cap="none" spc="-50" normalizeH="0" baseline="0" noProof="0" dirty="0">
                <a:ln>
                  <a:noFill/>
                </a:ln>
                <a:effectLst/>
                <a:uLnTx/>
                <a:uFillTx/>
                <a:latin typeface="Calibri"/>
                <a:ea typeface="+mj-ea"/>
                <a:cs typeface="+mj-cs"/>
              </a:rPr>
              <a:t>Deviations granted against standards </a:t>
            </a:r>
            <a:r>
              <a:rPr lang="en-GB" sz="2000" spc="-50" dirty="0">
                <a:latin typeface="Calibri"/>
                <a:ea typeface="+mj-ea"/>
                <a:cs typeface="+mj-cs"/>
              </a:rPr>
              <a:t>March 2024 </a:t>
            </a:r>
            <a:r>
              <a:rPr lang="en-GB" sz="2000" spc="-50" dirty="0">
                <a:latin typeface="Calibri"/>
              </a:rPr>
              <a:t>- June 2024  </a:t>
            </a:r>
            <a:endParaRPr kumimoji="0" lang="en-GB" sz="2000" b="0" i="1" u="none" strike="noStrike" kern="1200" cap="none" spc="0" normalizeH="0" baseline="0" noProof="0" dirty="0">
              <a:ln>
                <a:noFill/>
              </a:ln>
              <a:effectLst/>
              <a:uLnTx/>
              <a:uFillTx/>
              <a:latin typeface="Calibri"/>
              <a:ea typeface="+mj-ea"/>
              <a:cs typeface="+mj-cs"/>
            </a:endParaRPr>
          </a:p>
        </p:txBody>
      </p:sp>
      <p:sp>
        <p:nvSpPr>
          <p:cNvPr id="3" name="Rectangle: Rounded Corners 2">
            <a:hlinkClick r:id="" action="ppaction://hlinkshowjump?jump=nextslide" highlightClick="1"/>
            <a:extLst>
              <a:ext uri="{FF2B5EF4-FFF2-40B4-BE49-F238E27FC236}">
                <a16:creationId xmlns:a16="http://schemas.microsoft.com/office/drawing/2014/main" id="{CAD9600C-81C1-4B29-810E-2E0B2AB74BA8}"/>
              </a:ext>
            </a:extLst>
          </p:cNvPr>
          <p:cNvSpPr/>
          <p:nvPr/>
        </p:nvSpPr>
        <p:spPr>
          <a:xfrm>
            <a:off x="2892000" y="348690"/>
            <a:ext cx="6408000" cy="720000"/>
          </a:xfrm>
          <a:prstGeom prst="roundRect">
            <a:avLst>
              <a:gd name="adj" fmla="val 27679"/>
            </a:avLst>
          </a:prstGeom>
          <a:solidFill>
            <a:srgbClr val="A892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2000" spc="-50">
                <a:latin typeface="Calibri" panose="020F0502020204030204"/>
              </a:rPr>
              <a:t>Changes </a:t>
            </a:r>
            <a:r>
              <a:rPr kumimoji="0" lang="en-GB" sz="2000" b="0" i="0" u="none" strike="noStrike" kern="1200" cap="none" spc="-50" normalizeH="0" baseline="0" noProof="0">
                <a:ln>
                  <a:noFill/>
                </a:ln>
                <a:effectLst/>
                <a:uLnTx/>
                <a:uFillTx/>
                <a:latin typeface="Calibri" panose="020F0502020204030204"/>
                <a:ea typeface="+mj-ea"/>
                <a:cs typeface="+mj-cs"/>
              </a:rPr>
              <a:t>in the </a:t>
            </a:r>
            <a:r>
              <a:rPr lang="en-GB" sz="2000" spc="-50">
                <a:latin typeface="Calibri" panose="020F0502020204030204"/>
                <a:ea typeface="+mj-ea"/>
                <a:cs typeface="+mj-cs"/>
              </a:rPr>
              <a:t>June</a:t>
            </a:r>
            <a:r>
              <a:rPr kumimoji="0" lang="en-GB" sz="2000" b="0" i="0" u="none" strike="noStrike" kern="1200" cap="none" spc="-50" normalizeH="0" baseline="0" noProof="0">
                <a:ln>
                  <a:noFill/>
                </a:ln>
                <a:effectLst/>
                <a:uLnTx/>
                <a:uFillTx/>
                <a:latin typeface="Calibri" panose="020F0502020204030204"/>
                <a:ea typeface="+mj-ea"/>
                <a:cs typeface="+mj-cs"/>
              </a:rPr>
              <a:t> 2024 </a:t>
            </a:r>
            <a:r>
              <a:rPr lang="en-GB" sz="2000" spc="-50" dirty="0">
                <a:latin typeface="Calibri" panose="020F0502020204030204"/>
                <a:ea typeface="+mj-ea"/>
                <a:cs typeface="+mj-cs"/>
              </a:rPr>
              <a:t>standards</a:t>
            </a:r>
            <a:r>
              <a:rPr kumimoji="0" lang="en-GB" sz="2000" b="0" i="0" u="none" strike="noStrike" kern="1200" cap="none" spc="-50" normalizeH="0" baseline="0" noProof="0" dirty="0">
                <a:ln>
                  <a:noFill/>
                </a:ln>
                <a:effectLst/>
                <a:uLnTx/>
                <a:uFillTx/>
                <a:latin typeface="Calibri" panose="020F0502020204030204"/>
                <a:ea typeface="+mj-ea"/>
                <a:cs typeface="+mj-cs"/>
              </a:rPr>
              <a:t> </a:t>
            </a:r>
            <a:r>
              <a:rPr lang="en-GB" sz="2000" spc="-50" dirty="0">
                <a:latin typeface="Calibri" panose="020F0502020204030204"/>
                <a:ea typeface="+mj-ea"/>
                <a:cs typeface="+mj-cs"/>
              </a:rPr>
              <a:t>update</a:t>
            </a:r>
            <a:r>
              <a:rPr lang="en-GB" sz="2000" spc="-50">
                <a:latin typeface="Calibri" panose="020F0502020204030204"/>
              </a:rPr>
              <a:t>  </a:t>
            </a:r>
            <a:endParaRPr kumimoji="0" lang="en-GB" sz="2000" b="0" i="0" u="none" strike="noStrike" kern="1200" cap="none" spc="-50" normalizeH="0" baseline="0" noProof="0">
              <a:ln>
                <a:noFill/>
              </a:ln>
              <a:effectLst/>
              <a:uLnTx/>
              <a:uFillTx/>
              <a:latin typeface="Calibri" panose="020F0502020204030204"/>
              <a:ea typeface="+mj-ea"/>
              <a:cs typeface="+mj-cs"/>
            </a:endParaRPr>
          </a:p>
        </p:txBody>
      </p:sp>
      <p:sp>
        <p:nvSpPr>
          <p:cNvPr id="82" name="not this">
            <a:hlinkClick r:id="rId4" action="ppaction://hlinksldjump" highlightClick="1"/>
            <a:extLst>
              <a:ext uri="{FF2B5EF4-FFF2-40B4-BE49-F238E27FC236}">
                <a16:creationId xmlns:a16="http://schemas.microsoft.com/office/drawing/2014/main" id="{FC27B757-DE1F-4931-8A5C-469F838AA1FB}"/>
              </a:ext>
            </a:extLst>
          </p:cNvPr>
          <p:cNvSpPr/>
          <p:nvPr/>
        </p:nvSpPr>
        <p:spPr>
          <a:xfrm>
            <a:off x="2892000" y="2874690"/>
            <a:ext cx="6408000" cy="720000"/>
          </a:xfrm>
          <a:prstGeom prst="roundRect">
            <a:avLst>
              <a:gd name="adj" fmla="val 28448"/>
            </a:avLst>
          </a:prstGeom>
          <a:solidFill>
            <a:srgbClr val="295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spc="-50" dirty="0">
                <a:latin typeface="Calibri" panose="020F0502020204030204"/>
              </a:rPr>
              <a:t>Draft standards scheduled to be published in September</a:t>
            </a:r>
          </a:p>
        </p:txBody>
      </p:sp>
      <p:sp>
        <p:nvSpPr>
          <p:cNvPr id="96" name="Title 1">
            <a:extLst>
              <a:ext uri="{FF2B5EF4-FFF2-40B4-BE49-F238E27FC236}">
                <a16:creationId xmlns:a16="http://schemas.microsoft.com/office/drawing/2014/main" id="{73B511AA-75C7-4647-947F-094CC18B8D28}"/>
              </a:ext>
            </a:extLst>
          </p:cNvPr>
          <p:cNvSpPr txBox="1">
            <a:spLocks/>
          </p:cNvSpPr>
          <p:nvPr/>
        </p:nvSpPr>
        <p:spPr>
          <a:xfrm>
            <a:off x="2402077" y="6194309"/>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400" b="1" i="0" u="none" strike="noStrike" kern="1200" cap="none" spc="-50" normalizeH="0" baseline="0" noProof="0">
                <a:ln>
                  <a:noFill/>
                </a:ln>
                <a:solidFill>
                  <a:srgbClr val="C00000"/>
                </a:solidFill>
                <a:effectLst/>
                <a:uLnTx/>
                <a:uFillTx/>
                <a:latin typeface="Calibri"/>
                <a:ea typeface="+mj-ea"/>
                <a:cs typeface="+mj-cs"/>
              </a:rPr>
              <a:t>Click a button to proceed</a:t>
            </a:r>
            <a:r>
              <a:rPr lang="en-GB" sz="2400" b="1" spc="-50" dirty="0">
                <a:solidFill>
                  <a:srgbClr val="C00000"/>
                </a:solidFill>
                <a:latin typeface="Calibri"/>
              </a:rPr>
              <a:t> </a:t>
            </a:r>
            <a:endParaRPr kumimoji="0" lang="en-GB" sz="2400" b="1" i="1" u="none" strike="noStrike" kern="1200" cap="none" spc="0" normalizeH="0" baseline="0" noProof="0" dirty="0">
              <a:ln>
                <a:noFill/>
              </a:ln>
              <a:solidFill>
                <a:srgbClr val="C00000"/>
              </a:solidFill>
              <a:effectLst/>
              <a:uLnTx/>
              <a:uFillTx/>
              <a:latin typeface="Calibri"/>
              <a:ea typeface="+mj-ea"/>
              <a:cs typeface="+mj-cs"/>
            </a:endParaRPr>
          </a:p>
        </p:txBody>
      </p:sp>
      <p:sp>
        <p:nvSpPr>
          <p:cNvPr id="2" name="Rectangle: Rounded Corners 1">
            <a:hlinkClick r:id="rId5" action="ppaction://hlinksldjump" highlightClick="1"/>
            <a:extLst>
              <a:ext uri="{FF2B5EF4-FFF2-40B4-BE49-F238E27FC236}">
                <a16:creationId xmlns:a16="http://schemas.microsoft.com/office/drawing/2014/main" id="{9B743654-6578-414B-B51B-B890B1B744A1}"/>
              </a:ext>
            </a:extLst>
          </p:cNvPr>
          <p:cNvSpPr/>
          <p:nvPr/>
        </p:nvSpPr>
        <p:spPr>
          <a:xfrm>
            <a:off x="2892000" y="4137690"/>
            <a:ext cx="6408000" cy="720000"/>
          </a:xfrm>
          <a:prstGeom prst="roundRect">
            <a:avLst>
              <a:gd name="adj" fmla="val 24600"/>
            </a:avLst>
          </a:prstGeom>
          <a:solidFill>
            <a:srgbClr val="2D6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b="0" i="0" u="none" strike="noStrike" kern="1200" cap="none" spc="-50" normalizeH="0" baseline="0" noProof="0" dirty="0">
                <a:ln>
                  <a:noFill/>
                </a:ln>
                <a:effectLst/>
                <a:uLnTx/>
                <a:uFillTx/>
                <a:latin typeface="Calibri"/>
                <a:ea typeface="+mj-ea"/>
                <a:cs typeface="+mj-cs"/>
              </a:rPr>
              <a:t>Consultation schedule for draft standards</a:t>
            </a:r>
            <a:endParaRPr kumimoji="0" lang="en-GB" sz="2000" b="0" i="1" u="none" strike="noStrike" kern="1200" cap="none" spc="0" normalizeH="0" baseline="0" noProof="0" dirty="0">
              <a:ln>
                <a:noFill/>
              </a:ln>
              <a:effectLst/>
              <a:uLnTx/>
              <a:uFillTx/>
              <a:latin typeface="Calibri"/>
              <a:ea typeface="+mj-ea"/>
              <a:cs typeface="+mj-cs"/>
            </a:endParaRPr>
          </a:p>
        </p:txBody>
      </p:sp>
      <p:sp>
        <p:nvSpPr>
          <p:cNvPr id="5" name="Rectangle: Rounded Corners 4">
            <a:hlinkClick r:id="rId6" action="ppaction://hlinksldjump" highlightClick="1"/>
            <a:extLst>
              <a:ext uri="{FF2B5EF4-FFF2-40B4-BE49-F238E27FC236}">
                <a16:creationId xmlns:a16="http://schemas.microsoft.com/office/drawing/2014/main" id="{F550568B-3266-EC60-DB93-F5096FF00390}"/>
              </a:ext>
            </a:extLst>
          </p:cNvPr>
          <p:cNvSpPr/>
          <p:nvPr/>
        </p:nvSpPr>
        <p:spPr>
          <a:xfrm>
            <a:off x="2892000" y="5400690"/>
            <a:ext cx="6408000" cy="720000"/>
          </a:xfrm>
          <a:prstGeom prst="roundRect">
            <a:avLst>
              <a:gd name="adj" fmla="val 24600"/>
            </a:avLst>
          </a:prstGeom>
          <a:solidFill>
            <a:srgbClr val="CD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b="0" i="0" u="none" strike="noStrike" kern="1200" cap="none" spc="-50" normalizeH="0" baseline="0" noProof="0" dirty="0">
                <a:ln>
                  <a:noFill/>
                </a:ln>
                <a:effectLst/>
                <a:uLnTx/>
                <a:uFillTx/>
                <a:latin typeface="Calibri"/>
                <a:ea typeface="+mj-ea"/>
                <a:cs typeface="+mj-cs"/>
              </a:rPr>
              <a:t>Standards News</a:t>
            </a:r>
            <a:endParaRPr kumimoji="0" lang="en-GB" sz="2000" b="0" i="1" u="none" strike="noStrike" kern="1200" cap="none" spc="0" normalizeH="0" baseline="0" noProof="0" dirty="0">
              <a:ln>
                <a:noFill/>
              </a:ln>
              <a:effectLst/>
              <a:uLnTx/>
              <a:uFillTx/>
              <a:latin typeface="Calibri"/>
              <a:ea typeface="+mj-ea"/>
              <a:cs typeface="+mj-cs"/>
            </a:endParaRPr>
          </a:p>
        </p:txBody>
      </p:sp>
    </p:spTree>
    <p:extLst>
      <p:ext uri="{BB962C8B-B14F-4D97-AF65-F5344CB8AC3E}">
        <p14:creationId xmlns:p14="http://schemas.microsoft.com/office/powerpoint/2010/main" val="2078079846"/>
      </p:ext>
    </p:extLst>
  </p:cSld>
  <p:clrMapOvr>
    <a:masterClrMapping/>
  </p:clrMapOvr>
  <p:transition spd="slow"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3" action="ppaction://hlinksldjump"/>
            <a:extLst>
              <a:ext uri="{FF2B5EF4-FFF2-40B4-BE49-F238E27FC236}">
                <a16:creationId xmlns:a16="http://schemas.microsoft.com/office/drawing/2014/main" id="{851F0A8B-3C29-4D5A-B8B1-6DFEC7E501E7}"/>
              </a:ext>
            </a:extLst>
          </p:cNvPr>
          <p:cNvPicPr>
            <a:picLocks noChangeAspect="1"/>
          </p:cNvPicPr>
          <p:nvPr/>
        </p:nvPicPr>
        <p:blipFill>
          <a:blip r:embed="rId4"/>
          <a:stretch>
            <a:fillRect/>
          </a:stretch>
        </p:blipFill>
        <p:spPr>
          <a:xfrm>
            <a:off x="11290478" y="157163"/>
            <a:ext cx="755970" cy="755970"/>
          </a:xfrm>
          <a:prstGeom prst="rect">
            <a:avLst/>
          </a:prstGeom>
        </p:spPr>
      </p:pic>
      <p:sp>
        <p:nvSpPr>
          <p:cNvPr id="26" name="Rectangle: Rounded Corners 25">
            <a:extLst>
              <a:ext uri="{FF2B5EF4-FFF2-40B4-BE49-F238E27FC236}">
                <a16:creationId xmlns:a16="http://schemas.microsoft.com/office/drawing/2014/main" id="{3C94C168-699A-4E09-B7DB-564B5CC44F1F}"/>
              </a:ext>
            </a:extLst>
          </p:cNvPr>
          <p:cNvSpPr/>
          <p:nvPr/>
        </p:nvSpPr>
        <p:spPr>
          <a:xfrm>
            <a:off x="986864" y="234119"/>
            <a:ext cx="10227414" cy="720000"/>
          </a:xfrm>
          <a:prstGeom prst="roundRect">
            <a:avLst>
              <a:gd name="adj" fmla="val 30718"/>
            </a:avLst>
          </a:prstGeom>
          <a:solidFill>
            <a:srgbClr val="377A8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dirty="0">
                <a:latin typeface="Calibri" panose="020F0502020204030204"/>
              </a:rPr>
              <a:t>Nine deviations </a:t>
            </a:r>
            <a:r>
              <a:rPr kumimoji="0" lang="en-GB" sz="1800" b="0" i="0" u="none" strike="noStrike" kern="1200" cap="none" spc="-50" normalizeH="0" baseline="0" noProof="0" dirty="0">
                <a:ln>
                  <a:noFill/>
                </a:ln>
                <a:effectLst/>
                <a:uLnTx/>
                <a:uFillTx/>
                <a:latin typeface="Calibri" panose="020F0502020204030204"/>
                <a:ea typeface="+mn-ea"/>
                <a:cs typeface="+mn-cs"/>
              </a:rPr>
              <a:t>have been published since </a:t>
            </a:r>
            <a:r>
              <a:rPr lang="en-GB" spc="-50" dirty="0">
                <a:latin typeface="Calibri" panose="020F0502020204030204"/>
              </a:rPr>
              <a:t>March 2024 (Slide 1 of 2)</a:t>
            </a:r>
            <a:endParaRPr kumimoji="0" lang="en-GB" sz="1800" b="0" i="0" u="none" strike="noStrike" kern="1200" cap="none" spc="-50" normalizeH="0" baseline="0" noProof="0" dirty="0">
              <a:ln>
                <a:noFill/>
              </a:ln>
              <a:effectLst/>
              <a:uLnTx/>
              <a:uFillTx/>
              <a:latin typeface="Calibri" panose="020F0502020204030204"/>
              <a:ea typeface="+mn-ea"/>
              <a:cs typeface="+mn-cs"/>
            </a:endParaRPr>
          </a:p>
        </p:txBody>
      </p:sp>
      <p:sp>
        <p:nvSpPr>
          <p:cNvPr id="18" name="Rectangle: Rounded Corners 17">
            <a:hlinkClick r:id="" action="ppaction://noaction" highlightClick="1"/>
            <a:extLst>
              <a:ext uri="{FF2B5EF4-FFF2-40B4-BE49-F238E27FC236}">
                <a16:creationId xmlns:a16="http://schemas.microsoft.com/office/drawing/2014/main" id="{0AA42FDC-982A-4CC2-B318-67CE29BAA7A6}"/>
              </a:ext>
            </a:extLst>
          </p:cNvPr>
          <p:cNvSpPr/>
          <p:nvPr/>
        </p:nvSpPr>
        <p:spPr>
          <a:xfrm>
            <a:off x="986863" y="1139828"/>
            <a:ext cx="10119751" cy="996659"/>
          </a:xfrm>
          <a:prstGeom prst="roundRect">
            <a:avLst>
              <a:gd name="adj" fmla="val 2080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a:defRPr/>
            </a:pPr>
            <a:r>
              <a:rPr lang="en-GB" b="1" spc="-50">
                <a:solidFill>
                  <a:srgbClr val="377A83"/>
                </a:solidFill>
                <a:latin typeface="Calibri" panose="020F0502020204030204"/>
              </a:rPr>
              <a:t>22-101-DEV; GERT8000-T3 Issue 11.1</a:t>
            </a:r>
            <a:r>
              <a:rPr lang="en-GB" b="1" spc="-50" dirty="0">
                <a:solidFill>
                  <a:srgbClr val="377A83"/>
                </a:solidFill>
                <a:latin typeface="Calibri" panose="020F0502020204030204"/>
              </a:rPr>
              <a:t> </a:t>
            </a:r>
            <a:r>
              <a:rPr lang="en-GB" spc="-50" dirty="0">
                <a:solidFill>
                  <a:srgbClr val="377A83"/>
                </a:solidFill>
                <a:ea typeface="+mn-lt"/>
                <a:cs typeface="+mn-lt"/>
              </a:rPr>
              <a:t>–</a:t>
            </a:r>
            <a:r>
              <a:rPr lang="en-GB" b="1" spc="-50" dirty="0">
                <a:solidFill>
                  <a:srgbClr val="377A83"/>
                </a:solidFill>
                <a:latin typeface="Calibri" panose="020F0502020204030204"/>
              </a:rPr>
              <a:t> </a:t>
            </a:r>
            <a:r>
              <a:rPr kumimoji="0" lang="en-GB" b="1" i="0" u="none" strike="noStrike" kern="1200" cap="none" spc="-50" normalizeH="0" noProof="0">
                <a:ln>
                  <a:noFill/>
                </a:ln>
                <a:solidFill>
                  <a:srgbClr val="377A83"/>
                </a:solidFill>
                <a:effectLst/>
                <a:uLnTx/>
                <a:uFillTx/>
                <a:latin typeface="Calibri" panose="020F0502020204030204"/>
                <a:ea typeface="+mn-ea"/>
                <a:cs typeface="+mn-cs"/>
              </a:rPr>
              <a:t>Possession of a running line for engineering work</a:t>
            </a:r>
            <a:br>
              <a:rPr lang="en-GB" b="1" i="0" u="none" strike="noStrike" kern="1200" cap="none" spc="-50" normalizeH="0" noProof="0" dirty="0">
                <a:ln>
                  <a:noFill/>
                </a:ln>
                <a:effectLst/>
                <a:uLnTx/>
                <a:uFillTx/>
                <a:latin typeface="Calibri" panose="020F0502020204030204"/>
              </a:rPr>
            </a:br>
            <a:r>
              <a:rPr kumimoji="0" lang="en-GB" i="0" u="none" strike="noStrike" kern="1200" cap="none" spc="-50" normalizeH="0" noProof="0">
                <a:ln>
                  <a:noFill/>
                </a:ln>
                <a:solidFill>
                  <a:schemeClr val="tx1"/>
                </a:solidFill>
                <a:effectLst/>
                <a:uLnTx/>
                <a:uFillTx/>
                <a:latin typeface="Calibri" panose="020F0502020204030204"/>
                <a:ea typeface="+mn-ea"/>
                <a:cs typeface="+mn-cs"/>
              </a:rPr>
              <a:t> Deviation is intended to provide a better alternative by removing the need for track workers to go on or near </a:t>
            </a:r>
            <a:r>
              <a:rPr lang="en-GB" spc="-50" dirty="0">
                <a:solidFill>
                  <a:schemeClr val="tx1"/>
                </a:solidFill>
                <a:latin typeface="Calibri" panose="020F0502020204030204"/>
              </a:rPr>
              <a:t>  </a:t>
            </a:r>
            <a:r>
              <a:rPr kumimoji="0" lang="en-GB" i="0" u="none" strike="noStrike" kern="1200" cap="none" spc="-50" normalizeH="0" noProof="0">
                <a:ln>
                  <a:noFill/>
                </a:ln>
                <a:solidFill>
                  <a:schemeClr val="tx1"/>
                </a:solidFill>
                <a:effectLst/>
                <a:uLnTx/>
                <a:uFillTx/>
                <a:latin typeface="Calibri" panose="020F0502020204030204"/>
                <a:ea typeface="+mn-ea"/>
                <a:cs typeface="+mn-cs"/>
              </a:rPr>
              <a:t>the line to place or remove detonators as part of the protection arrangements.</a:t>
            </a:r>
            <a:endParaRPr lang="en-GB" i="0" u="none" strike="noStrike" kern="1200" cap="none" spc="-50" normalizeH="0" noProof="0">
              <a:ln>
                <a:noFill/>
              </a:ln>
              <a:solidFill>
                <a:schemeClr val="tx1"/>
              </a:solidFill>
              <a:effectLst/>
              <a:uLnTx/>
              <a:uFillTx/>
              <a:latin typeface="Calibri" panose="020F0502020204030204"/>
              <a:cs typeface="Calibri"/>
            </a:endParaRPr>
          </a:p>
        </p:txBody>
      </p:sp>
      <p:pic>
        <p:nvPicPr>
          <p:cNvPr id="25" name="Picture 24">
            <a:hlinkClick r:id="rId5"/>
            <a:extLst>
              <a:ext uri="{FF2B5EF4-FFF2-40B4-BE49-F238E27FC236}">
                <a16:creationId xmlns:a16="http://schemas.microsoft.com/office/drawing/2014/main" id="{4B30D020-994C-4BE1-821B-49A776084686}"/>
              </a:ext>
            </a:extLst>
          </p:cNvPr>
          <p:cNvPicPr>
            <a:picLocks noChangeAspect="1"/>
          </p:cNvPicPr>
          <p:nvPr/>
        </p:nvPicPr>
        <p:blipFill>
          <a:blip r:embed="rId6"/>
          <a:stretch>
            <a:fillRect/>
          </a:stretch>
        </p:blipFill>
        <p:spPr>
          <a:xfrm>
            <a:off x="10723532" y="1121844"/>
            <a:ext cx="755970" cy="755970"/>
          </a:xfrm>
          <a:prstGeom prst="rect">
            <a:avLst/>
          </a:prstGeom>
        </p:spPr>
      </p:pic>
      <p:sp>
        <p:nvSpPr>
          <p:cNvPr id="28" name="Rectangle: Rounded Corners 27">
            <a:hlinkClick r:id="rId7" highlightClick="1"/>
            <a:extLst>
              <a:ext uri="{FF2B5EF4-FFF2-40B4-BE49-F238E27FC236}">
                <a16:creationId xmlns:a16="http://schemas.microsoft.com/office/drawing/2014/main" id="{E57B71A8-E958-4A16-8A41-4E340BFD98AB}"/>
              </a:ext>
            </a:extLst>
          </p:cNvPr>
          <p:cNvSpPr/>
          <p:nvPr/>
        </p:nvSpPr>
        <p:spPr>
          <a:xfrm>
            <a:off x="986863" y="4206275"/>
            <a:ext cx="10119751" cy="931421"/>
          </a:xfrm>
          <a:prstGeom prst="roundRect">
            <a:avLst>
              <a:gd name="adj" fmla="val 16931"/>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a:defRPr/>
            </a:pPr>
            <a:r>
              <a:rPr lang="en-GB" b="1" spc="-50">
                <a:solidFill>
                  <a:srgbClr val="377A83"/>
                </a:solidFill>
                <a:latin typeface="Calibri" panose="020F0502020204030204"/>
              </a:rPr>
              <a:t>23-042-DEV; GERT8402 Issue 3</a:t>
            </a:r>
            <a:r>
              <a:rPr lang="en-GB" b="1" spc="-50" dirty="0">
                <a:solidFill>
                  <a:srgbClr val="377A83"/>
                </a:solidFill>
                <a:latin typeface="Calibri" panose="020F0502020204030204"/>
              </a:rPr>
              <a:t> </a:t>
            </a:r>
            <a:r>
              <a:rPr lang="en-GB" spc="-50" dirty="0">
                <a:solidFill>
                  <a:srgbClr val="377A83"/>
                </a:solidFill>
                <a:latin typeface="Calibri" panose="020F0502020204030204"/>
              </a:rPr>
              <a:t>–</a:t>
            </a:r>
            <a:r>
              <a:rPr lang="en-GB" b="1" spc="-50" dirty="0">
                <a:solidFill>
                  <a:srgbClr val="377A83"/>
                </a:solidFill>
                <a:latin typeface="Calibri" panose="020F0502020204030204"/>
              </a:rPr>
              <a:t> </a:t>
            </a:r>
            <a:r>
              <a:rPr lang="fr-FR" b="1" spc="-50">
                <a:solidFill>
                  <a:srgbClr val="377A83"/>
                </a:solidFill>
                <a:latin typeface="Calibri" panose="020F0502020204030204"/>
              </a:rPr>
              <a:t>ERTMS/ETCS DMI National </a:t>
            </a:r>
            <a:r>
              <a:rPr lang="en-GB" b="1" spc="-50" dirty="0">
                <a:solidFill>
                  <a:srgbClr val="377A83"/>
                </a:solidFill>
                <a:latin typeface="Calibri" panose="020F0502020204030204"/>
              </a:rPr>
              <a:t>Requirements</a:t>
            </a:r>
            <a:endParaRPr lang="en-GB" b="1" spc="-50" dirty="0">
              <a:solidFill>
                <a:srgbClr val="377A83"/>
              </a:solidFill>
              <a:latin typeface="Calibri" panose="020F0502020204030204"/>
              <a:ea typeface="Calibri"/>
              <a:cs typeface="Calibri"/>
            </a:endParaRPr>
          </a:p>
          <a:p>
            <a:pPr>
              <a:defRPr/>
            </a:pPr>
            <a:r>
              <a:rPr lang="en-GB" spc="-50">
                <a:solidFill>
                  <a:schemeClr val="tx1"/>
                </a:solidFill>
                <a:latin typeface="Calibri" panose="020F0502020204030204"/>
              </a:rPr>
              <a:t>There is not a planned further software release for the CL180 project – all future Alstom contracts use EVC3 and the small CL180 fleet uses the EVC2.</a:t>
            </a:r>
            <a:br>
              <a:rPr lang="en-GB" b="1" i="0" u="none" strike="noStrike" kern="1200" cap="none" spc="-50" normalizeH="0" noProof="0">
                <a:ln>
                  <a:noFill/>
                </a:ln>
                <a:effectLst/>
                <a:uLnTx/>
                <a:uFillTx/>
                <a:latin typeface="Calibri" panose="020F0502020204030204"/>
              </a:rPr>
            </a:br>
            <a:endParaRPr lang="en-GB" i="0" u="none" strike="noStrike" kern="1200" cap="none" spc="-50" normalizeH="0" noProof="0">
              <a:ln>
                <a:noFill/>
              </a:ln>
              <a:solidFill>
                <a:schemeClr val="tx1"/>
              </a:solidFill>
              <a:effectLst/>
              <a:uLnTx/>
              <a:uFillTx/>
              <a:latin typeface="Calibri" panose="020F0502020204030204"/>
              <a:cs typeface="Calibri"/>
            </a:endParaRPr>
          </a:p>
        </p:txBody>
      </p:sp>
      <p:pic>
        <p:nvPicPr>
          <p:cNvPr id="33" name="Picture 32">
            <a:hlinkClick r:id="rId8"/>
            <a:extLst>
              <a:ext uri="{FF2B5EF4-FFF2-40B4-BE49-F238E27FC236}">
                <a16:creationId xmlns:a16="http://schemas.microsoft.com/office/drawing/2014/main" id="{52304F5B-DB8D-4B61-A76E-31BB75D38397}"/>
              </a:ext>
            </a:extLst>
          </p:cNvPr>
          <p:cNvPicPr>
            <a:picLocks noChangeAspect="1"/>
          </p:cNvPicPr>
          <p:nvPr/>
        </p:nvPicPr>
        <p:blipFill>
          <a:blip r:embed="rId6"/>
          <a:stretch>
            <a:fillRect/>
          </a:stretch>
        </p:blipFill>
        <p:spPr>
          <a:xfrm>
            <a:off x="10717584" y="4187178"/>
            <a:ext cx="755970" cy="755970"/>
          </a:xfrm>
          <a:prstGeom prst="rect">
            <a:avLst/>
          </a:prstGeom>
        </p:spPr>
      </p:pic>
      <p:sp>
        <p:nvSpPr>
          <p:cNvPr id="39" name="Title 1">
            <a:extLst>
              <a:ext uri="{FF2B5EF4-FFF2-40B4-BE49-F238E27FC236}">
                <a16:creationId xmlns:a16="http://schemas.microsoft.com/office/drawing/2014/main" id="{70EE589A-9C05-480C-AC19-888F105236F6}"/>
              </a:ext>
            </a:extLst>
          </p:cNvPr>
          <p:cNvSpPr txBox="1">
            <a:spLocks/>
          </p:cNvSpPr>
          <p:nvPr/>
        </p:nvSpPr>
        <p:spPr>
          <a:xfrm>
            <a:off x="2669686" y="5300856"/>
            <a:ext cx="6784861" cy="499516"/>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the link to access the deviation on the RSSB website</a:t>
            </a:r>
            <a:endParaRPr kumimoji="0" lang="en-GB" sz="2000" b="1" i="1" u="none" strike="noStrike" kern="1200" cap="none" spc="0" normalizeH="0" baseline="0" noProof="0">
              <a:ln>
                <a:noFill/>
              </a:ln>
              <a:solidFill>
                <a:srgbClr val="C00000"/>
              </a:solidFill>
              <a:effectLst/>
              <a:uLnTx/>
              <a:uFillTx/>
              <a:latin typeface="Calibri"/>
              <a:ea typeface="+mj-ea"/>
              <a:cs typeface="+mj-cs"/>
            </a:endParaRPr>
          </a:p>
        </p:txBody>
      </p:sp>
      <p:pic>
        <p:nvPicPr>
          <p:cNvPr id="42" name="Picture 41">
            <a:hlinkClick r:id="" action="ppaction://hlinkshowjump?jump=endshow"/>
            <a:extLst>
              <a:ext uri="{FF2B5EF4-FFF2-40B4-BE49-F238E27FC236}">
                <a16:creationId xmlns:a16="http://schemas.microsoft.com/office/drawing/2014/main" id="{48226B99-E179-4659-9B4E-906B3002A6A7}"/>
              </a:ext>
            </a:extLst>
          </p:cNvPr>
          <p:cNvPicPr>
            <a:picLocks noChangeAspect="1"/>
          </p:cNvPicPr>
          <p:nvPr/>
        </p:nvPicPr>
        <p:blipFill>
          <a:blip r:embed="rId9"/>
          <a:stretch>
            <a:fillRect/>
          </a:stretch>
        </p:blipFill>
        <p:spPr>
          <a:xfrm>
            <a:off x="89371" y="6016808"/>
            <a:ext cx="720000" cy="692039"/>
          </a:xfrm>
          <a:prstGeom prst="rect">
            <a:avLst/>
          </a:prstGeom>
        </p:spPr>
      </p:pic>
      <p:sp>
        <p:nvSpPr>
          <p:cNvPr id="2" name="Rectangle: Rounded Corners 1">
            <a:hlinkClick r:id="" action="ppaction://noaction" highlightClick="1"/>
            <a:extLst>
              <a:ext uri="{FF2B5EF4-FFF2-40B4-BE49-F238E27FC236}">
                <a16:creationId xmlns:a16="http://schemas.microsoft.com/office/drawing/2014/main" id="{6FDF32EA-F35F-AB83-F10E-CF4A5FD84C3B}"/>
              </a:ext>
            </a:extLst>
          </p:cNvPr>
          <p:cNvSpPr/>
          <p:nvPr/>
        </p:nvSpPr>
        <p:spPr>
          <a:xfrm>
            <a:off x="986863" y="2275943"/>
            <a:ext cx="10119751" cy="720000"/>
          </a:xfrm>
          <a:prstGeom prst="roundRect">
            <a:avLst>
              <a:gd name="adj" fmla="val 2116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a:defRPr/>
            </a:pPr>
            <a:r>
              <a:rPr lang="en-GB" b="1" spc="-50" dirty="0">
                <a:solidFill>
                  <a:srgbClr val="377A83"/>
                </a:solidFill>
                <a:latin typeface="Calibri" panose="020F0502020204030204"/>
              </a:rPr>
              <a:t>23-016-DEV; GIRT7020 Issue 2 </a:t>
            </a:r>
            <a:r>
              <a:rPr lang="en-GB" spc="-50" dirty="0">
                <a:solidFill>
                  <a:srgbClr val="377A83"/>
                </a:solidFill>
                <a:latin typeface="Calibri" panose="020F0502020204030204"/>
              </a:rPr>
              <a:t>–</a:t>
            </a:r>
            <a:r>
              <a:rPr lang="en-GB" b="1" spc="-50" dirty="0">
                <a:solidFill>
                  <a:srgbClr val="377A83"/>
                </a:solidFill>
                <a:latin typeface="Calibri" panose="020F0502020204030204"/>
              </a:rPr>
              <a:t> </a:t>
            </a:r>
            <a:r>
              <a:rPr kumimoji="0" lang="en-GB" b="1" i="0" u="none" strike="noStrike" kern="1200" cap="none" spc="-50" normalizeH="0" noProof="0" dirty="0">
                <a:ln>
                  <a:noFill/>
                </a:ln>
                <a:solidFill>
                  <a:srgbClr val="377A83"/>
                </a:solidFill>
                <a:effectLst/>
                <a:uLnTx/>
                <a:uFillTx/>
                <a:latin typeface="Calibri" panose="020F0502020204030204"/>
                <a:ea typeface="+mn-ea"/>
                <a:cs typeface="+mn-cs"/>
              </a:rPr>
              <a:t>GB Requirements for Platform Height, Platform Offset</a:t>
            </a:r>
            <a:r>
              <a:rPr lang="en-GB" b="1" spc="-50" dirty="0">
                <a:solidFill>
                  <a:srgbClr val="377A83"/>
                </a:solidFill>
                <a:latin typeface="Calibri" panose="020F0502020204030204"/>
              </a:rPr>
              <a:t>,</a:t>
            </a:r>
            <a:r>
              <a:rPr kumimoji="0" lang="en-GB" b="1" i="0" u="none" strike="noStrike" kern="1200" cap="none" spc="-50" normalizeH="0" noProof="0" dirty="0">
                <a:ln>
                  <a:noFill/>
                </a:ln>
                <a:solidFill>
                  <a:srgbClr val="377A83"/>
                </a:solidFill>
                <a:effectLst/>
                <a:uLnTx/>
                <a:uFillTx/>
                <a:latin typeface="Calibri" panose="020F0502020204030204"/>
                <a:ea typeface="+mn-ea"/>
                <a:cs typeface="+mn-cs"/>
              </a:rPr>
              <a:t> and Platform Width</a:t>
            </a:r>
            <a:endParaRPr kumimoji="0" lang="en-GB" i="0" u="none" strike="noStrike" kern="1200" cap="none" spc="-50" normalizeH="0" noProof="0" dirty="0">
              <a:ln>
                <a:noFill/>
              </a:ln>
              <a:solidFill>
                <a:schemeClr val="tx1"/>
              </a:solidFill>
              <a:effectLst/>
              <a:uLnTx/>
              <a:uFillTx/>
              <a:latin typeface="Calibri" panose="020F0502020204030204"/>
              <a:ea typeface="+mn-ea"/>
              <a:cs typeface="+mn-cs"/>
            </a:endParaRPr>
          </a:p>
          <a:p>
            <a:pPr>
              <a:defRPr/>
            </a:pPr>
            <a:r>
              <a:rPr lang="en-GB" i="0" u="none" strike="noStrike" kern="1200" cap="none" spc="-50" normalizeH="0" noProof="0" dirty="0">
                <a:ln>
                  <a:noFill/>
                </a:ln>
                <a:solidFill>
                  <a:schemeClr val="tx1"/>
                </a:solidFill>
                <a:effectLst/>
                <a:uLnTx/>
                <a:uFillTx/>
                <a:latin typeface="Calibri" panose="020F0502020204030204"/>
                <a:cs typeface="Calibri"/>
              </a:rPr>
              <a:t>The existing platforms require some reduction in width to support construction activities.</a:t>
            </a:r>
            <a:r>
              <a:rPr lang="en-GB" spc="-50" dirty="0">
                <a:solidFill>
                  <a:schemeClr val="tx1"/>
                </a:solidFill>
                <a:latin typeface="Calibri" panose="020F0502020204030204"/>
                <a:cs typeface="Calibri"/>
              </a:rPr>
              <a:t> </a:t>
            </a:r>
            <a:endParaRPr lang="en-GB" i="0" u="none" strike="noStrike" kern="1200" cap="none" spc="-50" normalizeH="0" noProof="0" dirty="0">
              <a:ln>
                <a:noFill/>
              </a:ln>
              <a:solidFill>
                <a:schemeClr val="tx1"/>
              </a:solidFill>
              <a:effectLst/>
              <a:uLnTx/>
              <a:uFillTx/>
              <a:latin typeface="Calibri" panose="020F0502020204030204"/>
              <a:ea typeface="Calibri"/>
              <a:cs typeface="Calibri"/>
            </a:endParaRPr>
          </a:p>
        </p:txBody>
      </p:sp>
      <p:pic>
        <p:nvPicPr>
          <p:cNvPr id="3" name="Picture 2">
            <a:hlinkClick r:id="rId10"/>
            <a:extLst>
              <a:ext uri="{FF2B5EF4-FFF2-40B4-BE49-F238E27FC236}">
                <a16:creationId xmlns:a16="http://schemas.microsoft.com/office/drawing/2014/main" id="{34C71B77-CDB2-C1F3-544B-68BB7E8519D1}"/>
              </a:ext>
            </a:extLst>
          </p:cNvPr>
          <p:cNvPicPr>
            <a:picLocks noChangeAspect="1"/>
          </p:cNvPicPr>
          <p:nvPr/>
        </p:nvPicPr>
        <p:blipFill>
          <a:blip r:embed="rId6"/>
          <a:stretch>
            <a:fillRect/>
          </a:stretch>
        </p:blipFill>
        <p:spPr>
          <a:xfrm>
            <a:off x="10734911" y="2237189"/>
            <a:ext cx="755970" cy="755970"/>
          </a:xfrm>
          <a:prstGeom prst="rect">
            <a:avLst/>
          </a:prstGeom>
        </p:spPr>
      </p:pic>
      <p:sp>
        <p:nvSpPr>
          <p:cNvPr id="10" name="Rectangle: Rounded Corners 9">
            <a:hlinkClick r:id="" action="ppaction://noaction" highlightClick="1"/>
            <a:extLst>
              <a:ext uri="{FF2B5EF4-FFF2-40B4-BE49-F238E27FC236}">
                <a16:creationId xmlns:a16="http://schemas.microsoft.com/office/drawing/2014/main" id="{4DE59ED3-B581-9616-602C-C78F608AF7C5}"/>
              </a:ext>
            </a:extLst>
          </p:cNvPr>
          <p:cNvSpPr/>
          <p:nvPr/>
        </p:nvSpPr>
        <p:spPr>
          <a:xfrm>
            <a:off x="986863" y="3135399"/>
            <a:ext cx="10119751" cy="931420"/>
          </a:xfrm>
          <a:prstGeom prst="roundRect">
            <a:avLst>
              <a:gd name="adj" fmla="val 18541"/>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a:defRPr/>
            </a:pPr>
            <a:r>
              <a:rPr lang="en-GB" b="1" spc="-50">
                <a:solidFill>
                  <a:srgbClr val="377A83"/>
                </a:solidFill>
                <a:latin typeface="Calibri" panose="020F0502020204030204"/>
              </a:rPr>
              <a:t>23-041-DEV; GERT8000-M3 </a:t>
            </a:r>
            <a:r>
              <a:rPr lang="en-GB" b="1" spc="-50" dirty="0">
                <a:solidFill>
                  <a:srgbClr val="377A83"/>
                </a:solidFill>
                <a:latin typeface="Calibri" panose="020F0502020204030204"/>
              </a:rPr>
              <a:t>Issue </a:t>
            </a:r>
            <a:r>
              <a:rPr lang="en-GB" b="1" spc="-50">
                <a:solidFill>
                  <a:srgbClr val="377A83"/>
                </a:solidFill>
                <a:latin typeface="Calibri" panose="020F0502020204030204"/>
              </a:rPr>
              <a:t>4</a:t>
            </a:r>
            <a:r>
              <a:rPr lang="en-GB" b="1" spc="-50" dirty="0">
                <a:solidFill>
                  <a:srgbClr val="377A83"/>
                </a:solidFill>
                <a:latin typeface="Calibri" panose="020F0502020204030204"/>
              </a:rPr>
              <a:t> </a:t>
            </a:r>
            <a:r>
              <a:rPr lang="en-GB" spc="-50" dirty="0">
                <a:solidFill>
                  <a:srgbClr val="377A83"/>
                </a:solidFill>
                <a:latin typeface="Calibri" panose="020F0502020204030204"/>
              </a:rPr>
              <a:t>–</a:t>
            </a:r>
            <a:r>
              <a:rPr lang="en-GB" b="1" spc="-50" dirty="0">
                <a:solidFill>
                  <a:srgbClr val="377A83"/>
                </a:solidFill>
                <a:latin typeface="Calibri" panose="020F0502020204030204"/>
              </a:rPr>
              <a:t> </a:t>
            </a:r>
            <a:r>
              <a:rPr lang="en-GB" b="1" spc="-50">
                <a:solidFill>
                  <a:srgbClr val="377A83"/>
                </a:solidFill>
                <a:latin typeface="Calibri" panose="020F0502020204030204"/>
              </a:rPr>
              <a:t>Managing incidents, floods</a:t>
            </a:r>
            <a:r>
              <a:rPr lang="en-GB" b="1" spc="-50" dirty="0">
                <a:solidFill>
                  <a:srgbClr val="377A83"/>
                </a:solidFill>
                <a:latin typeface="Calibri" panose="020F0502020204030204"/>
              </a:rPr>
              <a:t>,</a:t>
            </a:r>
            <a:r>
              <a:rPr lang="en-GB" b="1" spc="-50">
                <a:solidFill>
                  <a:srgbClr val="377A83"/>
                </a:solidFill>
                <a:latin typeface="Calibri" panose="020F0502020204030204"/>
              </a:rPr>
              <a:t> and snow</a:t>
            </a:r>
            <a:br>
              <a:rPr lang="en-GB" b="1" i="0" u="none" strike="noStrike" kern="1200" cap="none" spc="-50" normalizeH="0" noProof="0">
                <a:ln>
                  <a:noFill/>
                </a:ln>
                <a:effectLst/>
                <a:uLnTx/>
                <a:uFillTx/>
                <a:latin typeface="Calibri" panose="020F0502020204030204"/>
              </a:rPr>
            </a:br>
            <a:r>
              <a:rPr lang="en-GB" i="0" u="none" strike="noStrike" kern="1200" cap="none" spc="-50" normalizeH="0" noProof="0">
                <a:ln>
                  <a:noFill/>
                </a:ln>
                <a:solidFill>
                  <a:schemeClr val="tx1"/>
                </a:solidFill>
                <a:effectLst/>
                <a:uLnTx/>
                <a:uFillTx/>
                <a:latin typeface="Calibri" panose="020F0502020204030204"/>
              </a:rPr>
              <a:t>The current level of flood water is approaching the bottom of the rail head and is steadily rising based on the </a:t>
            </a:r>
            <a:r>
              <a:rPr lang="en-GB" spc="-50" dirty="0">
                <a:solidFill>
                  <a:schemeClr val="tx1"/>
                </a:solidFill>
                <a:latin typeface="Calibri" panose="020F0502020204030204"/>
              </a:rPr>
              <a:t>  </a:t>
            </a:r>
            <a:r>
              <a:rPr lang="en-GB" i="0" u="none" strike="noStrike" kern="1200" cap="none" spc="-50" normalizeH="0" noProof="0">
                <a:ln>
                  <a:noFill/>
                </a:ln>
                <a:solidFill>
                  <a:schemeClr val="tx1"/>
                </a:solidFill>
                <a:effectLst/>
                <a:uLnTx/>
                <a:uFillTx/>
                <a:latin typeface="Calibri" panose="020F0502020204030204"/>
              </a:rPr>
              <a:t>level sensor deployed in the tunnel.</a:t>
            </a:r>
            <a:endParaRPr lang="en-GB" i="0" u="none" strike="noStrike" kern="1200" cap="none" spc="-50" normalizeH="0" noProof="0">
              <a:ln>
                <a:noFill/>
              </a:ln>
              <a:solidFill>
                <a:schemeClr val="tx1"/>
              </a:solidFill>
              <a:effectLst/>
              <a:uLnTx/>
              <a:uFillTx/>
              <a:latin typeface="Calibri" panose="020F0502020204030204"/>
              <a:cs typeface="Calibri"/>
            </a:endParaRPr>
          </a:p>
        </p:txBody>
      </p:sp>
      <p:pic>
        <p:nvPicPr>
          <p:cNvPr id="11" name="Picture 10">
            <a:hlinkClick r:id="rId11"/>
            <a:extLst>
              <a:ext uri="{FF2B5EF4-FFF2-40B4-BE49-F238E27FC236}">
                <a16:creationId xmlns:a16="http://schemas.microsoft.com/office/drawing/2014/main" id="{9CB1F0F4-EAAC-76A3-9988-204303DA510C}"/>
              </a:ext>
            </a:extLst>
          </p:cNvPr>
          <p:cNvPicPr>
            <a:picLocks noChangeAspect="1"/>
          </p:cNvPicPr>
          <p:nvPr/>
        </p:nvPicPr>
        <p:blipFill>
          <a:blip r:embed="rId6"/>
          <a:stretch>
            <a:fillRect/>
          </a:stretch>
        </p:blipFill>
        <p:spPr>
          <a:xfrm>
            <a:off x="10717584" y="3100544"/>
            <a:ext cx="755970" cy="755970"/>
          </a:xfrm>
          <a:prstGeom prst="rect">
            <a:avLst/>
          </a:prstGeom>
        </p:spPr>
      </p:pic>
      <p:pic>
        <p:nvPicPr>
          <p:cNvPr id="4" name="Picture 3">
            <a:hlinkClick r:id="" action="ppaction://hlinkshowjump?jump=nextslide"/>
            <a:extLst>
              <a:ext uri="{FF2B5EF4-FFF2-40B4-BE49-F238E27FC236}">
                <a16:creationId xmlns:a16="http://schemas.microsoft.com/office/drawing/2014/main" id="{19A94868-0BB8-5CDC-594D-8FB64EAFAD21}"/>
              </a:ext>
            </a:extLst>
          </p:cNvPr>
          <p:cNvPicPr>
            <a:picLocks noChangeAspect="1"/>
          </p:cNvPicPr>
          <p:nvPr/>
        </p:nvPicPr>
        <p:blipFill>
          <a:blip r:embed="rId12">
            <a:alphaModFix/>
          </a:blip>
          <a:stretch>
            <a:fillRect/>
          </a:stretch>
        </p:blipFill>
        <p:spPr>
          <a:xfrm>
            <a:off x="11290478" y="6016808"/>
            <a:ext cx="756000" cy="756000"/>
          </a:xfrm>
          <a:prstGeom prst="rect">
            <a:avLst/>
          </a:prstGeom>
        </p:spPr>
      </p:pic>
      <p:pic>
        <p:nvPicPr>
          <p:cNvPr id="5" name="Picture 4">
            <a:extLst>
              <a:ext uri="{FF2B5EF4-FFF2-40B4-BE49-F238E27FC236}">
                <a16:creationId xmlns:a16="http://schemas.microsoft.com/office/drawing/2014/main" id="{F0FEE212-FAAA-91BD-9095-C368F93B6ACB}"/>
              </a:ext>
            </a:extLst>
          </p:cNvPr>
          <p:cNvPicPr>
            <a:picLocks noChangeAspect="1"/>
          </p:cNvPicPr>
          <p:nvPr/>
        </p:nvPicPr>
        <p:blipFill>
          <a:blip r:embed="rId12">
            <a:alphaModFix amt="20000"/>
          </a:blip>
          <a:stretch>
            <a:fillRect/>
          </a:stretch>
        </p:blipFill>
        <p:spPr>
          <a:xfrm flipH="1">
            <a:off x="10372933" y="6016808"/>
            <a:ext cx="756000" cy="756000"/>
          </a:xfrm>
          <a:prstGeom prst="rect">
            <a:avLst/>
          </a:prstGeom>
        </p:spPr>
      </p:pic>
    </p:spTree>
    <p:extLst>
      <p:ext uri="{BB962C8B-B14F-4D97-AF65-F5344CB8AC3E}">
        <p14:creationId xmlns:p14="http://schemas.microsoft.com/office/powerpoint/2010/main" val="1816416266"/>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3" action="ppaction://hlinksldjump"/>
            <a:extLst>
              <a:ext uri="{FF2B5EF4-FFF2-40B4-BE49-F238E27FC236}">
                <a16:creationId xmlns:a16="http://schemas.microsoft.com/office/drawing/2014/main" id="{851F0A8B-3C29-4D5A-B8B1-6DFEC7E501E7}"/>
              </a:ext>
            </a:extLst>
          </p:cNvPr>
          <p:cNvPicPr>
            <a:picLocks noChangeAspect="1"/>
          </p:cNvPicPr>
          <p:nvPr/>
        </p:nvPicPr>
        <p:blipFill>
          <a:blip r:embed="rId4"/>
          <a:stretch>
            <a:fillRect/>
          </a:stretch>
        </p:blipFill>
        <p:spPr>
          <a:xfrm>
            <a:off x="11290478" y="157163"/>
            <a:ext cx="755970" cy="755970"/>
          </a:xfrm>
          <a:prstGeom prst="rect">
            <a:avLst/>
          </a:prstGeom>
        </p:spPr>
      </p:pic>
      <p:sp>
        <p:nvSpPr>
          <p:cNvPr id="28" name="Rectangle: Rounded Corners 27">
            <a:hlinkClick r:id="" action="ppaction://noaction" highlightClick="1"/>
            <a:extLst>
              <a:ext uri="{FF2B5EF4-FFF2-40B4-BE49-F238E27FC236}">
                <a16:creationId xmlns:a16="http://schemas.microsoft.com/office/drawing/2014/main" id="{E57B71A8-E958-4A16-8A41-4E340BFD98AB}"/>
              </a:ext>
            </a:extLst>
          </p:cNvPr>
          <p:cNvSpPr/>
          <p:nvPr/>
        </p:nvSpPr>
        <p:spPr>
          <a:xfrm>
            <a:off x="986863" y="2893591"/>
            <a:ext cx="10012314" cy="720000"/>
          </a:xfrm>
          <a:prstGeom prst="roundRect">
            <a:avLst>
              <a:gd name="adj" fmla="val 2207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a:defRPr/>
            </a:pPr>
            <a:r>
              <a:rPr lang="en-GB" b="1" spc="-50">
                <a:solidFill>
                  <a:srgbClr val="377A83"/>
                </a:solidFill>
                <a:latin typeface="Calibri" panose="020F0502020204030204"/>
              </a:rPr>
              <a:t>24-002-DEV</a:t>
            </a:r>
            <a:r>
              <a:rPr kumimoji="0" lang="en-GB" sz="1800" b="1" i="0" u="none" strike="noStrike" kern="1200" cap="none" spc="-50" normalizeH="0" noProof="0">
                <a:ln>
                  <a:noFill/>
                </a:ln>
                <a:solidFill>
                  <a:srgbClr val="377A83"/>
                </a:solidFill>
                <a:effectLst/>
                <a:uLnTx/>
                <a:uFillTx/>
                <a:latin typeface="Calibri" panose="020F0502020204030204"/>
                <a:ea typeface="+mn-ea"/>
                <a:cs typeface="+mn-cs"/>
              </a:rPr>
              <a:t>; GERT8402 Issue 3 </a:t>
            </a:r>
            <a:r>
              <a:rPr lang="en-GB" spc="-50" dirty="0">
                <a:solidFill>
                  <a:srgbClr val="377A83"/>
                </a:solidFill>
                <a:latin typeface="Calibri" panose="020F0502020204030204"/>
              </a:rPr>
              <a:t>–</a:t>
            </a:r>
            <a:r>
              <a:rPr lang="en-GB" b="1" spc="-50" dirty="0">
                <a:solidFill>
                  <a:srgbClr val="377A83"/>
                </a:solidFill>
                <a:latin typeface="Calibri" panose="020F0502020204030204"/>
              </a:rPr>
              <a:t> </a:t>
            </a:r>
            <a:r>
              <a:rPr kumimoji="0" lang="en-GB" sz="1800" b="1" i="0" u="none" strike="noStrike" kern="1200" cap="none" spc="-50" normalizeH="0" noProof="0">
                <a:ln>
                  <a:noFill/>
                </a:ln>
                <a:solidFill>
                  <a:srgbClr val="377A83"/>
                </a:solidFill>
                <a:effectLst/>
                <a:uLnTx/>
                <a:uFillTx/>
                <a:latin typeface="Calibri" panose="020F0502020204030204"/>
                <a:ea typeface="+mn-ea"/>
                <a:cs typeface="+mn-cs"/>
              </a:rPr>
              <a:t>ERTMS/ETCS DMI National Requirements</a:t>
            </a:r>
            <a:br>
              <a:rPr lang="en-GB" sz="1800" b="1" i="0" u="none" strike="noStrike" kern="1200" cap="none" spc="-50" normalizeH="0" noProof="0">
                <a:ln>
                  <a:noFill/>
                </a:ln>
                <a:effectLst/>
                <a:uLnTx/>
                <a:uFillTx/>
                <a:latin typeface="Calibri" panose="020F0502020204030204"/>
              </a:rPr>
            </a:br>
            <a:r>
              <a:rPr lang="en-GB" sz="1800" i="0" u="none" strike="noStrike" kern="1200" cap="none" spc="-50" normalizeH="0" noProof="0">
                <a:ln>
                  <a:noFill/>
                </a:ln>
                <a:solidFill>
                  <a:schemeClr val="tx1"/>
                </a:solidFill>
                <a:effectLst/>
                <a:uLnTx/>
                <a:uFillTx/>
                <a:latin typeface="Calibri" panose="020F0502020204030204"/>
              </a:rPr>
              <a:t> The deviation applies to the ETCS fitted Class 43 vehicles 43013,43014 and43062.</a:t>
            </a:r>
            <a:r>
              <a:rPr lang="en-GB" spc="-50" dirty="0">
                <a:solidFill>
                  <a:schemeClr val="tx1"/>
                </a:solidFill>
                <a:latin typeface="Calibri" panose="020F0502020204030204"/>
              </a:rPr>
              <a:t> </a:t>
            </a:r>
            <a:endParaRPr lang="en-GB" sz="1800" i="0" u="none" strike="noStrike" kern="1200" cap="none" spc="-50" normalizeH="0" noProof="0">
              <a:ln>
                <a:noFill/>
              </a:ln>
              <a:solidFill>
                <a:schemeClr val="tx1"/>
              </a:solidFill>
              <a:effectLst/>
              <a:uLnTx/>
              <a:uFillTx/>
              <a:latin typeface="Calibri" panose="020F0502020204030204"/>
              <a:cs typeface="Calibri"/>
            </a:endParaRPr>
          </a:p>
        </p:txBody>
      </p:sp>
      <p:pic>
        <p:nvPicPr>
          <p:cNvPr id="33" name="Picture 32">
            <a:hlinkClick r:id="rId5"/>
            <a:extLst>
              <a:ext uri="{FF2B5EF4-FFF2-40B4-BE49-F238E27FC236}">
                <a16:creationId xmlns:a16="http://schemas.microsoft.com/office/drawing/2014/main" id="{52304F5B-DB8D-4B61-A76E-31BB75D38397}"/>
              </a:ext>
            </a:extLst>
          </p:cNvPr>
          <p:cNvPicPr>
            <a:picLocks noChangeAspect="1"/>
          </p:cNvPicPr>
          <p:nvPr/>
        </p:nvPicPr>
        <p:blipFill>
          <a:blip r:embed="rId6"/>
          <a:stretch>
            <a:fillRect/>
          </a:stretch>
        </p:blipFill>
        <p:spPr>
          <a:xfrm>
            <a:off x="10622315" y="2871575"/>
            <a:ext cx="755970" cy="755970"/>
          </a:xfrm>
          <a:prstGeom prst="rect">
            <a:avLst/>
          </a:prstGeom>
        </p:spPr>
      </p:pic>
      <p:sp>
        <p:nvSpPr>
          <p:cNvPr id="39" name="Title 1">
            <a:extLst>
              <a:ext uri="{FF2B5EF4-FFF2-40B4-BE49-F238E27FC236}">
                <a16:creationId xmlns:a16="http://schemas.microsoft.com/office/drawing/2014/main" id="{70EE589A-9C05-480C-AC19-888F105236F6}"/>
              </a:ext>
            </a:extLst>
          </p:cNvPr>
          <p:cNvSpPr txBox="1">
            <a:spLocks/>
          </p:cNvSpPr>
          <p:nvPr/>
        </p:nvSpPr>
        <p:spPr>
          <a:xfrm>
            <a:off x="2669686" y="5953680"/>
            <a:ext cx="6784861" cy="499516"/>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on the link to access the deviation on the RSSB website</a:t>
            </a:r>
            <a:endParaRPr kumimoji="0" lang="en-GB" sz="2000" b="1" i="1" u="none" strike="noStrike" kern="1200" cap="none" spc="0" normalizeH="0" baseline="0" noProof="0">
              <a:ln>
                <a:noFill/>
              </a:ln>
              <a:solidFill>
                <a:srgbClr val="C00000"/>
              </a:solidFill>
              <a:effectLst/>
              <a:uLnTx/>
              <a:uFillTx/>
              <a:latin typeface="Calibri"/>
              <a:ea typeface="+mj-ea"/>
              <a:cs typeface="+mj-cs"/>
            </a:endParaRPr>
          </a:p>
        </p:txBody>
      </p:sp>
      <p:pic>
        <p:nvPicPr>
          <p:cNvPr id="42" name="Picture 41">
            <a:hlinkClick r:id="" action="ppaction://hlinkshowjump?jump=endshow"/>
            <a:extLst>
              <a:ext uri="{FF2B5EF4-FFF2-40B4-BE49-F238E27FC236}">
                <a16:creationId xmlns:a16="http://schemas.microsoft.com/office/drawing/2014/main" id="{48226B99-E179-4659-9B4E-906B3002A6A7}"/>
              </a:ext>
            </a:extLst>
          </p:cNvPr>
          <p:cNvPicPr>
            <a:picLocks noChangeAspect="1"/>
          </p:cNvPicPr>
          <p:nvPr/>
        </p:nvPicPr>
        <p:blipFill>
          <a:blip r:embed="rId7"/>
          <a:stretch>
            <a:fillRect/>
          </a:stretch>
        </p:blipFill>
        <p:spPr>
          <a:xfrm>
            <a:off x="89371" y="6016808"/>
            <a:ext cx="720000" cy="692039"/>
          </a:xfrm>
          <a:prstGeom prst="rect">
            <a:avLst/>
          </a:prstGeom>
        </p:spPr>
      </p:pic>
      <p:sp>
        <p:nvSpPr>
          <p:cNvPr id="4" name="Rectangle: Rounded Corners 3">
            <a:hlinkClick r:id="" action="ppaction://noaction" highlightClick="1"/>
            <a:extLst>
              <a:ext uri="{FF2B5EF4-FFF2-40B4-BE49-F238E27FC236}">
                <a16:creationId xmlns:a16="http://schemas.microsoft.com/office/drawing/2014/main" id="{5A1DB858-8C94-CF4E-1775-FF85D227AAB1}"/>
              </a:ext>
            </a:extLst>
          </p:cNvPr>
          <p:cNvSpPr/>
          <p:nvPr/>
        </p:nvSpPr>
        <p:spPr>
          <a:xfrm>
            <a:off x="986863" y="2007974"/>
            <a:ext cx="10012314" cy="720000"/>
          </a:xfrm>
          <a:prstGeom prst="roundRect">
            <a:avLst>
              <a:gd name="adj" fmla="val 2207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a:defRPr/>
            </a:pPr>
            <a:r>
              <a:rPr lang="en-GB" b="1" spc="-50">
                <a:solidFill>
                  <a:srgbClr val="377A83"/>
                </a:solidFill>
                <a:latin typeface="Calibri" panose="020F0502020204030204"/>
              </a:rPr>
              <a:t>24-001-DEV</a:t>
            </a:r>
            <a:r>
              <a:rPr kumimoji="0" lang="en-GB" sz="1800" b="1" i="0" u="none" strike="noStrike" kern="1200" cap="none" spc="-50" normalizeH="0" noProof="0">
                <a:ln>
                  <a:noFill/>
                </a:ln>
                <a:solidFill>
                  <a:srgbClr val="377A83"/>
                </a:solidFill>
                <a:effectLst/>
                <a:uLnTx/>
                <a:uFillTx/>
                <a:latin typeface="Calibri" panose="020F0502020204030204"/>
                <a:ea typeface="+mn-ea"/>
                <a:cs typeface="+mn-cs"/>
              </a:rPr>
              <a:t>; </a:t>
            </a:r>
            <a:r>
              <a:rPr lang="en-GB" b="1" spc="-50">
                <a:solidFill>
                  <a:srgbClr val="377A83"/>
                </a:solidFill>
                <a:latin typeface="Calibri" panose="020F0502020204030204"/>
              </a:rPr>
              <a:t>GERT8402</a:t>
            </a:r>
            <a:r>
              <a:rPr kumimoji="0" lang="en-GB" sz="1800" b="1" i="0" u="none" strike="noStrike" kern="1200" cap="none" spc="-50" normalizeH="0" noProof="0">
                <a:ln>
                  <a:noFill/>
                </a:ln>
                <a:solidFill>
                  <a:srgbClr val="377A83"/>
                </a:solidFill>
                <a:effectLst/>
                <a:uLnTx/>
                <a:uFillTx/>
                <a:latin typeface="Calibri" panose="020F0502020204030204"/>
                <a:ea typeface="+mn-ea"/>
                <a:cs typeface="+mn-cs"/>
              </a:rPr>
              <a:t> Issue </a:t>
            </a:r>
            <a:r>
              <a:rPr lang="en-GB" b="1" spc="-50">
                <a:solidFill>
                  <a:srgbClr val="377A83"/>
                </a:solidFill>
                <a:latin typeface="Calibri" panose="020F0502020204030204"/>
              </a:rPr>
              <a:t>2 </a:t>
            </a:r>
            <a:r>
              <a:rPr lang="en-GB" spc="-50" dirty="0">
                <a:solidFill>
                  <a:srgbClr val="377A83"/>
                </a:solidFill>
                <a:latin typeface="Calibri" panose="020F0502020204030204"/>
              </a:rPr>
              <a:t>–</a:t>
            </a:r>
            <a:r>
              <a:rPr lang="en-GB" b="1" spc="-50" dirty="0">
                <a:solidFill>
                  <a:srgbClr val="377A83"/>
                </a:solidFill>
                <a:latin typeface="Calibri" panose="020F0502020204030204"/>
              </a:rPr>
              <a:t> </a:t>
            </a:r>
            <a:r>
              <a:rPr lang="fr-FR" b="1" spc="-50">
                <a:solidFill>
                  <a:srgbClr val="377A83"/>
                </a:solidFill>
                <a:latin typeface="Calibri" panose="020F0502020204030204"/>
              </a:rPr>
              <a:t>ERTMS/ETCS DMI National </a:t>
            </a:r>
            <a:r>
              <a:rPr lang="en-GB" b="1" spc="-50" dirty="0">
                <a:solidFill>
                  <a:srgbClr val="377A83"/>
                </a:solidFill>
                <a:latin typeface="Calibri" panose="020F0502020204030204"/>
              </a:rPr>
              <a:t>Requirements</a:t>
            </a:r>
          </a:p>
          <a:p>
            <a:pPr>
              <a:defRPr/>
            </a:pPr>
            <a:r>
              <a:rPr lang="en-GB" spc="-50" dirty="0">
                <a:solidFill>
                  <a:schemeClr val="tx1"/>
                </a:solidFill>
                <a:latin typeface="Calibri" panose="020F0502020204030204"/>
              </a:rPr>
              <a:t> </a:t>
            </a:r>
            <a:r>
              <a:rPr lang="en-GB" sz="1800" i="0" u="none" strike="noStrike" kern="1200" cap="none" spc="-50" normalizeH="0" noProof="0">
                <a:ln>
                  <a:noFill/>
                </a:ln>
                <a:solidFill>
                  <a:schemeClr val="tx1"/>
                </a:solidFill>
                <a:effectLst/>
                <a:uLnTx/>
                <a:uFillTx/>
                <a:latin typeface="Calibri" panose="020F0502020204030204"/>
              </a:rPr>
              <a:t>The deviation applies to the first in class ETCS fitted Class43 vehicles 43013, 43014</a:t>
            </a:r>
            <a:r>
              <a:rPr lang="en-GB" spc="-50" dirty="0">
                <a:solidFill>
                  <a:schemeClr val="tx1"/>
                </a:solidFill>
                <a:latin typeface="Calibri" panose="020F0502020204030204"/>
              </a:rPr>
              <a:t>,</a:t>
            </a:r>
            <a:r>
              <a:rPr lang="en-GB" sz="1800" i="0" u="none" strike="noStrike" kern="1200" cap="none" spc="-50" normalizeH="0" noProof="0" dirty="0">
                <a:ln>
                  <a:noFill/>
                </a:ln>
                <a:solidFill>
                  <a:schemeClr val="tx1"/>
                </a:solidFill>
                <a:effectLst/>
                <a:uLnTx/>
                <a:uFillTx/>
                <a:latin typeface="Calibri" panose="020F0502020204030204"/>
              </a:rPr>
              <a:t> </a:t>
            </a:r>
            <a:r>
              <a:rPr lang="en-GB" spc="-50" dirty="0">
                <a:solidFill>
                  <a:schemeClr val="tx1"/>
                </a:solidFill>
                <a:latin typeface="Calibri" panose="020F0502020204030204"/>
              </a:rPr>
              <a:t>and 43062</a:t>
            </a:r>
            <a:r>
              <a:rPr lang="en-GB" sz="1800" i="0" u="none" strike="noStrike" kern="1200" cap="none" spc="-50" normalizeH="0" noProof="0">
                <a:ln>
                  <a:noFill/>
                </a:ln>
                <a:solidFill>
                  <a:schemeClr val="tx1"/>
                </a:solidFill>
                <a:effectLst/>
                <a:uLnTx/>
                <a:uFillTx/>
                <a:latin typeface="Calibri" panose="020F0502020204030204"/>
              </a:rPr>
              <a:t>.</a:t>
            </a:r>
            <a:r>
              <a:rPr lang="en-GB" spc="-50" dirty="0">
                <a:solidFill>
                  <a:schemeClr val="tx1"/>
                </a:solidFill>
                <a:latin typeface="Calibri" panose="020F0502020204030204"/>
              </a:rPr>
              <a:t> </a:t>
            </a:r>
            <a:endParaRPr lang="en-GB" sz="1800" i="0" u="none" strike="noStrike" kern="1200" cap="none" spc="-50" normalizeH="0" noProof="0">
              <a:ln>
                <a:noFill/>
              </a:ln>
              <a:solidFill>
                <a:schemeClr val="tx1"/>
              </a:solidFill>
              <a:effectLst/>
              <a:uLnTx/>
              <a:uFillTx/>
              <a:latin typeface="Calibri" panose="020F0502020204030204"/>
              <a:cs typeface="Calibri"/>
            </a:endParaRPr>
          </a:p>
        </p:txBody>
      </p:sp>
      <p:pic>
        <p:nvPicPr>
          <p:cNvPr id="5" name="Picture 4">
            <a:hlinkClick r:id="rId8"/>
            <a:extLst>
              <a:ext uri="{FF2B5EF4-FFF2-40B4-BE49-F238E27FC236}">
                <a16:creationId xmlns:a16="http://schemas.microsoft.com/office/drawing/2014/main" id="{27991D16-B423-650F-84F2-7C7859F255D6}"/>
              </a:ext>
            </a:extLst>
          </p:cNvPr>
          <p:cNvPicPr>
            <a:picLocks noChangeAspect="1"/>
          </p:cNvPicPr>
          <p:nvPr/>
        </p:nvPicPr>
        <p:blipFill>
          <a:blip r:embed="rId6"/>
          <a:stretch>
            <a:fillRect/>
          </a:stretch>
        </p:blipFill>
        <p:spPr>
          <a:xfrm>
            <a:off x="10593885" y="1972002"/>
            <a:ext cx="755970" cy="755970"/>
          </a:xfrm>
          <a:prstGeom prst="rect">
            <a:avLst/>
          </a:prstGeom>
        </p:spPr>
      </p:pic>
      <p:sp>
        <p:nvSpPr>
          <p:cNvPr id="6" name="Rectangle: Rounded Corners 5">
            <a:hlinkClick r:id="" action="ppaction://noaction" highlightClick="1"/>
            <a:extLst>
              <a:ext uri="{FF2B5EF4-FFF2-40B4-BE49-F238E27FC236}">
                <a16:creationId xmlns:a16="http://schemas.microsoft.com/office/drawing/2014/main" id="{19627D73-EDC5-4C8B-0328-0119C7CD74D8}"/>
              </a:ext>
            </a:extLst>
          </p:cNvPr>
          <p:cNvSpPr/>
          <p:nvPr/>
        </p:nvSpPr>
        <p:spPr>
          <a:xfrm>
            <a:off x="986863" y="1122357"/>
            <a:ext cx="10012314" cy="720000"/>
          </a:xfrm>
          <a:prstGeom prst="roundRect">
            <a:avLst>
              <a:gd name="adj" fmla="val 2207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a:defRPr/>
            </a:pPr>
            <a:r>
              <a:rPr lang="en-GB" b="1" spc="-50">
                <a:solidFill>
                  <a:srgbClr val="377A83"/>
                </a:solidFill>
                <a:latin typeface="Calibri" panose="020F0502020204030204"/>
              </a:rPr>
              <a:t>23-023-DEV</a:t>
            </a:r>
            <a:r>
              <a:rPr kumimoji="0" lang="en-GB" sz="1800" b="1" i="0" u="none" strike="noStrike" kern="1200" cap="none" spc="-50" normalizeH="0" noProof="0">
                <a:ln>
                  <a:noFill/>
                </a:ln>
                <a:solidFill>
                  <a:srgbClr val="377A83"/>
                </a:solidFill>
                <a:effectLst/>
                <a:uLnTx/>
                <a:uFillTx/>
                <a:latin typeface="Calibri" panose="020F0502020204030204"/>
                <a:ea typeface="+mn-ea"/>
                <a:cs typeface="+mn-cs"/>
              </a:rPr>
              <a:t>; </a:t>
            </a:r>
            <a:r>
              <a:rPr lang="en-GB" b="1" spc="-50">
                <a:solidFill>
                  <a:srgbClr val="377A83"/>
                </a:solidFill>
                <a:latin typeface="Calibri" panose="020F0502020204030204"/>
              </a:rPr>
              <a:t>GIRT7020</a:t>
            </a:r>
            <a:r>
              <a:rPr kumimoji="0" lang="en-GB" sz="1800" b="1" i="0" u="none" strike="noStrike" kern="1200" cap="none" spc="-50" normalizeH="0" noProof="0">
                <a:ln>
                  <a:noFill/>
                </a:ln>
                <a:solidFill>
                  <a:srgbClr val="377A83"/>
                </a:solidFill>
                <a:effectLst/>
                <a:uLnTx/>
                <a:uFillTx/>
                <a:latin typeface="Calibri" panose="020F0502020204030204"/>
                <a:ea typeface="+mn-ea"/>
                <a:cs typeface="+mn-cs"/>
              </a:rPr>
              <a:t> Issue </a:t>
            </a:r>
            <a:r>
              <a:rPr lang="en-GB" b="1" spc="-50">
                <a:solidFill>
                  <a:srgbClr val="377A83"/>
                </a:solidFill>
                <a:latin typeface="Calibri" panose="020F0502020204030204"/>
              </a:rPr>
              <a:t>2 </a:t>
            </a:r>
            <a:r>
              <a:rPr lang="en-GB" spc="-50" dirty="0">
                <a:solidFill>
                  <a:srgbClr val="377A83"/>
                </a:solidFill>
                <a:latin typeface="Calibri" panose="020F0502020204030204"/>
              </a:rPr>
              <a:t>–</a:t>
            </a:r>
            <a:r>
              <a:rPr lang="en-GB" b="1" spc="-50" dirty="0">
                <a:solidFill>
                  <a:srgbClr val="377A83"/>
                </a:solidFill>
                <a:latin typeface="Calibri" panose="020F0502020204030204"/>
              </a:rPr>
              <a:t> </a:t>
            </a:r>
            <a:r>
              <a:rPr lang="en-GB" b="1" spc="-50">
                <a:solidFill>
                  <a:srgbClr val="377A83"/>
                </a:solidFill>
                <a:latin typeface="Calibri" panose="020F0502020204030204"/>
              </a:rPr>
              <a:t>GB Requirements for Platform Height, Platform Offset</a:t>
            </a:r>
            <a:r>
              <a:rPr lang="en-GB" b="1" spc="-50" dirty="0">
                <a:solidFill>
                  <a:srgbClr val="377A83"/>
                </a:solidFill>
                <a:latin typeface="Calibri" panose="020F0502020204030204"/>
              </a:rPr>
              <a:t>,</a:t>
            </a:r>
            <a:r>
              <a:rPr lang="en-GB" b="1" spc="-50">
                <a:solidFill>
                  <a:srgbClr val="377A83"/>
                </a:solidFill>
                <a:latin typeface="Calibri" panose="020F0502020204030204"/>
              </a:rPr>
              <a:t> and Platform Width</a:t>
            </a:r>
            <a:br>
              <a:rPr lang="en-GB" sz="1800" b="1" i="0" u="none" strike="noStrike" kern="1200" cap="none" spc="-50" normalizeH="0" noProof="0">
                <a:ln>
                  <a:noFill/>
                </a:ln>
                <a:effectLst/>
                <a:uLnTx/>
                <a:uFillTx/>
                <a:latin typeface="Calibri" panose="020F0502020204030204"/>
              </a:rPr>
            </a:br>
            <a:r>
              <a:rPr lang="en-GB" sz="1800" i="0" u="none" strike="noStrike" kern="1200" cap="none" spc="-50" normalizeH="0" noProof="0">
                <a:ln>
                  <a:noFill/>
                </a:ln>
                <a:solidFill>
                  <a:schemeClr val="tx1"/>
                </a:solidFill>
                <a:effectLst/>
                <a:uLnTx/>
                <a:uFillTx/>
                <a:latin typeface="Calibri" panose="020F0502020204030204"/>
              </a:rPr>
              <a:t>The existing platform length at </a:t>
            </a:r>
            <a:r>
              <a:rPr lang="en-GB" sz="1800" i="0" u="none" strike="noStrike" kern="1200" cap="none" spc="-50" normalizeH="0" noProof="0" err="1">
                <a:ln>
                  <a:noFill/>
                </a:ln>
                <a:solidFill>
                  <a:schemeClr val="tx1"/>
                </a:solidFill>
                <a:effectLst/>
                <a:uLnTx/>
                <a:uFillTx/>
                <a:latin typeface="Calibri" panose="020F0502020204030204"/>
              </a:rPr>
              <a:t>Glynde</a:t>
            </a:r>
            <a:r>
              <a:rPr lang="en-GB" sz="1800" i="0" u="none" strike="noStrike" kern="1200" cap="none" spc="-50" normalizeH="0" noProof="0">
                <a:ln>
                  <a:noFill/>
                </a:ln>
                <a:solidFill>
                  <a:schemeClr val="tx1"/>
                </a:solidFill>
                <a:effectLst/>
                <a:uLnTx/>
                <a:uFillTx/>
                <a:latin typeface="Calibri" panose="020F0502020204030204"/>
              </a:rPr>
              <a:t> Station is 133.4m, suitable for a </a:t>
            </a:r>
            <a:r>
              <a:rPr lang="en-GB" spc="-50" dirty="0">
                <a:solidFill>
                  <a:schemeClr val="tx1"/>
                </a:solidFill>
                <a:latin typeface="Calibri" panose="020F0502020204030204"/>
              </a:rPr>
              <a:t>six-car</a:t>
            </a:r>
            <a:r>
              <a:rPr lang="en-GB" sz="1800" i="0" u="none" strike="noStrike" kern="1200" cap="none" spc="-50" normalizeH="0" noProof="0" dirty="0">
                <a:ln>
                  <a:noFill/>
                </a:ln>
                <a:solidFill>
                  <a:schemeClr val="tx1"/>
                </a:solidFill>
                <a:effectLst/>
                <a:uLnTx/>
                <a:uFillTx/>
                <a:latin typeface="Calibri" panose="020F0502020204030204"/>
              </a:rPr>
              <a:t> </a:t>
            </a:r>
            <a:r>
              <a:rPr lang="en-GB" sz="1800" i="0" u="none" strike="noStrike" kern="1200" cap="none" spc="-50" normalizeH="0" noProof="0">
                <a:ln>
                  <a:noFill/>
                </a:ln>
                <a:solidFill>
                  <a:schemeClr val="tx1"/>
                </a:solidFill>
                <a:effectLst/>
                <a:uLnTx/>
                <a:uFillTx/>
                <a:latin typeface="Calibri" panose="020F0502020204030204"/>
              </a:rPr>
              <a:t>train.</a:t>
            </a:r>
            <a:r>
              <a:rPr lang="en-GB" spc="-50" dirty="0">
                <a:solidFill>
                  <a:schemeClr val="tx1"/>
                </a:solidFill>
                <a:latin typeface="Calibri" panose="020F0502020204030204"/>
              </a:rPr>
              <a:t> </a:t>
            </a:r>
            <a:endParaRPr lang="en-GB" sz="1800" i="0" u="none" strike="noStrike" kern="1200" cap="none" spc="-50" normalizeH="0" noProof="0">
              <a:ln>
                <a:noFill/>
              </a:ln>
              <a:solidFill>
                <a:schemeClr val="tx1"/>
              </a:solidFill>
              <a:effectLst/>
              <a:uLnTx/>
              <a:uFillTx/>
              <a:latin typeface="Calibri" panose="020F0502020204030204"/>
              <a:cs typeface="Calibri"/>
            </a:endParaRPr>
          </a:p>
        </p:txBody>
      </p:sp>
      <p:pic>
        <p:nvPicPr>
          <p:cNvPr id="7" name="Picture 6">
            <a:hlinkClick r:id="rId9"/>
            <a:extLst>
              <a:ext uri="{FF2B5EF4-FFF2-40B4-BE49-F238E27FC236}">
                <a16:creationId xmlns:a16="http://schemas.microsoft.com/office/drawing/2014/main" id="{C61391A5-EF30-B254-C0EA-7990E59BC0DA}"/>
              </a:ext>
            </a:extLst>
          </p:cNvPr>
          <p:cNvPicPr>
            <a:picLocks noChangeAspect="1"/>
          </p:cNvPicPr>
          <p:nvPr/>
        </p:nvPicPr>
        <p:blipFill>
          <a:blip r:embed="rId6"/>
          <a:stretch>
            <a:fillRect/>
          </a:stretch>
        </p:blipFill>
        <p:spPr>
          <a:xfrm>
            <a:off x="10579680" y="1103628"/>
            <a:ext cx="755970" cy="755970"/>
          </a:xfrm>
          <a:prstGeom prst="rect">
            <a:avLst/>
          </a:prstGeom>
        </p:spPr>
      </p:pic>
      <p:sp>
        <p:nvSpPr>
          <p:cNvPr id="10" name="Rectangle: Rounded Corners 9">
            <a:hlinkClick r:id="" action="ppaction://noaction" highlightClick="1"/>
            <a:extLst>
              <a:ext uri="{FF2B5EF4-FFF2-40B4-BE49-F238E27FC236}">
                <a16:creationId xmlns:a16="http://schemas.microsoft.com/office/drawing/2014/main" id="{EAC8FFFE-9971-80A8-8F5C-5DB7A15F4F22}"/>
              </a:ext>
            </a:extLst>
          </p:cNvPr>
          <p:cNvSpPr/>
          <p:nvPr/>
        </p:nvSpPr>
        <p:spPr>
          <a:xfrm>
            <a:off x="986863" y="3779208"/>
            <a:ext cx="10142069" cy="1006986"/>
          </a:xfrm>
          <a:prstGeom prst="roundRect">
            <a:avLst>
              <a:gd name="adj" fmla="val 2207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a:defRPr/>
            </a:pPr>
            <a:r>
              <a:rPr lang="en-GB" b="1" spc="-50">
                <a:solidFill>
                  <a:srgbClr val="377A83"/>
                </a:solidFill>
                <a:latin typeface="Calibri" panose="020F0502020204030204"/>
              </a:rPr>
              <a:t>24-004-DEV</a:t>
            </a:r>
            <a:r>
              <a:rPr kumimoji="0" lang="en-GB" sz="1800" b="1" i="0" u="none" strike="noStrike" kern="1200" cap="none" spc="-50" normalizeH="0" noProof="0">
                <a:ln>
                  <a:noFill/>
                </a:ln>
                <a:solidFill>
                  <a:srgbClr val="377A83"/>
                </a:solidFill>
                <a:effectLst/>
                <a:uLnTx/>
                <a:uFillTx/>
                <a:latin typeface="Calibri" panose="020F0502020204030204"/>
                <a:ea typeface="+mn-ea"/>
                <a:cs typeface="+mn-cs"/>
              </a:rPr>
              <a:t>; </a:t>
            </a:r>
            <a:r>
              <a:rPr lang="en-GB" b="1" spc="-50">
                <a:solidFill>
                  <a:srgbClr val="377A83"/>
                </a:solidFill>
                <a:latin typeface="Calibri" panose="020F0502020204030204"/>
              </a:rPr>
              <a:t>GERT8000-T3</a:t>
            </a:r>
            <a:r>
              <a:rPr kumimoji="0" lang="en-GB" sz="1800" b="1" i="0" u="none" strike="noStrike" kern="1200" cap="none" spc="-50" normalizeH="0" noProof="0">
                <a:ln>
                  <a:noFill/>
                </a:ln>
                <a:solidFill>
                  <a:srgbClr val="377A83"/>
                </a:solidFill>
                <a:effectLst/>
                <a:uLnTx/>
                <a:uFillTx/>
                <a:latin typeface="Calibri" panose="020F0502020204030204"/>
                <a:ea typeface="+mn-ea"/>
                <a:cs typeface="+mn-cs"/>
              </a:rPr>
              <a:t> Issue 11.1</a:t>
            </a:r>
            <a:r>
              <a:rPr lang="en-GB" b="1" spc="-50">
                <a:solidFill>
                  <a:srgbClr val="377A83"/>
                </a:solidFill>
                <a:latin typeface="Calibri" panose="020F0502020204030204"/>
              </a:rPr>
              <a:t> </a:t>
            </a:r>
            <a:r>
              <a:rPr lang="en-GB" spc="-50" dirty="0">
                <a:solidFill>
                  <a:srgbClr val="377A83"/>
                </a:solidFill>
                <a:latin typeface="Calibri" panose="020F0502020204030204"/>
              </a:rPr>
              <a:t>–</a:t>
            </a:r>
            <a:r>
              <a:rPr lang="en-GB" b="1" spc="-50" dirty="0">
                <a:solidFill>
                  <a:srgbClr val="377A83"/>
                </a:solidFill>
                <a:latin typeface="Calibri" panose="020F0502020204030204"/>
              </a:rPr>
              <a:t> </a:t>
            </a:r>
            <a:r>
              <a:rPr lang="en-GB" b="1" spc="-50">
                <a:solidFill>
                  <a:srgbClr val="377A83"/>
                </a:solidFill>
                <a:latin typeface="Calibri" panose="020F0502020204030204"/>
              </a:rPr>
              <a:t>Possession of a running line for engineering work</a:t>
            </a:r>
            <a:br>
              <a:rPr lang="en-GB" sz="1800" b="1" i="0" u="none" strike="noStrike" kern="1200" cap="none" spc="-50" normalizeH="0" noProof="0">
                <a:ln>
                  <a:noFill/>
                </a:ln>
                <a:effectLst/>
                <a:uLnTx/>
                <a:uFillTx/>
                <a:latin typeface="Calibri" panose="020F0502020204030204"/>
              </a:rPr>
            </a:br>
            <a:r>
              <a:rPr lang="en-GB" sz="1800" i="0" u="none" strike="noStrike" kern="1200" cap="none" spc="-50" normalizeH="0" noProof="0">
                <a:ln>
                  <a:noFill/>
                </a:ln>
                <a:solidFill>
                  <a:schemeClr val="tx1"/>
                </a:solidFill>
                <a:effectLst/>
                <a:uLnTx/>
                <a:uFillTx/>
                <a:latin typeface="Calibri" panose="020F0502020204030204"/>
              </a:rPr>
              <a:t>The deviation is requested</a:t>
            </a:r>
            <a:r>
              <a:rPr lang="en-GB" spc="-50" dirty="0">
                <a:solidFill>
                  <a:schemeClr val="tx1"/>
                </a:solidFill>
                <a:latin typeface="Calibri" panose="020F0502020204030204"/>
              </a:rPr>
              <a:t> </a:t>
            </a:r>
            <a:r>
              <a:rPr lang="en-GB" sz="1800" i="0" u="none" strike="noStrike" kern="1200" cap="none" spc="-50" normalizeH="0" noProof="0">
                <a:ln>
                  <a:noFill/>
                </a:ln>
                <a:solidFill>
                  <a:schemeClr val="tx1"/>
                </a:solidFill>
                <a:effectLst/>
                <a:uLnTx/>
                <a:uFillTx/>
                <a:latin typeface="Calibri" panose="020F0502020204030204"/>
              </a:rPr>
              <a:t>to trial the proposed changes in the York Maintenance Delivery Unit, </a:t>
            </a:r>
            <a:endParaRPr lang="en-GB" spc="-50" dirty="0">
              <a:solidFill>
                <a:schemeClr val="tx1"/>
              </a:solidFill>
              <a:latin typeface="Calibri" panose="020F0502020204030204"/>
            </a:endParaRPr>
          </a:p>
          <a:p>
            <a:pPr>
              <a:defRPr/>
            </a:pPr>
            <a:r>
              <a:rPr lang="en-GB" sz="1800" i="0" u="none" strike="noStrike" kern="1200" cap="none" spc="-50" normalizeH="0" noProof="0">
                <a:ln>
                  <a:noFill/>
                </a:ln>
                <a:solidFill>
                  <a:schemeClr val="tx1"/>
                </a:solidFill>
                <a:effectLst/>
                <a:uLnTx/>
                <a:uFillTx/>
                <a:latin typeface="Calibri" panose="020F0502020204030204"/>
              </a:rPr>
              <a:t>part of the Eastern Route within Network Rail.</a:t>
            </a:r>
            <a:r>
              <a:rPr lang="en-GB" spc="-50" dirty="0">
                <a:solidFill>
                  <a:schemeClr val="tx1"/>
                </a:solidFill>
                <a:latin typeface="Calibri" panose="020F0502020204030204"/>
              </a:rPr>
              <a:t> </a:t>
            </a:r>
            <a:endParaRPr lang="en-GB" sz="1800" i="0" u="none" strike="noStrike" kern="1200" cap="none" spc="-50" normalizeH="0" noProof="0">
              <a:ln>
                <a:noFill/>
              </a:ln>
              <a:solidFill>
                <a:schemeClr val="tx1"/>
              </a:solidFill>
              <a:effectLst/>
              <a:uLnTx/>
              <a:uFillTx/>
              <a:latin typeface="Calibri" panose="020F0502020204030204"/>
              <a:ea typeface="Calibri"/>
              <a:cs typeface="Calibri"/>
            </a:endParaRPr>
          </a:p>
        </p:txBody>
      </p:sp>
      <p:pic>
        <p:nvPicPr>
          <p:cNvPr id="11" name="Picture 10">
            <a:hlinkClick r:id="rId10"/>
            <a:extLst>
              <a:ext uri="{FF2B5EF4-FFF2-40B4-BE49-F238E27FC236}">
                <a16:creationId xmlns:a16="http://schemas.microsoft.com/office/drawing/2014/main" id="{E260005B-D2A6-3ECA-C4C2-10F2AA2836C2}"/>
              </a:ext>
            </a:extLst>
          </p:cNvPr>
          <p:cNvPicPr>
            <a:picLocks noChangeAspect="1"/>
          </p:cNvPicPr>
          <p:nvPr/>
        </p:nvPicPr>
        <p:blipFill>
          <a:blip r:embed="rId6"/>
          <a:stretch>
            <a:fillRect/>
          </a:stretch>
        </p:blipFill>
        <p:spPr>
          <a:xfrm>
            <a:off x="10612419" y="3775637"/>
            <a:ext cx="755970" cy="755970"/>
          </a:xfrm>
          <a:prstGeom prst="rect">
            <a:avLst/>
          </a:prstGeom>
        </p:spPr>
      </p:pic>
      <p:sp>
        <p:nvSpPr>
          <p:cNvPr id="12" name="Rectangle: Rounded Corners 11">
            <a:hlinkClick r:id="" action="ppaction://noaction" highlightClick="1"/>
            <a:extLst>
              <a:ext uri="{FF2B5EF4-FFF2-40B4-BE49-F238E27FC236}">
                <a16:creationId xmlns:a16="http://schemas.microsoft.com/office/drawing/2014/main" id="{AC5A0583-7760-2356-ADDF-5D332EB755B5}"/>
              </a:ext>
            </a:extLst>
          </p:cNvPr>
          <p:cNvSpPr/>
          <p:nvPr/>
        </p:nvSpPr>
        <p:spPr>
          <a:xfrm>
            <a:off x="986863" y="4951813"/>
            <a:ext cx="10142069" cy="712184"/>
          </a:xfrm>
          <a:prstGeom prst="roundRect">
            <a:avLst>
              <a:gd name="adj" fmla="val 2207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a:defRPr/>
            </a:pPr>
            <a:r>
              <a:rPr lang="en-GB" b="1" spc="-50">
                <a:solidFill>
                  <a:srgbClr val="377A83"/>
                </a:solidFill>
                <a:latin typeface="Calibri" panose="020F0502020204030204"/>
              </a:rPr>
              <a:t>24-008-DEV</a:t>
            </a:r>
            <a:r>
              <a:rPr kumimoji="0" lang="en-GB" sz="1800" b="1" i="0" u="none" strike="noStrike" kern="1200" cap="none" spc="-50" normalizeH="0" noProof="0">
                <a:ln>
                  <a:noFill/>
                </a:ln>
                <a:solidFill>
                  <a:srgbClr val="377A83"/>
                </a:solidFill>
                <a:effectLst/>
                <a:uLnTx/>
                <a:uFillTx/>
                <a:latin typeface="Calibri" panose="020F0502020204030204"/>
                <a:ea typeface="+mn-ea"/>
                <a:cs typeface="+mn-cs"/>
              </a:rPr>
              <a:t>; </a:t>
            </a:r>
            <a:r>
              <a:rPr lang="en-GB" b="1" spc="-50">
                <a:solidFill>
                  <a:srgbClr val="377A83"/>
                </a:solidFill>
                <a:latin typeface="Calibri" panose="020F0502020204030204"/>
              </a:rPr>
              <a:t>GIRT7020</a:t>
            </a:r>
            <a:r>
              <a:rPr kumimoji="0" lang="en-GB" sz="1800" b="1" i="0" u="none" strike="noStrike" kern="1200" cap="none" spc="-50" normalizeH="0" noProof="0">
                <a:ln>
                  <a:noFill/>
                </a:ln>
                <a:solidFill>
                  <a:srgbClr val="377A83"/>
                </a:solidFill>
                <a:effectLst/>
                <a:uLnTx/>
                <a:uFillTx/>
                <a:latin typeface="Calibri" panose="020F0502020204030204"/>
                <a:ea typeface="+mn-ea"/>
                <a:cs typeface="+mn-cs"/>
              </a:rPr>
              <a:t> Issue </a:t>
            </a:r>
            <a:r>
              <a:rPr lang="en-GB" b="1" spc="-50">
                <a:solidFill>
                  <a:srgbClr val="377A83"/>
                </a:solidFill>
                <a:latin typeface="Calibri" panose="020F0502020204030204"/>
              </a:rPr>
              <a:t>2 </a:t>
            </a:r>
            <a:r>
              <a:rPr lang="en-GB" spc="-50" dirty="0">
                <a:solidFill>
                  <a:srgbClr val="377A83"/>
                </a:solidFill>
                <a:latin typeface="Calibri" panose="020F0502020204030204"/>
              </a:rPr>
              <a:t>–</a:t>
            </a:r>
            <a:r>
              <a:rPr lang="en-GB" b="1" spc="-50" dirty="0">
                <a:solidFill>
                  <a:srgbClr val="377A83"/>
                </a:solidFill>
                <a:latin typeface="Calibri" panose="020F0502020204030204"/>
              </a:rPr>
              <a:t> </a:t>
            </a:r>
            <a:r>
              <a:rPr lang="en-GB" b="1" spc="-50">
                <a:solidFill>
                  <a:srgbClr val="377A83"/>
                </a:solidFill>
                <a:latin typeface="Calibri" panose="020F0502020204030204"/>
              </a:rPr>
              <a:t>GB Requirements for Platform Height, Platform Offset</a:t>
            </a:r>
            <a:r>
              <a:rPr lang="en-GB" b="1" spc="-50" dirty="0">
                <a:solidFill>
                  <a:srgbClr val="377A83"/>
                </a:solidFill>
                <a:latin typeface="Calibri" panose="020F0502020204030204"/>
              </a:rPr>
              <a:t>,</a:t>
            </a:r>
            <a:r>
              <a:rPr lang="en-GB" b="1" spc="-50">
                <a:solidFill>
                  <a:srgbClr val="377A83"/>
                </a:solidFill>
                <a:latin typeface="Calibri" panose="020F0502020204030204"/>
              </a:rPr>
              <a:t> and Platform Width</a:t>
            </a:r>
            <a:br>
              <a:rPr lang="en-GB" b="1" spc="-50" dirty="0">
                <a:latin typeface="Calibri" panose="020F0502020204030204"/>
              </a:rPr>
            </a:br>
            <a:r>
              <a:rPr lang="en-GB" spc="-50">
                <a:solidFill>
                  <a:schemeClr val="tx1"/>
                </a:solidFill>
                <a:latin typeface="Calibri" panose="020F0502020204030204"/>
              </a:rPr>
              <a:t>Tilehurst Station – adjacent to OLE gantry structure number MLN 62 126 (for all</a:t>
            </a:r>
            <a:r>
              <a:rPr lang="en-GB" spc="-50" dirty="0">
                <a:solidFill>
                  <a:schemeClr val="tx1"/>
                </a:solidFill>
                <a:latin typeface="Calibri" panose="020F0502020204030204"/>
              </a:rPr>
              <a:t>)</a:t>
            </a:r>
            <a:endParaRPr lang="en-GB" sz="1800" i="0" u="none" strike="noStrike" kern="1200" cap="none" spc="-50" normalizeH="0" noProof="0">
              <a:ln>
                <a:noFill/>
              </a:ln>
              <a:solidFill>
                <a:schemeClr val="tx1"/>
              </a:solidFill>
              <a:effectLst/>
              <a:uLnTx/>
              <a:uFillTx/>
              <a:latin typeface="Calibri" panose="020F0502020204030204"/>
              <a:cs typeface="Calibri"/>
            </a:endParaRPr>
          </a:p>
        </p:txBody>
      </p:sp>
      <p:pic>
        <p:nvPicPr>
          <p:cNvPr id="13" name="Picture 12">
            <a:hlinkClick r:id="rId11"/>
            <a:extLst>
              <a:ext uri="{FF2B5EF4-FFF2-40B4-BE49-F238E27FC236}">
                <a16:creationId xmlns:a16="http://schemas.microsoft.com/office/drawing/2014/main" id="{D8EDB6CB-1735-64BE-2C9B-E29441D4D550}"/>
              </a:ext>
            </a:extLst>
          </p:cNvPr>
          <p:cNvPicPr>
            <a:picLocks noChangeAspect="1"/>
          </p:cNvPicPr>
          <p:nvPr/>
        </p:nvPicPr>
        <p:blipFill>
          <a:blip r:embed="rId6"/>
          <a:stretch>
            <a:fillRect/>
          </a:stretch>
        </p:blipFill>
        <p:spPr>
          <a:xfrm>
            <a:off x="10612419" y="4929920"/>
            <a:ext cx="755970" cy="755970"/>
          </a:xfrm>
          <a:prstGeom prst="rect">
            <a:avLst/>
          </a:prstGeom>
        </p:spPr>
      </p:pic>
      <p:pic>
        <p:nvPicPr>
          <p:cNvPr id="2" name="Picture 1">
            <a:hlinkClick r:id="" action="ppaction://hlinkshowjump?jump=previousslide"/>
            <a:extLst>
              <a:ext uri="{FF2B5EF4-FFF2-40B4-BE49-F238E27FC236}">
                <a16:creationId xmlns:a16="http://schemas.microsoft.com/office/drawing/2014/main" id="{BA3D0A11-88EE-BFE7-4771-692358027CEB}"/>
              </a:ext>
            </a:extLst>
          </p:cNvPr>
          <p:cNvPicPr>
            <a:picLocks noChangeAspect="1"/>
          </p:cNvPicPr>
          <p:nvPr/>
        </p:nvPicPr>
        <p:blipFill>
          <a:blip r:embed="rId12"/>
          <a:stretch>
            <a:fillRect/>
          </a:stretch>
        </p:blipFill>
        <p:spPr>
          <a:xfrm flipH="1">
            <a:off x="10372933" y="6016808"/>
            <a:ext cx="756000" cy="756000"/>
          </a:xfrm>
          <a:prstGeom prst="rect">
            <a:avLst/>
          </a:prstGeom>
        </p:spPr>
      </p:pic>
      <p:pic>
        <p:nvPicPr>
          <p:cNvPr id="3" name="Picture 2">
            <a:extLst>
              <a:ext uri="{FF2B5EF4-FFF2-40B4-BE49-F238E27FC236}">
                <a16:creationId xmlns:a16="http://schemas.microsoft.com/office/drawing/2014/main" id="{B8D5D96E-4393-E7C3-1101-CFB2E41B49DF}"/>
              </a:ext>
            </a:extLst>
          </p:cNvPr>
          <p:cNvPicPr>
            <a:picLocks noChangeAspect="1"/>
          </p:cNvPicPr>
          <p:nvPr/>
        </p:nvPicPr>
        <p:blipFill>
          <a:blip r:embed="rId12">
            <a:alphaModFix amt="20000"/>
          </a:blip>
          <a:stretch>
            <a:fillRect/>
          </a:stretch>
        </p:blipFill>
        <p:spPr>
          <a:xfrm>
            <a:off x="11290478" y="6016808"/>
            <a:ext cx="756000" cy="756000"/>
          </a:xfrm>
          <a:prstGeom prst="rect">
            <a:avLst/>
          </a:prstGeom>
        </p:spPr>
      </p:pic>
      <p:sp>
        <p:nvSpPr>
          <p:cNvPr id="15" name="Rectangle: Rounded Corners 14">
            <a:extLst>
              <a:ext uri="{FF2B5EF4-FFF2-40B4-BE49-F238E27FC236}">
                <a16:creationId xmlns:a16="http://schemas.microsoft.com/office/drawing/2014/main" id="{DE64BC72-90B8-E420-1F62-4097AAF86172}"/>
              </a:ext>
            </a:extLst>
          </p:cNvPr>
          <p:cNvSpPr/>
          <p:nvPr/>
        </p:nvSpPr>
        <p:spPr>
          <a:xfrm>
            <a:off x="986864" y="234119"/>
            <a:ext cx="10227414" cy="720000"/>
          </a:xfrm>
          <a:prstGeom prst="roundRect">
            <a:avLst>
              <a:gd name="adj" fmla="val 30718"/>
            </a:avLst>
          </a:prstGeom>
          <a:solidFill>
            <a:srgbClr val="377A8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dirty="0">
                <a:latin typeface="Calibri" panose="020F0502020204030204"/>
              </a:rPr>
              <a:t>Nine deviations have been published since March 2024 (Slide 2 of 2)</a:t>
            </a:r>
            <a:endParaRPr kumimoji="0" lang="en-GB" sz="1800" b="0" i="0" u="none" strike="noStrike" kern="1200" cap="none" spc="-5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996424425"/>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pic>
        <p:nvPicPr>
          <p:cNvPr id="37" name="Picture 36">
            <a:hlinkClick r:id="" action="ppaction://hlinkshowjump?jump=endshow"/>
            <a:extLst>
              <a:ext uri="{FF2B5EF4-FFF2-40B4-BE49-F238E27FC236}">
                <a16:creationId xmlns:a16="http://schemas.microsoft.com/office/drawing/2014/main" id="{DB84A75D-F55C-FB87-39EA-4D941010E2FC}"/>
              </a:ext>
            </a:extLst>
          </p:cNvPr>
          <p:cNvPicPr>
            <a:picLocks noChangeAspect="1"/>
          </p:cNvPicPr>
          <p:nvPr/>
        </p:nvPicPr>
        <p:blipFill>
          <a:blip r:embed="rId5"/>
          <a:stretch>
            <a:fillRect/>
          </a:stretch>
        </p:blipFill>
        <p:spPr>
          <a:xfrm>
            <a:off x="89371" y="6016808"/>
            <a:ext cx="720000" cy="692039"/>
          </a:xfrm>
          <a:prstGeom prst="rect">
            <a:avLst/>
          </a:prstGeom>
        </p:spPr>
      </p:pic>
      <p:sp>
        <p:nvSpPr>
          <p:cNvPr id="24" name="Rectangle: Rounded Corners 23">
            <a:extLst>
              <a:ext uri="{FF2B5EF4-FFF2-40B4-BE49-F238E27FC236}">
                <a16:creationId xmlns:a16="http://schemas.microsoft.com/office/drawing/2014/main" id="{3B177E74-444C-B695-F5F2-41AB6F9C3126}"/>
              </a:ext>
            </a:extLst>
          </p:cNvPr>
          <p:cNvSpPr/>
          <p:nvPr/>
        </p:nvSpPr>
        <p:spPr>
          <a:xfrm>
            <a:off x="1031115" y="201140"/>
            <a:ext cx="10227414" cy="720000"/>
          </a:xfrm>
          <a:prstGeom prst="roundRect">
            <a:avLst>
              <a:gd name="adj" fmla="val 30718"/>
            </a:avLst>
          </a:prstGeom>
          <a:solidFill>
            <a:srgbClr val="2956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Draft standards scheduled for publishing in September 2024</a:t>
            </a:r>
          </a:p>
        </p:txBody>
      </p:sp>
      <p:pic>
        <p:nvPicPr>
          <p:cNvPr id="39" name="Picture 38">
            <a:hlinkClick r:id="" action="ppaction://hlinkshowjump?jump=nextslide"/>
            <a:extLst>
              <a:ext uri="{FF2B5EF4-FFF2-40B4-BE49-F238E27FC236}">
                <a16:creationId xmlns:a16="http://schemas.microsoft.com/office/drawing/2014/main" id="{6047FB41-EAAB-07D3-864D-4A44FA088302}"/>
              </a:ext>
            </a:extLst>
          </p:cNvPr>
          <p:cNvPicPr>
            <a:picLocks noChangeAspect="1"/>
          </p:cNvPicPr>
          <p:nvPr/>
        </p:nvPicPr>
        <p:blipFill>
          <a:blip r:embed="rId6">
            <a:alphaModFix/>
          </a:blip>
          <a:stretch>
            <a:fillRect/>
          </a:stretch>
        </p:blipFill>
        <p:spPr>
          <a:xfrm>
            <a:off x="11290478" y="6016808"/>
            <a:ext cx="756000" cy="756000"/>
          </a:xfrm>
          <a:prstGeom prst="rect">
            <a:avLst/>
          </a:prstGeom>
        </p:spPr>
      </p:pic>
      <p:pic>
        <p:nvPicPr>
          <p:cNvPr id="40" name="Picture 39">
            <a:extLst>
              <a:ext uri="{FF2B5EF4-FFF2-40B4-BE49-F238E27FC236}">
                <a16:creationId xmlns:a16="http://schemas.microsoft.com/office/drawing/2014/main" id="{FC7EE709-8805-0C84-A881-805A9EBD5B24}"/>
              </a:ext>
            </a:extLst>
          </p:cNvPr>
          <p:cNvPicPr>
            <a:picLocks noChangeAspect="1"/>
          </p:cNvPicPr>
          <p:nvPr/>
        </p:nvPicPr>
        <p:blipFill>
          <a:blip r:embed="rId6">
            <a:alphaModFix amt="20000"/>
          </a:blip>
          <a:stretch>
            <a:fillRect/>
          </a:stretch>
        </p:blipFill>
        <p:spPr>
          <a:xfrm flipH="1">
            <a:off x="10372933" y="6016808"/>
            <a:ext cx="756000" cy="756000"/>
          </a:xfrm>
          <a:prstGeom prst="rect">
            <a:avLst/>
          </a:prstGeom>
        </p:spPr>
      </p:pic>
      <p:pic>
        <p:nvPicPr>
          <p:cNvPr id="4" name="Picture 3" descr="A white line drawing of a person standing next to a train&#10;&#10;Description automatically generated">
            <a:extLst>
              <a:ext uri="{FF2B5EF4-FFF2-40B4-BE49-F238E27FC236}">
                <a16:creationId xmlns:a16="http://schemas.microsoft.com/office/drawing/2014/main" id="{11796440-809C-F4AA-9045-C8F90176FE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197" y="1482103"/>
            <a:ext cx="720000" cy="720000"/>
          </a:xfrm>
          <a:prstGeom prst="rect">
            <a:avLst/>
          </a:prstGeom>
        </p:spPr>
      </p:pic>
      <p:sp>
        <p:nvSpPr>
          <p:cNvPr id="5" name="Rectangle: Rounded Corners 4">
            <a:hlinkClick r:id="" action="ppaction://noaction" highlightClick="1"/>
            <a:extLst>
              <a:ext uri="{FF2B5EF4-FFF2-40B4-BE49-F238E27FC236}">
                <a16:creationId xmlns:a16="http://schemas.microsoft.com/office/drawing/2014/main" id="{677A8556-A567-776C-DDF9-7ED238A2480B}"/>
              </a:ext>
            </a:extLst>
          </p:cNvPr>
          <p:cNvSpPr/>
          <p:nvPr/>
        </p:nvSpPr>
        <p:spPr>
          <a:xfrm>
            <a:off x="1012754" y="1477891"/>
            <a:ext cx="10254670"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GERT8000-TW1 Issue 20</a:t>
            </a:r>
            <a:r>
              <a:rPr lang="en-GB" dirty="0">
                <a:solidFill>
                  <a:prstClr val="black"/>
                </a:solidFill>
                <a:latin typeface="Calibri" panose="020F0502020204030204"/>
              </a:rPr>
              <a:t> </a:t>
            </a:r>
            <a:r>
              <a:rPr lang="en-GB" dirty="0">
                <a:solidFill>
                  <a:prstClr val="black"/>
                </a:solidFill>
                <a:ea typeface="+mn-lt"/>
                <a:cs typeface="+mn-lt"/>
              </a:rPr>
              <a:t>–</a:t>
            </a:r>
            <a:r>
              <a:rPr lang="en-GB" dirty="0">
                <a:solidFill>
                  <a:prstClr val="black"/>
                </a:solidFill>
                <a:latin typeface="Calibri" panose="020F0502020204030204"/>
              </a:rPr>
              <a:t>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Preparation and movement of trains</a:t>
            </a:r>
            <a:r>
              <a:rPr lang="en-GB" dirty="0">
                <a:solidFill>
                  <a:prstClr val="black"/>
                </a:solidFill>
                <a:latin typeface="Calibri" panose="020F0502020204030204"/>
              </a:rPr>
              <a:t> </a:t>
            </a:r>
            <a:endParaRPr lang="en-US" dirty="0">
              <a:solidFill>
                <a:prstClr val="black"/>
              </a:solidFill>
              <a:ea typeface="Calibri" panose="020F0502020204030204"/>
              <a:cs typeface="Calibri" panose="020F0502020204030204"/>
            </a:endParaRPr>
          </a:p>
        </p:txBody>
      </p:sp>
      <p:pic>
        <p:nvPicPr>
          <p:cNvPr id="6" name="Picture 5" descr="A white line drawing of a person standing next to a train&#10;&#10;Description automatically generated">
            <a:extLst>
              <a:ext uri="{FF2B5EF4-FFF2-40B4-BE49-F238E27FC236}">
                <a16:creationId xmlns:a16="http://schemas.microsoft.com/office/drawing/2014/main" id="{80F86553-B147-EFA9-133B-1B2AFAB371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197" y="2289171"/>
            <a:ext cx="720000" cy="720000"/>
          </a:xfrm>
          <a:prstGeom prst="rect">
            <a:avLst/>
          </a:prstGeom>
        </p:spPr>
      </p:pic>
      <p:sp>
        <p:nvSpPr>
          <p:cNvPr id="7" name="Rectangle: Rounded Corners 6">
            <a:hlinkClick r:id="" action="ppaction://noaction" highlightClick="1"/>
            <a:extLst>
              <a:ext uri="{FF2B5EF4-FFF2-40B4-BE49-F238E27FC236}">
                <a16:creationId xmlns:a16="http://schemas.microsoft.com/office/drawing/2014/main" id="{95CBD61D-BA66-BDDB-67C8-B018E167FB62}"/>
              </a:ext>
            </a:extLst>
          </p:cNvPr>
          <p:cNvSpPr/>
          <p:nvPr/>
        </p:nvSpPr>
        <p:spPr>
          <a:xfrm>
            <a:off x="1012754" y="2286363"/>
            <a:ext cx="10254670"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RS523 Issue 2</a:t>
            </a:r>
            <a:r>
              <a:rPr lang="en-GB" dirty="0">
                <a:solidFill>
                  <a:prstClr val="black"/>
                </a:solidFill>
                <a:latin typeface="Calibri" panose="020F0502020204030204"/>
              </a:rPr>
              <a:t> </a:t>
            </a:r>
            <a:r>
              <a:rPr lang="en-GB" dirty="0">
                <a:solidFill>
                  <a:prstClr val="black"/>
                </a:solidFill>
                <a:ea typeface="+mn-lt"/>
                <a:cs typeface="+mn-lt"/>
              </a:rPr>
              <a:t>–</a:t>
            </a:r>
            <a:r>
              <a:rPr lang="en-GB" dirty="0">
                <a:solidFill>
                  <a:prstClr val="black"/>
                </a:solidFill>
                <a:latin typeface="Calibri" panose="020F0502020204030204"/>
              </a:rPr>
              <a:t>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GSM-R Handbook</a:t>
            </a:r>
            <a:endParaRPr lang="en-US" dirty="0">
              <a:solidFill>
                <a:prstClr val="black"/>
              </a:solidFill>
              <a:ea typeface="+mn-ea"/>
              <a:cs typeface="+mn-cs"/>
            </a:endParaRPr>
          </a:p>
        </p:txBody>
      </p:sp>
      <p:sp>
        <p:nvSpPr>
          <p:cNvPr id="8" name="Rectangle: Rounded Corners 7">
            <a:extLst>
              <a:ext uri="{FF2B5EF4-FFF2-40B4-BE49-F238E27FC236}">
                <a16:creationId xmlns:a16="http://schemas.microsoft.com/office/drawing/2014/main" id="{3527AD08-0725-861F-83DE-C61C6AE42DF8}"/>
              </a:ext>
            </a:extLst>
          </p:cNvPr>
          <p:cNvSpPr/>
          <p:nvPr/>
        </p:nvSpPr>
        <p:spPr>
          <a:xfrm>
            <a:off x="1021439" y="1035478"/>
            <a:ext cx="10227414" cy="329916"/>
          </a:xfrm>
          <a:prstGeom prst="roundRect">
            <a:avLst>
              <a:gd name="adj" fmla="val 43036"/>
            </a:avLst>
          </a:prstGeom>
          <a:solidFill>
            <a:srgbClr val="2956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GSM-R Handbook </a:t>
            </a:r>
            <a:r>
              <a:rPr lang="en-GB" spc="-50" dirty="0">
                <a:latin typeface="Calibri" panose="020F0502020204030204"/>
              </a:rPr>
              <a:t>updates</a:t>
            </a:r>
            <a:endParaRPr lang="en-GB" spc="-50">
              <a:latin typeface="Calibri" panose="020F0502020204030204"/>
            </a:endParaRPr>
          </a:p>
        </p:txBody>
      </p:sp>
      <p:sp>
        <p:nvSpPr>
          <p:cNvPr id="9" name="Rectangle: Rounded Corners 8">
            <a:extLst>
              <a:ext uri="{FF2B5EF4-FFF2-40B4-BE49-F238E27FC236}">
                <a16:creationId xmlns:a16="http://schemas.microsoft.com/office/drawing/2014/main" id="{F65B5717-B0DA-C724-9AB9-F55834B78795}"/>
              </a:ext>
            </a:extLst>
          </p:cNvPr>
          <p:cNvSpPr/>
          <p:nvPr/>
        </p:nvSpPr>
        <p:spPr>
          <a:xfrm>
            <a:off x="1040010" y="3144249"/>
            <a:ext cx="10227414" cy="329916"/>
          </a:xfrm>
          <a:prstGeom prst="roundRect">
            <a:avLst>
              <a:gd name="adj" fmla="val 43036"/>
            </a:avLst>
          </a:prstGeom>
          <a:solidFill>
            <a:srgbClr val="2956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Rules concerning walking on or near the line</a:t>
            </a:r>
          </a:p>
        </p:txBody>
      </p:sp>
      <p:pic>
        <p:nvPicPr>
          <p:cNvPr id="10" name="Picture 9" descr="A white line drawing of a person standing next to a train&#10;&#10;Description automatically generated">
            <a:extLst>
              <a:ext uri="{FF2B5EF4-FFF2-40B4-BE49-F238E27FC236}">
                <a16:creationId xmlns:a16="http://schemas.microsoft.com/office/drawing/2014/main" id="{1B458990-0971-C0E6-2CE4-C9218BB2B3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560" y="4378689"/>
            <a:ext cx="720000" cy="720000"/>
          </a:xfrm>
          <a:prstGeom prst="rect">
            <a:avLst/>
          </a:prstGeom>
        </p:spPr>
      </p:pic>
      <p:sp>
        <p:nvSpPr>
          <p:cNvPr id="11" name="Rectangle: Rounded Corners 10">
            <a:hlinkClick r:id="" action="ppaction://noaction" highlightClick="1"/>
            <a:extLst>
              <a:ext uri="{FF2B5EF4-FFF2-40B4-BE49-F238E27FC236}">
                <a16:creationId xmlns:a16="http://schemas.microsoft.com/office/drawing/2014/main" id="{B59BD693-55C2-716A-A3E3-B1251CCCB138}"/>
              </a:ext>
            </a:extLst>
          </p:cNvPr>
          <p:cNvSpPr/>
          <p:nvPr/>
        </p:nvSpPr>
        <p:spPr>
          <a:xfrm>
            <a:off x="1031117" y="4377285"/>
            <a:ext cx="10227414"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GERT8000-HB6 Issue 8</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General duties of an individual working alone (IWA)</a:t>
            </a:r>
            <a:endParaRPr lang="en-US" dirty="0">
              <a:solidFill>
                <a:prstClr val="black"/>
              </a:solidFill>
              <a:ea typeface="+mn-ea"/>
              <a:cs typeface="+mn-cs"/>
            </a:endParaRPr>
          </a:p>
        </p:txBody>
      </p:sp>
      <p:pic>
        <p:nvPicPr>
          <p:cNvPr id="12" name="Picture 11" descr="A white line drawing of a person standing next to a train&#10;&#10;Description automatically generated">
            <a:extLst>
              <a:ext uri="{FF2B5EF4-FFF2-40B4-BE49-F238E27FC236}">
                <a16:creationId xmlns:a16="http://schemas.microsoft.com/office/drawing/2014/main" id="{F5F5CB95-0648-2123-5410-0C73644D41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885" y="3586734"/>
            <a:ext cx="720000" cy="720000"/>
          </a:xfrm>
          <a:prstGeom prst="rect">
            <a:avLst/>
          </a:prstGeom>
        </p:spPr>
      </p:pic>
      <p:sp>
        <p:nvSpPr>
          <p:cNvPr id="14" name="Rectangle: Rounded Corners 13">
            <a:hlinkClick r:id="" action="ppaction://noaction" highlightClick="1"/>
            <a:extLst>
              <a:ext uri="{FF2B5EF4-FFF2-40B4-BE49-F238E27FC236}">
                <a16:creationId xmlns:a16="http://schemas.microsoft.com/office/drawing/2014/main" id="{8073B522-500B-DF7B-A823-A63FEC3E6843}"/>
              </a:ext>
            </a:extLst>
          </p:cNvPr>
          <p:cNvSpPr/>
          <p:nvPr/>
        </p:nvSpPr>
        <p:spPr>
          <a:xfrm>
            <a:off x="1021442" y="3582522"/>
            <a:ext cx="10227414"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GERT8000-HB1 Issue 8</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General duties and track safety for track workers</a:t>
            </a:r>
            <a:endParaRPr lang="en-US" dirty="0">
              <a:solidFill>
                <a:prstClr val="black"/>
              </a:solidFill>
              <a:ea typeface="+mn-ea"/>
              <a:cs typeface="+mn-cs"/>
            </a:endParaRPr>
          </a:p>
        </p:txBody>
      </p:sp>
      <p:pic>
        <p:nvPicPr>
          <p:cNvPr id="27" name="Picture 26" descr="A white line drawing of a person standing next to a train&#10;&#10;Description automatically generated">
            <a:extLst>
              <a:ext uri="{FF2B5EF4-FFF2-40B4-BE49-F238E27FC236}">
                <a16:creationId xmlns:a16="http://schemas.microsoft.com/office/drawing/2014/main" id="{B89E8BE3-1501-293A-870E-E9B7500A6D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235" y="5187856"/>
            <a:ext cx="720000" cy="720000"/>
          </a:xfrm>
          <a:prstGeom prst="rect">
            <a:avLst/>
          </a:prstGeom>
        </p:spPr>
      </p:pic>
      <p:sp>
        <p:nvSpPr>
          <p:cNvPr id="28" name="Rectangle: Rounded Corners 27">
            <a:hlinkClick r:id="" action="ppaction://noaction" highlightClick="1"/>
            <a:extLst>
              <a:ext uri="{FF2B5EF4-FFF2-40B4-BE49-F238E27FC236}">
                <a16:creationId xmlns:a16="http://schemas.microsoft.com/office/drawing/2014/main" id="{D015C423-B411-0C8A-A027-A5AFF9D6A5B7}"/>
              </a:ext>
            </a:extLst>
          </p:cNvPr>
          <p:cNvSpPr/>
          <p:nvPr/>
        </p:nvSpPr>
        <p:spPr>
          <a:xfrm>
            <a:off x="1040792" y="5187856"/>
            <a:ext cx="10227414"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GERT8000-HB7 Issue 9</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General duties of a controller of site safety (COSS)</a:t>
            </a:r>
            <a:endParaRPr lang="en-US" dirty="0">
              <a:solidFill>
                <a:prstClr val="black"/>
              </a:solidFill>
              <a:ea typeface="+mn-ea"/>
              <a:cs typeface="+mn-cs"/>
            </a:endParaRPr>
          </a:p>
        </p:txBody>
      </p:sp>
    </p:spTree>
    <p:extLst>
      <p:ext uri="{BB962C8B-B14F-4D97-AF65-F5344CB8AC3E}">
        <p14:creationId xmlns:p14="http://schemas.microsoft.com/office/powerpoint/2010/main" val="2723228353"/>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pic>
        <p:nvPicPr>
          <p:cNvPr id="37" name="Picture 36">
            <a:hlinkClick r:id="" action="ppaction://hlinkshowjump?jump=endshow"/>
            <a:extLst>
              <a:ext uri="{FF2B5EF4-FFF2-40B4-BE49-F238E27FC236}">
                <a16:creationId xmlns:a16="http://schemas.microsoft.com/office/drawing/2014/main" id="{DB84A75D-F55C-FB87-39EA-4D941010E2FC}"/>
              </a:ext>
            </a:extLst>
          </p:cNvPr>
          <p:cNvPicPr>
            <a:picLocks noChangeAspect="1"/>
          </p:cNvPicPr>
          <p:nvPr/>
        </p:nvPicPr>
        <p:blipFill>
          <a:blip r:embed="rId5"/>
          <a:stretch>
            <a:fillRect/>
          </a:stretch>
        </p:blipFill>
        <p:spPr>
          <a:xfrm>
            <a:off x="89371" y="6016808"/>
            <a:ext cx="720000" cy="692039"/>
          </a:xfrm>
          <a:prstGeom prst="rect">
            <a:avLst/>
          </a:prstGeom>
        </p:spPr>
      </p:pic>
      <p:sp>
        <p:nvSpPr>
          <p:cNvPr id="24" name="Rectangle: Rounded Corners 23">
            <a:extLst>
              <a:ext uri="{FF2B5EF4-FFF2-40B4-BE49-F238E27FC236}">
                <a16:creationId xmlns:a16="http://schemas.microsoft.com/office/drawing/2014/main" id="{3B177E74-444C-B695-F5F2-41AB6F9C3126}"/>
              </a:ext>
            </a:extLst>
          </p:cNvPr>
          <p:cNvSpPr/>
          <p:nvPr/>
        </p:nvSpPr>
        <p:spPr>
          <a:xfrm>
            <a:off x="1031115" y="201140"/>
            <a:ext cx="10227414" cy="720000"/>
          </a:xfrm>
          <a:prstGeom prst="roundRect">
            <a:avLst>
              <a:gd name="adj" fmla="val 30718"/>
            </a:avLst>
          </a:prstGeom>
          <a:solidFill>
            <a:srgbClr val="2956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Draft standards scheduled for publishing in September 2024</a:t>
            </a:r>
          </a:p>
        </p:txBody>
      </p:sp>
      <p:pic>
        <p:nvPicPr>
          <p:cNvPr id="6" name="Picture 5" descr="A white line drawing of a person standing next to a train&#10;&#10;Description automatically generated">
            <a:extLst>
              <a:ext uri="{FF2B5EF4-FFF2-40B4-BE49-F238E27FC236}">
                <a16:creationId xmlns:a16="http://schemas.microsoft.com/office/drawing/2014/main" id="{148F169B-B88B-E084-7FD1-1DACE53226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872" y="2454523"/>
            <a:ext cx="720000" cy="720000"/>
          </a:xfrm>
          <a:prstGeom prst="rect">
            <a:avLst/>
          </a:prstGeom>
        </p:spPr>
      </p:pic>
      <p:pic>
        <p:nvPicPr>
          <p:cNvPr id="11" name="Picture 10" descr="A white line drawing of a person standing next to a train&#10;&#10;Description automatically generated">
            <a:extLst>
              <a:ext uri="{FF2B5EF4-FFF2-40B4-BE49-F238E27FC236}">
                <a16:creationId xmlns:a16="http://schemas.microsoft.com/office/drawing/2014/main" id="{F2B568DD-B20F-D59B-5F57-408A984678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197" y="1584208"/>
            <a:ext cx="720000" cy="720000"/>
          </a:xfrm>
          <a:prstGeom prst="rect">
            <a:avLst/>
          </a:prstGeom>
        </p:spPr>
      </p:pic>
      <p:sp>
        <p:nvSpPr>
          <p:cNvPr id="2" name="Rectangle: Rounded Corners 1">
            <a:extLst>
              <a:ext uri="{FF2B5EF4-FFF2-40B4-BE49-F238E27FC236}">
                <a16:creationId xmlns:a16="http://schemas.microsoft.com/office/drawing/2014/main" id="{F9B45357-B449-7AD5-8EB8-3187BEBFB5E7}"/>
              </a:ext>
            </a:extLst>
          </p:cNvPr>
          <p:cNvSpPr/>
          <p:nvPr/>
        </p:nvSpPr>
        <p:spPr>
          <a:xfrm>
            <a:off x="1040010" y="1103556"/>
            <a:ext cx="10227414" cy="329916"/>
          </a:xfrm>
          <a:prstGeom prst="roundRect">
            <a:avLst>
              <a:gd name="adj" fmla="val 43036"/>
            </a:avLst>
          </a:prstGeom>
          <a:solidFill>
            <a:srgbClr val="2956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Operation of </a:t>
            </a:r>
            <a:r>
              <a:rPr lang="en-GB" spc="-50" dirty="0">
                <a:latin typeface="Calibri" panose="020F0502020204030204"/>
              </a:rPr>
              <a:t>route </a:t>
            </a:r>
            <a:r>
              <a:rPr lang="en-GB" spc="-50">
                <a:latin typeface="Calibri" panose="020F0502020204030204"/>
              </a:rPr>
              <a:t>and </a:t>
            </a:r>
            <a:r>
              <a:rPr lang="en-GB" spc="-50" dirty="0">
                <a:latin typeface="Calibri" panose="020F0502020204030204"/>
              </a:rPr>
              <a:t>line proving trains</a:t>
            </a:r>
            <a:endParaRPr lang="en-GB" spc="-50">
              <a:latin typeface="Calibri" panose="020F0502020204030204"/>
            </a:endParaRPr>
          </a:p>
        </p:txBody>
      </p:sp>
      <p:sp>
        <p:nvSpPr>
          <p:cNvPr id="4" name="Rectangle: Rounded Corners 3">
            <a:hlinkClick r:id="" action="ppaction://noaction" highlightClick="1"/>
            <a:extLst>
              <a:ext uri="{FF2B5EF4-FFF2-40B4-BE49-F238E27FC236}">
                <a16:creationId xmlns:a16="http://schemas.microsoft.com/office/drawing/2014/main" id="{B66BF0F1-7775-2F64-5A65-BA3A5CEBA93F}"/>
              </a:ext>
            </a:extLst>
          </p:cNvPr>
          <p:cNvSpPr/>
          <p:nvPr/>
        </p:nvSpPr>
        <p:spPr>
          <a:xfrm>
            <a:off x="1022429" y="2439931"/>
            <a:ext cx="10226424"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GERT8000-HB1 Issue 8</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General duties and track safety for track workers</a:t>
            </a:r>
            <a:endParaRPr lang="en-US" dirty="0">
              <a:solidFill>
                <a:prstClr val="black"/>
              </a:solidFill>
              <a:ea typeface="+mn-ea"/>
              <a:cs typeface="+mn-cs"/>
            </a:endParaRPr>
          </a:p>
        </p:txBody>
      </p:sp>
      <p:sp>
        <p:nvSpPr>
          <p:cNvPr id="10" name="Rectangle: Rounded Corners 9">
            <a:hlinkClick r:id="" action="ppaction://noaction" highlightClick="1"/>
            <a:extLst>
              <a:ext uri="{FF2B5EF4-FFF2-40B4-BE49-F238E27FC236}">
                <a16:creationId xmlns:a16="http://schemas.microsoft.com/office/drawing/2014/main" id="{A8C10718-A367-6281-C015-5F7EAAD40F34}"/>
              </a:ext>
            </a:extLst>
          </p:cNvPr>
          <p:cNvSpPr/>
          <p:nvPr/>
        </p:nvSpPr>
        <p:spPr>
          <a:xfrm>
            <a:off x="1012754" y="1584208"/>
            <a:ext cx="10226424"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RIS-3771-TOM Issue 1</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Operation of Route and Line Proving Trains</a:t>
            </a:r>
            <a:endParaRPr lang="en-US" dirty="0">
              <a:solidFill>
                <a:prstClr val="black"/>
              </a:solidFill>
              <a:ea typeface="+mn-ea"/>
              <a:cs typeface="+mn-cs"/>
            </a:endParaRPr>
          </a:p>
        </p:txBody>
      </p:sp>
      <p:pic>
        <p:nvPicPr>
          <p:cNvPr id="15" name="Picture 14" descr="A white line drawing of a person standing next to a train&#10;&#10;Description automatically generated">
            <a:extLst>
              <a:ext uri="{FF2B5EF4-FFF2-40B4-BE49-F238E27FC236}">
                <a16:creationId xmlns:a16="http://schemas.microsoft.com/office/drawing/2014/main" id="{32A86B51-0415-E5E2-D1E0-69D7BA7ACC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547" y="3301302"/>
            <a:ext cx="720000" cy="720000"/>
          </a:xfrm>
          <a:prstGeom prst="rect">
            <a:avLst/>
          </a:prstGeom>
        </p:spPr>
      </p:pic>
      <p:sp>
        <p:nvSpPr>
          <p:cNvPr id="16" name="Rectangle: Rounded Corners 15">
            <a:hlinkClick r:id="" action="ppaction://noaction" highlightClick="1"/>
            <a:extLst>
              <a:ext uri="{FF2B5EF4-FFF2-40B4-BE49-F238E27FC236}">
                <a16:creationId xmlns:a16="http://schemas.microsoft.com/office/drawing/2014/main" id="{8DEB2B36-94DE-1CA0-F933-38B13BA5723C}"/>
              </a:ext>
            </a:extLst>
          </p:cNvPr>
          <p:cNvSpPr/>
          <p:nvPr/>
        </p:nvSpPr>
        <p:spPr>
          <a:xfrm>
            <a:off x="1032104" y="3301302"/>
            <a:ext cx="10226424"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GERT8000-HB8 Issue 10</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IWA, COSS or PC blocking a line</a:t>
            </a:r>
            <a:endParaRPr lang="en-US" dirty="0">
              <a:solidFill>
                <a:prstClr val="black"/>
              </a:solidFill>
              <a:ea typeface="+mn-ea"/>
              <a:cs typeface="+mn-cs"/>
            </a:endParaRPr>
          </a:p>
        </p:txBody>
      </p:sp>
      <p:pic>
        <p:nvPicPr>
          <p:cNvPr id="19" name="Picture 18" descr="A white line drawing of a person standing next to a train&#10;&#10;Description automatically generated">
            <a:extLst>
              <a:ext uri="{FF2B5EF4-FFF2-40B4-BE49-F238E27FC236}">
                <a16:creationId xmlns:a16="http://schemas.microsoft.com/office/drawing/2014/main" id="{13157FBE-A19F-0735-A0B8-CB9A5502AF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547" y="4141958"/>
            <a:ext cx="720000" cy="720000"/>
          </a:xfrm>
          <a:prstGeom prst="rect">
            <a:avLst/>
          </a:prstGeom>
        </p:spPr>
      </p:pic>
      <p:sp>
        <p:nvSpPr>
          <p:cNvPr id="23" name="Rectangle: Rounded Corners 22">
            <a:hlinkClick r:id="" action="ppaction://noaction" highlightClick="1"/>
            <a:extLst>
              <a:ext uri="{FF2B5EF4-FFF2-40B4-BE49-F238E27FC236}">
                <a16:creationId xmlns:a16="http://schemas.microsoft.com/office/drawing/2014/main" id="{2CEC055B-65A3-8054-A903-56A42C606782}"/>
              </a:ext>
            </a:extLst>
          </p:cNvPr>
          <p:cNvSpPr/>
          <p:nvPr/>
        </p:nvSpPr>
        <p:spPr>
          <a:xfrm>
            <a:off x="1032104" y="4141958"/>
            <a:ext cx="10226424"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GERT8000-TS1 Issue 18</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General Signalling Regulations</a:t>
            </a:r>
            <a:endParaRPr lang="en-US" dirty="0">
              <a:solidFill>
                <a:prstClr val="black"/>
              </a:solidFill>
              <a:ea typeface="+mn-ea"/>
              <a:cs typeface="+mn-cs"/>
            </a:endParaRPr>
          </a:p>
        </p:txBody>
      </p:sp>
      <p:pic>
        <p:nvPicPr>
          <p:cNvPr id="25" name="Picture 24" descr="A white line drawing of a person standing next to a train&#10;&#10;Description automatically generated">
            <a:extLst>
              <a:ext uri="{FF2B5EF4-FFF2-40B4-BE49-F238E27FC236}">
                <a16:creationId xmlns:a16="http://schemas.microsoft.com/office/drawing/2014/main" id="{8F20EBA4-03B3-370D-9E80-B6C610E9F6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547" y="5004733"/>
            <a:ext cx="720000" cy="720000"/>
          </a:xfrm>
          <a:prstGeom prst="rect">
            <a:avLst/>
          </a:prstGeom>
        </p:spPr>
      </p:pic>
      <p:sp>
        <p:nvSpPr>
          <p:cNvPr id="26" name="Rectangle: Rounded Corners 25">
            <a:hlinkClick r:id="" action="ppaction://noaction" highlightClick="1"/>
            <a:extLst>
              <a:ext uri="{FF2B5EF4-FFF2-40B4-BE49-F238E27FC236}">
                <a16:creationId xmlns:a16="http://schemas.microsoft.com/office/drawing/2014/main" id="{63EF77E6-3143-3FE4-6255-DC84A2F1F923}"/>
              </a:ext>
            </a:extLst>
          </p:cNvPr>
          <p:cNvSpPr/>
          <p:nvPr/>
        </p:nvSpPr>
        <p:spPr>
          <a:xfrm>
            <a:off x="1032104" y="5004733"/>
            <a:ext cx="10226424"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GERT8000-TW1 Issue 20</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Preparation and movement of trains</a:t>
            </a:r>
            <a:endParaRPr lang="en-US" dirty="0">
              <a:solidFill>
                <a:prstClr val="black"/>
              </a:solidFill>
              <a:ea typeface="+mn-ea"/>
              <a:cs typeface="+mn-cs"/>
            </a:endParaRPr>
          </a:p>
        </p:txBody>
      </p:sp>
      <p:pic>
        <p:nvPicPr>
          <p:cNvPr id="5" name="Picture 4">
            <a:hlinkClick r:id="" action="ppaction://hlinkshowjump?jump=nextslide"/>
            <a:extLst>
              <a:ext uri="{FF2B5EF4-FFF2-40B4-BE49-F238E27FC236}">
                <a16:creationId xmlns:a16="http://schemas.microsoft.com/office/drawing/2014/main" id="{B34B4FAA-7855-866F-8DA0-FC92291A4CDA}"/>
              </a:ext>
            </a:extLst>
          </p:cNvPr>
          <p:cNvPicPr>
            <a:picLocks noChangeAspect="1"/>
          </p:cNvPicPr>
          <p:nvPr/>
        </p:nvPicPr>
        <p:blipFill>
          <a:blip r:embed="rId7">
            <a:alphaModFix/>
          </a:blip>
          <a:stretch>
            <a:fillRect/>
          </a:stretch>
        </p:blipFill>
        <p:spPr>
          <a:xfrm>
            <a:off x="11290478" y="6016808"/>
            <a:ext cx="756000" cy="756000"/>
          </a:xfrm>
          <a:prstGeom prst="rect">
            <a:avLst/>
          </a:prstGeom>
        </p:spPr>
      </p:pic>
      <p:pic>
        <p:nvPicPr>
          <p:cNvPr id="7" name="Picture 6">
            <a:hlinkClick r:id="" action="ppaction://hlinkshowjump?jump=previousslide"/>
            <a:extLst>
              <a:ext uri="{FF2B5EF4-FFF2-40B4-BE49-F238E27FC236}">
                <a16:creationId xmlns:a16="http://schemas.microsoft.com/office/drawing/2014/main" id="{C14F3969-BC25-06DA-3327-98ACD69E86B2}"/>
              </a:ext>
            </a:extLst>
          </p:cNvPr>
          <p:cNvPicPr>
            <a:picLocks noChangeAspect="1"/>
          </p:cNvPicPr>
          <p:nvPr/>
        </p:nvPicPr>
        <p:blipFill>
          <a:blip r:embed="rId7"/>
          <a:stretch>
            <a:fillRect/>
          </a:stretch>
        </p:blipFill>
        <p:spPr>
          <a:xfrm flipH="1">
            <a:off x="10372933" y="6016808"/>
            <a:ext cx="756000" cy="756000"/>
          </a:xfrm>
          <a:prstGeom prst="rect">
            <a:avLst/>
          </a:prstGeom>
        </p:spPr>
      </p:pic>
    </p:spTree>
    <p:extLst>
      <p:ext uri="{BB962C8B-B14F-4D97-AF65-F5344CB8AC3E}">
        <p14:creationId xmlns:p14="http://schemas.microsoft.com/office/powerpoint/2010/main" val="2621102097"/>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pic>
        <p:nvPicPr>
          <p:cNvPr id="37" name="Picture 36">
            <a:hlinkClick r:id="" action="ppaction://hlinkshowjump?jump=endshow"/>
            <a:extLst>
              <a:ext uri="{FF2B5EF4-FFF2-40B4-BE49-F238E27FC236}">
                <a16:creationId xmlns:a16="http://schemas.microsoft.com/office/drawing/2014/main" id="{DB84A75D-F55C-FB87-39EA-4D941010E2FC}"/>
              </a:ext>
            </a:extLst>
          </p:cNvPr>
          <p:cNvPicPr>
            <a:picLocks noChangeAspect="1"/>
          </p:cNvPicPr>
          <p:nvPr/>
        </p:nvPicPr>
        <p:blipFill>
          <a:blip r:embed="rId5"/>
          <a:stretch>
            <a:fillRect/>
          </a:stretch>
        </p:blipFill>
        <p:spPr>
          <a:xfrm>
            <a:off x="89371" y="6016808"/>
            <a:ext cx="720000" cy="692039"/>
          </a:xfrm>
          <a:prstGeom prst="rect">
            <a:avLst/>
          </a:prstGeom>
        </p:spPr>
      </p:pic>
      <p:sp>
        <p:nvSpPr>
          <p:cNvPr id="24" name="Rectangle: Rounded Corners 23">
            <a:extLst>
              <a:ext uri="{FF2B5EF4-FFF2-40B4-BE49-F238E27FC236}">
                <a16:creationId xmlns:a16="http://schemas.microsoft.com/office/drawing/2014/main" id="{3B177E74-444C-B695-F5F2-41AB6F9C3126}"/>
              </a:ext>
            </a:extLst>
          </p:cNvPr>
          <p:cNvSpPr/>
          <p:nvPr/>
        </p:nvSpPr>
        <p:spPr>
          <a:xfrm>
            <a:off x="1031115" y="201140"/>
            <a:ext cx="10227414" cy="720000"/>
          </a:xfrm>
          <a:prstGeom prst="roundRect">
            <a:avLst>
              <a:gd name="adj" fmla="val 30718"/>
            </a:avLst>
          </a:prstGeom>
          <a:solidFill>
            <a:srgbClr val="2956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Draft standards scheduled for publishing in September 2024</a:t>
            </a:r>
          </a:p>
        </p:txBody>
      </p:sp>
      <p:sp>
        <p:nvSpPr>
          <p:cNvPr id="5" name="Rectangle: Rounded Corners 4">
            <a:extLst>
              <a:ext uri="{FF2B5EF4-FFF2-40B4-BE49-F238E27FC236}">
                <a16:creationId xmlns:a16="http://schemas.microsoft.com/office/drawing/2014/main" id="{3C009247-B985-0CED-C2D6-1E27C45712CF}"/>
              </a:ext>
            </a:extLst>
          </p:cNvPr>
          <p:cNvSpPr/>
          <p:nvPr/>
        </p:nvSpPr>
        <p:spPr>
          <a:xfrm>
            <a:off x="998735" y="977373"/>
            <a:ext cx="10227414" cy="329916"/>
          </a:xfrm>
          <a:prstGeom prst="roundRect">
            <a:avLst>
              <a:gd name="adj" fmla="val 43036"/>
            </a:avLst>
          </a:prstGeom>
          <a:solidFill>
            <a:srgbClr val="2956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Optimising drivers’ use of audible warnings</a:t>
            </a:r>
          </a:p>
        </p:txBody>
      </p:sp>
      <p:pic>
        <p:nvPicPr>
          <p:cNvPr id="7" name="Picture 6" descr="A white line drawing of a person standing next to a train&#10;&#10;Description automatically generated">
            <a:extLst>
              <a:ext uri="{FF2B5EF4-FFF2-40B4-BE49-F238E27FC236}">
                <a16:creationId xmlns:a16="http://schemas.microsoft.com/office/drawing/2014/main" id="{BAC7342E-2D86-4087-411F-0ACE029B3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3" y="2144411"/>
            <a:ext cx="720000" cy="720000"/>
          </a:xfrm>
          <a:prstGeom prst="rect">
            <a:avLst/>
          </a:prstGeom>
        </p:spPr>
      </p:pic>
      <p:sp>
        <p:nvSpPr>
          <p:cNvPr id="8" name="Rectangle: Rounded Corners 7">
            <a:hlinkClick r:id="" action="ppaction://noaction" highlightClick="1"/>
            <a:extLst>
              <a:ext uri="{FF2B5EF4-FFF2-40B4-BE49-F238E27FC236}">
                <a16:creationId xmlns:a16="http://schemas.microsoft.com/office/drawing/2014/main" id="{BC84069D-911D-1B16-C61C-7F2C1ED71C8B}"/>
              </a:ext>
            </a:extLst>
          </p:cNvPr>
          <p:cNvSpPr/>
          <p:nvPr/>
        </p:nvSpPr>
        <p:spPr>
          <a:xfrm>
            <a:off x="1008410" y="2144411"/>
            <a:ext cx="10240443"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GERT8000-SS2 Issue 7</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Shunting</a:t>
            </a:r>
            <a:endParaRPr lang="en-US" dirty="0">
              <a:solidFill>
                <a:prstClr val="black"/>
              </a:solidFill>
              <a:ea typeface="+mn-ea"/>
              <a:cs typeface="+mn-cs"/>
            </a:endParaRPr>
          </a:p>
        </p:txBody>
      </p:sp>
      <p:pic>
        <p:nvPicPr>
          <p:cNvPr id="9" name="Picture 8" descr="A white line drawing of a person standing next to a train&#10;&#10;Description automatically generated">
            <a:extLst>
              <a:ext uri="{FF2B5EF4-FFF2-40B4-BE49-F238E27FC236}">
                <a16:creationId xmlns:a16="http://schemas.microsoft.com/office/drawing/2014/main" id="{815EE73A-3950-9CB8-ED9D-499C945020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3" y="1374556"/>
            <a:ext cx="720000" cy="720000"/>
          </a:xfrm>
          <a:prstGeom prst="rect">
            <a:avLst/>
          </a:prstGeom>
        </p:spPr>
      </p:pic>
      <p:sp>
        <p:nvSpPr>
          <p:cNvPr id="12" name="Rectangle: Rounded Corners 11">
            <a:hlinkClick r:id="" action="ppaction://noaction" highlightClick="1"/>
            <a:extLst>
              <a:ext uri="{FF2B5EF4-FFF2-40B4-BE49-F238E27FC236}">
                <a16:creationId xmlns:a16="http://schemas.microsoft.com/office/drawing/2014/main" id="{90822957-A936-4D1B-2F1E-BDA271FE899C}"/>
              </a:ext>
            </a:extLst>
          </p:cNvPr>
          <p:cNvSpPr/>
          <p:nvPr/>
        </p:nvSpPr>
        <p:spPr>
          <a:xfrm>
            <a:off x="998735" y="1374556"/>
            <a:ext cx="10240443"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GERT8000-OTM - </a:t>
            </a:r>
            <a:r>
              <a:rPr lang="en-GB" dirty="0">
                <a:solidFill>
                  <a:prstClr val="black"/>
                </a:solidFill>
                <a:latin typeface="Calibri" panose="020F0502020204030204"/>
              </a:rPr>
              <a:t>Issue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12</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Working of on-track machines (OTM)</a:t>
            </a:r>
            <a:endParaRPr lang="en-US" dirty="0">
              <a:solidFill>
                <a:prstClr val="black"/>
              </a:solidFill>
              <a:ea typeface="+mn-ea"/>
              <a:cs typeface="+mn-cs"/>
            </a:endParaRPr>
          </a:p>
        </p:txBody>
      </p:sp>
      <p:pic>
        <p:nvPicPr>
          <p:cNvPr id="14" name="Picture 13" descr="A white line drawing of a person standing next to a train&#10;&#10;Description automatically generated">
            <a:extLst>
              <a:ext uri="{FF2B5EF4-FFF2-40B4-BE49-F238E27FC236}">
                <a16:creationId xmlns:a16="http://schemas.microsoft.com/office/drawing/2014/main" id="{38F8B4E4-8DF2-CB29-103D-BFE51607B9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3" y="2914266"/>
            <a:ext cx="720000" cy="720000"/>
          </a:xfrm>
          <a:prstGeom prst="rect">
            <a:avLst/>
          </a:prstGeom>
        </p:spPr>
      </p:pic>
      <p:sp>
        <p:nvSpPr>
          <p:cNvPr id="17" name="Rectangle: Rounded Corners 16">
            <a:hlinkClick r:id="" action="ppaction://noaction" highlightClick="1"/>
            <a:extLst>
              <a:ext uri="{FF2B5EF4-FFF2-40B4-BE49-F238E27FC236}">
                <a16:creationId xmlns:a16="http://schemas.microsoft.com/office/drawing/2014/main" id="{49EC25DD-C1EA-FD02-25E1-4F931AC4185B}"/>
              </a:ext>
            </a:extLst>
          </p:cNvPr>
          <p:cNvSpPr/>
          <p:nvPr/>
        </p:nvSpPr>
        <p:spPr>
          <a:xfrm>
            <a:off x="1018085" y="2914266"/>
            <a:ext cx="10240443"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GERT8000-TW1 Issue 20</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Preparation and movement of trains</a:t>
            </a:r>
            <a:endParaRPr lang="en-US" dirty="0">
              <a:solidFill>
                <a:prstClr val="black"/>
              </a:solidFill>
              <a:ea typeface="+mn-ea"/>
              <a:cs typeface="+mn-cs"/>
            </a:endParaRPr>
          </a:p>
        </p:txBody>
      </p:sp>
      <p:pic>
        <p:nvPicPr>
          <p:cNvPr id="18" name="Picture 17" descr="A white line drawing of a person standing next to a train&#10;&#10;Description automatically generated">
            <a:extLst>
              <a:ext uri="{FF2B5EF4-FFF2-40B4-BE49-F238E27FC236}">
                <a16:creationId xmlns:a16="http://schemas.microsoft.com/office/drawing/2014/main" id="{94524C54-1B74-35DC-946E-66BAFFDCF5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847" y="3684121"/>
            <a:ext cx="720000" cy="720000"/>
          </a:xfrm>
          <a:prstGeom prst="rect">
            <a:avLst/>
          </a:prstGeom>
        </p:spPr>
      </p:pic>
      <p:sp>
        <p:nvSpPr>
          <p:cNvPr id="20" name="Rectangle: Rounded Corners 19">
            <a:hlinkClick r:id="" action="ppaction://noaction" highlightClick="1"/>
            <a:extLst>
              <a:ext uri="{FF2B5EF4-FFF2-40B4-BE49-F238E27FC236}">
                <a16:creationId xmlns:a16="http://schemas.microsoft.com/office/drawing/2014/main" id="{A48312AA-B3C2-8961-97E3-4A700414E8C2}"/>
              </a:ext>
            </a:extLst>
          </p:cNvPr>
          <p:cNvSpPr/>
          <p:nvPr/>
        </p:nvSpPr>
        <p:spPr>
          <a:xfrm>
            <a:off x="1003079" y="3684121"/>
            <a:ext cx="10245774"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417445" indent="-2417445">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GERT8000-TW5 Issue 13</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Preparation and movement of trains: </a:t>
            </a:r>
            <a:r>
              <a:rPr lang="en-GB" dirty="0">
                <a:solidFill>
                  <a:prstClr val="black"/>
                </a:solidFill>
                <a:latin typeface="Calibri" panose="020F0502020204030204"/>
              </a:rPr>
              <a:t>defective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or isolated vehicles and on-train equipment</a:t>
            </a:r>
            <a:endParaRPr lang="en-US" dirty="0">
              <a:solidFill>
                <a:prstClr val="black"/>
              </a:solidFill>
              <a:ea typeface="+mn-ea"/>
              <a:cs typeface="+mn-cs"/>
            </a:endParaRPr>
          </a:p>
        </p:txBody>
      </p:sp>
      <p:pic>
        <p:nvPicPr>
          <p:cNvPr id="21" name="Picture 20" descr="A white line drawing of a person standing next to a train&#10;&#10;Description automatically generated">
            <a:extLst>
              <a:ext uri="{FF2B5EF4-FFF2-40B4-BE49-F238E27FC236}">
                <a16:creationId xmlns:a16="http://schemas.microsoft.com/office/drawing/2014/main" id="{F60EA3FF-E860-C217-598A-4D8F435CB1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847" y="4453976"/>
            <a:ext cx="720000" cy="720000"/>
          </a:xfrm>
          <a:prstGeom prst="rect">
            <a:avLst/>
          </a:prstGeom>
        </p:spPr>
      </p:pic>
      <p:sp>
        <p:nvSpPr>
          <p:cNvPr id="22" name="Rectangle: Rounded Corners 21">
            <a:hlinkClick r:id="" action="ppaction://noaction" highlightClick="1"/>
            <a:extLst>
              <a:ext uri="{FF2B5EF4-FFF2-40B4-BE49-F238E27FC236}">
                <a16:creationId xmlns:a16="http://schemas.microsoft.com/office/drawing/2014/main" id="{4DD73BAD-E335-4138-53D7-B24CB71D5FFC}"/>
              </a:ext>
            </a:extLst>
          </p:cNvPr>
          <p:cNvSpPr/>
          <p:nvPr/>
        </p:nvSpPr>
        <p:spPr>
          <a:xfrm>
            <a:off x="1003079" y="4453976"/>
            <a:ext cx="10245774"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422525" indent="-2422525">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GERT8000-TW7 Issue 10</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Wrong-direction movements</a:t>
            </a:r>
          </a:p>
        </p:txBody>
      </p:sp>
      <p:pic>
        <p:nvPicPr>
          <p:cNvPr id="29" name="Picture 28" descr="A white line drawing of a person standing next to a train&#10;&#10;Description automatically generated">
            <a:extLst>
              <a:ext uri="{FF2B5EF4-FFF2-40B4-BE49-F238E27FC236}">
                <a16:creationId xmlns:a16="http://schemas.microsoft.com/office/drawing/2014/main" id="{8589BCB0-9B25-494A-039D-093516B3A6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847" y="5223831"/>
            <a:ext cx="720000" cy="720000"/>
          </a:xfrm>
          <a:prstGeom prst="rect">
            <a:avLst/>
          </a:prstGeom>
        </p:spPr>
      </p:pic>
      <p:sp>
        <p:nvSpPr>
          <p:cNvPr id="30" name="Rectangle: Rounded Corners 29">
            <a:hlinkClick r:id="" action="ppaction://noaction" highlightClick="1"/>
            <a:extLst>
              <a:ext uri="{FF2B5EF4-FFF2-40B4-BE49-F238E27FC236}">
                <a16:creationId xmlns:a16="http://schemas.microsoft.com/office/drawing/2014/main" id="{BC3D7B73-D674-8B1C-E291-74B2ADAD13E9}"/>
              </a:ext>
            </a:extLst>
          </p:cNvPr>
          <p:cNvSpPr/>
          <p:nvPr/>
        </p:nvSpPr>
        <p:spPr>
          <a:xfrm>
            <a:off x="1003079" y="5223831"/>
            <a:ext cx="10245774"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GERT8000-TW8 Issue 10</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Possession of a running line for engineering work</a:t>
            </a:r>
            <a:endParaRPr lang="en-US" dirty="0">
              <a:solidFill>
                <a:prstClr val="black"/>
              </a:solidFill>
              <a:ea typeface="+mn-ea"/>
              <a:cs typeface="+mn-cs"/>
            </a:endParaRPr>
          </a:p>
        </p:txBody>
      </p:sp>
      <p:pic>
        <p:nvPicPr>
          <p:cNvPr id="31" name="Picture 30">
            <a:hlinkClick r:id="" action="ppaction://hlinkshowjump?jump=nextslide"/>
            <a:extLst>
              <a:ext uri="{FF2B5EF4-FFF2-40B4-BE49-F238E27FC236}">
                <a16:creationId xmlns:a16="http://schemas.microsoft.com/office/drawing/2014/main" id="{E19D0AFB-B6F0-B08E-FA9F-1DE332F1E8B2}"/>
              </a:ext>
            </a:extLst>
          </p:cNvPr>
          <p:cNvPicPr>
            <a:picLocks noChangeAspect="1"/>
          </p:cNvPicPr>
          <p:nvPr/>
        </p:nvPicPr>
        <p:blipFill>
          <a:blip r:embed="rId7">
            <a:alphaModFix/>
          </a:blip>
          <a:stretch>
            <a:fillRect/>
          </a:stretch>
        </p:blipFill>
        <p:spPr>
          <a:xfrm>
            <a:off x="11290478" y="6016808"/>
            <a:ext cx="756000" cy="756000"/>
          </a:xfrm>
          <a:prstGeom prst="rect">
            <a:avLst/>
          </a:prstGeom>
        </p:spPr>
      </p:pic>
      <p:pic>
        <p:nvPicPr>
          <p:cNvPr id="32" name="Picture 31">
            <a:hlinkClick r:id="" action="ppaction://hlinkshowjump?jump=previousslide"/>
            <a:extLst>
              <a:ext uri="{FF2B5EF4-FFF2-40B4-BE49-F238E27FC236}">
                <a16:creationId xmlns:a16="http://schemas.microsoft.com/office/drawing/2014/main" id="{EF9C2110-444E-EEE1-E416-7D6613F23BF3}"/>
              </a:ext>
            </a:extLst>
          </p:cNvPr>
          <p:cNvPicPr>
            <a:picLocks noChangeAspect="1"/>
          </p:cNvPicPr>
          <p:nvPr/>
        </p:nvPicPr>
        <p:blipFill>
          <a:blip r:embed="rId7"/>
          <a:stretch>
            <a:fillRect/>
          </a:stretch>
        </p:blipFill>
        <p:spPr>
          <a:xfrm flipH="1">
            <a:off x="10372933" y="6016808"/>
            <a:ext cx="756000" cy="756000"/>
          </a:xfrm>
          <a:prstGeom prst="rect">
            <a:avLst/>
          </a:prstGeom>
        </p:spPr>
      </p:pic>
    </p:spTree>
    <p:extLst>
      <p:ext uri="{BB962C8B-B14F-4D97-AF65-F5344CB8AC3E}">
        <p14:creationId xmlns:p14="http://schemas.microsoft.com/office/powerpoint/2010/main" val="3121747182"/>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pic>
        <p:nvPicPr>
          <p:cNvPr id="37" name="Picture 36">
            <a:hlinkClick r:id="" action="ppaction://hlinkshowjump?jump=endshow"/>
            <a:extLst>
              <a:ext uri="{FF2B5EF4-FFF2-40B4-BE49-F238E27FC236}">
                <a16:creationId xmlns:a16="http://schemas.microsoft.com/office/drawing/2014/main" id="{DB84A75D-F55C-FB87-39EA-4D941010E2FC}"/>
              </a:ext>
            </a:extLst>
          </p:cNvPr>
          <p:cNvPicPr>
            <a:picLocks noChangeAspect="1"/>
          </p:cNvPicPr>
          <p:nvPr/>
        </p:nvPicPr>
        <p:blipFill>
          <a:blip r:embed="rId5"/>
          <a:stretch>
            <a:fillRect/>
          </a:stretch>
        </p:blipFill>
        <p:spPr>
          <a:xfrm>
            <a:off x="89371" y="6016808"/>
            <a:ext cx="720000" cy="692039"/>
          </a:xfrm>
          <a:prstGeom prst="rect">
            <a:avLst/>
          </a:prstGeom>
        </p:spPr>
      </p:pic>
      <p:sp>
        <p:nvSpPr>
          <p:cNvPr id="24" name="Rectangle: Rounded Corners 23">
            <a:extLst>
              <a:ext uri="{FF2B5EF4-FFF2-40B4-BE49-F238E27FC236}">
                <a16:creationId xmlns:a16="http://schemas.microsoft.com/office/drawing/2014/main" id="{3B177E74-444C-B695-F5F2-41AB6F9C3126}"/>
              </a:ext>
            </a:extLst>
          </p:cNvPr>
          <p:cNvSpPr/>
          <p:nvPr/>
        </p:nvSpPr>
        <p:spPr>
          <a:xfrm>
            <a:off x="1031115" y="201140"/>
            <a:ext cx="10227414" cy="720000"/>
          </a:xfrm>
          <a:prstGeom prst="roundRect">
            <a:avLst>
              <a:gd name="adj" fmla="val 30718"/>
            </a:avLst>
          </a:prstGeom>
          <a:solidFill>
            <a:srgbClr val="2956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Draft standards scheduled for publishing in September 2024</a:t>
            </a:r>
          </a:p>
        </p:txBody>
      </p:sp>
      <p:pic>
        <p:nvPicPr>
          <p:cNvPr id="4" name="Picture 3" descr="A white line drawing of a person standing next to a train&#10;&#10;Description automatically generated">
            <a:extLst>
              <a:ext uri="{FF2B5EF4-FFF2-40B4-BE49-F238E27FC236}">
                <a16:creationId xmlns:a16="http://schemas.microsoft.com/office/drawing/2014/main" id="{CDE9380D-972F-0110-F927-96EC7ED8B3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807" y="1382726"/>
            <a:ext cx="720000" cy="720000"/>
          </a:xfrm>
          <a:prstGeom prst="rect">
            <a:avLst/>
          </a:prstGeom>
        </p:spPr>
      </p:pic>
      <p:sp>
        <p:nvSpPr>
          <p:cNvPr id="5" name="Rectangle: Rounded Corners 4">
            <a:extLst>
              <a:ext uri="{FF2B5EF4-FFF2-40B4-BE49-F238E27FC236}">
                <a16:creationId xmlns:a16="http://schemas.microsoft.com/office/drawing/2014/main" id="{AEC14D69-85EC-583D-D9CE-94F320952E42}"/>
              </a:ext>
            </a:extLst>
          </p:cNvPr>
          <p:cNvSpPr/>
          <p:nvPr/>
        </p:nvSpPr>
        <p:spPr>
          <a:xfrm>
            <a:off x="1040010" y="996564"/>
            <a:ext cx="10227414" cy="329916"/>
          </a:xfrm>
          <a:prstGeom prst="roundRect">
            <a:avLst>
              <a:gd name="adj" fmla="val 43036"/>
            </a:avLst>
          </a:prstGeom>
          <a:solidFill>
            <a:srgbClr val="2956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dirty="0">
                <a:latin typeface="Calibri" panose="020F0502020204030204"/>
              </a:rPr>
              <a:t>New signs and rules for certain types of permissible and temporary speed restrictions</a:t>
            </a:r>
          </a:p>
        </p:txBody>
      </p:sp>
      <p:pic>
        <p:nvPicPr>
          <p:cNvPr id="6" name="Picture 5" descr="A white line drawing of a person standing next to a train&#10;&#10;Description automatically generated">
            <a:extLst>
              <a:ext uri="{FF2B5EF4-FFF2-40B4-BE49-F238E27FC236}">
                <a16:creationId xmlns:a16="http://schemas.microsoft.com/office/drawing/2014/main" id="{3623E2B3-FCE2-609D-4945-EF6598C1C3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807" y="2158973"/>
            <a:ext cx="720000" cy="720000"/>
          </a:xfrm>
          <a:prstGeom prst="rect">
            <a:avLst/>
          </a:prstGeom>
        </p:spPr>
      </p:pic>
      <p:sp>
        <p:nvSpPr>
          <p:cNvPr id="7" name="Rectangle: Rounded Corners 6">
            <a:hlinkClick r:id="" action="ppaction://noaction" highlightClick="1"/>
            <a:extLst>
              <a:ext uri="{FF2B5EF4-FFF2-40B4-BE49-F238E27FC236}">
                <a16:creationId xmlns:a16="http://schemas.microsoft.com/office/drawing/2014/main" id="{6F846281-75BF-AC13-A44E-705DB30E6EFD}"/>
              </a:ext>
            </a:extLst>
          </p:cNvPr>
          <p:cNvSpPr/>
          <p:nvPr/>
        </p:nvSpPr>
        <p:spPr>
          <a:xfrm>
            <a:off x="998735" y="2158972"/>
            <a:ext cx="10250118"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GERT8000-TW7 Issue 10</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Wrong Direction Movements</a:t>
            </a:r>
            <a:endParaRPr lang="en-US" dirty="0">
              <a:solidFill>
                <a:prstClr val="black"/>
              </a:solidFill>
              <a:ea typeface="+mn-ea"/>
              <a:cs typeface="+mn-cs"/>
            </a:endParaRPr>
          </a:p>
        </p:txBody>
      </p:sp>
      <p:sp>
        <p:nvSpPr>
          <p:cNvPr id="9" name="Rectangle: Rounded Corners 8">
            <a:hlinkClick r:id="" action="ppaction://noaction" highlightClick="1"/>
            <a:extLst>
              <a:ext uri="{FF2B5EF4-FFF2-40B4-BE49-F238E27FC236}">
                <a16:creationId xmlns:a16="http://schemas.microsoft.com/office/drawing/2014/main" id="{AA17C3DA-5226-AB18-C817-12C51B1F59E7}"/>
              </a:ext>
            </a:extLst>
          </p:cNvPr>
          <p:cNvSpPr/>
          <p:nvPr/>
        </p:nvSpPr>
        <p:spPr>
          <a:xfrm>
            <a:off x="998735" y="1382726"/>
            <a:ext cx="10250118"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GERT8000-SP Issue 7</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Speeds</a:t>
            </a:r>
            <a:endParaRPr lang="en-US" dirty="0">
              <a:solidFill>
                <a:prstClr val="black"/>
              </a:solidFill>
              <a:ea typeface="+mn-ea"/>
              <a:cs typeface="+mn-cs"/>
            </a:endParaRPr>
          </a:p>
        </p:txBody>
      </p:sp>
      <p:pic>
        <p:nvPicPr>
          <p:cNvPr id="10" name="Picture 9" descr="A white line drawing of a person standing next to a train&#10;&#10;Description automatically generated">
            <a:extLst>
              <a:ext uri="{FF2B5EF4-FFF2-40B4-BE49-F238E27FC236}">
                <a16:creationId xmlns:a16="http://schemas.microsoft.com/office/drawing/2014/main" id="{BAEECA4B-CB02-99E2-4344-99CE4CCE2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807" y="2935220"/>
            <a:ext cx="720000" cy="720000"/>
          </a:xfrm>
          <a:prstGeom prst="rect">
            <a:avLst/>
          </a:prstGeom>
        </p:spPr>
      </p:pic>
      <p:sp>
        <p:nvSpPr>
          <p:cNvPr id="11" name="Rectangle: Rounded Corners 10">
            <a:hlinkClick r:id="" action="ppaction://noaction" highlightClick="1"/>
            <a:extLst>
              <a:ext uri="{FF2B5EF4-FFF2-40B4-BE49-F238E27FC236}">
                <a16:creationId xmlns:a16="http://schemas.microsoft.com/office/drawing/2014/main" id="{83C8FBEF-EA02-62FC-BCD9-9E50C5B05824}"/>
              </a:ext>
            </a:extLst>
          </p:cNvPr>
          <p:cNvSpPr/>
          <p:nvPr/>
        </p:nvSpPr>
        <p:spPr>
          <a:xfrm>
            <a:off x="998735" y="2935218"/>
            <a:ext cx="10250118"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RS521 Issue 7</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Signals,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Handsignals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Indicators and Signs Handbook</a:t>
            </a:r>
            <a:endParaRPr lang="en-US" dirty="0">
              <a:solidFill>
                <a:prstClr val="black"/>
              </a:solidFill>
              <a:ea typeface="+mn-ea"/>
              <a:cs typeface="+mn-cs"/>
            </a:endParaRPr>
          </a:p>
        </p:txBody>
      </p:sp>
      <p:pic>
        <p:nvPicPr>
          <p:cNvPr id="12" name="Picture 11" descr="A red circle with white logo&#10;&#10;Description automatically generated">
            <a:extLst>
              <a:ext uri="{FF2B5EF4-FFF2-40B4-BE49-F238E27FC236}">
                <a16:creationId xmlns:a16="http://schemas.microsoft.com/office/drawing/2014/main" id="{70B0BCC5-685C-D527-451F-498A20AD45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807" y="3711467"/>
            <a:ext cx="720000" cy="720000"/>
          </a:xfrm>
          <a:prstGeom prst="rect">
            <a:avLst/>
          </a:prstGeom>
        </p:spPr>
      </p:pic>
      <p:sp>
        <p:nvSpPr>
          <p:cNvPr id="14" name="Rectangle: Rounded Corners 13">
            <a:hlinkClick r:id="" action="ppaction://noaction" highlightClick="1"/>
            <a:extLst>
              <a:ext uri="{FF2B5EF4-FFF2-40B4-BE49-F238E27FC236}">
                <a16:creationId xmlns:a16="http://schemas.microsoft.com/office/drawing/2014/main" id="{0327A681-A946-1EED-7630-108CC7DA2261}"/>
              </a:ext>
            </a:extLst>
          </p:cNvPr>
          <p:cNvSpPr/>
          <p:nvPr/>
        </p:nvSpPr>
        <p:spPr>
          <a:xfrm>
            <a:off x="998735" y="3711464"/>
            <a:ext cx="10250118" cy="720000"/>
          </a:xfrm>
          <a:prstGeom prst="roundRect">
            <a:avLst>
              <a:gd name="adj" fmla="val 25789"/>
            </a:avLst>
          </a:prstGeom>
          <a:solidFill>
            <a:schemeClr val="bg1"/>
          </a:solidFill>
          <a:ln w="38100">
            <a:solidFill>
              <a:srgbClr val="8510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RIS-0733-CCS Issue 2</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Lineside Operational Signs</a:t>
            </a:r>
            <a:endParaRPr lang="en-US" dirty="0">
              <a:solidFill>
                <a:prstClr val="black"/>
              </a:solidFill>
              <a:ea typeface="+mn-ea"/>
              <a:cs typeface="+mn-cs"/>
            </a:endParaRPr>
          </a:p>
        </p:txBody>
      </p:sp>
      <p:pic>
        <p:nvPicPr>
          <p:cNvPr id="15" name="Picture 14" descr="A red circle with white logo&#10;&#10;Description automatically generated">
            <a:extLst>
              <a:ext uri="{FF2B5EF4-FFF2-40B4-BE49-F238E27FC236}">
                <a16:creationId xmlns:a16="http://schemas.microsoft.com/office/drawing/2014/main" id="{5496941C-CF5F-1624-A5BE-912AF76F13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807" y="4487714"/>
            <a:ext cx="720000" cy="720000"/>
          </a:xfrm>
          <a:prstGeom prst="rect">
            <a:avLst/>
          </a:prstGeom>
        </p:spPr>
      </p:pic>
      <p:sp>
        <p:nvSpPr>
          <p:cNvPr id="16" name="Rectangle: Rounded Corners 15">
            <a:hlinkClick r:id="" action="ppaction://noaction" highlightClick="1"/>
            <a:extLst>
              <a:ext uri="{FF2B5EF4-FFF2-40B4-BE49-F238E27FC236}">
                <a16:creationId xmlns:a16="http://schemas.microsoft.com/office/drawing/2014/main" id="{A708AD20-AF96-BF89-0C40-057DBCC04428}"/>
              </a:ext>
            </a:extLst>
          </p:cNvPr>
          <p:cNvSpPr/>
          <p:nvPr/>
        </p:nvSpPr>
        <p:spPr>
          <a:xfrm>
            <a:off x="1017306" y="4487710"/>
            <a:ext cx="10250118" cy="720000"/>
          </a:xfrm>
          <a:prstGeom prst="roundRect">
            <a:avLst>
              <a:gd name="adj" fmla="val 25789"/>
            </a:avLst>
          </a:prstGeom>
          <a:solidFill>
            <a:schemeClr val="bg1"/>
          </a:solidFill>
          <a:ln w="38100">
            <a:solidFill>
              <a:srgbClr val="8510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RIS-0734-CCS Issue 3</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Signing of </a:t>
            </a:r>
            <a:r>
              <a:rPr lang="en-GB" dirty="0">
                <a:solidFill>
                  <a:prstClr val="black"/>
                </a:solidFill>
                <a:latin typeface="Calibri" panose="020F0502020204030204"/>
              </a:rPr>
              <a:t>Permissible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Speeds</a:t>
            </a:r>
            <a:endParaRPr lang="en-US" dirty="0">
              <a:solidFill>
                <a:prstClr val="black"/>
              </a:solidFill>
              <a:ea typeface="+mn-ea"/>
              <a:cs typeface="+mn-cs"/>
            </a:endParaRPr>
          </a:p>
        </p:txBody>
      </p:sp>
      <p:pic>
        <p:nvPicPr>
          <p:cNvPr id="19" name="Picture 18" descr="A red circle with white logo&#10;&#10;Description automatically generated">
            <a:extLst>
              <a:ext uri="{FF2B5EF4-FFF2-40B4-BE49-F238E27FC236}">
                <a16:creationId xmlns:a16="http://schemas.microsoft.com/office/drawing/2014/main" id="{F303555F-0EA2-7AC7-8E7F-CA77B0382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807" y="5263959"/>
            <a:ext cx="720000" cy="720000"/>
          </a:xfrm>
          <a:prstGeom prst="rect">
            <a:avLst/>
          </a:prstGeom>
        </p:spPr>
      </p:pic>
      <p:sp>
        <p:nvSpPr>
          <p:cNvPr id="21" name="Rectangle: Rounded Corners 20">
            <a:hlinkClick r:id="" action="ppaction://noaction" highlightClick="1"/>
            <a:extLst>
              <a:ext uri="{FF2B5EF4-FFF2-40B4-BE49-F238E27FC236}">
                <a16:creationId xmlns:a16="http://schemas.microsoft.com/office/drawing/2014/main" id="{24702898-CD0E-5948-7042-3DAC16D32956}"/>
              </a:ext>
            </a:extLst>
          </p:cNvPr>
          <p:cNvSpPr/>
          <p:nvPr/>
        </p:nvSpPr>
        <p:spPr>
          <a:xfrm>
            <a:off x="1017306" y="5263959"/>
            <a:ext cx="10250118" cy="720000"/>
          </a:xfrm>
          <a:prstGeom prst="roundRect">
            <a:avLst>
              <a:gd name="adj" fmla="val 25789"/>
            </a:avLst>
          </a:prstGeom>
          <a:solidFill>
            <a:schemeClr val="bg1"/>
          </a:solidFill>
          <a:ln w="38100">
            <a:solidFill>
              <a:srgbClr val="8510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RIS-0735-CCS Issue 2</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Signing of Temporary and Emergency Speed Restrictions</a:t>
            </a:r>
            <a:r>
              <a:rPr lang="en-GB" dirty="0">
                <a:solidFill>
                  <a:prstClr val="black"/>
                </a:solidFill>
                <a:latin typeface="Calibri" panose="020F0502020204030204"/>
              </a:rPr>
              <a:t> </a:t>
            </a:r>
            <a:endParaRPr lang="en-US" dirty="0">
              <a:ea typeface="+mn-ea"/>
              <a:cs typeface="+mn-cs"/>
            </a:endParaRPr>
          </a:p>
        </p:txBody>
      </p:sp>
      <p:pic>
        <p:nvPicPr>
          <p:cNvPr id="22" name="Picture 21">
            <a:hlinkClick r:id="" action="ppaction://hlinkshowjump?jump=nextslide"/>
            <a:extLst>
              <a:ext uri="{FF2B5EF4-FFF2-40B4-BE49-F238E27FC236}">
                <a16:creationId xmlns:a16="http://schemas.microsoft.com/office/drawing/2014/main" id="{363496D6-86A2-A7F7-799B-C0366B017C9E}"/>
              </a:ext>
            </a:extLst>
          </p:cNvPr>
          <p:cNvPicPr>
            <a:picLocks noChangeAspect="1"/>
          </p:cNvPicPr>
          <p:nvPr/>
        </p:nvPicPr>
        <p:blipFill>
          <a:blip r:embed="rId8">
            <a:alphaModFix/>
          </a:blip>
          <a:stretch>
            <a:fillRect/>
          </a:stretch>
        </p:blipFill>
        <p:spPr>
          <a:xfrm>
            <a:off x="11290478" y="6016808"/>
            <a:ext cx="756000" cy="756000"/>
          </a:xfrm>
          <a:prstGeom prst="rect">
            <a:avLst/>
          </a:prstGeom>
        </p:spPr>
      </p:pic>
      <p:pic>
        <p:nvPicPr>
          <p:cNvPr id="23" name="Picture 22">
            <a:hlinkClick r:id="" action="ppaction://hlinkshowjump?jump=previousslide"/>
            <a:extLst>
              <a:ext uri="{FF2B5EF4-FFF2-40B4-BE49-F238E27FC236}">
                <a16:creationId xmlns:a16="http://schemas.microsoft.com/office/drawing/2014/main" id="{9D58E07C-70EF-95EF-7828-558BE13E345B}"/>
              </a:ext>
            </a:extLst>
          </p:cNvPr>
          <p:cNvPicPr>
            <a:picLocks noChangeAspect="1"/>
          </p:cNvPicPr>
          <p:nvPr/>
        </p:nvPicPr>
        <p:blipFill>
          <a:blip r:embed="rId8"/>
          <a:stretch>
            <a:fillRect/>
          </a:stretch>
        </p:blipFill>
        <p:spPr>
          <a:xfrm flipH="1">
            <a:off x="10372933" y="6016808"/>
            <a:ext cx="756000" cy="756000"/>
          </a:xfrm>
          <a:prstGeom prst="rect">
            <a:avLst/>
          </a:prstGeom>
        </p:spPr>
      </p:pic>
    </p:spTree>
    <p:extLst>
      <p:ext uri="{BB962C8B-B14F-4D97-AF65-F5344CB8AC3E}">
        <p14:creationId xmlns:p14="http://schemas.microsoft.com/office/powerpoint/2010/main" val="2452412207"/>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pic>
        <p:nvPicPr>
          <p:cNvPr id="37" name="Picture 36">
            <a:hlinkClick r:id="" action="ppaction://hlinkshowjump?jump=endshow"/>
            <a:extLst>
              <a:ext uri="{FF2B5EF4-FFF2-40B4-BE49-F238E27FC236}">
                <a16:creationId xmlns:a16="http://schemas.microsoft.com/office/drawing/2014/main" id="{DB84A75D-F55C-FB87-39EA-4D941010E2FC}"/>
              </a:ext>
            </a:extLst>
          </p:cNvPr>
          <p:cNvPicPr>
            <a:picLocks noChangeAspect="1"/>
          </p:cNvPicPr>
          <p:nvPr/>
        </p:nvPicPr>
        <p:blipFill>
          <a:blip r:embed="rId5"/>
          <a:stretch>
            <a:fillRect/>
          </a:stretch>
        </p:blipFill>
        <p:spPr>
          <a:xfrm>
            <a:off x="89371" y="6016808"/>
            <a:ext cx="720000" cy="692039"/>
          </a:xfrm>
          <a:prstGeom prst="rect">
            <a:avLst/>
          </a:prstGeom>
        </p:spPr>
      </p:pic>
      <p:sp>
        <p:nvSpPr>
          <p:cNvPr id="24" name="Rectangle: Rounded Corners 23">
            <a:extLst>
              <a:ext uri="{FF2B5EF4-FFF2-40B4-BE49-F238E27FC236}">
                <a16:creationId xmlns:a16="http://schemas.microsoft.com/office/drawing/2014/main" id="{3B177E74-444C-B695-F5F2-41AB6F9C3126}"/>
              </a:ext>
            </a:extLst>
          </p:cNvPr>
          <p:cNvSpPr/>
          <p:nvPr/>
        </p:nvSpPr>
        <p:spPr>
          <a:xfrm>
            <a:off x="1031115" y="201140"/>
            <a:ext cx="10227414" cy="720000"/>
          </a:xfrm>
          <a:prstGeom prst="roundRect">
            <a:avLst>
              <a:gd name="adj" fmla="val 30718"/>
            </a:avLst>
          </a:prstGeom>
          <a:solidFill>
            <a:srgbClr val="2956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Draft standards scheduled for publishing in September 2024</a:t>
            </a:r>
          </a:p>
        </p:txBody>
      </p:sp>
      <p:pic>
        <p:nvPicPr>
          <p:cNvPr id="2" name="Picture 1" descr="A green circle with white lines on it&#10;&#10;Description automatically generated">
            <a:extLst>
              <a:ext uri="{FF2B5EF4-FFF2-40B4-BE49-F238E27FC236}">
                <a16:creationId xmlns:a16="http://schemas.microsoft.com/office/drawing/2014/main" id="{1A299E2A-D7DE-C449-B968-88503810E9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885" y="1090698"/>
            <a:ext cx="720000" cy="720000"/>
          </a:xfrm>
          <a:prstGeom prst="rect">
            <a:avLst/>
          </a:prstGeom>
        </p:spPr>
      </p:pic>
      <p:sp>
        <p:nvSpPr>
          <p:cNvPr id="4" name="Rectangle: Rounded Corners 3">
            <a:hlinkClick r:id="" action="ppaction://noaction" highlightClick="1"/>
            <a:extLst>
              <a:ext uri="{FF2B5EF4-FFF2-40B4-BE49-F238E27FC236}">
                <a16:creationId xmlns:a16="http://schemas.microsoft.com/office/drawing/2014/main" id="{7466D816-7C1F-CBB0-94F8-3D8896B5B88A}"/>
              </a:ext>
            </a:extLst>
          </p:cNvPr>
          <p:cNvSpPr/>
          <p:nvPr/>
        </p:nvSpPr>
        <p:spPr>
          <a:xfrm>
            <a:off x="1021440" y="1090698"/>
            <a:ext cx="10227414" cy="720000"/>
          </a:xfrm>
          <a:prstGeom prst="roundRect">
            <a:avLst>
              <a:gd name="adj" fmla="val 25789"/>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95145" indent="-1795145">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GMGN2694 Issue 1</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Rolling Stock Subsystems and Electromagnetic Compatibility with CCS Subsystems</a:t>
            </a:r>
            <a:endParaRPr lang="en-US" dirty="0">
              <a:solidFill>
                <a:prstClr val="black"/>
              </a:solidFill>
              <a:ea typeface="+mn-ea"/>
              <a:cs typeface="+mn-cs"/>
            </a:endParaRPr>
          </a:p>
        </p:txBody>
      </p:sp>
      <p:pic>
        <p:nvPicPr>
          <p:cNvPr id="6" name="Picture 5" descr="A white line drawing of a person standing next to a train&#10;&#10;Description automatically generated">
            <a:extLst>
              <a:ext uri="{FF2B5EF4-FFF2-40B4-BE49-F238E27FC236}">
                <a16:creationId xmlns:a16="http://schemas.microsoft.com/office/drawing/2014/main" id="{EC250777-A326-E99D-5F41-66899FEECA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29" y="1944195"/>
            <a:ext cx="720000" cy="720000"/>
          </a:xfrm>
          <a:prstGeom prst="rect">
            <a:avLst/>
          </a:prstGeom>
        </p:spPr>
      </p:pic>
      <p:sp>
        <p:nvSpPr>
          <p:cNvPr id="7" name="Rectangle: Rounded Corners 6">
            <a:hlinkClick r:id="" action="ppaction://noaction" highlightClick="1"/>
            <a:extLst>
              <a:ext uri="{FF2B5EF4-FFF2-40B4-BE49-F238E27FC236}">
                <a16:creationId xmlns:a16="http://schemas.microsoft.com/office/drawing/2014/main" id="{B372EF96-228B-3527-3099-34B5128E8949}"/>
              </a:ext>
            </a:extLst>
          </p:cNvPr>
          <p:cNvSpPr/>
          <p:nvPr/>
        </p:nvSpPr>
        <p:spPr>
          <a:xfrm>
            <a:off x="1008411" y="1944195"/>
            <a:ext cx="10240443"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GEGN8646 - Issue 1.1</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Guidance on the Common Safety Method for Risk Evaluation and Assessment</a:t>
            </a:r>
            <a:endParaRPr lang="en-US" dirty="0">
              <a:solidFill>
                <a:prstClr val="black"/>
              </a:solidFill>
              <a:ea typeface="+mn-ea"/>
              <a:cs typeface="+mn-cs"/>
            </a:endParaRPr>
          </a:p>
        </p:txBody>
      </p:sp>
      <p:grpSp>
        <p:nvGrpSpPr>
          <p:cNvPr id="14" name="Group 13">
            <a:extLst>
              <a:ext uri="{FF2B5EF4-FFF2-40B4-BE49-F238E27FC236}">
                <a16:creationId xmlns:a16="http://schemas.microsoft.com/office/drawing/2014/main" id="{DA452FFF-7E23-946F-D15E-B1BBA495B9A5}"/>
              </a:ext>
            </a:extLst>
          </p:cNvPr>
          <p:cNvGrpSpPr/>
          <p:nvPr/>
        </p:nvGrpSpPr>
        <p:grpSpPr>
          <a:xfrm>
            <a:off x="213529" y="2833753"/>
            <a:ext cx="762000" cy="720000"/>
            <a:chOff x="3810000" y="3037840"/>
            <a:chExt cx="762000" cy="720000"/>
          </a:xfrm>
        </p:grpSpPr>
        <p:sp>
          <p:nvSpPr>
            <p:cNvPr id="10" name="Oval 9">
              <a:extLst>
                <a:ext uri="{FF2B5EF4-FFF2-40B4-BE49-F238E27FC236}">
                  <a16:creationId xmlns:a16="http://schemas.microsoft.com/office/drawing/2014/main" id="{84F5FBFA-AE99-2073-D91E-0095052BC1B9}"/>
                </a:ext>
              </a:extLst>
            </p:cNvPr>
            <p:cNvSpPr/>
            <p:nvPr/>
          </p:nvSpPr>
          <p:spPr>
            <a:xfrm>
              <a:off x="3831000" y="3037840"/>
              <a:ext cx="720000" cy="720000"/>
            </a:xfrm>
            <a:prstGeom prst="ellipse">
              <a:avLst/>
            </a:prstGeom>
            <a:solidFill>
              <a:srgbClr val="2020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834CBAC-89DD-4A58-9053-546576859731}"/>
                </a:ext>
              </a:extLst>
            </p:cNvPr>
            <p:cNvSpPr txBox="1"/>
            <p:nvPr/>
          </p:nvSpPr>
          <p:spPr>
            <a:xfrm>
              <a:off x="3810000" y="3213174"/>
              <a:ext cx="762000" cy="369332"/>
            </a:xfrm>
            <a:prstGeom prst="rect">
              <a:avLst/>
            </a:prstGeom>
            <a:noFill/>
          </p:spPr>
          <p:txBody>
            <a:bodyPr wrap="square">
              <a:spAutoFit/>
            </a:bodyPr>
            <a:lstStyle/>
            <a:p>
              <a:pPr algn="ctr"/>
              <a:r>
                <a:rPr lang="en-GB">
                  <a:solidFill>
                    <a:schemeClr val="bg1"/>
                  </a:solidFill>
                </a:rPr>
                <a:t>Policy</a:t>
              </a:r>
            </a:p>
          </p:txBody>
        </p:sp>
      </p:grpSp>
      <p:sp>
        <p:nvSpPr>
          <p:cNvPr id="15" name="Rectangle: Rounded Corners 14">
            <a:hlinkClick r:id="" action="ppaction://noaction" highlightClick="1"/>
            <a:extLst>
              <a:ext uri="{FF2B5EF4-FFF2-40B4-BE49-F238E27FC236}">
                <a16:creationId xmlns:a16="http://schemas.microsoft.com/office/drawing/2014/main" id="{941EA169-7372-2621-6479-983480FE6AED}"/>
              </a:ext>
            </a:extLst>
          </p:cNvPr>
          <p:cNvSpPr/>
          <p:nvPr/>
        </p:nvSpPr>
        <p:spPr>
          <a:xfrm>
            <a:off x="1031115" y="2847605"/>
            <a:ext cx="10240443"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The use of Hydrogen a fuel source to power trains</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Policy paper</a:t>
            </a:r>
            <a:endParaRPr lang="en-US" dirty="0">
              <a:solidFill>
                <a:prstClr val="black"/>
              </a:solidFill>
              <a:ea typeface="+mn-ea"/>
              <a:cs typeface="+mn-cs"/>
            </a:endParaRPr>
          </a:p>
        </p:txBody>
      </p:sp>
      <p:grpSp>
        <p:nvGrpSpPr>
          <p:cNvPr id="18" name="Group 17">
            <a:extLst>
              <a:ext uri="{FF2B5EF4-FFF2-40B4-BE49-F238E27FC236}">
                <a16:creationId xmlns:a16="http://schemas.microsoft.com/office/drawing/2014/main" id="{6F95C85F-A434-83B7-F0C3-0006D41512BE}"/>
              </a:ext>
            </a:extLst>
          </p:cNvPr>
          <p:cNvGrpSpPr/>
          <p:nvPr/>
        </p:nvGrpSpPr>
        <p:grpSpPr>
          <a:xfrm>
            <a:off x="190825" y="3737163"/>
            <a:ext cx="762000" cy="720000"/>
            <a:chOff x="3810000" y="3037840"/>
            <a:chExt cx="762000" cy="720000"/>
          </a:xfrm>
        </p:grpSpPr>
        <p:sp>
          <p:nvSpPr>
            <p:cNvPr id="19" name="Oval 18">
              <a:extLst>
                <a:ext uri="{FF2B5EF4-FFF2-40B4-BE49-F238E27FC236}">
                  <a16:creationId xmlns:a16="http://schemas.microsoft.com/office/drawing/2014/main" id="{7D62D4C9-A758-66CF-C73D-982D3CB3AFD9}"/>
                </a:ext>
              </a:extLst>
            </p:cNvPr>
            <p:cNvSpPr/>
            <p:nvPr/>
          </p:nvSpPr>
          <p:spPr>
            <a:xfrm>
              <a:off x="3831000" y="3037840"/>
              <a:ext cx="720000" cy="720000"/>
            </a:xfrm>
            <a:prstGeom prst="ellipse">
              <a:avLst/>
            </a:prstGeom>
            <a:solidFill>
              <a:srgbClr val="2020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57FBA71D-68CF-1910-990F-0372F786F222}"/>
                </a:ext>
              </a:extLst>
            </p:cNvPr>
            <p:cNvSpPr txBox="1"/>
            <p:nvPr/>
          </p:nvSpPr>
          <p:spPr>
            <a:xfrm>
              <a:off x="3810000" y="3213174"/>
              <a:ext cx="762000" cy="369332"/>
            </a:xfrm>
            <a:prstGeom prst="rect">
              <a:avLst/>
            </a:prstGeom>
            <a:noFill/>
          </p:spPr>
          <p:txBody>
            <a:bodyPr wrap="square">
              <a:spAutoFit/>
            </a:bodyPr>
            <a:lstStyle/>
            <a:p>
              <a:pPr algn="ctr"/>
              <a:r>
                <a:rPr lang="en-GB">
                  <a:solidFill>
                    <a:schemeClr val="bg1"/>
                  </a:solidFill>
                </a:rPr>
                <a:t>Policy</a:t>
              </a:r>
            </a:p>
          </p:txBody>
        </p:sp>
      </p:grpSp>
      <p:sp>
        <p:nvSpPr>
          <p:cNvPr id="21" name="Rectangle: Rounded Corners 20">
            <a:hlinkClick r:id="" action="ppaction://noaction" highlightClick="1"/>
            <a:extLst>
              <a:ext uri="{FF2B5EF4-FFF2-40B4-BE49-F238E27FC236}">
                <a16:creationId xmlns:a16="http://schemas.microsoft.com/office/drawing/2014/main" id="{05A518E1-A804-3825-D762-72F027D64876}"/>
              </a:ext>
            </a:extLst>
          </p:cNvPr>
          <p:cNvSpPr/>
          <p:nvPr/>
        </p:nvSpPr>
        <p:spPr>
          <a:xfrm>
            <a:off x="1008411" y="3751015"/>
            <a:ext cx="10240443"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The use of Hydrogen a fuel source to power trains</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System Definitions and diagrams</a:t>
            </a:r>
            <a:endParaRPr lang="en-US" dirty="0">
              <a:solidFill>
                <a:prstClr val="black"/>
              </a:solidFill>
              <a:ea typeface="+mn-ea"/>
              <a:cs typeface="+mn-cs"/>
            </a:endParaRPr>
          </a:p>
        </p:txBody>
      </p:sp>
      <p:grpSp>
        <p:nvGrpSpPr>
          <p:cNvPr id="22" name="Group 21">
            <a:extLst>
              <a:ext uri="{FF2B5EF4-FFF2-40B4-BE49-F238E27FC236}">
                <a16:creationId xmlns:a16="http://schemas.microsoft.com/office/drawing/2014/main" id="{75D63877-190C-AFCA-E8E1-50B3557261F3}"/>
              </a:ext>
            </a:extLst>
          </p:cNvPr>
          <p:cNvGrpSpPr/>
          <p:nvPr/>
        </p:nvGrpSpPr>
        <p:grpSpPr>
          <a:xfrm>
            <a:off x="200500" y="4640573"/>
            <a:ext cx="762000" cy="720000"/>
            <a:chOff x="3810000" y="3037840"/>
            <a:chExt cx="762000" cy="720000"/>
          </a:xfrm>
        </p:grpSpPr>
        <p:sp>
          <p:nvSpPr>
            <p:cNvPr id="23" name="Oval 22">
              <a:extLst>
                <a:ext uri="{FF2B5EF4-FFF2-40B4-BE49-F238E27FC236}">
                  <a16:creationId xmlns:a16="http://schemas.microsoft.com/office/drawing/2014/main" id="{66ABBEBD-873B-EFD6-F664-76BDBBECD127}"/>
                </a:ext>
              </a:extLst>
            </p:cNvPr>
            <p:cNvSpPr/>
            <p:nvPr/>
          </p:nvSpPr>
          <p:spPr>
            <a:xfrm>
              <a:off x="3831000" y="3037840"/>
              <a:ext cx="720000" cy="720000"/>
            </a:xfrm>
            <a:prstGeom prst="ellipse">
              <a:avLst/>
            </a:prstGeom>
            <a:solidFill>
              <a:srgbClr val="2020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780B0A37-DD7A-FC4C-A59D-CDEC998E2C81}"/>
                </a:ext>
              </a:extLst>
            </p:cNvPr>
            <p:cNvSpPr txBox="1"/>
            <p:nvPr/>
          </p:nvSpPr>
          <p:spPr>
            <a:xfrm>
              <a:off x="3810000" y="3213174"/>
              <a:ext cx="762000" cy="369332"/>
            </a:xfrm>
            <a:prstGeom prst="rect">
              <a:avLst/>
            </a:prstGeom>
            <a:noFill/>
          </p:spPr>
          <p:txBody>
            <a:bodyPr wrap="square">
              <a:spAutoFit/>
            </a:bodyPr>
            <a:lstStyle/>
            <a:p>
              <a:pPr algn="ctr"/>
              <a:r>
                <a:rPr lang="en-GB">
                  <a:solidFill>
                    <a:schemeClr val="bg1"/>
                  </a:solidFill>
                </a:rPr>
                <a:t>Policy</a:t>
              </a:r>
            </a:p>
          </p:txBody>
        </p:sp>
      </p:grpSp>
      <p:sp>
        <p:nvSpPr>
          <p:cNvPr id="26" name="Rectangle: Rounded Corners 25">
            <a:hlinkClick r:id="" action="ppaction://noaction" highlightClick="1"/>
            <a:extLst>
              <a:ext uri="{FF2B5EF4-FFF2-40B4-BE49-F238E27FC236}">
                <a16:creationId xmlns:a16="http://schemas.microsoft.com/office/drawing/2014/main" id="{C5057358-7F70-4766-1FCB-8F0D5E516C39}"/>
              </a:ext>
            </a:extLst>
          </p:cNvPr>
          <p:cNvSpPr/>
          <p:nvPr/>
        </p:nvSpPr>
        <p:spPr>
          <a:xfrm>
            <a:off x="1018086" y="4654425"/>
            <a:ext cx="10240443"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The use of Hydrogen a fuel source to power trains</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Bowtie Models</a:t>
            </a:r>
            <a:endParaRPr lang="en-US" dirty="0">
              <a:solidFill>
                <a:prstClr val="black"/>
              </a:solidFill>
              <a:ea typeface="+mn-ea"/>
              <a:cs typeface="+mn-cs"/>
            </a:endParaRPr>
          </a:p>
        </p:txBody>
      </p:sp>
      <p:pic>
        <p:nvPicPr>
          <p:cNvPr id="30" name="Picture 29">
            <a:hlinkClick r:id="" action="ppaction://hlinkshowjump?jump=previousslide"/>
            <a:extLst>
              <a:ext uri="{FF2B5EF4-FFF2-40B4-BE49-F238E27FC236}">
                <a16:creationId xmlns:a16="http://schemas.microsoft.com/office/drawing/2014/main" id="{F1E12098-6164-7D4F-C5E9-3D585572EB20}"/>
              </a:ext>
            </a:extLst>
          </p:cNvPr>
          <p:cNvPicPr>
            <a:picLocks noChangeAspect="1"/>
          </p:cNvPicPr>
          <p:nvPr/>
        </p:nvPicPr>
        <p:blipFill>
          <a:blip r:embed="rId8"/>
          <a:stretch>
            <a:fillRect/>
          </a:stretch>
        </p:blipFill>
        <p:spPr>
          <a:xfrm flipH="1">
            <a:off x="10372933" y="6016808"/>
            <a:ext cx="756000" cy="756000"/>
          </a:xfrm>
          <a:prstGeom prst="rect">
            <a:avLst/>
          </a:prstGeom>
        </p:spPr>
      </p:pic>
      <p:pic>
        <p:nvPicPr>
          <p:cNvPr id="31" name="Picture 30">
            <a:extLst>
              <a:ext uri="{FF2B5EF4-FFF2-40B4-BE49-F238E27FC236}">
                <a16:creationId xmlns:a16="http://schemas.microsoft.com/office/drawing/2014/main" id="{7057A1D5-184C-E7AD-44B6-3A9A982671F1}"/>
              </a:ext>
            </a:extLst>
          </p:cNvPr>
          <p:cNvPicPr>
            <a:picLocks noChangeAspect="1"/>
          </p:cNvPicPr>
          <p:nvPr/>
        </p:nvPicPr>
        <p:blipFill>
          <a:blip r:embed="rId8">
            <a:alphaModFix amt="20000"/>
          </a:blip>
          <a:stretch>
            <a:fillRect/>
          </a:stretch>
        </p:blipFill>
        <p:spPr>
          <a:xfrm>
            <a:off x="11290478" y="6016808"/>
            <a:ext cx="756000" cy="756000"/>
          </a:xfrm>
          <a:prstGeom prst="rect">
            <a:avLst/>
          </a:prstGeom>
        </p:spPr>
      </p:pic>
    </p:spTree>
    <p:extLst>
      <p:ext uri="{BB962C8B-B14F-4D97-AF65-F5344CB8AC3E}">
        <p14:creationId xmlns:p14="http://schemas.microsoft.com/office/powerpoint/2010/main" val="2384912796"/>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pic>
        <p:nvPicPr>
          <p:cNvPr id="37" name="Picture 36">
            <a:hlinkClick r:id="" action="ppaction://hlinkshowjump?jump=endshow"/>
            <a:extLst>
              <a:ext uri="{FF2B5EF4-FFF2-40B4-BE49-F238E27FC236}">
                <a16:creationId xmlns:a16="http://schemas.microsoft.com/office/drawing/2014/main" id="{DB84A75D-F55C-FB87-39EA-4D941010E2FC}"/>
              </a:ext>
            </a:extLst>
          </p:cNvPr>
          <p:cNvPicPr>
            <a:picLocks noChangeAspect="1"/>
          </p:cNvPicPr>
          <p:nvPr/>
        </p:nvPicPr>
        <p:blipFill>
          <a:blip r:embed="rId5"/>
          <a:stretch>
            <a:fillRect/>
          </a:stretch>
        </p:blipFill>
        <p:spPr>
          <a:xfrm>
            <a:off x="89371" y="6016808"/>
            <a:ext cx="720000" cy="692039"/>
          </a:xfrm>
          <a:prstGeom prst="rect">
            <a:avLst/>
          </a:prstGeom>
        </p:spPr>
      </p:pic>
      <p:pic>
        <p:nvPicPr>
          <p:cNvPr id="5" name="Picture 4">
            <a:hlinkClick r:id="" action="ppaction://hlinkshowjump?jump=nextslide"/>
            <a:extLst>
              <a:ext uri="{FF2B5EF4-FFF2-40B4-BE49-F238E27FC236}">
                <a16:creationId xmlns:a16="http://schemas.microsoft.com/office/drawing/2014/main" id="{D641779B-4BEA-C34E-0E58-3E41DA527B54}"/>
              </a:ext>
            </a:extLst>
          </p:cNvPr>
          <p:cNvPicPr>
            <a:picLocks noChangeAspect="1"/>
          </p:cNvPicPr>
          <p:nvPr/>
        </p:nvPicPr>
        <p:blipFill>
          <a:blip r:embed="rId6">
            <a:alphaModFix/>
          </a:blip>
          <a:stretch>
            <a:fillRect/>
          </a:stretch>
        </p:blipFill>
        <p:spPr>
          <a:xfrm>
            <a:off x="11290478" y="6016808"/>
            <a:ext cx="756000" cy="756000"/>
          </a:xfrm>
          <a:prstGeom prst="rect">
            <a:avLst/>
          </a:prstGeom>
        </p:spPr>
      </p:pic>
      <p:sp>
        <p:nvSpPr>
          <p:cNvPr id="7" name="Rectangle: Rounded Corners 6">
            <a:extLst>
              <a:ext uri="{FF2B5EF4-FFF2-40B4-BE49-F238E27FC236}">
                <a16:creationId xmlns:a16="http://schemas.microsoft.com/office/drawing/2014/main" id="{60CF878C-C42D-52AF-B09D-227E15FAD973}"/>
              </a:ext>
            </a:extLst>
          </p:cNvPr>
          <p:cNvSpPr/>
          <p:nvPr/>
        </p:nvSpPr>
        <p:spPr>
          <a:xfrm>
            <a:off x="1021439" y="234119"/>
            <a:ext cx="10227414" cy="720000"/>
          </a:xfrm>
          <a:prstGeom prst="roundRect">
            <a:avLst>
              <a:gd name="adj" fmla="val 30718"/>
            </a:avLst>
          </a:prstGeom>
          <a:solidFill>
            <a:srgbClr val="2D6BCE"/>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Draft standards scheduled for consultation in June 2024</a:t>
            </a:r>
          </a:p>
        </p:txBody>
      </p:sp>
      <p:sp>
        <p:nvSpPr>
          <p:cNvPr id="8" name="Rectangle: Rounded Corners 7">
            <a:hlinkClick r:id="" action="ppaction://noaction" highlightClick="1"/>
            <a:extLst>
              <a:ext uri="{FF2B5EF4-FFF2-40B4-BE49-F238E27FC236}">
                <a16:creationId xmlns:a16="http://schemas.microsoft.com/office/drawing/2014/main" id="{0E122CF0-0852-FBBB-33F0-89914EDE7C17}"/>
              </a:ext>
            </a:extLst>
          </p:cNvPr>
          <p:cNvSpPr/>
          <p:nvPr/>
        </p:nvSpPr>
        <p:spPr>
          <a:xfrm>
            <a:off x="1021439" y="1242786"/>
            <a:ext cx="10227414" cy="720000"/>
          </a:xfrm>
          <a:prstGeom prst="roundRect">
            <a:avLst>
              <a:gd name="adj" fmla="val 25789"/>
            </a:avLst>
          </a:prstGeom>
          <a:solidFill>
            <a:schemeClr val="bg1"/>
          </a:solidFill>
          <a:ln w="38100">
            <a:solidFill>
              <a:srgbClr val="3DB75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RIS-6702-DST Issue 1</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Common reference time for railway systems</a:t>
            </a:r>
            <a:r>
              <a:rPr lang="en-GB" dirty="0">
                <a:solidFill>
                  <a:prstClr val="black"/>
                </a:solidFill>
                <a:latin typeface="Calibri" panose="020F0502020204030204"/>
              </a:rPr>
              <a:t> </a:t>
            </a:r>
            <a:endParaRPr lang="en-US" dirty="0">
              <a:ea typeface="+mn-ea"/>
              <a:cs typeface="+mn-cs"/>
            </a:endParaRPr>
          </a:p>
        </p:txBody>
      </p:sp>
      <p:pic>
        <p:nvPicPr>
          <p:cNvPr id="9" name="Picture 8" descr="A green circle with white lines and dots on it&#10;&#10;Description automatically generated">
            <a:extLst>
              <a:ext uri="{FF2B5EF4-FFF2-40B4-BE49-F238E27FC236}">
                <a16:creationId xmlns:a16="http://schemas.microsoft.com/office/drawing/2014/main" id="{B2358408-2EEF-A59C-6A5F-F40914F85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886" y="1253676"/>
            <a:ext cx="720000" cy="720000"/>
          </a:xfrm>
          <a:prstGeom prst="rect">
            <a:avLst/>
          </a:prstGeom>
        </p:spPr>
      </p:pic>
      <p:sp>
        <p:nvSpPr>
          <p:cNvPr id="3" name="Rectangle: Rounded Corners 2">
            <a:extLst>
              <a:ext uri="{FF2B5EF4-FFF2-40B4-BE49-F238E27FC236}">
                <a16:creationId xmlns:a16="http://schemas.microsoft.com/office/drawing/2014/main" id="{60CF878C-C42D-52AF-B09D-227E15FAD973}"/>
              </a:ext>
            </a:extLst>
          </p:cNvPr>
          <p:cNvSpPr/>
          <p:nvPr/>
        </p:nvSpPr>
        <p:spPr>
          <a:xfrm>
            <a:off x="1021439" y="2251453"/>
            <a:ext cx="10227414" cy="720000"/>
          </a:xfrm>
          <a:prstGeom prst="roundRect">
            <a:avLst>
              <a:gd name="adj" fmla="val 30718"/>
            </a:avLst>
          </a:prstGeom>
          <a:solidFill>
            <a:srgbClr val="2D6BCE"/>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Draft standards scheduled for consultation in July 2024</a:t>
            </a:r>
          </a:p>
        </p:txBody>
      </p:sp>
      <p:pic>
        <p:nvPicPr>
          <p:cNvPr id="4" name="Picture 3" descr="A green circle with white lines on it&#10;&#10;Description automatically generated">
            <a:extLst>
              <a:ext uri="{FF2B5EF4-FFF2-40B4-BE49-F238E27FC236}">
                <a16:creationId xmlns:a16="http://schemas.microsoft.com/office/drawing/2014/main" id="{0AD8D251-165B-27B7-DB1E-8237D3426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029" y="3117967"/>
            <a:ext cx="720000" cy="720000"/>
          </a:xfrm>
          <a:prstGeom prst="rect">
            <a:avLst/>
          </a:prstGeom>
        </p:spPr>
      </p:pic>
      <p:sp>
        <p:nvSpPr>
          <p:cNvPr id="10" name="Rectangle: Rounded Corners 9">
            <a:hlinkClick r:id="" action="ppaction://noaction" highlightClick="1"/>
            <a:extLst>
              <a:ext uri="{FF2B5EF4-FFF2-40B4-BE49-F238E27FC236}">
                <a16:creationId xmlns:a16="http://schemas.microsoft.com/office/drawing/2014/main" id="{5C5B9C74-23EC-220A-2460-776DC9A6F026}"/>
              </a:ext>
            </a:extLst>
          </p:cNvPr>
          <p:cNvSpPr/>
          <p:nvPr/>
        </p:nvSpPr>
        <p:spPr>
          <a:xfrm>
            <a:off x="1040294" y="3126853"/>
            <a:ext cx="10208562" cy="720000"/>
          </a:xfrm>
          <a:prstGeom prst="roundRect">
            <a:avLst>
              <a:gd name="adj" fmla="val 25789"/>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RIS-2704-RST Issue 2</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Rail Industry Standard for Wheelsets Handling and Storage</a:t>
            </a:r>
            <a:endParaRPr lang="en-US" dirty="0">
              <a:solidFill>
                <a:prstClr val="black"/>
              </a:solidFill>
              <a:ea typeface="+mn-ea"/>
              <a:cs typeface="+mn-cs"/>
            </a:endParaRPr>
          </a:p>
        </p:txBody>
      </p:sp>
      <p:sp>
        <p:nvSpPr>
          <p:cNvPr id="15" name="Rectangle: Rounded Corners 14">
            <a:hlinkClick r:id="" action="ppaction://noaction" highlightClick="1"/>
            <a:extLst>
              <a:ext uri="{FF2B5EF4-FFF2-40B4-BE49-F238E27FC236}">
                <a16:creationId xmlns:a16="http://schemas.microsoft.com/office/drawing/2014/main" id="{95D85C66-CC8C-97F6-713D-90F6A6D2DBB1}"/>
              </a:ext>
            </a:extLst>
          </p:cNvPr>
          <p:cNvSpPr/>
          <p:nvPr/>
        </p:nvSpPr>
        <p:spPr>
          <a:xfrm>
            <a:off x="1040291" y="4925210"/>
            <a:ext cx="10208562" cy="720000"/>
          </a:xfrm>
          <a:prstGeom prst="roundRect">
            <a:avLst>
              <a:gd name="adj" fmla="val 25789"/>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GMRC2542 Issue 2</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Recommendations for Determination of Aerodynamic Rolling Moment Coefficient</a:t>
            </a:r>
            <a:endParaRPr lang="en-US" dirty="0">
              <a:solidFill>
                <a:prstClr val="black"/>
              </a:solidFill>
              <a:ea typeface="+mn-ea"/>
              <a:cs typeface="+mn-cs"/>
            </a:endParaRPr>
          </a:p>
        </p:txBody>
      </p:sp>
      <p:sp>
        <p:nvSpPr>
          <p:cNvPr id="16" name="Rectangle: Rounded Corners 15">
            <a:hlinkClick r:id="" action="ppaction://noaction" highlightClick="1"/>
            <a:extLst>
              <a:ext uri="{FF2B5EF4-FFF2-40B4-BE49-F238E27FC236}">
                <a16:creationId xmlns:a16="http://schemas.microsoft.com/office/drawing/2014/main" id="{ED3F69E9-E6ED-D19A-A631-5A6EA7CC3F89}"/>
              </a:ext>
            </a:extLst>
          </p:cNvPr>
          <p:cNvSpPr/>
          <p:nvPr/>
        </p:nvSpPr>
        <p:spPr>
          <a:xfrm>
            <a:off x="1021937" y="4025028"/>
            <a:ext cx="10225667" cy="720000"/>
          </a:xfrm>
          <a:prstGeom prst="roundRect">
            <a:avLst>
              <a:gd name="adj" fmla="val 25789"/>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RIS-2709-RST Issue 2</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Rail Industry Standard for the Identification of Roller Bearings Defects</a:t>
            </a:r>
            <a:endParaRPr lang="en-GB" sz="1800" b="0" i="0" u="none" strike="noStrike" kern="1200" cap="none" spc="-30" normalizeH="0" noProof="0" dirty="0">
              <a:ln>
                <a:noFill/>
              </a:ln>
              <a:solidFill>
                <a:prstClr val="black"/>
              </a:solidFill>
              <a:effectLst/>
              <a:uLnTx/>
              <a:uFillTx/>
              <a:latin typeface="Calibri" panose="020F0502020204030204"/>
              <a:ea typeface="Calibri" panose="020F0502020204030204"/>
              <a:cs typeface="Calibri" panose="020F0502020204030204"/>
            </a:endParaRPr>
          </a:p>
        </p:txBody>
      </p:sp>
      <p:pic>
        <p:nvPicPr>
          <p:cNvPr id="21" name="Picture 20" descr="A green circle with white lines on it&#10;&#10;Description automatically generated">
            <a:extLst>
              <a:ext uri="{FF2B5EF4-FFF2-40B4-BE49-F238E27FC236}">
                <a16:creationId xmlns:a16="http://schemas.microsoft.com/office/drawing/2014/main" id="{C614A27D-D347-6FE8-A430-720291F67C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868" y="4025028"/>
            <a:ext cx="720000" cy="720000"/>
          </a:xfrm>
          <a:prstGeom prst="rect">
            <a:avLst/>
          </a:prstGeom>
        </p:spPr>
      </p:pic>
      <p:pic>
        <p:nvPicPr>
          <p:cNvPr id="27" name="Picture 26" descr="A green circle with white lines on it&#10;&#10;Description automatically generated">
            <a:extLst>
              <a:ext uri="{FF2B5EF4-FFF2-40B4-BE49-F238E27FC236}">
                <a16:creationId xmlns:a16="http://schemas.microsoft.com/office/drawing/2014/main" id="{F617DE5B-C179-904C-5594-FC4F6F42B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190" y="4918106"/>
            <a:ext cx="720000" cy="720000"/>
          </a:xfrm>
          <a:prstGeom prst="rect">
            <a:avLst/>
          </a:prstGeom>
        </p:spPr>
      </p:pic>
      <p:pic>
        <p:nvPicPr>
          <p:cNvPr id="6" name="Picture 5">
            <a:extLst>
              <a:ext uri="{FF2B5EF4-FFF2-40B4-BE49-F238E27FC236}">
                <a16:creationId xmlns:a16="http://schemas.microsoft.com/office/drawing/2014/main" id="{3A8F530A-7221-F905-35CE-EA9BC0E7E06F}"/>
              </a:ext>
            </a:extLst>
          </p:cNvPr>
          <p:cNvPicPr>
            <a:picLocks noChangeAspect="1"/>
          </p:cNvPicPr>
          <p:nvPr/>
        </p:nvPicPr>
        <p:blipFill>
          <a:blip r:embed="rId6">
            <a:alphaModFix amt="20000"/>
          </a:blip>
          <a:stretch>
            <a:fillRect/>
          </a:stretch>
        </p:blipFill>
        <p:spPr>
          <a:xfrm flipH="1">
            <a:off x="10372933" y="6016808"/>
            <a:ext cx="756000" cy="756000"/>
          </a:xfrm>
          <a:prstGeom prst="rect">
            <a:avLst/>
          </a:prstGeom>
        </p:spPr>
      </p:pic>
    </p:spTree>
    <p:extLst>
      <p:ext uri="{BB962C8B-B14F-4D97-AF65-F5344CB8AC3E}">
        <p14:creationId xmlns:p14="http://schemas.microsoft.com/office/powerpoint/2010/main" val="2524142515"/>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pic>
        <p:nvPicPr>
          <p:cNvPr id="37" name="Picture 36">
            <a:hlinkClick r:id="" action="ppaction://hlinkshowjump?jump=endshow"/>
            <a:extLst>
              <a:ext uri="{FF2B5EF4-FFF2-40B4-BE49-F238E27FC236}">
                <a16:creationId xmlns:a16="http://schemas.microsoft.com/office/drawing/2014/main" id="{DB84A75D-F55C-FB87-39EA-4D941010E2FC}"/>
              </a:ext>
            </a:extLst>
          </p:cNvPr>
          <p:cNvPicPr>
            <a:picLocks noChangeAspect="1"/>
          </p:cNvPicPr>
          <p:nvPr/>
        </p:nvPicPr>
        <p:blipFill>
          <a:blip r:embed="rId5"/>
          <a:stretch>
            <a:fillRect/>
          </a:stretch>
        </p:blipFill>
        <p:spPr>
          <a:xfrm>
            <a:off x="89371" y="6016808"/>
            <a:ext cx="720000" cy="692039"/>
          </a:xfrm>
          <a:prstGeom prst="rect">
            <a:avLst/>
          </a:prstGeom>
        </p:spPr>
      </p:pic>
      <p:sp>
        <p:nvSpPr>
          <p:cNvPr id="7" name="Rectangle: Rounded Corners 6">
            <a:extLst>
              <a:ext uri="{FF2B5EF4-FFF2-40B4-BE49-F238E27FC236}">
                <a16:creationId xmlns:a16="http://schemas.microsoft.com/office/drawing/2014/main" id="{60CF878C-C42D-52AF-B09D-227E15FAD973}"/>
              </a:ext>
            </a:extLst>
          </p:cNvPr>
          <p:cNvSpPr/>
          <p:nvPr/>
        </p:nvSpPr>
        <p:spPr>
          <a:xfrm>
            <a:off x="1021439" y="234119"/>
            <a:ext cx="10227414" cy="720000"/>
          </a:xfrm>
          <a:prstGeom prst="roundRect">
            <a:avLst>
              <a:gd name="adj" fmla="val 30718"/>
            </a:avLst>
          </a:prstGeom>
          <a:solidFill>
            <a:srgbClr val="2D6BCE"/>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Draft standards scheduled for consultation in August 2024</a:t>
            </a:r>
          </a:p>
        </p:txBody>
      </p:sp>
      <p:sp>
        <p:nvSpPr>
          <p:cNvPr id="10" name="Rectangle: Rounded Corners 9">
            <a:hlinkClick r:id="" action="ppaction://noaction" highlightClick="1"/>
            <a:extLst>
              <a:ext uri="{FF2B5EF4-FFF2-40B4-BE49-F238E27FC236}">
                <a16:creationId xmlns:a16="http://schemas.microsoft.com/office/drawing/2014/main" id="{5C5B9C74-23EC-220A-2460-776DC9A6F026}"/>
              </a:ext>
            </a:extLst>
          </p:cNvPr>
          <p:cNvSpPr/>
          <p:nvPr/>
        </p:nvSpPr>
        <p:spPr>
          <a:xfrm>
            <a:off x="1040291" y="1081896"/>
            <a:ext cx="10208562" cy="720000"/>
          </a:xfrm>
          <a:prstGeom prst="roundRect">
            <a:avLst>
              <a:gd name="adj" fmla="val 25789"/>
            </a:avLst>
          </a:prstGeom>
          <a:solidFill>
            <a:schemeClr val="bg1"/>
          </a:solidFill>
          <a:ln w="38100">
            <a:solidFill>
              <a:srgbClr val="2020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44725" indent="-2244725" fontAlgn="t"/>
            <a:r>
              <a:rPr lang="en-GB" sz="1800" b="0" i="0" u="none" strike="noStrike" dirty="0">
                <a:solidFill>
                  <a:srgbClr val="000000"/>
                </a:solidFill>
                <a:effectLst/>
                <a:latin typeface="Calibri"/>
                <a:ea typeface="Calibri"/>
                <a:cs typeface="Calibri"/>
              </a:rPr>
              <a:t>RIS-3781-TOM Issue 2</a:t>
            </a:r>
            <a:r>
              <a:rPr lang="en-GB" dirty="0">
                <a:solidFill>
                  <a:srgbClr val="000000"/>
                </a:solidFill>
                <a:latin typeface="Calibri"/>
                <a:ea typeface="Calibri"/>
                <a:cs typeface="Calibri"/>
              </a:rPr>
              <a:t> – </a:t>
            </a:r>
            <a:r>
              <a:rPr lang="en-GB" sz="1800" b="0" i="0" u="none" strike="noStrike" dirty="0">
                <a:solidFill>
                  <a:srgbClr val="000000"/>
                </a:solidFill>
                <a:effectLst/>
                <a:latin typeface="Calibri"/>
                <a:ea typeface="Calibri"/>
                <a:cs typeface="Calibri"/>
              </a:rPr>
              <a:t>Requirements for the operation of freight trains and the conveyance of dangerous goods by any train</a:t>
            </a:r>
          </a:p>
        </p:txBody>
      </p:sp>
      <p:sp>
        <p:nvSpPr>
          <p:cNvPr id="15" name="Rectangle: Rounded Corners 14">
            <a:hlinkClick r:id="" action="ppaction://noaction" highlightClick="1"/>
            <a:extLst>
              <a:ext uri="{FF2B5EF4-FFF2-40B4-BE49-F238E27FC236}">
                <a16:creationId xmlns:a16="http://schemas.microsoft.com/office/drawing/2014/main" id="{95D85C66-CC8C-97F6-713D-90F6A6D2DBB1}"/>
              </a:ext>
            </a:extLst>
          </p:cNvPr>
          <p:cNvSpPr/>
          <p:nvPr/>
        </p:nvSpPr>
        <p:spPr>
          <a:xfrm>
            <a:off x="1040291" y="2907876"/>
            <a:ext cx="10208562" cy="720000"/>
          </a:xfrm>
          <a:prstGeom prst="roundRect">
            <a:avLst>
              <a:gd name="adj" fmla="val 25789"/>
            </a:avLst>
          </a:prstGeom>
          <a:solidFill>
            <a:schemeClr val="bg1"/>
          </a:solidFill>
          <a:ln w="38100">
            <a:solidFill>
              <a:srgbClr val="8510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RIS-8034-CCS Issue 1 (withdrawal)</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Maintenance of Signal and Operational Sign Visibility</a:t>
            </a:r>
            <a:endParaRPr lang="en-US" dirty="0">
              <a:solidFill>
                <a:prstClr val="black"/>
              </a:solidFill>
              <a:ea typeface="+mn-ea"/>
              <a:cs typeface="+mn-cs"/>
            </a:endParaRPr>
          </a:p>
        </p:txBody>
      </p:sp>
      <p:sp>
        <p:nvSpPr>
          <p:cNvPr id="16" name="Rectangle: Rounded Corners 15">
            <a:hlinkClick r:id="" action="ppaction://noaction" highlightClick="1"/>
            <a:extLst>
              <a:ext uri="{FF2B5EF4-FFF2-40B4-BE49-F238E27FC236}">
                <a16:creationId xmlns:a16="http://schemas.microsoft.com/office/drawing/2014/main" id="{ED3F69E9-E6ED-D19A-A631-5A6EA7CC3F89}"/>
              </a:ext>
            </a:extLst>
          </p:cNvPr>
          <p:cNvSpPr/>
          <p:nvPr/>
        </p:nvSpPr>
        <p:spPr>
          <a:xfrm>
            <a:off x="1021937" y="2007694"/>
            <a:ext cx="10225667" cy="720000"/>
          </a:xfrm>
          <a:prstGeom prst="roundRect">
            <a:avLst>
              <a:gd name="adj" fmla="val 25789"/>
            </a:avLst>
          </a:prstGeom>
          <a:solidFill>
            <a:schemeClr val="bg1"/>
          </a:solidFill>
          <a:ln w="38100">
            <a:solidFill>
              <a:srgbClr val="DEC9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RIS-7708-INS Issue 1</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Maintenance of Signal and Operational Sign Visibility</a:t>
            </a:r>
            <a:endParaRPr lang="en-US" dirty="0">
              <a:solidFill>
                <a:prstClr val="black"/>
              </a:solidFill>
              <a:ea typeface="+mn-ea"/>
              <a:cs typeface="+mn-cs"/>
            </a:endParaRPr>
          </a:p>
        </p:txBody>
      </p:sp>
      <p:pic>
        <p:nvPicPr>
          <p:cNvPr id="3" name="Picture 2" descr="A white line drawing of a person standing next to a train&#10;&#10;Description automatically generated">
            <a:extLst>
              <a:ext uri="{FF2B5EF4-FFF2-40B4-BE49-F238E27FC236}">
                <a16:creationId xmlns:a16="http://schemas.microsoft.com/office/drawing/2014/main" id="{D14373B2-54E0-95CF-6634-96E6F6CE48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418" y="1086829"/>
            <a:ext cx="720000" cy="720000"/>
          </a:xfrm>
          <a:prstGeom prst="rect">
            <a:avLst/>
          </a:prstGeom>
        </p:spPr>
      </p:pic>
      <p:pic>
        <p:nvPicPr>
          <p:cNvPr id="9" name="Picture 8">
            <a:extLst>
              <a:ext uri="{FF2B5EF4-FFF2-40B4-BE49-F238E27FC236}">
                <a16:creationId xmlns:a16="http://schemas.microsoft.com/office/drawing/2014/main" id="{D782676B-4E56-03F4-329B-B9769A3EEEB1}"/>
              </a:ext>
            </a:extLst>
          </p:cNvPr>
          <p:cNvPicPr>
            <a:picLocks noChangeAspect="1"/>
          </p:cNvPicPr>
          <p:nvPr/>
        </p:nvPicPr>
        <p:blipFill>
          <a:blip r:embed="rId7"/>
          <a:stretch>
            <a:fillRect/>
          </a:stretch>
        </p:blipFill>
        <p:spPr>
          <a:xfrm>
            <a:off x="206635" y="1973942"/>
            <a:ext cx="719390" cy="719390"/>
          </a:xfrm>
          <a:prstGeom prst="rect">
            <a:avLst/>
          </a:prstGeom>
        </p:spPr>
      </p:pic>
      <p:pic>
        <p:nvPicPr>
          <p:cNvPr id="11" name="Picture 10" descr="A red circle with white logo&#10;&#10;Description automatically generated">
            <a:extLst>
              <a:ext uri="{FF2B5EF4-FFF2-40B4-BE49-F238E27FC236}">
                <a16:creationId xmlns:a16="http://schemas.microsoft.com/office/drawing/2014/main" id="{837FF169-3B2E-736B-3CBA-AA164F809F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172" y="2946684"/>
            <a:ext cx="720000" cy="720000"/>
          </a:xfrm>
          <a:prstGeom prst="rect">
            <a:avLst/>
          </a:prstGeom>
        </p:spPr>
      </p:pic>
      <p:pic>
        <p:nvPicPr>
          <p:cNvPr id="12" name="Picture 11" descr="A red circle with white logo&#10;&#10;Description automatically generated">
            <a:extLst>
              <a:ext uri="{FF2B5EF4-FFF2-40B4-BE49-F238E27FC236}">
                <a16:creationId xmlns:a16="http://schemas.microsoft.com/office/drawing/2014/main" id="{F6BC49F9-A3D1-4534-F42D-5966FE77EB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635" y="3833187"/>
            <a:ext cx="720000" cy="720000"/>
          </a:xfrm>
          <a:prstGeom prst="rect">
            <a:avLst/>
          </a:prstGeom>
        </p:spPr>
      </p:pic>
      <p:sp>
        <p:nvSpPr>
          <p:cNvPr id="14" name="Rectangle: Rounded Corners 13">
            <a:hlinkClick r:id="" action="ppaction://noaction" highlightClick="1"/>
            <a:extLst>
              <a:ext uri="{FF2B5EF4-FFF2-40B4-BE49-F238E27FC236}">
                <a16:creationId xmlns:a16="http://schemas.microsoft.com/office/drawing/2014/main" id="{7D8AD0A5-EDA5-2839-DA33-E1CB728A56BF}"/>
              </a:ext>
            </a:extLst>
          </p:cNvPr>
          <p:cNvSpPr/>
          <p:nvPr/>
        </p:nvSpPr>
        <p:spPr>
          <a:xfrm>
            <a:off x="1040291" y="3808058"/>
            <a:ext cx="10208562" cy="720000"/>
          </a:xfrm>
          <a:prstGeom prst="roundRect">
            <a:avLst>
              <a:gd name="adj" fmla="val 25789"/>
            </a:avLst>
          </a:prstGeom>
          <a:solidFill>
            <a:schemeClr val="bg1"/>
          </a:solidFill>
          <a:ln w="38100">
            <a:solidFill>
              <a:srgbClr val="8510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RIS-0386-CCS Issue 2</a:t>
            </a:r>
            <a:r>
              <a:rPr lang="en-GB" dirty="0">
                <a:solidFill>
                  <a:prstClr val="black"/>
                </a:solidFill>
                <a:latin typeface="Calibri" panose="020F0502020204030204"/>
              </a:rPr>
              <a:t> –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Rail Industry Standard on Signal Overrun Risk Evaluation and Assessment</a:t>
            </a:r>
            <a:endParaRPr lang="en-US" dirty="0">
              <a:solidFill>
                <a:prstClr val="black"/>
              </a:solidFill>
              <a:ea typeface="+mn-ea"/>
              <a:cs typeface="+mn-cs"/>
            </a:endParaRPr>
          </a:p>
        </p:txBody>
      </p:sp>
      <p:pic>
        <p:nvPicPr>
          <p:cNvPr id="2" name="Picture 1">
            <a:hlinkClick r:id="" action="ppaction://hlinkshowjump?jump=nextslide"/>
            <a:extLst>
              <a:ext uri="{FF2B5EF4-FFF2-40B4-BE49-F238E27FC236}">
                <a16:creationId xmlns:a16="http://schemas.microsoft.com/office/drawing/2014/main" id="{71C388C4-17CD-47C3-58E0-9D1D407BE902}"/>
              </a:ext>
            </a:extLst>
          </p:cNvPr>
          <p:cNvPicPr>
            <a:picLocks noChangeAspect="1"/>
          </p:cNvPicPr>
          <p:nvPr/>
        </p:nvPicPr>
        <p:blipFill>
          <a:blip r:embed="rId9">
            <a:alphaModFix/>
          </a:blip>
          <a:stretch>
            <a:fillRect/>
          </a:stretch>
        </p:blipFill>
        <p:spPr>
          <a:xfrm>
            <a:off x="11290478" y="6016808"/>
            <a:ext cx="756000" cy="756000"/>
          </a:xfrm>
          <a:prstGeom prst="rect">
            <a:avLst/>
          </a:prstGeom>
        </p:spPr>
      </p:pic>
      <p:pic>
        <p:nvPicPr>
          <p:cNvPr id="4" name="Picture 3">
            <a:hlinkClick r:id="" action="ppaction://hlinkshowjump?jump=previousslide"/>
            <a:extLst>
              <a:ext uri="{FF2B5EF4-FFF2-40B4-BE49-F238E27FC236}">
                <a16:creationId xmlns:a16="http://schemas.microsoft.com/office/drawing/2014/main" id="{33E94ED5-3E97-7C01-7466-D544C4D49C09}"/>
              </a:ext>
            </a:extLst>
          </p:cNvPr>
          <p:cNvPicPr>
            <a:picLocks noChangeAspect="1"/>
          </p:cNvPicPr>
          <p:nvPr/>
        </p:nvPicPr>
        <p:blipFill>
          <a:blip r:embed="rId9"/>
          <a:stretch>
            <a:fillRect/>
          </a:stretch>
        </p:blipFill>
        <p:spPr>
          <a:xfrm flipH="1">
            <a:off x="10372933" y="6016808"/>
            <a:ext cx="756000" cy="756000"/>
          </a:xfrm>
          <a:prstGeom prst="rect">
            <a:avLst/>
          </a:prstGeom>
        </p:spPr>
      </p:pic>
    </p:spTree>
    <p:extLst>
      <p:ext uri="{BB962C8B-B14F-4D97-AF65-F5344CB8AC3E}">
        <p14:creationId xmlns:p14="http://schemas.microsoft.com/office/powerpoint/2010/main" val="2738177535"/>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pic>
        <p:nvPicPr>
          <p:cNvPr id="37" name="Picture 36">
            <a:hlinkClick r:id="" action="ppaction://hlinkshowjump?jump=endshow"/>
            <a:extLst>
              <a:ext uri="{FF2B5EF4-FFF2-40B4-BE49-F238E27FC236}">
                <a16:creationId xmlns:a16="http://schemas.microsoft.com/office/drawing/2014/main" id="{DB84A75D-F55C-FB87-39EA-4D941010E2FC}"/>
              </a:ext>
            </a:extLst>
          </p:cNvPr>
          <p:cNvPicPr>
            <a:picLocks noChangeAspect="1"/>
          </p:cNvPicPr>
          <p:nvPr/>
        </p:nvPicPr>
        <p:blipFill>
          <a:blip r:embed="rId5"/>
          <a:stretch>
            <a:fillRect/>
          </a:stretch>
        </p:blipFill>
        <p:spPr>
          <a:xfrm>
            <a:off x="89371" y="6016808"/>
            <a:ext cx="720000" cy="692039"/>
          </a:xfrm>
          <a:prstGeom prst="rect">
            <a:avLst/>
          </a:prstGeom>
        </p:spPr>
      </p:pic>
      <p:sp>
        <p:nvSpPr>
          <p:cNvPr id="7" name="Rectangle: Rounded Corners 6">
            <a:extLst>
              <a:ext uri="{FF2B5EF4-FFF2-40B4-BE49-F238E27FC236}">
                <a16:creationId xmlns:a16="http://schemas.microsoft.com/office/drawing/2014/main" id="{60CF878C-C42D-52AF-B09D-227E15FAD973}"/>
              </a:ext>
            </a:extLst>
          </p:cNvPr>
          <p:cNvSpPr/>
          <p:nvPr/>
        </p:nvSpPr>
        <p:spPr>
          <a:xfrm>
            <a:off x="1021439" y="234119"/>
            <a:ext cx="10227414" cy="720000"/>
          </a:xfrm>
          <a:prstGeom prst="roundRect">
            <a:avLst>
              <a:gd name="adj" fmla="val 30718"/>
            </a:avLst>
          </a:prstGeom>
          <a:solidFill>
            <a:srgbClr val="2D6BCE"/>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a:latin typeface="Calibri" panose="020F0502020204030204"/>
              </a:rPr>
              <a:t>Draft standards scheduled for consultation in September 2024</a:t>
            </a:r>
          </a:p>
        </p:txBody>
      </p:sp>
      <p:pic>
        <p:nvPicPr>
          <p:cNvPr id="9" name="Picture 8">
            <a:hlinkClick r:id="" action="ppaction://hlinkshowjump?jump=nextslide"/>
            <a:extLst>
              <a:ext uri="{FF2B5EF4-FFF2-40B4-BE49-F238E27FC236}">
                <a16:creationId xmlns:a16="http://schemas.microsoft.com/office/drawing/2014/main" id="{85C0D19A-ADEE-6AAF-2C57-7F5F3783BF3E}"/>
              </a:ext>
            </a:extLst>
          </p:cNvPr>
          <p:cNvPicPr>
            <a:picLocks noChangeAspect="1"/>
          </p:cNvPicPr>
          <p:nvPr/>
        </p:nvPicPr>
        <p:blipFill>
          <a:blip r:embed="rId6">
            <a:alphaModFix/>
          </a:blip>
          <a:stretch>
            <a:fillRect/>
          </a:stretch>
        </p:blipFill>
        <p:spPr>
          <a:xfrm>
            <a:off x="11290478" y="6016808"/>
            <a:ext cx="756000" cy="756000"/>
          </a:xfrm>
          <a:prstGeom prst="rect">
            <a:avLst/>
          </a:prstGeom>
        </p:spPr>
      </p:pic>
      <p:pic>
        <p:nvPicPr>
          <p:cNvPr id="11" name="Picture 10">
            <a:hlinkClick r:id="" action="ppaction://hlinkshowjump?jump=previousslide"/>
            <a:extLst>
              <a:ext uri="{FF2B5EF4-FFF2-40B4-BE49-F238E27FC236}">
                <a16:creationId xmlns:a16="http://schemas.microsoft.com/office/drawing/2014/main" id="{A52561DA-3941-18BE-4FFD-E0308B98D3F6}"/>
              </a:ext>
            </a:extLst>
          </p:cNvPr>
          <p:cNvPicPr>
            <a:picLocks noChangeAspect="1"/>
          </p:cNvPicPr>
          <p:nvPr/>
        </p:nvPicPr>
        <p:blipFill>
          <a:blip r:embed="rId6"/>
          <a:stretch>
            <a:fillRect/>
          </a:stretch>
        </p:blipFill>
        <p:spPr>
          <a:xfrm flipH="1">
            <a:off x="10372933" y="6016808"/>
            <a:ext cx="756000" cy="756000"/>
          </a:xfrm>
          <a:prstGeom prst="rect">
            <a:avLst/>
          </a:prstGeom>
        </p:spPr>
      </p:pic>
      <p:pic>
        <p:nvPicPr>
          <p:cNvPr id="12" name="Picture 11" descr="A green circle with white lines on it&#10;&#10;Description automatically generated">
            <a:extLst>
              <a:ext uri="{FF2B5EF4-FFF2-40B4-BE49-F238E27FC236}">
                <a16:creationId xmlns:a16="http://schemas.microsoft.com/office/drawing/2014/main" id="{86A6FE54-70C6-B3EC-D762-00813EE37B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721" y="1137262"/>
            <a:ext cx="720000" cy="720000"/>
          </a:xfrm>
          <a:prstGeom prst="rect">
            <a:avLst/>
          </a:prstGeom>
        </p:spPr>
      </p:pic>
      <p:sp>
        <p:nvSpPr>
          <p:cNvPr id="14" name="Rectangle: Rounded Corners 13">
            <a:hlinkClick r:id="" action="ppaction://noaction" highlightClick="1"/>
            <a:extLst>
              <a:ext uri="{FF2B5EF4-FFF2-40B4-BE49-F238E27FC236}">
                <a16:creationId xmlns:a16="http://schemas.microsoft.com/office/drawing/2014/main" id="{C20DE248-4923-C073-9EB0-AF4AFDAF3488}"/>
              </a:ext>
            </a:extLst>
          </p:cNvPr>
          <p:cNvSpPr/>
          <p:nvPr/>
        </p:nvSpPr>
        <p:spPr>
          <a:xfrm>
            <a:off x="1021439" y="1115955"/>
            <a:ext cx="10208562" cy="720000"/>
          </a:xfrm>
          <a:prstGeom prst="roundRect">
            <a:avLst>
              <a:gd name="adj" fmla="val 25789"/>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058988" indent="-2058988">
              <a:tabLst>
                <a:tab pos="2601913" algn="l"/>
              </a:tabLst>
              <a:defRPr/>
            </a:pPr>
            <a:r>
              <a:rPr lang="en-GB" sz="1800" b="0" i="0" u="none" strike="noStrike" dirty="0">
                <a:solidFill>
                  <a:srgbClr val="000000"/>
                </a:solidFill>
                <a:effectLst/>
                <a:latin typeface="Calibri"/>
                <a:ea typeface="Calibri"/>
                <a:cs typeface="Calibri"/>
              </a:rPr>
              <a:t>RIS-2700-RST Issue 3 - Rail Industry Standard for Verification of Conformity of Engineering Change to Rail Vehicles​</a:t>
            </a:r>
            <a:endParaRPr lang="en-GB" sz="1800" b="0" i="0" u="none" strike="noStrike" kern="1200" cap="none" spc="0" normalizeH="0" baseline="0" noProof="0" dirty="0">
              <a:ln>
                <a:noFill/>
              </a:ln>
              <a:solidFill>
                <a:prstClr val="black"/>
              </a:solidFill>
              <a:effectLst/>
              <a:uLnTx/>
              <a:uFillTx/>
              <a:latin typeface="Calibri"/>
              <a:ea typeface="Calibri"/>
              <a:cs typeface="Calibri"/>
            </a:endParaRPr>
          </a:p>
        </p:txBody>
      </p:sp>
      <p:pic>
        <p:nvPicPr>
          <p:cNvPr id="27" name="Picture 26" descr="A green circle with white lines on it&#10;&#10;Description automatically generated">
            <a:extLst>
              <a:ext uri="{FF2B5EF4-FFF2-40B4-BE49-F238E27FC236}">
                <a16:creationId xmlns:a16="http://schemas.microsoft.com/office/drawing/2014/main" id="{CFEDE493-7077-B30D-5369-E50D7C1E9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721" y="1954382"/>
            <a:ext cx="720000" cy="720000"/>
          </a:xfrm>
          <a:prstGeom prst="rect">
            <a:avLst/>
          </a:prstGeom>
        </p:spPr>
      </p:pic>
      <p:sp>
        <p:nvSpPr>
          <p:cNvPr id="28" name="Rectangle: Rounded Corners 27">
            <a:hlinkClick r:id="" action="ppaction://noaction" highlightClick="1"/>
            <a:extLst>
              <a:ext uri="{FF2B5EF4-FFF2-40B4-BE49-F238E27FC236}">
                <a16:creationId xmlns:a16="http://schemas.microsoft.com/office/drawing/2014/main" id="{55D9DE73-BD09-225B-6481-BD1E59E67092}"/>
              </a:ext>
            </a:extLst>
          </p:cNvPr>
          <p:cNvSpPr/>
          <p:nvPr/>
        </p:nvSpPr>
        <p:spPr>
          <a:xfrm>
            <a:off x="1021439" y="1936859"/>
            <a:ext cx="10208562" cy="720000"/>
          </a:xfrm>
          <a:prstGeom prst="roundRect">
            <a:avLst>
              <a:gd name="adj" fmla="val 25789"/>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058988" indent="-2058988">
              <a:tabLst>
                <a:tab pos="2601913" algn="l"/>
              </a:tabLst>
              <a:defRPr/>
            </a:pPr>
            <a:r>
              <a:rPr lang="en-GB" sz="1800" b="0" i="0" u="none" strike="noStrike" dirty="0">
                <a:solidFill>
                  <a:srgbClr val="000000"/>
                </a:solidFill>
                <a:effectLst/>
                <a:latin typeface="Calibri"/>
                <a:ea typeface="Calibri"/>
                <a:cs typeface="Calibri"/>
              </a:rPr>
              <a:t>RIS-2702-RST Issue 3 -  In-service Examination and Reference Limits for Freight Wagons​​</a:t>
            </a:r>
            <a:endParaRPr lang="en-GB" sz="1800" b="0" i="0" u="none" strike="noStrike" kern="1200" cap="none" spc="0" normalizeH="0" baseline="0" noProof="0" dirty="0">
              <a:ln>
                <a:noFill/>
              </a:ln>
              <a:solidFill>
                <a:prstClr val="black"/>
              </a:solidFill>
              <a:effectLst/>
              <a:uLnTx/>
              <a:uFillTx/>
              <a:latin typeface="Calibri"/>
              <a:ea typeface="Calibri"/>
              <a:cs typeface="Calibri"/>
            </a:endParaRPr>
          </a:p>
        </p:txBody>
      </p:sp>
      <p:pic>
        <p:nvPicPr>
          <p:cNvPr id="29" name="Picture 28" descr="A green circle with white lines and dots on it&#10;&#10;Description automatically generated">
            <a:extLst>
              <a:ext uri="{FF2B5EF4-FFF2-40B4-BE49-F238E27FC236}">
                <a16:creationId xmlns:a16="http://schemas.microsoft.com/office/drawing/2014/main" id="{6EEEF51D-B599-23EF-CA11-BD49AE193E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793" y="5222864"/>
            <a:ext cx="720000" cy="720000"/>
          </a:xfrm>
          <a:prstGeom prst="rect">
            <a:avLst/>
          </a:prstGeom>
        </p:spPr>
      </p:pic>
      <p:sp>
        <p:nvSpPr>
          <p:cNvPr id="30" name="Rectangle: Rounded Corners 29">
            <a:hlinkClick r:id="" action="ppaction://noaction" highlightClick="1"/>
            <a:extLst>
              <a:ext uri="{FF2B5EF4-FFF2-40B4-BE49-F238E27FC236}">
                <a16:creationId xmlns:a16="http://schemas.microsoft.com/office/drawing/2014/main" id="{BE260714-D9FE-F56C-6EA5-E49983ECDA7B}"/>
              </a:ext>
            </a:extLst>
          </p:cNvPr>
          <p:cNvSpPr/>
          <p:nvPr/>
        </p:nvSpPr>
        <p:spPr>
          <a:xfrm>
            <a:off x="1021439" y="5222864"/>
            <a:ext cx="10227414" cy="720000"/>
          </a:xfrm>
          <a:prstGeom prst="roundRect">
            <a:avLst>
              <a:gd name="adj" fmla="val 25789"/>
            </a:avLst>
          </a:prstGeom>
          <a:solidFill>
            <a:schemeClr val="bg1"/>
          </a:solidFill>
          <a:ln w="38100">
            <a:solidFill>
              <a:srgbClr val="3DB75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RIS-6701-DST - Issue 1</a:t>
            </a:r>
            <a:r>
              <a:rPr lang="fr-FR" dirty="0">
                <a:solidFill>
                  <a:prstClr val="black"/>
                </a:solidFill>
                <a:latin typeface="Calibri" panose="020F0502020204030204"/>
              </a:rPr>
              <a:t> </a:t>
            </a:r>
            <a:r>
              <a:rPr lang="en-GB" dirty="0">
                <a:solidFill>
                  <a:prstClr val="black"/>
                </a:solidFill>
                <a:latin typeface="Calibri" panose="020F0502020204030204"/>
              </a:rPr>
              <a:t>–</a:t>
            </a:r>
            <a:r>
              <a:rPr lang="fr-FR" dirty="0">
                <a:solidFill>
                  <a:prstClr val="black"/>
                </a:solidFill>
                <a:latin typeface="Calibri" panose="020F0502020204030204"/>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Unique Train Service </a:t>
            </a:r>
            <a:r>
              <a:rPr lang="en-GB" dirty="0">
                <a:solidFill>
                  <a:prstClr val="black"/>
                </a:solidFill>
                <a:latin typeface="Calibri" panose="020F0502020204030204"/>
              </a:rPr>
              <a:t>Identifiers</a:t>
            </a:r>
            <a:endParaRPr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pic>
        <p:nvPicPr>
          <p:cNvPr id="31" name="Picture 30" descr="A green circle with white lines on it&#10;&#10;Description automatically generated">
            <a:extLst>
              <a:ext uri="{FF2B5EF4-FFF2-40B4-BE49-F238E27FC236}">
                <a16:creationId xmlns:a16="http://schemas.microsoft.com/office/drawing/2014/main" id="{524C7795-CDB7-FCAA-7A22-EA295EF636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941" y="3588622"/>
            <a:ext cx="720000" cy="720000"/>
          </a:xfrm>
          <a:prstGeom prst="rect">
            <a:avLst/>
          </a:prstGeom>
        </p:spPr>
      </p:pic>
      <p:sp>
        <p:nvSpPr>
          <p:cNvPr id="32" name="Rectangle: Rounded Corners 31">
            <a:hlinkClick r:id="" action="ppaction://noaction" highlightClick="1"/>
            <a:extLst>
              <a:ext uri="{FF2B5EF4-FFF2-40B4-BE49-F238E27FC236}">
                <a16:creationId xmlns:a16="http://schemas.microsoft.com/office/drawing/2014/main" id="{44E20F41-69D8-A190-307E-6E58F834B50B}"/>
              </a:ext>
            </a:extLst>
          </p:cNvPr>
          <p:cNvSpPr/>
          <p:nvPr/>
        </p:nvSpPr>
        <p:spPr>
          <a:xfrm>
            <a:off x="1021439" y="3578667"/>
            <a:ext cx="10208562" cy="720000"/>
          </a:xfrm>
          <a:prstGeom prst="roundRect">
            <a:avLst>
              <a:gd name="adj" fmla="val 25789"/>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lang="en-GB" sz="1800" b="0" i="0" u="none" strike="noStrike" dirty="0">
                <a:solidFill>
                  <a:srgbClr val="000000"/>
                </a:solidFill>
                <a:effectLst/>
                <a:latin typeface="Calibri"/>
                <a:ea typeface="Calibri"/>
                <a:cs typeface="Calibri"/>
              </a:rPr>
              <a:t>GERT8073 - </a:t>
            </a:r>
            <a:r>
              <a:rPr lang="en-GB" dirty="0">
                <a:solidFill>
                  <a:srgbClr val="000000"/>
                </a:solidFill>
                <a:latin typeface="Calibri"/>
                <a:ea typeface="Calibri"/>
                <a:cs typeface="Calibri"/>
              </a:rPr>
              <a:t>Issue</a:t>
            </a:r>
            <a:r>
              <a:rPr lang="en-GB" sz="1800" b="0" i="0" u="none" strike="noStrike" dirty="0">
                <a:solidFill>
                  <a:srgbClr val="000000"/>
                </a:solidFill>
                <a:effectLst/>
                <a:latin typeface="Calibri"/>
                <a:ea typeface="Calibri"/>
                <a:cs typeface="Calibri"/>
              </a:rPr>
              <a:t> 5</a:t>
            </a:r>
            <a:r>
              <a:rPr lang="en-GB" dirty="0">
                <a:solidFill>
                  <a:srgbClr val="000000"/>
                </a:solidFill>
                <a:latin typeface="Calibri"/>
                <a:ea typeface="Calibri"/>
                <a:cs typeface="Calibri"/>
              </a:rPr>
              <a:t> – </a:t>
            </a:r>
            <a:r>
              <a:rPr lang="en-GB" sz="1800" b="0" i="0" u="none" strike="noStrike" dirty="0">
                <a:solidFill>
                  <a:srgbClr val="000000"/>
                </a:solidFill>
                <a:effectLst/>
                <a:latin typeface="Calibri"/>
                <a:ea typeface="Calibri"/>
                <a:cs typeface="Calibri"/>
              </a:rPr>
              <a:t>Application of Standard Vehicle Gauges</a:t>
            </a:r>
            <a:endParaRPr lang="en-GB" sz="1800" b="0" i="0" u="none" strike="noStrike" kern="1200" cap="none" spc="0" normalizeH="0" baseline="0" noProof="0" dirty="0">
              <a:ln>
                <a:noFill/>
              </a:ln>
              <a:solidFill>
                <a:prstClr val="black"/>
              </a:solidFill>
              <a:effectLst/>
              <a:uLnTx/>
              <a:uFillTx/>
              <a:latin typeface="Calibri"/>
              <a:ea typeface="Calibri"/>
              <a:cs typeface="Calibri"/>
            </a:endParaRPr>
          </a:p>
        </p:txBody>
      </p:sp>
      <p:pic>
        <p:nvPicPr>
          <p:cNvPr id="33" name="Picture 32" descr="A green circle with white lines on it&#10;&#10;Description automatically generated">
            <a:extLst>
              <a:ext uri="{FF2B5EF4-FFF2-40B4-BE49-F238E27FC236}">
                <a16:creationId xmlns:a16="http://schemas.microsoft.com/office/drawing/2014/main" id="{C67E4E5B-ACFE-16AF-BC3A-BCC218E435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941" y="4405742"/>
            <a:ext cx="720000" cy="720000"/>
          </a:xfrm>
          <a:prstGeom prst="rect">
            <a:avLst/>
          </a:prstGeom>
        </p:spPr>
      </p:pic>
      <p:sp>
        <p:nvSpPr>
          <p:cNvPr id="34" name="Rectangle: Rounded Corners 33">
            <a:hlinkClick r:id="" action="ppaction://noaction" highlightClick="1"/>
            <a:extLst>
              <a:ext uri="{FF2B5EF4-FFF2-40B4-BE49-F238E27FC236}">
                <a16:creationId xmlns:a16="http://schemas.microsoft.com/office/drawing/2014/main" id="{E9060F7C-E7E4-3619-2ADC-EB4732584954}"/>
              </a:ext>
            </a:extLst>
          </p:cNvPr>
          <p:cNvSpPr/>
          <p:nvPr/>
        </p:nvSpPr>
        <p:spPr>
          <a:xfrm>
            <a:off x="1021439" y="4399571"/>
            <a:ext cx="10208562" cy="720000"/>
          </a:xfrm>
          <a:prstGeom prst="roundRect">
            <a:avLst>
              <a:gd name="adj" fmla="val 25789"/>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87220" indent="-1887220">
              <a:tabLst>
                <a:tab pos="2601913" algn="l"/>
              </a:tabLst>
              <a:defRPr/>
            </a:pPr>
            <a:r>
              <a:rPr lang="en-GB" sz="1800" b="0" i="0" u="none" strike="noStrike" dirty="0">
                <a:solidFill>
                  <a:srgbClr val="000000"/>
                </a:solidFill>
                <a:effectLst/>
                <a:latin typeface="Calibri"/>
                <a:ea typeface="Calibri"/>
                <a:cs typeface="Calibri"/>
              </a:rPr>
              <a:t>GMRT2173 - </a:t>
            </a:r>
            <a:r>
              <a:rPr lang="en-GB" dirty="0">
                <a:solidFill>
                  <a:srgbClr val="000000"/>
                </a:solidFill>
                <a:latin typeface="Calibri"/>
                <a:ea typeface="Calibri"/>
                <a:cs typeface="Calibri"/>
              </a:rPr>
              <a:t>Issue</a:t>
            </a:r>
            <a:r>
              <a:rPr lang="en-GB" sz="1800" b="0" i="0" u="none" strike="noStrike" dirty="0">
                <a:solidFill>
                  <a:srgbClr val="000000"/>
                </a:solidFill>
                <a:effectLst/>
                <a:latin typeface="Calibri"/>
                <a:ea typeface="Calibri"/>
                <a:cs typeface="Calibri"/>
              </a:rPr>
              <a:t> 5 </a:t>
            </a:r>
            <a:r>
              <a:rPr lang="en-GB" dirty="0">
                <a:solidFill>
                  <a:srgbClr val="000000"/>
                </a:solidFill>
                <a:latin typeface="Calibri"/>
                <a:ea typeface="Calibri"/>
                <a:cs typeface="Calibri"/>
              </a:rPr>
              <a:t>– </a:t>
            </a:r>
            <a:r>
              <a:rPr lang="en-GB" sz="1800" b="0" i="0" u="none" strike="noStrike" dirty="0">
                <a:solidFill>
                  <a:srgbClr val="000000"/>
                </a:solidFill>
                <a:effectLst/>
                <a:latin typeface="Calibri"/>
                <a:ea typeface="Calibri"/>
                <a:cs typeface="Calibri"/>
              </a:rPr>
              <a:t>Size of Vehicles and Position of Equipment</a:t>
            </a:r>
            <a:endParaRPr lang="en-GB" sz="1800" b="0" i="0" u="none" strike="noStrike" kern="1200" cap="none" spc="0" normalizeH="0" baseline="0" noProof="0" dirty="0">
              <a:ln>
                <a:noFill/>
              </a:ln>
              <a:solidFill>
                <a:prstClr val="black"/>
              </a:solidFill>
              <a:effectLst/>
              <a:uLnTx/>
              <a:uFillTx/>
              <a:latin typeface="Calibri"/>
              <a:ea typeface="Calibri"/>
              <a:cs typeface="Calibri"/>
            </a:endParaRPr>
          </a:p>
        </p:txBody>
      </p:sp>
      <p:pic>
        <p:nvPicPr>
          <p:cNvPr id="35" name="Picture 34" descr="A green circle with white lines on it&#10;&#10;Description automatically generated">
            <a:extLst>
              <a:ext uri="{FF2B5EF4-FFF2-40B4-BE49-F238E27FC236}">
                <a16:creationId xmlns:a16="http://schemas.microsoft.com/office/drawing/2014/main" id="{CB0083F9-F781-3AB2-2348-51019B5408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941" y="2771502"/>
            <a:ext cx="720000" cy="720000"/>
          </a:xfrm>
          <a:prstGeom prst="rect">
            <a:avLst/>
          </a:prstGeom>
        </p:spPr>
      </p:pic>
      <p:sp>
        <p:nvSpPr>
          <p:cNvPr id="36" name="Rectangle: Rounded Corners 35">
            <a:hlinkClick r:id="" action="ppaction://noaction" highlightClick="1"/>
            <a:extLst>
              <a:ext uri="{FF2B5EF4-FFF2-40B4-BE49-F238E27FC236}">
                <a16:creationId xmlns:a16="http://schemas.microsoft.com/office/drawing/2014/main" id="{C7B19774-9CC8-64E9-9702-1004A13D5F44}"/>
              </a:ext>
            </a:extLst>
          </p:cNvPr>
          <p:cNvSpPr/>
          <p:nvPr/>
        </p:nvSpPr>
        <p:spPr>
          <a:xfrm>
            <a:off x="1021439" y="2764180"/>
            <a:ext cx="10208562" cy="720000"/>
          </a:xfrm>
          <a:prstGeom prst="roundRect">
            <a:avLst>
              <a:gd name="adj" fmla="val 25789"/>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GMGN2697</a:t>
            </a:r>
            <a:r>
              <a:rPr lang="en-GB" dirty="0">
                <a:solidFill>
                  <a:srgbClr val="000000"/>
                </a:solidFill>
                <a:latin typeface="Calibri"/>
                <a:ea typeface="Calibri"/>
                <a:cs typeface="Calibri"/>
              </a:rPr>
              <a:t> </a:t>
            </a:r>
            <a:r>
              <a:rPr lang="en-GB" sz="1800" b="0" i="0" u="none" strike="noStrike" dirty="0">
                <a:solidFill>
                  <a:srgbClr val="000000"/>
                </a:solidFill>
                <a:effectLst/>
                <a:latin typeface="Calibri"/>
                <a:ea typeface="Calibri"/>
                <a:cs typeface="Calibri"/>
              </a:rPr>
              <a:t> - Issue 1</a:t>
            </a:r>
            <a:r>
              <a:rPr lang="en-GB" dirty="0">
                <a:solidFill>
                  <a:srgbClr val="000000"/>
                </a:solidFill>
                <a:latin typeface="Calibri"/>
                <a:ea typeface="Calibri"/>
                <a:cs typeface="Calibri"/>
              </a:rPr>
              <a:t> – </a:t>
            </a:r>
            <a:r>
              <a:rPr lang="en-GB" sz="1800" b="0" i="0" u="none" strike="noStrike" dirty="0">
                <a:solidFill>
                  <a:srgbClr val="000000"/>
                </a:solidFill>
                <a:effectLst/>
                <a:latin typeface="Calibri"/>
                <a:ea typeface="Calibri"/>
                <a:cs typeface="Calibri"/>
              </a:rPr>
              <a:t>Guidance on Entity in Charge of Maintenance (ECM) Regulations</a:t>
            </a:r>
            <a:r>
              <a:rPr lang="en-GB" dirty="0">
                <a:solidFill>
                  <a:srgbClr val="000000"/>
                </a:solidFill>
                <a:latin typeface="Calibri"/>
                <a:ea typeface="Calibri"/>
                <a:cs typeface="Calibri"/>
              </a:rPr>
              <a:t> </a:t>
            </a:r>
            <a:endParaRPr lang="en-US" dirty="0"/>
          </a:p>
        </p:txBody>
      </p:sp>
    </p:spTree>
    <p:extLst>
      <p:ext uri="{BB962C8B-B14F-4D97-AF65-F5344CB8AC3E}">
        <p14:creationId xmlns:p14="http://schemas.microsoft.com/office/powerpoint/2010/main" val="1259359338"/>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ed circle with white logo&#10;&#10;Description automatically generated">
            <a:extLst>
              <a:ext uri="{FF2B5EF4-FFF2-40B4-BE49-F238E27FC236}">
                <a16:creationId xmlns:a16="http://schemas.microsoft.com/office/drawing/2014/main" id="{579C6414-910B-7467-9580-0E4715468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60" y="2874263"/>
            <a:ext cx="1080000" cy="1080000"/>
          </a:xfrm>
          <a:prstGeom prst="rect">
            <a:avLst/>
          </a:prstGeom>
        </p:spPr>
      </p:pic>
      <p:grpSp>
        <p:nvGrpSpPr>
          <p:cNvPr id="104" name="Group 103">
            <a:extLst>
              <a:ext uri="{FF2B5EF4-FFF2-40B4-BE49-F238E27FC236}">
                <a16:creationId xmlns:a16="http://schemas.microsoft.com/office/drawing/2014/main" id="{C0F2AD0B-A8D9-7D7E-F51D-13F21F77BF4D}"/>
              </a:ext>
            </a:extLst>
          </p:cNvPr>
          <p:cNvGrpSpPr/>
          <p:nvPr/>
        </p:nvGrpSpPr>
        <p:grpSpPr>
          <a:xfrm>
            <a:off x="4495233" y="2925924"/>
            <a:ext cx="1080000" cy="1080000"/>
            <a:chOff x="6790257" y="3245157"/>
            <a:chExt cx="1080000" cy="1080000"/>
          </a:xfrm>
        </p:grpSpPr>
        <p:grpSp>
          <p:nvGrpSpPr>
            <p:cNvPr id="101" name="Group 100">
              <a:extLst>
                <a:ext uri="{FF2B5EF4-FFF2-40B4-BE49-F238E27FC236}">
                  <a16:creationId xmlns:a16="http://schemas.microsoft.com/office/drawing/2014/main" id="{3A63CFF5-18FB-C995-68A9-9B8A2E0FB87B}"/>
                </a:ext>
              </a:extLst>
            </p:cNvPr>
            <p:cNvGrpSpPr/>
            <p:nvPr/>
          </p:nvGrpSpPr>
          <p:grpSpPr>
            <a:xfrm>
              <a:off x="6790257" y="3245157"/>
              <a:ext cx="1080000" cy="1080000"/>
              <a:chOff x="6790257" y="3245157"/>
              <a:chExt cx="1080000" cy="1080000"/>
            </a:xfrm>
          </p:grpSpPr>
          <p:sp>
            <p:nvSpPr>
              <p:cNvPr id="86" name="Rectangle: Rounded Corners 85">
                <a:hlinkClick r:id="" action="ppaction://noaction" highlightClick="1"/>
                <a:extLst>
                  <a:ext uri="{FF2B5EF4-FFF2-40B4-BE49-F238E27FC236}">
                    <a16:creationId xmlns:a16="http://schemas.microsoft.com/office/drawing/2014/main" id="{6F620D39-5239-77FA-3F72-411C1CA0EE3E}"/>
                  </a:ext>
                </a:extLst>
              </p:cNvPr>
              <p:cNvSpPr/>
              <p:nvPr/>
            </p:nvSpPr>
            <p:spPr>
              <a:xfrm>
                <a:off x="6790257" y="3245157"/>
                <a:ext cx="1080000" cy="1080000"/>
              </a:xfrm>
              <a:prstGeom prst="roundRect">
                <a:avLst>
                  <a:gd name="adj" fmla="val 50000"/>
                </a:avLst>
              </a:prstGeom>
              <a:solidFill>
                <a:srgbClr val="DEC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Picture 99" descr="Icon&#10;&#10;Description automatically generated">
                <a:extLst>
                  <a:ext uri="{FF2B5EF4-FFF2-40B4-BE49-F238E27FC236}">
                    <a16:creationId xmlns:a16="http://schemas.microsoft.com/office/drawing/2014/main" id="{1BEB0E38-9D60-76FE-C713-B38F20C21AE2}"/>
                  </a:ext>
                </a:extLst>
              </p:cNvPr>
              <p:cNvPicPr preferRelativeResize="0">
                <a:picLocks/>
              </p:cNvPicPr>
              <p:nvPr/>
            </p:nvPicPr>
            <p:blipFill rotWithShape="1">
              <a:blip r:embed="rId4">
                <a:clrChange>
                  <a:clrFrom>
                    <a:srgbClr val="00B1E3"/>
                  </a:clrFrom>
                  <a:clrTo>
                    <a:srgbClr val="00B1E3">
                      <a:alpha val="0"/>
                    </a:srgbClr>
                  </a:clrTo>
                </a:clrChange>
                <a:extLst>
                  <a:ext uri="{28A0092B-C50C-407E-A947-70E740481C1C}">
                    <a14:useLocalDpi xmlns:a14="http://schemas.microsoft.com/office/drawing/2010/main" val="0"/>
                  </a:ext>
                </a:extLst>
              </a:blip>
              <a:srcRect l="16954" t="18504" r="17785" b="15240"/>
              <a:stretch/>
            </p:blipFill>
            <p:spPr>
              <a:xfrm>
                <a:off x="6876573" y="3331647"/>
                <a:ext cx="907368" cy="944438"/>
              </a:xfrm>
              <a:prstGeom prst="ellipse">
                <a:avLst/>
              </a:prstGeom>
              <a:ln w="19050">
                <a:noFill/>
              </a:ln>
              <a:effectLst/>
            </p:spPr>
          </p:pic>
        </p:grpSp>
        <p:cxnSp>
          <p:nvCxnSpPr>
            <p:cNvPr id="102" name="Straight Connector 101">
              <a:extLst>
                <a:ext uri="{FF2B5EF4-FFF2-40B4-BE49-F238E27FC236}">
                  <a16:creationId xmlns:a16="http://schemas.microsoft.com/office/drawing/2014/main" id="{362B37B0-7451-BECD-F7A4-1A4512224E69}"/>
                </a:ext>
              </a:extLst>
            </p:cNvPr>
            <p:cNvCxnSpPr/>
            <p:nvPr/>
          </p:nvCxnSpPr>
          <p:spPr>
            <a:xfrm>
              <a:off x="7596950" y="3607370"/>
              <a:ext cx="83527" cy="0"/>
            </a:xfrm>
            <a:prstGeom prst="line">
              <a:avLst/>
            </a:prstGeom>
            <a:ln w="28575">
              <a:solidFill>
                <a:srgbClr val="DEC94F"/>
              </a:solidFill>
            </a:ln>
            <a:effectLst/>
          </p:spPr>
          <p:style>
            <a:lnRef idx="1">
              <a:schemeClr val="accent1"/>
            </a:lnRef>
            <a:fillRef idx="0">
              <a:schemeClr val="accent1"/>
            </a:fillRef>
            <a:effectRef idx="0">
              <a:schemeClr val="accent1"/>
            </a:effectRef>
            <a:fontRef idx="minor">
              <a:schemeClr val="tx1"/>
            </a:fontRef>
          </p:style>
        </p:cxnSp>
      </p:grpSp>
      <p:pic>
        <p:nvPicPr>
          <p:cNvPr id="42" name="Picture 41" descr="A white line on a blue circle&#10;&#10;Description automatically generated">
            <a:extLst>
              <a:ext uri="{FF2B5EF4-FFF2-40B4-BE49-F238E27FC236}">
                <a16:creationId xmlns:a16="http://schemas.microsoft.com/office/drawing/2014/main" id="{F4573A0F-0661-4FD1-9C1E-02BC124E1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1103" y="4555322"/>
            <a:ext cx="1080000" cy="1080000"/>
          </a:xfrm>
          <a:prstGeom prst="rect">
            <a:avLst/>
          </a:prstGeom>
        </p:spPr>
      </p:pic>
      <p:pic>
        <p:nvPicPr>
          <p:cNvPr id="18" name="Picture 17" descr="A white line drawing of a person standing next to a train&#10;&#10;Description automatically generated">
            <a:extLst>
              <a:ext uri="{FF2B5EF4-FFF2-40B4-BE49-F238E27FC236}">
                <a16:creationId xmlns:a16="http://schemas.microsoft.com/office/drawing/2014/main" id="{62646660-BFDB-F6B7-2BBD-D8D0A5A2A1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060" y="4658644"/>
            <a:ext cx="1080000" cy="1080000"/>
          </a:xfrm>
          <a:prstGeom prst="rect">
            <a:avLst/>
          </a:prstGeom>
        </p:spPr>
      </p:pic>
      <p:pic>
        <p:nvPicPr>
          <p:cNvPr id="37" name="Picture 36" descr="A white line on a blue circle&#10;&#10;Description automatically generated">
            <a:extLst>
              <a:ext uri="{FF2B5EF4-FFF2-40B4-BE49-F238E27FC236}">
                <a16:creationId xmlns:a16="http://schemas.microsoft.com/office/drawing/2014/main" id="{486A317D-86A9-1774-B2CA-AB0F0C46AB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060" y="1089881"/>
            <a:ext cx="1080000" cy="1080000"/>
          </a:xfrm>
          <a:prstGeom prst="rect">
            <a:avLst/>
          </a:prstGeom>
        </p:spPr>
      </p:pic>
      <p:pic>
        <p:nvPicPr>
          <p:cNvPr id="28" name="Picture 27" descr="A green circle with white lines and dots on it&#10;&#10;Description automatically generated">
            <a:extLst>
              <a:ext uri="{FF2B5EF4-FFF2-40B4-BE49-F238E27FC236}">
                <a16:creationId xmlns:a16="http://schemas.microsoft.com/office/drawing/2014/main" id="{6CA2215F-28A4-38EC-4173-378DFD9586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1103" y="1128628"/>
            <a:ext cx="1080000" cy="1080000"/>
          </a:xfrm>
          <a:prstGeom prst="rect">
            <a:avLst/>
          </a:prstGeom>
        </p:spPr>
      </p:pic>
      <p:pic>
        <p:nvPicPr>
          <p:cNvPr id="26" name="Picture 25" descr="A green circle with white lines on it&#10;&#10;Description automatically generated">
            <a:extLst>
              <a:ext uri="{FF2B5EF4-FFF2-40B4-BE49-F238E27FC236}">
                <a16:creationId xmlns:a16="http://schemas.microsoft.com/office/drawing/2014/main" id="{FE952E73-D78B-598A-5AB5-5988D87830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233" y="1141542"/>
            <a:ext cx="1080000" cy="1080000"/>
          </a:xfrm>
          <a:prstGeom prst="rect">
            <a:avLst/>
          </a:prstGeom>
        </p:spPr>
      </p:pic>
      <p:pic>
        <p:nvPicPr>
          <p:cNvPr id="21" name="Picture 20" descr="A blue circle with a lightning bolt in it&#10;&#10;Description automatically generated">
            <a:extLst>
              <a:ext uri="{FF2B5EF4-FFF2-40B4-BE49-F238E27FC236}">
                <a16:creationId xmlns:a16="http://schemas.microsoft.com/office/drawing/2014/main" id="{69A19B20-DFFF-CA65-8C56-F49F1F5C4D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5233" y="4710305"/>
            <a:ext cx="1080000" cy="1080000"/>
          </a:xfrm>
          <a:prstGeom prst="rect">
            <a:avLst/>
          </a:prstGeom>
        </p:spPr>
      </p:pic>
      <p:sp>
        <p:nvSpPr>
          <p:cNvPr id="38" name="Title 1">
            <a:extLst>
              <a:ext uri="{FF2B5EF4-FFF2-40B4-BE49-F238E27FC236}">
                <a16:creationId xmlns:a16="http://schemas.microsoft.com/office/drawing/2014/main" id="{3AD6F6E1-BB5F-4AE2-86F9-B57394549D48}"/>
              </a:ext>
            </a:extLst>
          </p:cNvPr>
          <p:cNvSpPr txBox="1">
            <a:spLocks/>
          </p:cNvSpPr>
          <p:nvPr/>
        </p:nvSpPr>
        <p:spPr>
          <a:xfrm>
            <a:off x="1787703" y="6253790"/>
            <a:ext cx="8620018"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the icons with red rings for detail on those changes</a:t>
            </a:r>
            <a:r>
              <a:rPr lang="en-GB" sz="2000" b="1" spc="-50" dirty="0">
                <a:solidFill>
                  <a:srgbClr val="C00000"/>
                </a:solidFill>
                <a:latin typeface="Calibri"/>
              </a:rPr>
              <a:t> </a:t>
            </a:r>
            <a:endParaRPr kumimoji="0" lang="en-GB" sz="2000" b="1" i="1" u="none" strike="noStrike" kern="1200" cap="none" spc="0" normalizeH="0" baseline="0" noProof="0" dirty="0">
              <a:ln>
                <a:noFill/>
              </a:ln>
              <a:solidFill>
                <a:srgbClr val="C00000"/>
              </a:solidFill>
              <a:effectLst/>
              <a:uLnTx/>
              <a:uFillTx/>
              <a:latin typeface="Calibri"/>
              <a:ea typeface="+mj-ea"/>
              <a:cs typeface="+mj-cs"/>
            </a:endParaRPr>
          </a:p>
        </p:txBody>
      </p:sp>
      <p:sp>
        <p:nvSpPr>
          <p:cNvPr id="111" name="Rectangle 110">
            <a:extLst>
              <a:ext uri="{FF2B5EF4-FFF2-40B4-BE49-F238E27FC236}">
                <a16:creationId xmlns:a16="http://schemas.microsoft.com/office/drawing/2014/main" id="{8E4C9954-99D4-4A6A-9ACB-E06C95ED65E5}"/>
              </a:ext>
            </a:extLst>
          </p:cNvPr>
          <p:cNvSpPr/>
          <p:nvPr/>
        </p:nvSpPr>
        <p:spPr>
          <a:xfrm>
            <a:off x="1968491" y="1407612"/>
            <a:ext cx="799294"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Plant</a:t>
            </a:r>
          </a:p>
        </p:txBody>
      </p:sp>
      <p:sp>
        <p:nvSpPr>
          <p:cNvPr id="112" name="Rectangle 111">
            <a:extLst>
              <a:ext uri="{FF2B5EF4-FFF2-40B4-BE49-F238E27FC236}">
                <a16:creationId xmlns:a16="http://schemas.microsoft.com/office/drawing/2014/main" id="{7EA47AB8-5337-4846-9A8D-D6792698D5EE}"/>
              </a:ext>
            </a:extLst>
          </p:cNvPr>
          <p:cNvSpPr/>
          <p:nvPr/>
        </p:nvSpPr>
        <p:spPr>
          <a:xfrm>
            <a:off x="5630459" y="1470375"/>
            <a:ext cx="1639724" cy="384721"/>
          </a:xfrm>
          <a:prstGeom prst="rect">
            <a:avLst/>
          </a:prstGeom>
        </p:spPr>
        <p:txBody>
          <a:bodyPr wrap="square" lIns="91440" tIns="45720" rIns="91440" bIns="45720" anchor="t">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Rolling </a:t>
            </a:r>
            <a:r>
              <a:rPr lang="en-GB" sz="2000" dirty="0">
                <a:solidFill>
                  <a:prstClr val="black"/>
                </a:solidFill>
                <a:latin typeface="Calibri" panose="020F0502020204030204"/>
              </a:rPr>
              <a:t>stock</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BA454E97-E5FC-4C9C-B997-22E8DA203E09}"/>
              </a:ext>
            </a:extLst>
          </p:cNvPr>
          <p:cNvSpPr/>
          <p:nvPr/>
        </p:nvSpPr>
        <p:spPr>
          <a:xfrm>
            <a:off x="5604629" y="3253631"/>
            <a:ext cx="1838302"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Infrastructure</a:t>
            </a: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80400FC4-247C-4D3F-A393-F8ADCF11D9A8}"/>
              </a:ext>
            </a:extLst>
          </p:cNvPr>
          <p:cNvSpPr/>
          <p:nvPr/>
        </p:nvSpPr>
        <p:spPr>
          <a:xfrm>
            <a:off x="5604629" y="5009833"/>
            <a:ext cx="2205209"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Energy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5845A895-28DE-42C5-A9CF-1998169D6755}"/>
              </a:ext>
            </a:extLst>
          </p:cNvPr>
          <p:cNvSpPr/>
          <p:nvPr/>
        </p:nvSpPr>
        <p:spPr>
          <a:xfrm>
            <a:off x="1996177" y="3055777"/>
            <a:ext cx="2605311" cy="677108"/>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Control, Command,</a:t>
            </a:r>
            <a:b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and Signalling </a:t>
            </a: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0EDEA4CA-C415-465C-82B2-F9257927AC56}"/>
              </a:ext>
            </a:extLst>
          </p:cNvPr>
          <p:cNvSpPr/>
          <p:nvPr/>
        </p:nvSpPr>
        <p:spPr>
          <a:xfrm>
            <a:off x="2042712" y="5009833"/>
            <a:ext cx="2605310"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Operations</a:t>
            </a: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31EAE2D1-FEA7-4140-A573-A3D908FD8064}"/>
              </a:ext>
            </a:extLst>
          </p:cNvPr>
          <p:cNvSpPr/>
          <p:nvPr/>
        </p:nvSpPr>
        <p:spPr>
          <a:xfrm>
            <a:off x="9436409" y="3092225"/>
            <a:ext cx="3706136" cy="578380"/>
          </a:xfrm>
          <a:prstGeom prst="rect">
            <a:avLst/>
          </a:prstGeom>
          <a:noFill/>
          <a:ln w="285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w="0"/>
                <a:solidFill>
                  <a:prstClr val="black"/>
                </a:solidFill>
                <a:effectLst/>
                <a:uLnTx/>
                <a:uFillTx/>
                <a:latin typeface="Calibri" panose="020F0502020204030204"/>
                <a:ea typeface="+mn-ea"/>
                <a:cs typeface="+mn-cs"/>
              </a:rPr>
              <a:t>Non-RSSB standards </a:t>
            </a:r>
          </a:p>
        </p:txBody>
      </p:sp>
      <p:sp>
        <p:nvSpPr>
          <p:cNvPr id="98" name="Rectangle 97">
            <a:extLst>
              <a:ext uri="{FF2B5EF4-FFF2-40B4-BE49-F238E27FC236}">
                <a16:creationId xmlns:a16="http://schemas.microsoft.com/office/drawing/2014/main" id="{52F92FC8-27D1-4D6C-B947-93403B5C06D3}"/>
              </a:ext>
            </a:extLst>
          </p:cNvPr>
          <p:cNvSpPr/>
          <p:nvPr/>
        </p:nvSpPr>
        <p:spPr>
          <a:xfrm>
            <a:off x="9449325" y="5009833"/>
            <a:ext cx="2728057" cy="347689"/>
          </a:xfrm>
          <a:prstGeom prst="rect">
            <a:avLst/>
          </a:prstGeom>
          <a:noFill/>
          <a:ln w="2857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w="0"/>
                <a:solidFill>
                  <a:prstClr val="black"/>
                </a:solidFill>
                <a:effectLst/>
                <a:uLnTx/>
                <a:uFillTx/>
                <a:latin typeface="Calibri" panose="020F0502020204030204"/>
                <a:ea typeface="+mn-ea"/>
                <a:cs typeface="+mn-cs"/>
              </a:rPr>
              <a:t>Rail-related legislation</a:t>
            </a:r>
          </a:p>
        </p:txBody>
      </p:sp>
      <p:sp>
        <p:nvSpPr>
          <p:cNvPr id="109" name="Rectangle 108">
            <a:extLst>
              <a:ext uri="{FF2B5EF4-FFF2-40B4-BE49-F238E27FC236}">
                <a16:creationId xmlns:a16="http://schemas.microsoft.com/office/drawing/2014/main" id="{49AA77DC-E787-4AF7-BEF6-E5DE420F3E28}"/>
              </a:ext>
            </a:extLst>
          </p:cNvPr>
          <p:cNvSpPr/>
          <p:nvPr/>
        </p:nvSpPr>
        <p:spPr>
          <a:xfrm>
            <a:off x="9449324" y="1350576"/>
            <a:ext cx="1927311" cy="677108"/>
          </a:xfrm>
          <a:prstGeom prst="rect">
            <a:avLst/>
          </a:prstGeom>
        </p:spPr>
        <p:txBody>
          <a:bodyPr wrap="square" lIns="91440" tIns="45720" rIns="91440" bIns="45720" anchor="t">
            <a:spAutoFit/>
          </a:bodyPr>
          <a:lstStyle/>
          <a:p>
            <a:pPr defTabSz="1219170">
              <a:lnSpc>
                <a:spcPct val="95000"/>
              </a:lnSpc>
              <a:spcBef>
                <a:spcPts val="400"/>
              </a:spcBef>
              <a:spcAft>
                <a:spcPts val="400"/>
              </a:spcAf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Data,</a:t>
            </a:r>
            <a:r>
              <a:rPr lang="en-GB" sz="2000" dirty="0">
                <a:solidFill>
                  <a:prstClr val="black"/>
                </a:solidFill>
                <a:latin typeface="Calibri" panose="020F0502020204030204"/>
              </a:rPr>
              <a:t>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Systems, and Telematics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Title 1">
            <a:extLst>
              <a:ext uri="{FF2B5EF4-FFF2-40B4-BE49-F238E27FC236}">
                <a16:creationId xmlns:a16="http://schemas.microsoft.com/office/drawing/2014/main" id="{0656CB41-7C54-4935-8934-DA541A0D3708}"/>
              </a:ext>
            </a:extLst>
          </p:cNvPr>
          <p:cNvSpPr txBox="1">
            <a:spLocks/>
          </p:cNvSpPr>
          <p:nvPr/>
        </p:nvSpPr>
        <p:spPr>
          <a:xfrm>
            <a:off x="5704643" y="1833252"/>
            <a:ext cx="2535381" cy="38472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defRPr/>
            </a:pPr>
            <a:r>
              <a:rPr kumimoji="0" lang="en-GB" sz="2000" b="1" i="0" u="none" strike="noStrike" kern="1200" cap="none" spc="-50" normalizeH="0" baseline="0" noProof="0" dirty="0">
                <a:ln>
                  <a:noFill/>
                </a:ln>
                <a:solidFill>
                  <a:srgbClr val="C00000"/>
                </a:solidFill>
                <a:effectLst/>
                <a:uLnTx/>
                <a:uFillTx/>
                <a:latin typeface="Calibri" panose="020F0502020204030204"/>
                <a:ea typeface="+mj-ea"/>
                <a:cs typeface="+mj-cs"/>
              </a:rPr>
              <a:t>5 </a:t>
            </a:r>
            <a:r>
              <a:rPr lang="en-GB" sz="2000" b="1" spc="-50" dirty="0">
                <a:solidFill>
                  <a:srgbClr val="C00000"/>
                </a:solidFill>
                <a:latin typeface="Calibri" panose="020F0502020204030204"/>
              </a:rPr>
              <a:t>standards updates and 1 Technical Note  </a:t>
            </a:r>
            <a:endParaRPr kumimoji="0" lang="en-GB" sz="2000" b="1" i="0" u="none" strike="noStrike" kern="1200" cap="none" spc="-50" normalizeH="0" baseline="0" noProof="0" dirty="0">
              <a:ln>
                <a:noFill/>
              </a:ln>
              <a:solidFill>
                <a:srgbClr val="C00000"/>
              </a:solidFill>
              <a:effectLst/>
              <a:uLnTx/>
              <a:uFillTx/>
              <a:latin typeface="Calibri" panose="020F0502020204030204"/>
              <a:ea typeface="+mj-ea"/>
              <a:cs typeface="+mj-cs"/>
            </a:endParaRPr>
          </a:p>
        </p:txBody>
      </p:sp>
      <p:sp>
        <p:nvSpPr>
          <p:cNvPr id="120" name="Title 1">
            <a:extLst>
              <a:ext uri="{FF2B5EF4-FFF2-40B4-BE49-F238E27FC236}">
                <a16:creationId xmlns:a16="http://schemas.microsoft.com/office/drawing/2014/main" id="{CAEAABC9-B5AD-4F80-9129-00F2B6F2DE60}"/>
              </a:ext>
            </a:extLst>
          </p:cNvPr>
          <p:cNvSpPr txBox="1">
            <a:spLocks/>
          </p:cNvSpPr>
          <p:nvPr/>
        </p:nvSpPr>
        <p:spPr>
          <a:xfrm>
            <a:off x="9008056" y="3557574"/>
            <a:ext cx="2594804"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b="1" spc="-50">
                <a:solidFill>
                  <a:srgbClr val="C00000"/>
                </a:solidFill>
                <a:latin typeface="Calibri" panose="020F0502020204030204"/>
              </a:rPr>
              <a:t>1</a:t>
            </a:r>
            <a:r>
              <a:rPr kumimoji="0" lang="en-GB" sz="2000" b="1" i="0" u="none" strike="noStrike" kern="1200" cap="none" spc="-50" normalizeH="0" baseline="0" noProof="0">
                <a:ln>
                  <a:noFill/>
                </a:ln>
                <a:solidFill>
                  <a:srgbClr val="C00000"/>
                </a:solidFill>
                <a:effectLst/>
                <a:uLnTx/>
                <a:uFillTx/>
                <a:latin typeface="Calibri" panose="020F0502020204030204"/>
                <a:ea typeface="+mj-ea"/>
                <a:cs typeface="+mj-cs"/>
              </a:rPr>
              <a:t> new </a:t>
            </a:r>
            <a:r>
              <a:rPr lang="en-GB" sz="2000" b="1" spc="-50" dirty="0">
                <a:solidFill>
                  <a:srgbClr val="C00000"/>
                </a:solidFill>
                <a:latin typeface="Calibri" panose="020F0502020204030204"/>
              </a:rPr>
              <a:t>standard</a:t>
            </a:r>
            <a:endParaRPr kumimoji="0" lang="en-GB" sz="2000" b="1" i="0" u="none" strike="noStrike" kern="1200" cap="none" spc="-50" normalizeH="0" baseline="0" noProof="0">
              <a:ln>
                <a:noFill/>
              </a:ln>
              <a:solidFill>
                <a:srgbClr val="C00000"/>
              </a:solidFill>
              <a:effectLst/>
              <a:uLnTx/>
              <a:uFillTx/>
              <a:latin typeface="Calibri" panose="020F0502020204030204"/>
              <a:ea typeface="+mj-ea"/>
              <a:cs typeface="+mj-cs"/>
            </a:endParaRPr>
          </a:p>
        </p:txBody>
      </p:sp>
      <p:sp>
        <p:nvSpPr>
          <p:cNvPr id="121" name="Title 1">
            <a:extLst>
              <a:ext uri="{FF2B5EF4-FFF2-40B4-BE49-F238E27FC236}">
                <a16:creationId xmlns:a16="http://schemas.microsoft.com/office/drawing/2014/main" id="{98C4B084-4033-47D5-8240-0F3A7718A5B3}"/>
              </a:ext>
            </a:extLst>
          </p:cNvPr>
          <p:cNvSpPr txBox="1">
            <a:spLocks/>
          </p:cNvSpPr>
          <p:nvPr/>
        </p:nvSpPr>
        <p:spPr>
          <a:xfrm>
            <a:off x="9541757" y="5335668"/>
            <a:ext cx="2338799" cy="43457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defRPr/>
            </a:pPr>
            <a:r>
              <a:rPr lang="en-GB" sz="2000" b="1" spc="-50" dirty="0">
                <a:solidFill>
                  <a:srgbClr val="C00000"/>
                </a:solidFill>
                <a:latin typeface="Calibri" panose="020F0502020204030204"/>
              </a:rPr>
              <a:t>1 update: safety</a:t>
            </a:r>
            <a:endParaRPr lang="en-GB" sz="2000" b="1" i="0" u="none" strike="noStrike" kern="1200" cap="none" spc="-50" normalizeH="0" baseline="0" noProof="0" dirty="0">
              <a:ln>
                <a:noFill/>
              </a:ln>
              <a:solidFill>
                <a:srgbClr val="C00000"/>
              </a:solidFill>
              <a:effectLst/>
              <a:uLnTx/>
              <a:uFillTx/>
              <a:latin typeface="Calibri" panose="020F0502020204030204"/>
              <a:ea typeface="Calibri"/>
              <a:cs typeface="Calibri"/>
            </a:endParaRPr>
          </a:p>
        </p:txBody>
      </p:sp>
      <p:pic>
        <p:nvPicPr>
          <p:cNvPr id="90" name="Picture 89">
            <a:hlinkClick r:id="rId11" action="ppaction://hlinksldjump"/>
            <a:extLst>
              <a:ext uri="{FF2B5EF4-FFF2-40B4-BE49-F238E27FC236}">
                <a16:creationId xmlns:a16="http://schemas.microsoft.com/office/drawing/2014/main" id="{3E035F52-7024-4DF8-8C4D-4B443B6457C0}"/>
              </a:ext>
            </a:extLst>
          </p:cNvPr>
          <p:cNvPicPr>
            <a:picLocks noChangeAspect="1"/>
          </p:cNvPicPr>
          <p:nvPr/>
        </p:nvPicPr>
        <p:blipFill>
          <a:blip r:embed="rId12"/>
          <a:stretch>
            <a:fillRect/>
          </a:stretch>
        </p:blipFill>
        <p:spPr>
          <a:xfrm>
            <a:off x="11290478" y="157163"/>
            <a:ext cx="755970" cy="755970"/>
          </a:xfrm>
          <a:prstGeom prst="rect">
            <a:avLst/>
          </a:prstGeom>
        </p:spPr>
      </p:pic>
      <p:sp>
        <p:nvSpPr>
          <p:cNvPr id="60" name="Oval 59">
            <a:hlinkClick r:id="rId13" action="ppaction://hlinksldjump" highlightClick="1"/>
            <a:extLst>
              <a:ext uri="{FF2B5EF4-FFF2-40B4-BE49-F238E27FC236}">
                <a16:creationId xmlns:a16="http://schemas.microsoft.com/office/drawing/2014/main" id="{D29CC999-4DBC-4AEB-8EA4-9B687548D432}"/>
              </a:ext>
            </a:extLst>
          </p:cNvPr>
          <p:cNvSpPr/>
          <p:nvPr/>
        </p:nvSpPr>
        <p:spPr>
          <a:xfrm>
            <a:off x="4495233" y="1143703"/>
            <a:ext cx="1080000" cy="10800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highlight>
                <a:srgbClr val="FF0000"/>
              </a:highlight>
              <a:uLnTx/>
              <a:uFillTx/>
              <a:latin typeface="Calibri" panose="020F0502020204030204"/>
              <a:ea typeface="+mn-ea"/>
              <a:cs typeface="+mn-cs"/>
            </a:endParaRPr>
          </a:p>
        </p:txBody>
      </p:sp>
      <p:sp>
        <p:nvSpPr>
          <p:cNvPr id="72" name="Title 1">
            <a:extLst>
              <a:ext uri="{FF2B5EF4-FFF2-40B4-BE49-F238E27FC236}">
                <a16:creationId xmlns:a16="http://schemas.microsoft.com/office/drawing/2014/main" id="{22A9E43F-7060-4A3E-93FE-E6612D7A3BF4}"/>
              </a:ext>
            </a:extLst>
          </p:cNvPr>
          <p:cNvSpPr txBox="1">
            <a:spLocks/>
          </p:cNvSpPr>
          <p:nvPr/>
        </p:nvSpPr>
        <p:spPr>
          <a:xfrm>
            <a:off x="9209286" y="1969131"/>
            <a:ext cx="2476478"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lang="en-GB" sz="2000" b="1" spc="-50" dirty="0">
                <a:solidFill>
                  <a:schemeClr val="bg1">
                    <a:lumMod val="50000"/>
                  </a:schemeClr>
                </a:solidFill>
                <a:latin typeface="Calibri" panose="020F0502020204030204"/>
              </a:rPr>
              <a:t>No</a:t>
            </a:r>
            <a:r>
              <a:rPr kumimoji="0" lang="en-GB" sz="2000" b="1" i="0" u="none" strike="noStrike" kern="1200" cap="none" spc="-50" normalizeH="0" baseline="0" noProof="0" dirty="0">
                <a:ln>
                  <a:noFill/>
                </a:ln>
                <a:solidFill>
                  <a:schemeClr val="bg1">
                    <a:lumMod val="50000"/>
                  </a:schemeClr>
                </a:solidFill>
                <a:effectLst/>
                <a:uLnTx/>
                <a:uFillTx/>
                <a:latin typeface="Calibri" panose="020F0502020204030204"/>
                <a:ea typeface="+mj-ea"/>
                <a:cs typeface="+mj-cs"/>
              </a:rPr>
              <a:t> new standards</a:t>
            </a:r>
            <a:r>
              <a:rPr lang="en-GB" sz="2000" b="1" spc="-50" dirty="0">
                <a:solidFill>
                  <a:schemeClr val="bg1">
                    <a:lumMod val="50000"/>
                  </a:schemeClr>
                </a:solidFill>
                <a:latin typeface="Calibri" panose="020F0502020204030204"/>
              </a:rPr>
              <a:t> </a:t>
            </a:r>
            <a:endParaRPr lang="en-GB" sz="2000" b="1" i="0" u="none" strike="noStrike" kern="1200" cap="none" spc="-50" normalizeH="0" baseline="0" noProof="0" dirty="0">
              <a:ln>
                <a:noFill/>
              </a:ln>
              <a:solidFill>
                <a:schemeClr val="bg1">
                  <a:lumMod val="50000"/>
                </a:schemeClr>
              </a:solidFill>
              <a:effectLst/>
              <a:uLnTx/>
              <a:uFillTx/>
              <a:latin typeface="Calibri" panose="020F0502020204030204"/>
              <a:ea typeface="Calibri"/>
              <a:cs typeface="Calibri"/>
            </a:endParaRPr>
          </a:p>
        </p:txBody>
      </p:sp>
      <p:pic>
        <p:nvPicPr>
          <p:cNvPr id="70" name="Picture 69">
            <a:hlinkClick r:id="" action="ppaction://hlinkshowjump?jump=endshow"/>
            <a:extLst>
              <a:ext uri="{FF2B5EF4-FFF2-40B4-BE49-F238E27FC236}">
                <a16:creationId xmlns:a16="http://schemas.microsoft.com/office/drawing/2014/main" id="{12E929D0-5418-4571-B52C-23A97D94BE5E}"/>
              </a:ext>
            </a:extLst>
          </p:cNvPr>
          <p:cNvPicPr>
            <a:picLocks noChangeAspect="1"/>
          </p:cNvPicPr>
          <p:nvPr/>
        </p:nvPicPr>
        <p:blipFill>
          <a:blip r:embed="rId14"/>
          <a:stretch>
            <a:fillRect/>
          </a:stretch>
        </p:blipFill>
        <p:spPr>
          <a:xfrm>
            <a:off x="11326448" y="6016808"/>
            <a:ext cx="720000" cy="692039"/>
          </a:xfrm>
          <a:prstGeom prst="rect">
            <a:avLst/>
          </a:prstGeom>
        </p:spPr>
      </p:pic>
      <p:sp>
        <p:nvSpPr>
          <p:cNvPr id="5" name="Rectangle: Rounded Corners 4">
            <a:hlinkClick r:id="" action="ppaction://noaction" highlightClick="1"/>
            <a:extLst>
              <a:ext uri="{FF2B5EF4-FFF2-40B4-BE49-F238E27FC236}">
                <a16:creationId xmlns:a16="http://schemas.microsoft.com/office/drawing/2014/main" id="{D8B01DD5-5E57-C8AD-83AD-A6C32AB4447D}"/>
              </a:ext>
            </a:extLst>
          </p:cNvPr>
          <p:cNvSpPr/>
          <p:nvPr/>
        </p:nvSpPr>
        <p:spPr>
          <a:xfrm>
            <a:off x="2402723" y="74350"/>
            <a:ext cx="7386554" cy="720000"/>
          </a:xfrm>
          <a:prstGeom prst="roundRect">
            <a:avLst>
              <a:gd name="adj" fmla="val 27679"/>
            </a:avLst>
          </a:prstGeom>
          <a:solidFill>
            <a:srgbClr val="A89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AAC2CEAB-FE16-FA4E-5E17-B6817E798CC4}"/>
              </a:ext>
            </a:extLst>
          </p:cNvPr>
          <p:cNvSpPr txBox="1">
            <a:spLocks/>
          </p:cNvSpPr>
          <p:nvPr/>
        </p:nvSpPr>
        <p:spPr>
          <a:xfrm>
            <a:off x="3087120" y="44467"/>
            <a:ext cx="6017760" cy="72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000" b="0" i="0" u="none" strike="noStrike" kern="1200" cap="none" spc="-50" normalizeH="0" baseline="0" noProof="0">
                <a:ln>
                  <a:noFill/>
                </a:ln>
                <a:solidFill>
                  <a:prstClr val="white"/>
                </a:solidFill>
                <a:effectLst/>
                <a:uLnTx/>
                <a:uFillTx/>
                <a:latin typeface="Calibri" panose="020F0502020204030204"/>
                <a:ea typeface="+mj-ea"/>
                <a:cs typeface="+mj-cs"/>
              </a:rPr>
              <a:t>Changes in the June 2024 </a:t>
            </a:r>
            <a:r>
              <a:rPr lang="en-GB" sz="2000" spc="-50" dirty="0">
                <a:solidFill>
                  <a:prstClr val="white"/>
                </a:solidFill>
                <a:latin typeface="Calibri" panose="020F0502020204030204"/>
              </a:rPr>
              <a:t>standards update </a:t>
            </a:r>
            <a:endParaRPr kumimoji="0" lang="en-GB" sz="2000" b="0" i="0" u="none" strike="noStrike" kern="1200" cap="none" spc="-50" normalizeH="0" baseline="0" noProof="0" dirty="0">
              <a:ln>
                <a:noFill/>
              </a:ln>
              <a:solidFill>
                <a:prstClr val="white"/>
              </a:solidFill>
              <a:effectLst/>
              <a:uLnTx/>
              <a:uFillTx/>
              <a:latin typeface="Calibri" panose="020F0502020204030204"/>
              <a:ea typeface="+mj-ea"/>
              <a:cs typeface="+mj-cs"/>
            </a:endParaRPr>
          </a:p>
        </p:txBody>
      </p:sp>
      <p:grpSp>
        <p:nvGrpSpPr>
          <p:cNvPr id="83" name="Group 82">
            <a:extLst>
              <a:ext uri="{FF2B5EF4-FFF2-40B4-BE49-F238E27FC236}">
                <a16:creationId xmlns:a16="http://schemas.microsoft.com/office/drawing/2014/main" id="{352AB07C-FDEF-B8C4-35F3-C0EBABFCA1DB}"/>
              </a:ext>
            </a:extLst>
          </p:cNvPr>
          <p:cNvGrpSpPr/>
          <p:nvPr/>
        </p:nvGrpSpPr>
        <p:grpSpPr>
          <a:xfrm>
            <a:off x="8251103" y="2887178"/>
            <a:ext cx="1080000" cy="1080000"/>
            <a:chOff x="9451729" y="2693449"/>
            <a:chExt cx="1080000" cy="1080000"/>
          </a:xfrm>
        </p:grpSpPr>
        <p:sp>
          <p:nvSpPr>
            <p:cNvPr id="94" name="Rectangle: Rounded Corners 93">
              <a:hlinkClick r:id="" action="ppaction://noaction" highlightClick="1"/>
              <a:extLst>
                <a:ext uri="{FF2B5EF4-FFF2-40B4-BE49-F238E27FC236}">
                  <a16:creationId xmlns:a16="http://schemas.microsoft.com/office/drawing/2014/main" id="{BEB1BA0B-1EB6-4F2E-A7A4-51E424B48B4E}"/>
                </a:ext>
              </a:extLst>
            </p:cNvPr>
            <p:cNvSpPr/>
            <p:nvPr/>
          </p:nvSpPr>
          <p:spPr>
            <a:xfrm>
              <a:off x="9451729" y="2693449"/>
              <a:ext cx="1080000" cy="1080000"/>
            </a:xfrm>
            <a:prstGeom prst="roundRect">
              <a:avLst>
                <a:gd name="adj" fmla="val 50000"/>
              </a:avLst>
            </a:prstGeom>
            <a:solidFill>
              <a:srgbClr val="CD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E4A40686-0C96-33D4-FC7E-F168F4F8EC87}"/>
                </a:ext>
              </a:extLst>
            </p:cNvPr>
            <p:cNvGrpSpPr/>
            <p:nvPr/>
          </p:nvGrpSpPr>
          <p:grpSpPr>
            <a:xfrm>
              <a:off x="9631634" y="2882338"/>
              <a:ext cx="720191" cy="622957"/>
              <a:chOff x="9631633" y="2929392"/>
              <a:chExt cx="720191" cy="622957"/>
            </a:xfrm>
          </p:grpSpPr>
          <p:sp>
            <p:nvSpPr>
              <p:cNvPr id="75" name="Rectangle 74">
                <a:extLst>
                  <a:ext uri="{FF2B5EF4-FFF2-40B4-BE49-F238E27FC236}">
                    <a16:creationId xmlns:a16="http://schemas.microsoft.com/office/drawing/2014/main" id="{66F4AC11-F788-9992-6E94-FA90BF733566}"/>
                  </a:ext>
                </a:extLst>
              </p:cNvPr>
              <p:cNvSpPr/>
              <p:nvPr/>
            </p:nvSpPr>
            <p:spPr>
              <a:xfrm>
                <a:off x="9631633" y="3113872"/>
                <a:ext cx="720191" cy="438199"/>
              </a:xfrm>
              <a:prstGeom prst="rect">
                <a:avLst/>
              </a:prstGeom>
              <a:noFill/>
              <a:ln w="2857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64F4BE5E-E6A2-4EAE-A9D5-351F7148109B}"/>
                  </a:ext>
                </a:extLst>
              </p:cNvPr>
              <p:cNvSpPr/>
              <p:nvPr/>
            </p:nvSpPr>
            <p:spPr>
              <a:xfrm>
                <a:off x="9704894" y="3012349"/>
                <a:ext cx="286834" cy="540000"/>
              </a:xfrm>
              <a:custGeom>
                <a:avLst/>
                <a:gdLst>
                  <a:gd name="connsiteX0" fmla="*/ 0 w 286834"/>
                  <a:gd name="connsiteY0" fmla="*/ 0 h 540000"/>
                  <a:gd name="connsiteX1" fmla="*/ 286834 w 286834"/>
                  <a:gd name="connsiteY1" fmla="*/ 0 h 540000"/>
                  <a:gd name="connsiteX2" fmla="*/ 286834 w 286834"/>
                  <a:gd name="connsiteY2" fmla="*/ 540000 h 540000"/>
                  <a:gd name="connsiteX3" fmla="*/ 0 w 286834"/>
                  <a:gd name="connsiteY3" fmla="*/ 540000 h 540000"/>
                  <a:gd name="connsiteX4" fmla="*/ 0 w 286834"/>
                  <a:gd name="connsiteY4" fmla="*/ 0 h 540000"/>
                  <a:gd name="connsiteX0" fmla="*/ 0 w 286834"/>
                  <a:gd name="connsiteY0" fmla="*/ 0 h 540000"/>
                  <a:gd name="connsiteX1" fmla="*/ 286834 w 286834"/>
                  <a:gd name="connsiteY1" fmla="*/ 0 h 540000"/>
                  <a:gd name="connsiteX2" fmla="*/ 286834 w 286834"/>
                  <a:gd name="connsiteY2" fmla="*/ 540000 h 540000"/>
                  <a:gd name="connsiteX3" fmla="*/ 0 w 286834"/>
                  <a:gd name="connsiteY3" fmla="*/ 540000 h 540000"/>
                  <a:gd name="connsiteX4" fmla="*/ 1083 w 286834"/>
                  <a:gd name="connsiteY4" fmla="*/ 409402 h 540000"/>
                  <a:gd name="connsiteX5" fmla="*/ 0 w 286834"/>
                  <a:gd name="connsiteY5" fmla="*/ 0 h 540000"/>
                  <a:gd name="connsiteX0" fmla="*/ 0 w 286834"/>
                  <a:gd name="connsiteY0" fmla="*/ 0 h 540000"/>
                  <a:gd name="connsiteX1" fmla="*/ 286834 w 286834"/>
                  <a:gd name="connsiteY1" fmla="*/ 0 h 540000"/>
                  <a:gd name="connsiteX2" fmla="*/ 284635 w 286834"/>
                  <a:gd name="connsiteY2" fmla="*/ 112661 h 540000"/>
                  <a:gd name="connsiteX3" fmla="*/ 286834 w 286834"/>
                  <a:gd name="connsiteY3" fmla="*/ 540000 h 540000"/>
                  <a:gd name="connsiteX4" fmla="*/ 0 w 286834"/>
                  <a:gd name="connsiteY4" fmla="*/ 540000 h 540000"/>
                  <a:gd name="connsiteX5" fmla="*/ 1083 w 286834"/>
                  <a:gd name="connsiteY5" fmla="*/ 409402 h 540000"/>
                  <a:gd name="connsiteX6" fmla="*/ 0 w 286834"/>
                  <a:gd name="connsiteY6" fmla="*/ 0 h 540000"/>
                  <a:gd name="connsiteX0" fmla="*/ 0 w 286834"/>
                  <a:gd name="connsiteY0" fmla="*/ 0 h 540000"/>
                  <a:gd name="connsiteX1" fmla="*/ 284635 w 286834"/>
                  <a:gd name="connsiteY1" fmla="*/ 112661 h 540000"/>
                  <a:gd name="connsiteX2" fmla="*/ 286834 w 286834"/>
                  <a:gd name="connsiteY2" fmla="*/ 540000 h 540000"/>
                  <a:gd name="connsiteX3" fmla="*/ 0 w 286834"/>
                  <a:gd name="connsiteY3" fmla="*/ 540000 h 540000"/>
                  <a:gd name="connsiteX4" fmla="*/ 1083 w 286834"/>
                  <a:gd name="connsiteY4" fmla="*/ 409402 h 540000"/>
                  <a:gd name="connsiteX5" fmla="*/ 0 w 286834"/>
                  <a:gd name="connsiteY5"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34" h="540000">
                    <a:moveTo>
                      <a:pt x="0" y="0"/>
                    </a:moveTo>
                    <a:cubicBezTo>
                      <a:pt x="101473" y="2385"/>
                      <a:pt x="200747" y="31145"/>
                      <a:pt x="284635" y="112661"/>
                    </a:cubicBezTo>
                    <a:lnTo>
                      <a:pt x="286834" y="540000"/>
                    </a:lnTo>
                    <a:cubicBezTo>
                      <a:pt x="211367" y="472288"/>
                      <a:pt x="151285" y="419964"/>
                      <a:pt x="1083" y="409402"/>
                    </a:cubicBezTo>
                    <a:lnTo>
                      <a:pt x="0" y="0"/>
                    </a:lnTo>
                    <a:close/>
                  </a:path>
                </a:pathLst>
              </a:custGeom>
              <a:solidFill>
                <a:srgbClr val="CD6241"/>
              </a:solidFill>
              <a:ln w="2857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5">
                <a:extLst>
                  <a:ext uri="{FF2B5EF4-FFF2-40B4-BE49-F238E27FC236}">
                    <a16:creationId xmlns:a16="http://schemas.microsoft.com/office/drawing/2014/main" id="{2BF7496A-54AE-3396-AC33-1CB7F39F3812}"/>
                  </a:ext>
                </a:extLst>
              </p:cNvPr>
              <p:cNvSpPr/>
              <p:nvPr/>
            </p:nvSpPr>
            <p:spPr>
              <a:xfrm flipH="1">
                <a:off x="9989224" y="3012349"/>
                <a:ext cx="286834" cy="540000"/>
              </a:xfrm>
              <a:custGeom>
                <a:avLst/>
                <a:gdLst>
                  <a:gd name="connsiteX0" fmla="*/ 0 w 286834"/>
                  <a:gd name="connsiteY0" fmla="*/ 0 h 540000"/>
                  <a:gd name="connsiteX1" fmla="*/ 286834 w 286834"/>
                  <a:gd name="connsiteY1" fmla="*/ 0 h 540000"/>
                  <a:gd name="connsiteX2" fmla="*/ 286834 w 286834"/>
                  <a:gd name="connsiteY2" fmla="*/ 540000 h 540000"/>
                  <a:gd name="connsiteX3" fmla="*/ 0 w 286834"/>
                  <a:gd name="connsiteY3" fmla="*/ 540000 h 540000"/>
                  <a:gd name="connsiteX4" fmla="*/ 0 w 286834"/>
                  <a:gd name="connsiteY4" fmla="*/ 0 h 540000"/>
                  <a:gd name="connsiteX0" fmla="*/ 0 w 286834"/>
                  <a:gd name="connsiteY0" fmla="*/ 0 h 540000"/>
                  <a:gd name="connsiteX1" fmla="*/ 286834 w 286834"/>
                  <a:gd name="connsiteY1" fmla="*/ 0 h 540000"/>
                  <a:gd name="connsiteX2" fmla="*/ 286834 w 286834"/>
                  <a:gd name="connsiteY2" fmla="*/ 540000 h 540000"/>
                  <a:gd name="connsiteX3" fmla="*/ 0 w 286834"/>
                  <a:gd name="connsiteY3" fmla="*/ 540000 h 540000"/>
                  <a:gd name="connsiteX4" fmla="*/ 1083 w 286834"/>
                  <a:gd name="connsiteY4" fmla="*/ 409402 h 540000"/>
                  <a:gd name="connsiteX5" fmla="*/ 0 w 286834"/>
                  <a:gd name="connsiteY5" fmla="*/ 0 h 540000"/>
                  <a:gd name="connsiteX0" fmla="*/ 0 w 286834"/>
                  <a:gd name="connsiteY0" fmla="*/ 0 h 540000"/>
                  <a:gd name="connsiteX1" fmla="*/ 286834 w 286834"/>
                  <a:gd name="connsiteY1" fmla="*/ 0 h 540000"/>
                  <a:gd name="connsiteX2" fmla="*/ 284635 w 286834"/>
                  <a:gd name="connsiteY2" fmla="*/ 112661 h 540000"/>
                  <a:gd name="connsiteX3" fmla="*/ 286834 w 286834"/>
                  <a:gd name="connsiteY3" fmla="*/ 540000 h 540000"/>
                  <a:gd name="connsiteX4" fmla="*/ 0 w 286834"/>
                  <a:gd name="connsiteY4" fmla="*/ 540000 h 540000"/>
                  <a:gd name="connsiteX5" fmla="*/ 1083 w 286834"/>
                  <a:gd name="connsiteY5" fmla="*/ 409402 h 540000"/>
                  <a:gd name="connsiteX6" fmla="*/ 0 w 286834"/>
                  <a:gd name="connsiteY6" fmla="*/ 0 h 540000"/>
                  <a:gd name="connsiteX0" fmla="*/ 0 w 286834"/>
                  <a:gd name="connsiteY0" fmla="*/ 0 h 540000"/>
                  <a:gd name="connsiteX1" fmla="*/ 284635 w 286834"/>
                  <a:gd name="connsiteY1" fmla="*/ 112661 h 540000"/>
                  <a:gd name="connsiteX2" fmla="*/ 286834 w 286834"/>
                  <a:gd name="connsiteY2" fmla="*/ 540000 h 540000"/>
                  <a:gd name="connsiteX3" fmla="*/ 0 w 286834"/>
                  <a:gd name="connsiteY3" fmla="*/ 540000 h 540000"/>
                  <a:gd name="connsiteX4" fmla="*/ 1083 w 286834"/>
                  <a:gd name="connsiteY4" fmla="*/ 409402 h 540000"/>
                  <a:gd name="connsiteX5" fmla="*/ 0 w 286834"/>
                  <a:gd name="connsiteY5"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34" h="540000">
                    <a:moveTo>
                      <a:pt x="0" y="0"/>
                    </a:moveTo>
                    <a:cubicBezTo>
                      <a:pt x="101473" y="2385"/>
                      <a:pt x="200747" y="31145"/>
                      <a:pt x="284635" y="112661"/>
                    </a:cubicBezTo>
                    <a:lnTo>
                      <a:pt x="286834" y="540000"/>
                    </a:lnTo>
                    <a:cubicBezTo>
                      <a:pt x="211367" y="472288"/>
                      <a:pt x="151285" y="419964"/>
                      <a:pt x="1083" y="409402"/>
                    </a:cubicBezTo>
                    <a:lnTo>
                      <a:pt x="0" y="0"/>
                    </a:lnTo>
                    <a:close/>
                  </a:path>
                </a:pathLst>
              </a:custGeom>
              <a:solidFill>
                <a:srgbClr val="CD6241"/>
              </a:solidFill>
              <a:ln w="2857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5">
                <a:extLst>
                  <a:ext uri="{FF2B5EF4-FFF2-40B4-BE49-F238E27FC236}">
                    <a16:creationId xmlns:a16="http://schemas.microsoft.com/office/drawing/2014/main" id="{80CFB9B0-D965-9AA3-97B3-9D29540CF3B2}"/>
                  </a:ext>
                </a:extLst>
              </p:cNvPr>
              <p:cNvSpPr/>
              <p:nvPr/>
            </p:nvSpPr>
            <p:spPr>
              <a:xfrm flipH="1">
                <a:off x="9984139" y="2929392"/>
                <a:ext cx="187492" cy="609628"/>
              </a:xfrm>
              <a:custGeom>
                <a:avLst/>
                <a:gdLst>
                  <a:gd name="connsiteX0" fmla="*/ 0 w 286834"/>
                  <a:gd name="connsiteY0" fmla="*/ 0 h 540000"/>
                  <a:gd name="connsiteX1" fmla="*/ 286834 w 286834"/>
                  <a:gd name="connsiteY1" fmla="*/ 0 h 540000"/>
                  <a:gd name="connsiteX2" fmla="*/ 286834 w 286834"/>
                  <a:gd name="connsiteY2" fmla="*/ 540000 h 540000"/>
                  <a:gd name="connsiteX3" fmla="*/ 0 w 286834"/>
                  <a:gd name="connsiteY3" fmla="*/ 540000 h 540000"/>
                  <a:gd name="connsiteX4" fmla="*/ 0 w 286834"/>
                  <a:gd name="connsiteY4" fmla="*/ 0 h 540000"/>
                  <a:gd name="connsiteX0" fmla="*/ 0 w 286834"/>
                  <a:gd name="connsiteY0" fmla="*/ 0 h 540000"/>
                  <a:gd name="connsiteX1" fmla="*/ 286834 w 286834"/>
                  <a:gd name="connsiteY1" fmla="*/ 0 h 540000"/>
                  <a:gd name="connsiteX2" fmla="*/ 286834 w 286834"/>
                  <a:gd name="connsiteY2" fmla="*/ 540000 h 540000"/>
                  <a:gd name="connsiteX3" fmla="*/ 0 w 286834"/>
                  <a:gd name="connsiteY3" fmla="*/ 540000 h 540000"/>
                  <a:gd name="connsiteX4" fmla="*/ 1083 w 286834"/>
                  <a:gd name="connsiteY4" fmla="*/ 409402 h 540000"/>
                  <a:gd name="connsiteX5" fmla="*/ 0 w 286834"/>
                  <a:gd name="connsiteY5" fmla="*/ 0 h 540000"/>
                  <a:gd name="connsiteX0" fmla="*/ 0 w 286834"/>
                  <a:gd name="connsiteY0" fmla="*/ 0 h 540000"/>
                  <a:gd name="connsiteX1" fmla="*/ 286834 w 286834"/>
                  <a:gd name="connsiteY1" fmla="*/ 0 h 540000"/>
                  <a:gd name="connsiteX2" fmla="*/ 284635 w 286834"/>
                  <a:gd name="connsiteY2" fmla="*/ 112661 h 540000"/>
                  <a:gd name="connsiteX3" fmla="*/ 286834 w 286834"/>
                  <a:gd name="connsiteY3" fmla="*/ 540000 h 540000"/>
                  <a:gd name="connsiteX4" fmla="*/ 0 w 286834"/>
                  <a:gd name="connsiteY4" fmla="*/ 540000 h 540000"/>
                  <a:gd name="connsiteX5" fmla="*/ 1083 w 286834"/>
                  <a:gd name="connsiteY5" fmla="*/ 409402 h 540000"/>
                  <a:gd name="connsiteX6" fmla="*/ 0 w 286834"/>
                  <a:gd name="connsiteY6" fmla="*/ 0 h 540000"/>
                  <a:gd name="connsiteX0" fmla="*/ 0 w 286834"/>
                  <a:gd name="connsiteY0" fmla="*/ 0 h 540000"/>
                  <a:gd name="connsiteX1" fmla="*/ 284635 w 286834"/>
                  <a:gd name="connsiteY1" fmla="*/ 112661 h 540000"/>
                  <a:gd name="connsiteX2" fmla="*/ 286834 w 286834"/>
                  <a:gd name="connsiteY2" fmla="*/ 540000 h 540000"/>
                  <a:gd name="connsiteX3" fmla="*/ 0 w 286834"/>
                  <a:gd name="connsiteY3" fmla="*/ 540000 h 540000"/>
                  <a:gd name="connsiteX4" fmla="*/ 1083 w 286834"/>
                  <a:gd name="connsiteY4" fmla="*/ 409402 h 540000"/>
                  <a:gd name="connsiteX5" fmla="*/ 0 w 286834"/>
                  <a:gd name="connsiteY5"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0 w 286834"/>
                  <a:gd name="connsiteY0" fmla="*/ 0 h 540000"/>
                  <a:gd name="connsiteX1" fmla="*/ 284635 w 286834"/>
                  <a:gd name="connsiteY1" fmla="*/ 112661 h 540000"/>
                  <a:gd name="connsiteX2" fmla="*/ 286834 w 286834"/>
                  <a:gd name="connsiteY2" fmla="*/ 540000 h 540000"/>
                  <a:gd name="connsiteX3" fmla="*/ 1083 w 286834"/>
                  <a:gd name="connsiteY3" fmla="*/ 409402 h 540000"/>
                  <a:gd name="connsiteX4" fmla="*/ 0 w 286834"/>
                  <a:gd name="connsiteY4" fmla="*/ 0 h 540000"/>
                  <a:gd name="connsiteX0" fmla="*/ 2265 w 285751"/>
                  <a:gd name="connsiteY0" fmla="*/ 0 h 585298"/>
                  <a:gd name="connsiteX1" fmla="*/ 283552 w 285751"/>
                  <a:gd name="connsiteY1" fmla="*/ 157959 h 585298"/>
                  <a:gd name="connsiteX2" fmla="*/ 285751 w 285751"/>
                  <a:gd name="connsiteY2" fmla="*/ 585298 h 585298"/>
                  <a:gd name="connsiteX3" fmla="*/ 0 w 285751"/>
                  <a:gd name="connsiteY3" fmla="*/ 454700 h 585298"/>
                  <a:gd name="connsiteX4" fmla="*/ 2265 w 285751"/>
                  <a:gd name="connsiteY4" fmla="*/ 0 h 585298"/>
                  <a:gd name="connsiteX0" fmla="*/ 2265 w 285751"/>
                  <a:gd name="connsiteY0" fmla="*/ 0 h 585298"/>
                  <a:gd name="connsiteX1" fmla="*/ 283551 w 285751"/>
                  <a:gd name="connsiteY1" fmla="*/ 183843 h 585298"/>
                  <a:gd name="connsiteX2" fmla="*/ 285751 w 285751"/>
                  <a:gd name="connsiteY2" fmla="*/ 585298 h 585298"/>
                  <a:gd name="connsiteX3" fmla="*/ 0 w 285751"/>
                  <a:gd name="connsiteY3" fmla="*/ 454700 h 585298"/>
                  <a:gd name="connsiteX4" fmla="*/ 2265 w 285751"/>
                  <a:gd name="connsiteY4" fmla="*/ 0 h 585298"/>
                  <a:gd name="connsiteX0" fmla="*/ 2265 w 285751"/>
                  <a:gd name="connsiteY0" fmla="*/ 0 h 585298"/>
                  <a:gd name="connsiteX1" fmla="*/ 283551 w 285751"/>
                  <a:gd name="connsiteY1" fmla="*/ 183843 h 585298"/>
                  <a:gd name="connsiteX2" fmla="*/ 285751 w 285751"/>
                  <a:gd name="connsiteY2" fmla="*/ 585298 h 585298"/>
                  <a:gd name="connsiteX3" fmla="*/ 0 w 285751"/>
                  <a:gd name="connsiteY3" fmla="*/ 454700 h 585298"/>
                  <a:gd name="connsiteX4" fmla="*/ 2265 w 285751"/>
                  <a:gd name="connsiteY4" fmla="*/ 0 h 585298"/>
                  <a:gd name="connsiteX0" fmla="*/ 2265 w 289099"/>
                  <a:gd name="connsiteY0" fmla="*/ 0 h 598240"/>
                  <a:gd name="connsiteX1" fmla="*/ 283551 w 289099"/>
                  <a:gd name="connsiteY1" fmla="*/ 183843 h 598240"/>
                  <a:gd name="connsiteX2" fmla="*/ 289099 w 289099"/>
                  <a:gd name="connsiteY2" fmla="*/ 598240 h 598240"/>
                  <a:gd name="connsiteX3" fmla="*/ 0 w 289099"/>
                  <a:gd name="connsiteY3" fmla="*/ 454700 h 598240"/>
                  <a:gd name="connsiteX4" fmla="*/ 2265 w 289099"/>
                  <a:gd name="connsiteY4" fmla="*/ 0 h 59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99" h="598240">
                    <a:moveTo>
                      <a:pt x="2265" y="0"/>
                    </a:moveTo>
                    <a:cubicBezTo>
                      <a:pt x="103738" y="2385"/>
                      <a:pt x="236493" y="63501"/>
                      <a:pt x="283551" y="183843"/>
                    </a:cubicBezTo>
                    <a:cubicBezTo>
                      <a:pt x="284284" y="317661"/>
                      <a:pt x="288366" y="464422"/>
                      <a:pt x="289099" y="598240"/>
                    </a:cubicBezTo>
                    <a:cubicBezTo>
                      <a:pt x="213632" y="530528"/>
                      <a:pt x="150202" y="465262"/>
                      <a:pt x="0" y="454700"/>
                    </a:cubicBezTo>
                    <a:lnTo>
                      <a:pt x="2265" y="0"/>
                    </a:lnTo>
                    <a:close/>
                  </a:path>
                </a:pathLst>
              </a:custGeom>
              <a:solidFill>
                <a:srgbClr val="CD6241"/>
              </a:solidFill>
              <a:ln w="2857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0" name="Straight Connector 79">
                <a:extLst>
                  <a:ext uri="{FF2B5EF4-FFF2-40B4-BE49-F238E27FC236}">
                    <a16:creationId xmlns:a16="http://schemas.microsoft.com/office/drawing/2014/main" id="{CB96E61D-353C-7AE3-4328-D36401A338DB}"/>
                  </a:ext>
                </a:extLst>
              </p:cNvPr>
              <p:cNvCxnSpPr/>
              <p:nvPr/>
            </p:nvCxnSpPr>
            <p:spPr>
              <a:xfrm>
                <a:off x="9663130" y="3228975"/>
                <a:ext cx="83527" cy="0"/>
              </a:xfrm>
              <a:prstGeom prst="line">
                <a:avLst/>
              </a:prstGeom>
              <a:ln w="28575">
                <a:solidFill>
                  <a:srgbClr val="CD6241"/>
                </a:solidFill>
              </a:ln>
              <a:effectLst/>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FA452586-3BA9-D2E5-9A20-6CE9696DA5AE}"/>
              </a:ext>
            </a:extLst>
          </p:cNvPr>
          <p:cNvSpPr txBox="1">
            <a:spLocks/>
          </p:cNvSpPr>
          <p:nvPr/>
        </p:nvSpPr>
        <p:spPr>
          <a:xfrm>
            <a:off x="1778141" y="3729080"/>
            <a:ext cx="2476478"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lang="en-GB" sz="2000" b="1" spc="-50">
                <a:solidFill>
                  <a:srgbClr val="C00000"/>
                </a:solidFill>
                <a:latin typeface="Calibri" panose="020F0502020204030204"/>
              </a:rPr>
              <a:t> </a:t>
            </a:r>
            <a:r>
              <a:rPr kumimoji="0" lang="en-GB" sz="2000" b="1" i="0" u="none" strike="noStrike" kern="1200" cap="none" spc="-50" normalizeH="0" baseline="0" noProof="0">
                <a:ln>
                  <a:noFill/>
                </a:ln>
                <a:solidFill>
                  <a:srgbClr val="C00000"/>
                </a:solidFill>
                <a:effectLst/>
                <a:uLnTx/>
                <a:uFillTx/>
                <a:latin typeface="Calibri" panose="020F0502020204030204"/>
                <a:ea typeface="+mj-ea"/>
                <a:cs typeface="+mj-cs"/>
              </a:rPr>
              <a:t>1 </a:t>
            </a:r>
            <a:r>
              <a:rPr lang="en-GB" sz="2000" b="1" spc="-50" dirty="0">
                <a:solidFill>
                  <a:srgbClr val="C00000"/>
                </a:solidFill>
                <a:latin typeface="Calibri" panose="020F0502020204030204"/>
              </a:rPr>
              <a:t>standard</a:t>
            </a:r>
            <a:r>
              <a:rPr lang="en-GB" sz="2000" b="1" spc="-50">
                <a:solidFill>
                  <a:srgbClr val="C00000"/>
                </a:solidFill>
                <a:latin typeface="Calibri" panose="020F0502020204030204"/>
              </a:rPr>
              <a:t> update </a:t>
            </a:r>
            <a:endParaRPr kumimoji="0" lang="en-GB" sz="2000" b="1" i="0" u="none" strike="noStrike" kern="1200" cap="none" spc="-50" normalizeH="0" baseline="0" noProof="0">
              <a:ln>
                <a:noFill/>
              </a:ln>
              <a:solidFill>
                <a:srgbClr val="C00000"/>
              </a:solidFill>
              <a:effectLst/>
              <a:uLnTx/>
              <a:uFillTx/>
              <a:latin typeface="Calibri" panose="020F0502020204030204"/>
              <a:ea typeface="+mj-ea"/>
              <a:cs typeface="+mj-cs"/>
            </a:endParaRPr>
          </a:p>
        </p:txBody>
      </p:sp>
      <p:sp>
        <p:nvSpPr>
          <p:cNvPr id="8" name="Title 1">
            <a:extLst>
              <a:ext uri="{FF2B5EF4-FFF2-40B4-BE49-F238E27FC236}">
                <a16:creationId xmlns:a16="http://schemas.microsoft.com/office/drawing/2014/main" id="{5CEB15B1-5675-A756-EB3B-6A1707F90B2A}"/>
              </a:ext>
            </a:extLst>
          </p:cNvPr>
          <p:cNvSpPr txBox="1">
            <a:spLocks/>
          </p:cNvSpPr>
          <p:nvPr/>
        </p:nvSpPr>
        <p:spPr>
          <a:xfrm>
            <a:off x="5291562" y="3632339"/>
            <a:ext cx="2818884" cy="28395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lang="en-GB" sz="2000" b="1" spc="-50" dirty="0">
                <a:solidFill>
                  <a:srgbClr val="C00000"/>
                </a:solidFill>
                <a:latin typeface="Calibri" panose="020F0502020204030204"/>
              </a:rPr>
              <a:t> 3 standards updates </a:t>
            </a:r>
            <a:endParaRPr kumimoji="0" lang="en-GB" sz="2000" b="1" i="0" u="none" strike="noStrike" kern="1200" cap="none" spc="-50" normalizeH="0" baseline="0" noProof="0" dirty="0">
              <a:ln>
                <a:noFill/>
              </a:ln>
              <a:solidFill>
                <a:srgbClr val="C00000"/>
              </a:solidFill>
              <a:effectLst/>
              <a:uLnTx/>
              <a:uFillTx/>
              <a:latin typeface="Calibri" panose="020F0502020204030204"/>
              <a:ea typeface="+mj-ea"/>
              <a:cs typeface="+mj-cs"/>
            </a:endParaRPr>
          </a:p>
        </p:txBody>
      </p:sp>
      <p:sp>
        <p:nvSpPr>
          <p:cNvPr id="7" name="Oval 6">
            <a:hlinkClick r:id="rId15" action="ppaction://hlinksldjump" highlightClick="1"/>
            <a:extLst>
              <a:ext uri="{FF2B5EF4-FFF2-40B4-BE49-F238E27FC236}">
                <a16:creationId xmlns:a16="http://schemas.microsoft.com/office/drawing/2014/main" id="{58BB8475-BDFE-12F9-52D6-71EEF97ABBA7}"/>
              </a:ext>
            </a:extLst>
          </p:cNvPr>
          <p:cNvSpPr/>
          <p:nvPr/>
        </p:nvSpPr>
        <p:spPr>
          <a:xfrm>
            <a:off x="4495233" y="2941744"/>
            <a:ext cx="1080000" cy="10800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highlight>
                <a:srgbClr val="FF0000"/>
              </a:highlight>
              <a:uLnTx/>
              <a:uFillTx/>
              <a:latin typeface="Calibri" panose="020F0502020204030204"/>
              <a:ea typeface="+mn-ea"/>
              <a:cs typeface="+mn-cs"/>
            </a:endParaRPr>
          </a:p>
        </p:txBody>
      </p:sp>
      <p:sp>
        <p:nvSpPr>
          <p:cNvPr id="3" name="Oval 2">
            <a:hlinkClick r:id="rId16" action="ppaction://hlinksldjump" highlightClick="1"/>
            <a:extLst>
              <a:ext uri="{FF2B5EF4-FFF2-40B4-BE49-F238E27FC236}">
                <a16:creationId xmlns:a16="http://schemas.microsoft.com/office/drawing/2014/main" id="{DAAF3960-09CF-4E9F-157D-FB986044BE8D}"/>
              </a:ext>
            </a:extLst>
          </p:cNvPr>
          <p:cNvSpPr/>
          <p:nvPr/>
        </p:nvSpPr>
        <p:spPr>
          <a:xfrm>
            <a:off x="871060" y="2872266"/>
            <a:ext cx="1080000" cy="10800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highlight>
                <a:srgbClr val="FF0000"/>
              </a:highlight>
              <a:uLnTx/>
              <a:uFillTx/>
              <a:latin typeface="Calibri" panose="020F0502020204030204"/>
              <a:ea typeface="+mn-ea"/>
              <a:cs typeface="+mn-cs"/>
            </a:endParaRPr>
          </a:p>
        </p:txBody>
      </p:sp>
      <p:sp>
        <p:nvSpPr>
          <p:cNvPr id="4" name="Oval 3">
            <a:hlinkClick r:id="rId17" action="ppaction://hlinksldjump" highlightClick="1"/>
            <a:extLst>
              <a:ext uri="{FF2B5EF4-FFF2-40B4-BE49-F238E27FC236}">
                <a16:creationId xmlns:a16="http://schemas.microsoft.com/office/drawing/2014/main" id="{6848F01C-4B00-0D38-3742-17DCD0A398B4}"/>
              </a:ext>
            </a:extLst>
          </p:cNvPr>
          <p:cNvSpPr/>
          <p:nvPr/>
        </p:nvSpPr>
        <p:spPr>
          <a:xfrm>
            <a:off x="8251103" y="2882022"/>
            <a:ext cx="1080000" cy="10800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highlight>
                <a:srgbClr val="FF0000"/>
              </a:highlight>
              <a:uLnTx/>
              <a:uFillTx/>
              <a:latin typeface="Calibri" panose="020F0502020204030204"/>
              <a:ea typeface="+mn-ea"/>
              <a:cs typeface="+mn-cs"/>
            </a:endParaRPr>
          </a:p>
        </p:txBody>
      </p:sp>
      <p:sp>
        <p:nvSpPr>
          <p:cNvPr id="9" name="Oval 8">
            <a:hlinkClick r:id="rId18" action="ppaction://hlinksldjump" highlightClick="1"/>
            <a:extLst>
              <a:ext uri="{FF2B5EF4-FFF2-40B4-BE49-F238E27FC236}">
                <a16:creationId xmlns:a16="http://schemas.microsoft.com/office/drawing/2014/main" id="{5C40C6E3-F857-644B-31F0-E2DDED957D12}"/>
              </a:ext>
            </a:extLst>
          </p:cNvPr>
          <p:cNvSpPr/>
          <p:nvPr/>
        </p:nvSpPr>
        <p:spPr>
          <a:xfrm>
            <a:off x="8251103" y="4544216"/>
            <a:ext cx="1080000" cy="10800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highlight>
                <a:srgbClr val="FF0000"/>
              </a:highligh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80328110-3920-EF2B-2F13-C6F291110DCC}"/>
              </a:ext>
            </a:extLst>
          </p:cNvPr>
          <p:cNvSpPr txBox="1">
            <a:spLocks/>
          </p:cNvSpPr>
          <p:nvPr/>
        </p:nvSpPr>
        <p:spPr>
          <a:xfrm>
            <a:off x="1731353" y="1789994"/>
            <a:ext cx="2476478"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lang="en-GB" sz="2000" b="1" spc="-50" dirty="0">
                <a:solidFill>
                  <a:schemeClr val="bg1">
                    <a:lumMod val="50000"/>
                  </a:schemeClr>
                </a:solidFill>
                <a:latin typeface="Calibri" panose="020F0502020204030204"/>
              </a:rPr>
              <a:t>No</a:t>
            </a:r>
            <a:r>
              <a:rPr kumimoji="0" lang="en-GB" sz="2000" b="1" i="0" u="none" strike="noStrike" kern="1200" cap="none" spc="-50" normalizeH="0" baseline="0" noProof="0" dirty="0">
                <a:ln>
                  <a:noFill/>
                </a:ln>
                <a:solidFill>
                  <a:schemeClr val="bg1">
                    <a:lumMod val="50000"/>
                  </a:schemeClr>
                </a:solidFill>
                <a:effectLst/>
                <a:uLnTx/>
                <a:uFillTx/>
                <a:latin typeface="Calibri" panose="020F0502020204030204"/>
                <a:ea typeface="+mj-ea"/>
                <a:cs typeface="+mj-cs"/>
              </a:rPr>
              <a:t> new standards</a:t>
            </a:r>
            <a:r>
              <a:rPr lang="en-GB" sz="2000" b="1" spc="-50" dirty="0">
                <a:solidFill>
                  <a:schemeClr val="bg1">
                    <a:lumMod val="50000"/>
                  </a:schemeClr>
                </a:solidFill>
                <a:latin typeface="Calibri" panose="020F0502020204030204"/>
              </a:rPr>
              <a:t> </a:t>
            </a:r>
            <a:endParaRPr lang="en-GB" sz="2000" b="1" i="0" u="none" strike="noStrike" kern="1200" cap="none" spc="-50" normalizeH="0" baseline="0" noProof="0" dirty="0">
              <a:ln>
                <a:noFill/>
              </a:ln>
              <a:solidFill>
                <a:schemeClr val="bg1">
                  <a:lumMod val="50000"/>
                </a:schemeClr>
              </a:solidFill>
              <a:effectLst/>
              <a:uLnTx/>
              <a:uFillTx/>
              <a:latin typeface="Calibri" panose="020F0502020204030204"/>
              <a:ea typeface="Calibri"/>
              <a:cs typeface="Calibri"/>
            </a:endParaRPr>
          </a:p>
        </p:txBody>
      </p:sp>
      <p:sp>
        <p:nvSpPr>
          <p:cNvPr id="12" name="Title 1">
            <a:extLst>
              <a:ext uri="{FF2B5EF4-FFF2-40B4-BE49-F238E27FC236}">
                <a16:creationId xmlns:a16="http://schemas.microsoft.com/office/drawing/2014/main" id="{34173379-C69B-7F3C-7C31-AD242758A0FA}"/>
              </a:ext>
            </a:extLst>
          </p:cNvPr>
          <p:cNvSpPr txBox="1">
            <a:spLocks/>
          </p:cNvSpPr>
          <p:nvPr/>
        </p:nvSpPr>
        <p:spPr>
          <a:xfrm>
            <a:off x="5386370" y="5335668"/>
            <a:ext cx="2476478"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lang="en-GB" sz="2000" b="1" spc="-50" dirty="0">
                <a:solidFill>
                  <a:schemeClr val="bg1">
                    <a:lumMod val="50000"/>
                  </a:schemeClr>
                </a:solidFill>
                <a:latin typeface="Calibri" panose="020F0502020204030204"/>
              </a:rPr>
              <a:t>No</a:t>
            </a:r>
            <a:r>
              <a:rPr kumimoji="0" lang="en-GB" sz="2000" b="1" i="0" u="none" strike="noStrike" kern="1200" cap="none" spc="-50" normalizeH="0" baseline="0" noProof="0" dirty="0">
                <a:ln>
                  <a:noFill/>
                </a:ln>
                <a:solidFill>
                  <a:schemeClr val="bg1">
                    <a:lumMod val="50000"/>
                  </a:schemeClr>
                </a:solidFill>
                <a:effectLst/>
                <a:uLnTx/>
                <a:uFillTx/>
                <a:latin typeface="Calibri" panose="020F0502020204030204"/>
                <a:ea typeface="+mj-ea"/>
                <a:cs typeface="+mj-cs"/>
              </a:rPr>
              <a:t> new standards</a:t>
            </a:r>
            <a:r>
              <a:rPr lang="en-GB" sz="2000" b="1" spc="-50" dirty="0">
                <a:solidFill>
                  <a:schemeClr val="bg1">
                    <a:lumMod val="50000"/>
                  </a:schemeClr>
                </a:solidFill>
                <a:latin typeface="Calibri" panose="020F0502020204030204"/>
              </a:rPr>
              <a:t> </a:t>
            </a:r>
            <a:endParaRPr lang="en-GB" sz="2000" b="1" i="0" u="none" strike="noStrike" kern="1200" cap="none" spc="-50" normalizeH="0" baseline="0" noProof="0" dirty="0">
              <a:ln>
                <a:noFill/>
              </a:ln>
              <a:solidFill>
                <a:schemeClr val="bg1">
                  <a:lumMod val="50000"/>
                </a:schemeClr>
              </a:solidFill>
              <a:effectLst/>
              <a:uLnTx/>
              <a:uFillTx/>
              <a:latin typeface="Calibri" panose="020F0502020204030204"/>
              <a:ea typeface="Calibri"/>
              <a:cs typeface="Calibri"/>
            </a:endParaRPr>
          </a:p>
        </p:txBody>
      </p:sp>
      <p:sp>
        <p:nvSpPr>
          <p:cNvPr id="13" name="Title 1">
            <a:extLst>
              <a:ext uri="{FF2B5EF4-FFF2-40B4-BE49-F238E27FC236}">
                <a16:creationId xmlns:a16="http://schemas.microsoft.com/office/drawing/2014/main" id="{58AB7E6F-1ED5-7003-6058-B4D90436D297}"/>
              </a:ext>
            </a:extLst>
          </p:cNvPr>
          <p:cNvSpPr txBox="1">
            <a:spLocks/>
          </p:cNvSpPr>
          <p:nvPr/>
        </p:nvSpPr>
        <p:spPr>
          <a:xfrm>
            <a:off x="1808845" y="5335668"/>
            <a:ext cx="2476478"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lang="en-GB" sz="2000" b="1" spc="-50" dirty="0">
                <a:solidFill>
                  <a:schemeClr val="bg1">
                    <a:lumMod val="50000"/>
                  </a:schemeClr>
                </a:solidFill>
                <a:latin typeface="Calibri" panose="020F0502020204030204"/>
              </a:rPr>
              <a:t>No</a:t>
            </a:r>
            <a:r>
              <a:rPr kumimoji="0" lang="en-GB" sz="2000" b="1" i="0" u="none" strike="noStrike" kern="1200" cap="none" spc="-50" normalizeH="0" baseline="0" noProof="0" dirty="0">
                <a:ln>
                  <a:noFill/>
                </a:ln>
                <a:solidFill>
                  <a:schemeClr val="bg1">
                    <a:lumMod val="50000"/>
                  </a:schemeClr>
                </a:solidFill>
                <a:effectLst/>
                <a:uLnTx/>
                <a:uFillTx/>
                <a:latin typeface="Calibri" panose="020F0502020204030204"/>
                <a:ea typeface="+mj-ea"/>
                <a:cs typeface="+mj-cs"/>
              </a:rPr>
              <a:t> new standards</a:t>
            </a:r>
            <a:r>
              <a:rPr lang="en-GB" sz="2000" b="1" spc="-50" dirty="0">
                <a:solidFill>
                  <a:schemeClr val="bg1">
                    <a:lumMod val="50000"/>
                  </a:schemeClr>
                </a:solidFill>
                <a:latin typeface="Calibri" panose="020F0502020204030204"/>
              </a:rPr>
              <a:t> </a:t>
            </a:r>
            <a:endParaRPr lang="en-GB" sz="2000" b="1" i="0" u="none" strike="noStrike" kern="1200" cap="none" spc="-50" normalizeH="0" baseline="0" noProof="0" dirty="0">
              <a:ln>
                <a:noFill/>
              </a:ln>
              <a:solidFill>
                <a:schemeClr val="bg1">
                  <a:lumMod val="50000"/>
                </a:schemeClr>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4080311281"/>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1)">
                                      <p:cBhvr>
                                        <p:cTn id="7" dur="2000"/>
                                        <p:tgtEl>
                                          <p:spTgt spid="6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7" grpId="0" animBg="1"/>
      <p:bldP spid="3" grpId="0" animBg="1"/>
      <p:bldP spid="4"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pic>
        <p:nvPicPr>
          <p:cNvPr id="37" name="Picture 36">
            <a:hlinkClick r:id="" action="ppaction://hlinkshowjump?jump=endshow"/>
            <a:extLst>
              <a:ext uri="{FF2B5EF4-FFF2-40B4-BE49-F238E27FC236}">
                <a16:creationId xmlns:a16="http://schemas.microsoft.com/office/drawing/2014/main" id="{DB84A75D-F55C-FB87-39EA-4D941010E2FC}"/>
              </a:ext>
            </a:extLst>
          </p:cNvPr>
          <p:cNvPicPr>
            <a:picLocks noChangeAspect="1"/>
          </p:cNvPicPr>
          <p:nvPr/>
        </p:nvPicPr>
        <p:blipFill>
          <a:blip r:embed="rId5"/>
          <a:stretch>
            <a:fillRect/>
          </a:stretch>
        </p:blipFill>
        <p:spPr>
          <a:xfrm>
            <a:off x="89371" y="6016808"/>
            <a:ext cx="720000" cy="692039"/>
          </a:xfrm>
          <a:prstGeom prst="rect">
            <a:avLst/>
          </a:prstGeom>
        </p:spPr>
      </p:pic>
      <p:sp>
        <p:nvSpPr>
          <p:cNvPr id="7" name="Rectangle: Rounded Corners 6">
            <a:extLst>
              <a:ext uri="{FF2B5EF4-FFF2-40B4-BE49-F238E27FC236}">
                <a16:creationId xmlns:a16="http://schemas.microsoft.com/office/drawing/2014/main" id="{60CF878C-C42D-52AF-B09D-227E15FAD973}"/>
              </a:ext>
            </a:extLst>
          </p:cNvPr>
          <p:cNvSpPr/>
          <p:nvPr/>
        </p:nvSpPr>
        <p:spPr>
          <a:xfrm>
            <a:off x="1021439" y="234119"/>
            <a:ext cx="10227414" cy="720000"/>
          </a:xfrm>
          <a:prstGeom prst="roundRect">
            <a:avLst>
              <a:gd name="adj" fmla="val 30718"/>
            </a:avLst>
          </a:prstGeom>
          <a:solidFill>
            <a:srgbClr val="2D6BCE"/>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dirty="0">
                <a:latin typeface="Calibri" panose="020F0502020204030204"/>
              </a:rPr>
              <a:t>Draft standards scheduled for consultation in September 2024 (Continued)</a:t>
            </a:r>
          </a:p>
        </p:txBody>
      </p:sp>
      <p:sp>
        <p:nvSpPr>
          <p:cNvPr id="10" name="Rectangle: Rounded Corners 9">
            <a:hlinkClick r:id="" action="ppaction://noaction" highlightClick="1"/>
            <a:extLst>
              <a:ext uri="{FF2B5EF4-FFF2-40B4-BE49-F238E27FC236}">
                <a16:creationId xmlns:a16="http://schemas.microsoft.com/office/drawing/2014/main" id="{5C5B9C74-23EC-220A-2460-776DC9A6F026}"/>
              </a:ext>
            </a:extLst>
          </p:cNvPr>
          <p:cNvSpPr/>
          <p:nvPr/>
        </p:nvSpPr>
        <p:spPr>
          <a:xfrm>
            <a:off x="1040291" y="1454864"/>
            <a:ext cx="10208562"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RIS-3789-TOM Issue 1 - Medical Fitness Requirements</a:t>
            </a:r>
            <a:endParaRPr lang="en-GB" sz="1800" b="0" i="0" u="none" strike="noStrike" dirty="0">
              <a:solidFill>
                <a:srgbClr val="000000"/>
              </a:solidFill>
              <a:effectLst/>
              <a:latin typeface="Calibri" panose="020F0502020204030204" pitchFamily="34" charset="0"/>
            </a:endParaRPr>
          </a:p>
        </p:txBody>
      </p:sp>
      <p:pic>
        <p:nvPicPr>
          <p:cNvPr id="3" name="Picture 2" descr="A white line drawing of a person standing next to a train&#10;&#10;Description automatically generated">
            <a:extLst>
              <a:ext uri="{FF2B5EF4-FFF2-40B4-BE49-F238E27FC236}">
                <a16:creationId xmlns:a16="http://schemas.microsoft.com/office/drawing/2014/main" id="{D14373B2-54E0-95CF-6634-96E6F6CE48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793" y="1454864"/>
            <a:ext cx="720000" cy="720000"/>
          </a:xfrm>
          <a:prstGeom prst="rect">
            <a:avLst/>
          </a:prstGeom>
        </p:spPr>
      </p:pic>
      <p:pic>
        <p:nvPicPr>
          <p:cNvPr id="9" name="Picture 8">
            <a:hlinkClick r:id="" action="ppaction://hlinkshowjump?jump=nextslide"/>
            <a:extLst>
              <a:ext uri="{FF2B5EF4-FFF2-40B4-BE49-F238E27FC236}">
                <a16:creationId xmlns:a16="http://schemas.microsoft.com/office/drawing/2014/main" id="{85C0D19A-ADEE-6AAF-2C57-7F5F3783BF3E}"/>
              </a:ext>
            </a:extLst>
          </p:cNvPr>
          <p:cNvPicPr>
            <a:picLocks noChangeAspect="1"/>
          </p:cNvPicPr>
          <p:nvPr/>
        </p:nvPicPr>
        <p:blipFill>
          <a:blip r:embed="rId7">
            <a:alphaModFix/>
          </a:blip>
          <a:stretch>
            <a:fillRect/>
          </a:stretch>
        </p:blipFill>
        <p:spPr>
          <a:xfrm>
            <a:off x="11290478" y="6016808"/>
            <a:ext cx="756000" cy="756000"/>
          </a:xfrm>
          <a:prstGeom prst="rect">
            <a:avLst/>
          </a:prstGeom>
        </p:spPr>
      </p:pic>
      <p:pic>
        <p:nvPicPr>
          <p:cNvPr id="11" name="Picture 10">
            <a:hlinkClick r:id="" action="ppaction://hlinkshowjump?jump=previousslide"/>
            <a:extLst>
              <a:ext uri="{FF2B5EF4-FFF2-40B4-BE49-F238E27FC236}">
                <a16:creationId xmlns:a16="http://schemas.microsoft.com/office/drawing/2014/main" id="{A52561DA-3941-18BE-4FFD-E0308B98D3F6}"/>
              </a:ext>
            </a:extLst>
          </p:cNvPr>
          <p:cNvPicPr>
            <a:picLocks noChangeAspect="1"/>
          </p:cNvPicPr>
          <p:nvPr/>
        </p:nvPicPr>
        <p:blipFill>
          <a:blip r:embed="rId7"/>
          <a:stretch>
            <a:fillRect/>
          </a:stretch>
        </p:blipFill>
        <p:spPr>
          <a:xfrm flipH="1">
            <a:off x="10372933" y="6016808"/>
            <a:ext cx="756000" cy="756000"/>
          </a:xfrm>
          <a:prstGeom prst="rect">
            <a:avLst/>
          </a:prstGeom>
        </p:spPr>
      </p:pic>
      <p:sp>
        <p:nvSpPr>
          <p:cNvPr id="15" name="Rectangle: Rounded Corners 14">
            <a:hlinkClick r:id="" action="ppaction://noaction" highlightClick="1"/>
            <a:extLst>
              <a:ext uri="{FF2B5EF4-FFF2-40B4-BE49-F238E27FC236}">
                <a16:creationId xmlns:a16="http://schemas.microsoft.com/office/drawing/2014/main" id="{88745D92-07C5-F7EA-24C0-8CDF2A67CD85}"/>
              </a:ext>
            </a:extLst>
          </p:cNvPr>
          <p:cNvSpPr/>
          <p:nvPr/>
        </p:nvSpPr>
        <p:spPr>
          <a:xfrm>
            <a:off x="1038219" y="2357582"/>
            <a:ext cx="10208562"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RIS-3451-TOM Issue 2 - Train Drivers - Suitability and Medical Fitness Requirements​</a:t>
            </a:r>
            <a:endParaRPr lang="en-GB" sz="1800" b="0" i="0" u="none" strike="noStrike" dirty="0">
              <a:solidFill>
                <a:srgbClr val="000000"/>
              </a:solidFill>
              <a:effectLst/>
              <a:latin typeface="Calibri" panose="020F0502020204030204" pitchFamily="34" charset="0"/>
            </a:endParaRPr>
          </a:p>
        </p:txBody>
      </p:sp>
      <p:pic>
        <p:nvPicPr>
          <p:cNvPr id="16" name="Picture 15" descr="A white line drawing of a person standing next to a train&#10;&#10;Description automatically generated">
            <a:extLst>
              <a:ext uri="{FF2B5EF4-FFF2-40B4-BE49-F238E27FC236}">
                <a16:creationId xmlns:a16="http://schemas.microsoft.com/office/drawing/2014/main" id="{F21DE47D-C1BB-04C8-68E5-A08058B57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21" y="2357582"/>
            <a:ext cx="720000" cy="720000"/>
          </a:xfrm>
          <a:prstGeom prst="rect">
            <a:avLst/>
          </a:prstGeom>
        </p:spPr>
      </p:pic>
      <p:sp>
        <p:nvSpPr>
          <p:cNvPr id="22" name="Rectangle: Rounded Corners 21">
            <a:extLst>
              <a:ext uri="{FF2B5EF4-FFF2-40B4-BE49-F238E27FC236}">
                <a16:creationId xmlns:a16="http://schemas.microsoft.com/office/drawing/2014/main" id="{8D6C98D7-867A-102D-A6F5-8C2FF42A7631}"/>
              </a:ext>
            </a:extLst>
          </p:cNvPr>
          <p:cNvSpPr/>
          <p:nvPr/>
        </p:nvSpPr>
        <p:spPr>
          <a:xfrm>
            <a:off x="1040291" y="1046965"/>
            <a:ext cx="10227414" cy="329916"/>
          </a:xfrm>
          <a:prstGeom prst="roundRect">
            <a:avLst>
              <a:gd name="adj" fmla="val 43036"/>
            </a:avLst>
          </a:prstGeom>
          <a:solidFill>
            <a:srgbClr val="2D6BCE"/>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dirty="0">
                <a:latin typeface="Calibri" panose="020F0502020204030204"/>
              </a:rPr>
              <a:t>Medical Fitness Requirements</a:t>
            </a:r>
          </a:p>
        </p:txBody>
      </p:sp>
      <p:sp>
        <p:nvSpPr>
          <p:cNvPr id="23" name="Rectangle: Rounded Corners 22">
            <a:hlinkClick r:id="" action="ppaction://noaction" highlightClick="1"/>
            <a:extLst>
              <a:ext uri="{FF2B5EF4-FFF2-40B4-BE49-F238E27FC236}">
                <a16:creationId xmlns:a16="http://schemas.microsoft.com/office/drawing/2014/main" id="{93E42361-59A6-54ED-35BC-E553F92FE856}"/>
              </a:ext>
            </a:extLst>
          </p:cNvPr>
          <p:cNvSpPr/>
          <p:nvPr/>
        </p:nvSpPr>
        <p:spPr>
          <a:xfrm>
            <a:off x="1038219" y="3244689"/>
            <a:ext cx="10208562"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RIS-3452-TOM Issue 2 - Train Movement - Medical Fitness Requirements​</a:t>
            </a:r>
            <a:endParaRPr lang="en-GB" sz="1800" b="0" i="0" u="none" strike="noStrike" dirty="0">
              <a:solidFill>
                <a:srgbClr val="000000"/>
              </a:solidFill>
              <a:effectLst/>
              <a:latin typeface="Calibri" panose="020F0502020204030204" pitchFamily="34" charset="0"/>
            </a:endParaRPr>
          </a:p>
        </p:txBody>
      </p:sp>
      <p:pic>
        <p:nvPicPr>
          <p:cNvPr id="24" name="Picture 23" descr="A white line drawing of a person standing next to a train&#10;&#10;Description automatically generated">
            <a:extLst>
              <a:ext uri="{FF2B5EF4-FFF2-40B4-BE49-F238E27FC236}">
                <a16:creationId xmlns:a16="http://schemas.microsoft.com/office/drawing/2014/main" id="{52416BAC-2E09-FC33-C900-5AB4368FCA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21" y="3244689"/>
            <a:ext cx="720000" cy="720000"/>
          </a:xfrm>
          <a:prstGeom prst="rect">
            <a:avLst/>
          </a:prstGeom>
        </p:spPr>
      </p:pic>
      <p:sp>
        <p:nvSpPr>
          <p:cNvPr id="25" name="Rectangle: Rounded Corners 24">
            <a:hlinkClick r:id="" action="ppaction://noaction" highlightClick="1"/>
            <a:extLst>
              <a:ext uri="{FF2B5EF4-FFF2-40B4-BE49-F238E27FC236}">
                <a16:creationId xmlns:a16="http://schemas.microsoft.com/office/drawing/2014/main" id="{98102DD1-C675-FE5E-06BC-0945A36088C8}"/>
              </a:ext>
            </a:extLst>
          </p:cNvPr>
          <p:cNvSpPr/>
          <p:nvPr/>
        </p:nvSpPr>
        <p:spPr>
          <a:xfrm>
            <a:off x="1036147" y="4147407"/>
            <a:ext cx="10208562" cy="720000"/>
          </a:xfrm>
          <a:prstGeom prst="roundRect">
            <a:avLst>
              <a:gd name="adj" fmla="val 25789"/>
            </a:avLst>
          </a:prstGeom>
          <a:solidFill>
            <a:schemeClr val="bg1"/>
          </a:solidFill>
          <a:ln w="38100">
            <a:solidFill>
              <a:srgbClr val="2909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GOGN3655 Withdrawal - Guidance on Medical Fitness for Railway Safety Critical Workers</a:t>
            </a:r>
            <a:endParaRPr lang="en-GB" sz="1800" b="0" i="0" u="none" strike="noStrike" dirty="0">
              <a:solidFill>
                <a:srgbClr val="000000"/>
              </a:solidFill>
              <a:effectLst/>
              <a:latin typeface="Calibri" panose="020F0502020204030204" pitchFamily="34" charset="0"/>
            </a:endParaRPr>
          </a:p>
        </p:txBody>
      </p:sp>
      <p:pic>
        <p:nvPicPr>
          <p:cNvPr id="26" name="Picture 25" descr="A white line drawing of a person standing next to a train&#10;&#10;Description automatically generated">
            <a:extLst>
              <a:ext uri="{FF2B5EF4-FFF2-40B4-BE49-F238E27FC236}">
                <a16:creationId xmlns:a16="http://schemas.microsoft.com/office/drawing/2014/main" id="{456CD148-1A4A-7C72-0AED-23ACD1A56B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649" y="4147407"/>
            <a:ext cx="720000" cy="720000"/>
          </a:xfrm>
          <a:prstGeom prst="rect">
            <a:avLst/>
          </a:prstGeom>
        </p:spPr>
      </p:pic>
    </p:spTree>
    <p:extLst>
      <p:ext uri="{BB962C8B-B14F-4D97-AF65-F5344CB8AC3E}">
        <p14:creationId xmlns:p14="http://schemas.microsoft.com/office/powerpoint/2010/main" val="347994336"/>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pic>
        <p:nvPicPr>
          <p:cNvPr id="37" name="Picture 36">
            <a:hlinkClick r:id="" action="ppaction://hlinkshowjump?jump=endshow"/>
            <a:extLst>
              <a:ext uri="{FF2B5EF4-FFF2-40B4-BE49-F238E27FC236}">
                <a16:creationId xmlns:a16="http://schemas.microsoft.com/office/drawing/2014/main" id="{DB84A75D-F55C-FB87-39EA-4D941010E2FC}"/>
              </a:ext>
            </a:extLst>
          </p:cNvPr>
          <p:cNvPicPr>
            <a:picLocks noChangeAspect="1"/>
          </p:cNvPicPr>
          <p:nvPr/>
        </p:nvPicPr>
        <p:blipFill>
          <a:blip r:embed="rId5"/>
          <a:stretch>
            <a:fillRect/>
          </a:stretch>
        </p:blipFill>
        <p:spPr>
          <a:xfrm>
            <a:off x="89371" y="6016808"/>
            <a:ext cx="720000" cy="692039"/>
          </a:xfrm>
          <a:prstGeom prst="rect">
            <a:avLst/>
          </a:prstGeom>
        </p:spPr>
      </p:pic>
      <p:sp>
        <p:nvSpPr>
          <p:cNvPr id="7" name="Rectangle: Rounded Corners 6">
            <a:extLst>
              <a:ext uri="{FF2B5EF4-FFF2-40B4-BE49-F238E27FC236}">
                <a16:creationId xmlns:a16="http://schemas.microsoft.com/office/drawing/2014/main" id="{60CF878C-C42D-52AF-B09D-227E15FAD973}"/>
              </a:ext>
            </a:extLst>
          </p:cNvPr>
          <p:cNvSpPr/>
          <p:nvPr/>
        </p:nvSpPr>
        <p:spPr>
          <a:xfrm>
            <a:off x="1021439" y="234119"/>
            <a:ext cx="10227414" cy="720000"/>
          </a:xfrm>
          <a:prstGeom prst="roundRect">
            <a:avLst>
              <a:gd name="adj" fmla="val 30718"/>
            </a:avLst>
          </a:prstGeom>
          <a:solidFill>
            <a:srgbClr val="2D6BCE"/>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dirty="0">
                <a:latin typeface="Calibri" panose="020F0502020204030204"/>
              </a:rPr>
              <a:t>Draft standards scheduled for consultation in September 2024 (Continued)</a:t>
            </a:r>
          </a:p>
        </p:txBody>
      </p:sp>
      <p:sp>
        <p:nvSpPr>
          <p:cNvPr id="10" name="Rectangle: Rounded Corners 9">
            <a:hlinkClick r:id="" action="ppaction://noaction" highlightClick="1"/>
            <a:extLst>
              <a:ext uri="{FF2B5EF4-FFF2-40B4-BE49-F238E27FC236}">
                <a16:creationId xmlns:a16="http://schemas.microsoft.com/office/drawing/2014/main" id="{5C5B9C74-23EC-220A-2460-776DC9A6F026}"/>
              </a:ext>
            </a:extLst>
          </p:cNvPr>
          <p:cNvSpPr/>
          <p:nvPr/>
        </p:nvSpPr>
        <p:spPr>
          <a:xfrm>
            <a:off x="1021439" y="1526350"/>
            <a:ext cx="10208562" cy="720000"/>
          </a:xfrm>
          <a:prstGeom prst="roundRect">
            <a:avLst>
              <a:gd name="adj" fmla="val 25789"/>
            </a:avLst>
          </a:prstGeom>
          <a:solidFill>
            <a:schemeClr val="bg1"/>
          </a:solidFill>
          <a:ln w="38100">
            <a:solidFill>
              <a:srgbClr val="2020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TN3302 </a:t>
            </a:r>
            <a:r>
              <a:rPr lang="en-GB" dirty="0">
                <a:solidFill>
                  <a:srgbClr val="000000"/>
                </a:solidFill>
                <a:latin typeface="Calibri"/>
                <a:ea typeface="Calibri"/>
                <a:cs typeface="Calibri"/>
              </a:rPr>
              <a:t>– </a:t>
            </a:r>
            <a:r>
              <a:rPr lang="en-GB" sz="1800" b="0" i="0" u="none" strike="noStrike" dirty="0">
                <a:solidFill>
                  <a:srgbClr val="000000"/>
                </a:solidFill>
                <a:effectLst/>
                <a:latin typeface="Calibri"/>
                <a:ea typeface="Calibri"/>
                <a:cs typeface="Calibri"/>
              </a:rPr>
              <a:t>Special Working</a:t>
            </a:r>
            <a:r>
              <a:rPr lang="en-GB" dirty="0">
                <a:solidFill>
                  <a:srgbClr val="000000"/>
                </a:solidFill>
                <a:latin typeface="Calibri"/>
                <a:ea typeface="Calibri"/>
                <a:cs typeface="Calibri"/>
              </a:rPr>
              <a:t> </a:t>
            </a:r>
            <a:endParaRPr lang="en-GB" sz="1800" b="0" i="0" u="none" strike="noStrike" dirty="0">
              <a:solidFill>
                <a:srgbClr val="000000"/>
              </a:solidFill>
              <a:effectLst/>
              <a:latin typeface="Calibri" panose="020F0502020204030204" pitchFamily="34" charset="0"/>
            </a:endParaRPr>
          </a:p>
        </p:txBody>
      </p:sp>
      <p:pic>
        <p:nvPicPr>
          <p:cNvPr id="3" name="Picture 2" descr="A white line drawing of a person standing next to a train&#10;&#10;Description automatically generated">
            <a:extLst>
              <a:ext uri="{FF2B5EF4-FFF2-40B4-BE49-F238E27FC236}">
                <a16:creationId xmlns:a16="http://schemas.microsoft.com/office/drawing/2014/main" id="{D14373B2-54E0-95CF-6634-96E6F6CE48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793" y="1526350"/>
            <a:ext cx="720000" cy="720000"/>
          </a:xfrm>
          <a:prstGeom prst="rect">
            <a:avLst/>
          </a:prstGeom>
        </p:spPr>
      </p:pic>
      <p:pic>
        <p:nvPicPr>
          <p:cNvPr id="9" name="Picture 8">
            <a:hlinkClick r:id="" action="ppaction://hlinkshowjump?jump=nextslide"/>
            <a:extLst>
              <a:ext uri="{FF2B5EF4-FFF2-40B4-BE49-F238E27FC236}">
                <a16:creationId xmlns:a16="http://schemas.microsoft.com/office/drawing/2014/main" id="{85C0D19A-ADEE-6AAF-2C57-7F5F3783BF3E}"/>
              </a:ext>
            </a:extLst>
          </p:cNvPr>
          <p:cNvPicPr>
            <a:picLocks noChangeAspect="1"/>
          </p:cNvPicPr>
          <p:nvPr/>
        </p:nvPicPr>
        <p:blipFill>
          <a:blip r:embed="rId7">
            <a:alphaModFix/>
          </a:blip>
          <a:stretch>
            <a:fillRect/>
          </a:stretch>
        </p:blipFill>
        <p:spPr>
          <a:xfrm>
            <a:off x="11230001" y="6016808"/>
            <a:ext cx="756000" cy="756000"/>
          </a:xfrm>
          <a:prstGeom prst="rect">
            <a:avLst/>
          </a:prstGeom>
        </p:spPr>
      </p:pic>
      <p:pic>
        <p:nvPicPr>
          <p:cNvPr id="11" name="Picture 10">
            <a:hlinkClick r:id="" action="ppaction://hlinkshowjump?jump=previousslide"/>
            <a:extLst>
              <a:ext uri="{FF2B5EF4-FFF2-40B4-BE49-F238E27FC236}">
                <a16:creationId xmlns:a16="http://schemas.microsoft.com/office/drawing/2014/main" id="{A52561DA-3941-18BE-4FFD-E0308B98D3F6}"/>
              </a:ext>
            </a:extLst>
          </p:cNvPr>
          <p:cNvPicPr>
            <a:picLocks noChangeAspect="1"/>
          </p:cNvPicPr>
          <p:nvPr/>
        </p:nvPicPr>
        <p:blipFill>
          <a:blip r:embed="rId7"/>
          <a:stretch>
            <a:fillRect/>
          </a:stretch>
        </p:blipFill>
        <p:spPr>
          <a:xfrm flipH="1">
            <a:off x="10372933" y="6016808"/>
            <a:ext cx="756000" cy="756000"/>
          </a:xfrm>
          <a:prstGeom prst="rect">
            <a:avLst/>
          </a:prstGeom>
        </p:spPr>
      </p:pic>
      <p:sp>
        <p:nvSpPr>
          <p:cNvPr id="15" name="Rectangle: Rounded Corners 14">
            <a:extLst>
              <a:ext uri="{FF2B5EF4-FFF2-40B4-BE49-F238E27FC236}">
                <a16:creationId xmlns:a16="http://schemas.microsoft.com/office/drawing/2014/main" id="{BB368431-B069-DA9F-A31B-6BB9BF655C5C}"/>
              </a:ext>
            </a:extLst>
          </p:cNvPr>
          <p:cNvSpPr/>
          <p:nvPr/>
        </p:nvSpPr>
        <p:spPr>
          <a:xfrm>
            <a:off x="1021439" y="1046965"/>
            <a:ext cx="10227414" cy="329916"/>
          </a:xfrm>
          <a:prstGeom prst="roundRect">
            <a:avLst>
              <a:gd name="adj" fmla="val 43036"/>
            </a:avLst>
          </a:prstGeom>
          <a:solidFill>
            <a:srgbClr val="2D6BCE"/>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dirty="0">
                <a:latin typeface="Calibri" panose="020F0502020204030204"/>
              </a:rPr>
              <a:t>Introducing special working to the Rule Book  </a:t>
            </a:r>
          </a:p>
        </p:txBody>
      </p:sp>
      <p:sp>
        <p:nvSpPr>
          <p:cNvPr id="16" name="Rectangle: Rounded Corners 15">
            <a:hlinkClick r:id="" action="ppaction://noaction" highlightClick="1"/>
            <a:extLst>
              <a:ext uri="{FF2B5EF4-FFF2-40B4-BE49-F238E27FC236}">
                <a16:creationId xmlns:a16="http://schemas.microsoft.com/office/drawing/2014/main" id="{320DC77A-BB68-F768-C797-D11FB82DC02B}"/>
              </a:ext>
            </a:extLst>
          </p:cNvPr>
          <p:cNvSpPr/>
          <p:nvPr/>
        </p:nvSpPr>
        <p:spPr>
          <a:xfrm>
            <a:off x="1021439" y="5004227"/>
            <a:ext cx="10208562" cy="720000"/>
          </a:xfrm>
          <a:prstGeom prst="roundRect">
            <a:avLst>
              <a:gd name="adj" fmla="val 25789"/>
            </a:avLst>
          </a:prstGeom>
          <a:solidFill>
            <a:schemeClr val="bg1"/>
          </a:solidFill>
          <a:ln w="38100">
            <a:solidFill>
              <a:srgbClr val="2020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44725" indent="-2244725" fontAlgn="t"/>
            <a:r>
              <a:rPr lang="en-GB" sz="1800" b="0" i="0" u="none" strike="noStrike" dirty="0">
                <a:solidFill>
                  <a:srgbClr val="000000"/>
                </a:solidFill>
                <a:effectLst/>
                <a:latin typeface="Calibri"/>
                <a:ea typeface="Calibri"/>
                <a:cs typeface="Calibri"/>
              </a:rPr>
              <a:t>GERT8000-S5 </a:t>
            </a:r>
            <a:r>
              <a:rPr lang="en-GB" dirty="0">
                <a:solidFill>
                  <a:srgbClr val="000000"/>
                </a:solidFill>
                <a:latin typeface="Calibri"/>
                <a:ea typeface="Calibri"/>
                <a:cs typeface="Calibri"/>
              </a:rPr>
              <a:t>Issue </a:t>
            </a:r>
            <a:r>
              <a:rPr lang="en-GB" sz="1800" b="0" i="0" u="none" strike="noStrike" dirty="0">
                <a:solidFill>
                  <a:srgbClr val="000000"/>
                </a:solidFill>
                <a:effectLst/>
                <a:latin typeface="Calibri"/>
                <a:ea typeface="Calibri"/>
                <a:cs typeface="Calibri"/>
              </a:rPr>
              <a:t>12</a:t>
            </a:r>
            <a:r>
              <a:rPr lang="en-GB" dirty="0">
                <a:solidFill>
                  <a:srgbClr val="000000"/>
                </a:solidFill>
                <a:latin typeface="Calibri"/>
                <a:ea typeface="Calibri"/>
                <a:cs typeface="Calibri"/>
              </a:rPr>
              <a:t> – </a:t>
            </a:r>
            <a:r>
              <a:rPr lang="en-GB" sz="1800" b="0" i="0" u="none" strike="noStrike" dirty="0">
                <a:solidFill>
                  <a:srgbClr val="000000"/>
                </a:solidFill>
                <a:effectLst/>
                <a:latin typeface="Calibri"/>
                <a:ea typeface="Calibri"/>
                <a:cs typeface="Calibri"/>
              </a:rPr>
              <a:t>Passing a signal at danger or an end of authority (</a:t>
            </a:r>
            <a:r>
              <a:rPr lang="en-GB" sz="1800" b="0" i="0" u="none" strike="noStrike" dirty="0" err="1">
                <a:solidFill>
                  <a:srgbClr val="000000"/>
                </a:solidFill>
                <a:effectLst/>
                <a:latin typeface="Calibri"/>
                <a:ea typeface="Calibri"/>
                <a:cs typeface="Calibri"/>
              </a:rPr>
              <a:t>EoA</a:t>
            </a:r>
            <a:r>
              <a:rPr lang="en-GB" sz="1800" b="0" i="0" u="none" strike="noStrike" dirty="0">
                <a:solidFill>
                  <a:srgbClr val="000000"/>
                </a:solidFill>
                <a:effectLst/>
                <a:latin typeface="Calibri"/>
                <a:ea typeface="Calibri"/>
                <a:cs typeface="Calibri"/>
              </a:rPr>
              <a:t>) without a movement authority (MA)</a:t>
            </a:r>
            <a:r>
              <a:rPr lang="en-GB" dirty="0">
                <a:solidFill>
                  <a:srgbClr val="000000"/>
                </a:solidFill>
                <a:latin typeface="Calibri"/>
                <a:ea typeface="Calibri"/>
                <a:cs typeface="Calibri"/>
              </a:rPr>
              <a:t> </a:t>
            </a:r>
            <a:endParaRPr lang="en-GB" sz="1800" b="0" i="0" u="none" strike="noStrike" dirty="0">
              <a:solidFill>
                <a:srgbClr val="000000"/>
              </a:solidFill>
              <a:effectLst/>
              <a:latin typeface="Calibri" panose="020F0502020204030204" pitchFamily="34" charset="0"/>
            </a:endParaRPr>
          </a:p>
        </p:txBody>
      </p:sp>
      <p:pic>
        <p:nvPicPr>
          <p:cNvPr id="20" name="Picture 19" descr="A white line drawing of a person standing next to a train&#10;&#10;Description automatically generated">
            <a:extLst>
              <a:ext uri="{FF2B5EF4-FFF2-40B4-BE49-F238E27FC236}">
                <a16:creationId xmlns:a16="http://schemas.microsoft.com/office/drawing/2014/main" id="{272C00AF-E9CB-1E94-D901-4DFD6B979A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793" y="5056697"/>
            <a:ext cx="720000" cy="720000"/>
          </a:xfrm>
          <a:prstGeom prst="rect">
            <a:avLst/>
          </a:prstGeom>
        </p:spPr>
      </p:pic>
      <p:pic>
        <p:nvPicPr>
          <p:cNvPr id="21" name="Picture 20" descr="A white line drawing of a person standing next to a train&#10;&#10;Description automatically generated">
            <a:extLst>
              <a:ext uri="{FF2B5EF4-FFF2-40B4-BE49-F238E27FC236}">
                <a16:creationId xmlns:a16="http://schemas.microsoft.com/office/drawing/2014/main" id="{BF612776-EFAE-8C7D-48D5-78CE5AFF59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793" y="2408937"/>
            <a:ext cx="720000" cy="720000"/>
          </a:xfrm>
          <a:prstGeom prst="rect">
            <a:avLst/>
          </a:prstGeom>
        </p:spPr>
      </p:pic>
      <p:pic>
        <p:nvPicPr>
          <p:cNvPr id="22" name="Picture 21" descr="A white line drawing of a person standing next to a train&#10;&#10;Description automatically generated">
            <a:extLst>
              <a:ext uri="{FF2B5EF4-FFF2-40B4-BE49-F238E27FC236}">
                <a16:creationId xmlns:a16="http://schemas.microsoft.com/office/drawing/2014/main" id="{88C256D1-FCE7-0AF7-AB5F-3250911537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793" y="3291524"/>
            <a:ext cx="720000" cy="720000"/>
          </a:xfrm>
          <a:prstGeom prst="rect">
            <a:avLst/>
          </a:prstGeom>
        </p:spPr>
      </p:pic>
      <p:pic>
        <p:nvPicPr>
          <p:cNvPr id="23" name="Picture 22" descr="A white line drawing of a person standing next to a train&#10;&#10;Description automatically generated">
            <a:extLst>
              <a:ext uri="{FF2B5EF4-FFF2-40B4-BE49-F238E27FC236}">
                <a16:creationId xmlns:a16="http://schemas.microsoft.com/office/drawing/2014/main" id="{7C76CFD3-605F-EAD1-1D21-8CBD8E5C6E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793" y="4174111"/>
            <a:ext cx="720000" cy="720000"/>
          </a:xfrm>
          <a:prstGeom prst="rect">
            <a:avLst/>
          </a:prstGeom>
        </p:spPr>
      </p:pic>
      <p:sp>
        <p:nvSpPr>
          <p:cNvPr id="24" name="Rectangle: Rounded Corners 23">
            <a:hlinkClick r:id="" action="ppaction://noaction" highlightClick="1"/>
            <a:extLst>
              <a:ext uri="{FF2B5EF4-FFF2-40B4-BE49-F238E27FC236}">
                <a16:creationId xmlns:a16="http://schemas.microsoft.com/office/drawing/2014/main" id="{96878CB2-C02B-EB91-C4CB-87151494380D}"/>
              </a:ext>
            </a:extLst>
          </p:cNvPr>
          <p:cNvSpPr/>
          <p:nvPr/>
        </p:nvSpPr>
        <p:spPr>
          <a:xfrm>
            <a:off x="1021439" y="3265288"/>
            <a:ext cx="10208562" cy="720000"/>
          </a:xfrm>
          <a:prstGeom prst="roundRect">
            <a:avLst>
              <a:gd name="adj" fmla="val 25789"/>
            </a:avLst>
          </a:prstGeom>
          <a:solidFill>
            <a:schemeClr val="bg1"/>
          </a:solidFill>
          <a:ln w="38100">
            <a:solidFill>
              <a:srgbClr val="2020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GERT8000-M1 </a:t>
            </a:r>
            <a:r>
              <a:rPr lang="en-GB" dirty="0">
                <a:solidFill>
                  <a:srgbClr val="000000"/>
                </a:solidFill>
                <a:latin typeface="Calibri"/>
                <a:ea typeface="Calibri"/>
                <a:cs typeface="Calibri"/>
              </a:rPr>
              <a:t>Issue</a:t>
            </a:r>
            <a:r>
              <a:rPr lang="en-GB" sz="1800" b="0" i="0" u="none" strike="noStrike" dirty="0">
                <a:solidFill>
                  <a:srgbClr val="000000"/>
                </a:solidFill>
                <a:effectLst/>
                <a:latin typeface="Calibri"/>
                <a:ea typeface="Calibri"/>
                <a:cs typeface="Calibri"/>
              </a:rPr>
              <a:t> 8 </a:t>
            </a:r>
            <a:r>
              <a:rPr lang="en-GB" dirty="0">
                <a:solidFill>
                  <a:srgbClr val="000000"/>
                </a:solidFill>
                <a:latin typeface="Calibri"/>
                <a:ea typeface="Calibri"/>
                <a:cs typeface="Calibri"/>
              </a:rPr>
              <a:t>– </a:t>
            </a:r>
            <a:r>
              <a:rPr lang="en-GB" sz="1800" b="0" i="0" u="none" strike="noStrike" dirty="0">
                <a:solidFill>
                  <a:srgbClr val="000000"/>
                </a:solidFill>
                <a:effectLst/>
                <a:latin typeface="Calibri"/>
                <a:ea typeface="Calibri"/>
                <a:cs typeface="Calibri"/>
              </a:rPr>
              <a:t>Dealing with a train accident or train evacuation</a:t>
            </a:r>
          </a:p>
        </p:txBody>
      </p:sp>
      <p:sp>
        <p:nvSpPr>
          <p:cNvPr id="25" name="Rectangle: Rounded Corners 24">
            <a:hlinkClick r:id="" action="ppaction://noaction" highlightClick="1"/>
            <a:extLst>
              <a:ext uri="{FF2B5EF4-FFF2-40B4-BE49-F238E27FC236}">
                <a16:creationId xmlns:a16="http://schemas.microsoft.com/office/drawing/2014/main" id="{55B37D15-A39E-CC21-51DB-668D06C42C5E}"/>
              </a:ext>
            </a:extLst>
          </p:cNvPr>
          <p:cNvSpPr/>
          <p:nvPr/>
        </p:nvSpPr>
        <p:spPr>
          <a:xfrm>
            <a:off x="1021439" y="2395819"/>
            <a:ext cx="10208562" cy="720000"/>
          </a:xfrm>
          <a:prstGeom prst="roundRect">
            <a:avLst>
              <a:gd name="adj" fmla="val 25789"/>
            </a:avLst>
          </a:prstGeom>
          <a:solidFill>
            <a:schemeClr val="bg1"/>
          </a:solidFill>
          <a:ln w="38100">
            <a:solidFill>
              <a:srgbClr val="2020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GERT8000-HB5 </a:t>
            </a:r>
            <a:r>
              <a:rPr lang="en-GB" dirty="0">
                <a:solidFill>
                  <a:srgbClr val="000000"/>
                </a:solidFill>
                <a:latin typeface="Calibri"/>
                <a:ea typeface="Calibri"/>
                <a:cs typeface="Calibri"/>
              </a:rPr>
              <a:t>Issue</a:t>
            </a:r>
            <a:r>
              <a:rPr lang="en-GB" sz="1800" b="0" i="0" u="none" strike="noStrike" dirty="0">
                <a:solidFill>
                  <a:srgbClr val="000000"/>
                </a:solidFill>
                <a:effectLst/>
                <a:latin typeface="Calibri"/>
                <a:ea typeface="Calibri"/>
                <a:cs typeface="Calibri"/>
              </a:rPr>
              <a:t> 3</a:t>
            </a:r>
            <a:r>
              <a:rPr lang="en-GB" dirty="0">
                <a:solidFill>
                  <a:srgbClr val="000000"/>
                </a:solidFill>
                <a:latin typeface="Calibri"/>
                <a:ea typeface="Calibri"/>
                <a:cs typeface="Calibri"/>
              </a:rPr>
              <a:t> – </a:t>
            </a:r>
            <a:r>
              <a:rPr lang="en-GB" sz="1800" b="0" i="0" u="none" strike="noStrike" dirty="0" err="1">
                <a:solidFill>
                  <a:srgbClr val="000000"/>
                </a:solidFill>
                <a:effectLst/>
                <a:latin typeface="Calibri"/>
                <a:ea typeface="Calibri"/>
                <a:cs typeface="Calibri"/>
              </a:rPr>
              <a:t>Handsignalling</a:t>
            </a:r>
            <a:r>
              <a:rPr lang="en-GB" sz="1800" b="0" i="0" u="none" strike="noStrike" dirty="0">
                <a:solidFill>
                  <a:srgbClr val="000000"/>
                </a:solidFill>
                <a:effectLst/>
                <a:latin typeface="Calibri"/>
                <a:ea typeface="Calibri"/>
                <a:cs typeface="Calibri"/>
              </a:rPr>
              <a:t> duties</a:t>
            </a:r>
          </a:p>
        </p:txBody>
      </p:sp>
      <p:sp>
        <p:nvSpPr>
          <p:cNvPr id="26" name="Rectangle: Rounded Corners 25">
            <a:hlinkClick r:id="" action="ppaction://noaction" highlightClick="1"/>
            <a:extLst>
              <a:ext uri="{FF2B5EF4-FFF2-40B4-BE49-F238E27FC236}">
                <a16:creationId xmlns:a16="http://schemas.microsoft.com/office/drawing/2014/main" id="{14CC8032-78EF-0DEF-2D28-1C1E91ADE9AC}"/>
              </a:ext>
            </a:extLst>
          </p:cNvPr>
          <p:cNvSpPr/>
          <p:nvPr/>
        </p:nvSpPr>
        <p:spPr>
          <a:xfrm>
            <a:off x="1021439" y="4134757"/>
            <a:ext cx="10208562" cy="720000"/>
          </a:xfrm>
          <a:prstGeom prst="roundRect">
            <a:avLst>
              <a:gd name="adj" fmla="val 25789"/>
            </a:avLst>
          </a:prstGeom>
          <a:solidFill>
            <a:schemeClr val="bg1"/>
          </a:solidFill>
          <a:ln w="38100">
            <a:solidFill>
              <a:srgbClr val="2020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GERT8000-M2 </a:t>
            </a:r>
            <a:r>
              <a:rPr lang="en-GB" dirty="0">
                <a:solidFill>
                  <a:srgbClr val="000000"/>
                </a:solidFill>
                <a:latin typeface="Calibri"/>
                <a:ea typeface="Calibri"/>
                <a:cs typeface="Calibri"/>
              </a:rPr>
              <a:t>Issue</a:t>
            </a:r>
            <a:r>
              <a:rPr lang="en-GB" sz="1800" b="0" i="0" u="none" strike="noStrike" dirty="0">
                <a:solidFill>
                  <a:srgbClr val="000000"/>
                </a:solidFill>
                <a:effectLst/>
                <a:latin typeface="Calibri"/>
                <a:ea typeface="Calibri"/>
                <a:cs typeface="Calibri"/>
              </a:rPr>
              <a:t> 8 </a:t>
            </a:r>
            <a:r>
              <a:rPr lang="en-GB" dirty="0">
                <a:solidFill>
                  <a:srgbClr val="000000"/>
                </a:solidFill>
                <a:latin typeface="Calibri"/>
                <a:ea typeface="Calibri"/>
                <a:cs typeface="Calibri"/>
              </a:rPr>
              <a:t>– </a:t>
            </a:r>
            <a:r>
              <a:rPr lang="en-GB" sz="1800" b="0" i="0" u="none" strike="noStrike" dirty="0">
                <a:solidFill>
                  <a:srgbClr val="000000"/>
                </a:solidFill>
                <a:effectLst/>
                <a:latin typeface="Calibri"/>
                <a:ea typeface="Calibri"/>
                <a:cs typeface="Calibri"/>
              </a:rPr>
              <a:t>Train stopped by train failure</a:t>
            </a:r>
          </a:p>
        </p:txBody>
      </p:sp>
    </p:spTree>
    <p:extLst>
      <p:ext uri="{BB962C8B-B14F-4D97-AF65-F5344CB8AC3E}">
        <p14:creationId xmlns:p14="http://schemas.microsoft.com/office/powerpoint/2010/main" val="1050283201"/>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pic>
        <p:nvPicPr>
          <p:cNvPr id="37" name="Picture 36">
            <a:hlinkClick r:id="" action="ppaction://hlinkshowjump?jump=endshow"/>
            <a:extLst>
              <a:ext uri="{FF2B5EF4-FFF2-40B4-BE49-F238E27FC236}">
                <a16:creationId xmlns:a16="http://schemas.microsoft.com/office/drawing/2014/main" id="{DB84A75D-F55C-FB87-39EA-4D941010E2FC}"/>
              </a:ext>
            </a:extLst>
          </p:cNvPr>
          <p:cNvPicPr>
            <a:picLocks noChangeAspect="1"/>
          </p:cNvPicPr>
          <p:nvPr/>
        </p:nvPicPr>
        <p:blipFill>
          <a:blip r:embed="rId5"/>
          <a:stretch>
            <a:fillRect/>
          </a:stretch>
        </p:blipFill>
        <p:spPr>
          <a:xfrm>
            <a:off x="89371" y="6016808"/>
            <a:ext cx="720000" cy="692039"/>
          </a:xfrm>
          <a:prstGeom prst="rect">
            <a:avLst/>
          </a:prstGeom>
        </p:spPr>
      </p:pic>
      <p:sp>
        <p:nvSpPr>
          <p:cNvPr id="7" name="Rectangle: Rounded Corners 6">
            <a:extLst>
              <a:ext uri="{FF2B5EF4-FFF2-40B4-BE49-F238E27FC236}">
                <a16:creationId xmlns:a16="http://schemas.microsoft.com/office/drawing/2014/main" id="{60CF878C-C42D-52AF-B09D-227E15FAD973}"/>
              </a:ext>
            </a:extLst>
          </p:cNvPr>
          <p:cNvSpPr/>
          <p:nvPr/>
        </p:nvSpPr>
        <p:spPr>
          <a:xfrm>
            <a:off x="1021439" y="234119"/>
            <a:ext cx="10227414" cy="720000"/>
          </a:xfrm>
          <a:prstGeom prst="roundRect">
            <a:avLst>
              <a:gd name="adj" fmla="val 30718"/>
            </a:avLst>
          </a:prstGeom>
          <a:solidFill>
            <a:srgbClr val="2D6BCE"/>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dirty="0">
                <a:latin typeface="Calibri" panose="020F0502020204030204"/>
              </a:rPr>
              <a:t>Draft standards scheduled for consultation in September 2024 (Continued)</a:t>
            </a:r>
          </a:p>
        </p:txBody>
      </p:sp>
      <p:pic>
        <p:nvPicPr>
          <p:cNvPr id="11" name="Picture 10" descr="A white line drawing of a person standing next to a train&#10;&#10;Description automatically generated">
            <a:extLst>
              <a:ext uri="{FF2B5EF4-FFF2-40B4-BE49-F238E27FC236}">
                <a16:creationId xmlns:a16="http://schemas.microsoft.com/office/drawing/2014/main" id="{865C3B79-B6B9-1376-DC71-068A43FFDE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677" y="1537230"/>
            <a:ext cx="720000" cy="720000"/>
          </a:xfrm>
          <a:prstGeom prst="rect">
            <a:avLst/>
          </a:prstGeom>
        </p:spPr>
      </p:pic>
      <p:pic>
        <p:nvPicPr>
          <p:cNvPr id="12" name="Picture 11" descr="A white line drawing of a person standing next to a train&#10;&#10;Description automatically generated">
            <a:extLst>
              <a:ext uri="{FF2B5EF4-FFF2-40B4-BE49-F238E27FC236}">
                <a16:creationId xmlns:a16="http://schemas.microsoft.com/office/drawing/2014/main" id="{118106A7-D198-5DBE-F2D5-8E059DBC2D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677" y="2417579"/>
            <a:ext cx="720000" cy="720000"/>
          </a:xfrm>
          <a:prstGeom prst="rect">
            <a:avLst/>
          </a:prstGeom>
        </p:spPr>
      </p:pic>
      <p:pic>
        <p:nvPicPr>
          <p:cNvPr id="14" name="Picture 13" descr="A white line drawing of a person standing next to a train&#10;&#10;Description automatically generated">
            <a:extLst>
              <a:ext uri="{FF2B5EF4-FFF2-40B4-BE49-F238E27FC236}">
                <a16:creationId xmlns:a16="http://schemas.microsoft.com/office/drawing/2014/main" id="{D662771D-803A-0EFD-B8B6-F04683AAA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677" y="3297928"/>
            <a:ext cx="720000" cy="720000"/>
          </a:xfrm>
          <a:prstGeom prst="rect">
            <a:avLst/>
          </a:prstGeom>
        </p:spPr>
      </p:pic>
      <p:pic>
        <p:nvPicPr>
          <p:cNvPr id="15" name="Picture 14" descr="A white line drawing of a person standing next to a train&#10;&#10;Description automatically generated">
            <a:extLst>
              <a:ext uri="{FF2B5EF4-FFF2-40B4-BE49-F238E27FC236}">
                <a16:creationId xmlns:a16="http://schemas.microsoft.com/office/drawing/2014/main" id="{5D9C667E-5360-C0FF-A315-5274F231AC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677" y="4178278"/>
            <a:ext cx="720000" cy="720000"/>
          </a:xfrm>
          <a:prstGeom prst="rect">
            <a:avLst/>
          </a:prstGeom>
        </p:spPr>
      </p:pic>
      <p:sp>
        <p:nvSpPr>
          <p:cNvPr id="16" name="Rectangle: Rounded Corners 15">
            <a:hlinkClick r:id="" action="ppaction://noaction" highlightClick="1"/>
            <a:extLst>
              <a:ext uri="{FF2B5EF4-FFF2-40B4-BE49-F238E27FC236}">
                <a16:creationId xmlns:a16="http://schemas.microsoft.com/office/drawing/2014/main" id="{578D1BF9-CEA8-62D8-FD5C-5B8C9491B31F}"/>
              </a:ext>
            </a:extLst>
          </p:cNvPr>
          <p:cNvSpPr/>
          <p:nvPr/>
        </p:nvSpPr>
        <p:spPr>
          <a:xfrm>
            <a:off x="1021439" y="3297928"/>
            <a:ext cx="10208562" cy="720000"/>
          </a:xfrm>
          <a:prstGeom prst="roundRect">
            <a:avLst>
              <a:gd name="adj" fmla="val 25789"/>
            </a:avLst>
          </a:prstGeom>
          <a:solidFill>
            <a:schemeClr val="bg1"/>
          </a:solidFill>
          <a:ln w="38100">
            <a:solidFill>
              <a:srgbClr val="2020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RS521 </a:t>
            </a:r>
            <a:r>
              <a:rPr lang="en-GB" dirty="0">
                <a:solidFill>
                  <a:srgbClr val="000000"/>
                </a:solidFill>
                <a:latin typeface="Calibri"/>
                <a:ea typeface="Calibri"/>
                <a:cs typeface="Calibri"/>
              </a:rPr>
              <a:t>Issue</a:t>
            </a:r>
            <a:r>
              <a:rPr lang="en-GB" sz="1800" b="0" i="0" u="none" strike="noStrike" dirty="0">
                <a:solidFill>
                  <a:srgbClr val="000000"/>
                </a:solidFill>
                <a:effectLst/>
                <a:latin typeface="Calibri"/>
                <a:ea typeface="Calibri"/>
                <a:cs typeface="Calibri"/>
              </a:rPr>
              <a:t> 7 </a:t>
            </a:r>
            <a:r>
              <a:rPr lang="en-GB" dirty="0">
                <a:solidFill>
                  <a:srgbClr val="000000"/>
                </a:solidFill>
                <a:latin typeface="Calibri"/>
                <a:ea typeface="Calibri"/>
                <a:cs typeface="Calibri"/>
              </a:rPr>
              <a:t>– </a:t>
            </a:r>
            <a:r>
              <a:rPr lang="en-GB" sz="1800" b="0" i="0" u="none" strike="noStrike" dirty="0">
                <a:solidFill>
                  <a:srgbClr val="000000"/>
                </a:solidFill>
                <a:effectLst/>
                <a:latin typeface="Calibri"/>
                <a:ea typeface="Calibri"/>
                <a:cs typeface="Calibri"/>
              </a:rPr>
              <a:t>Signals, </a:t>
            </a:r>
            <a:r>
              <a:rPr lang="en-GB" sz="1800" b="0" i="0" u="none" strike="noStrike" dirty="0" err="1">
                <a:solidFill>
                  <a:srgbClr val="000000"/>
                </a:solidFill>
                <a:effectLst/>
                <a:latin typeface="Calibri"/>
                <a:ea typeface="Calibri"/>
                <a:cs typeface="Calibri"/>
              </a:rPr>
              <a:t>handsignals</a:t>
            </a:r>
            <a:r>
              <a:rPr lang="en-GB" sz="1800" b="0" i="0" u="none" strike="noStrike" dirty="0">
                <a:solidFill>
                  <a:srgbClr val="000000"/>
                </a:solidFill>
                <a:effectLst/>
                <a:latin typeface="Calibri"/>
                <a:ea typeface="Calibri"/>
                <a:cs typeface="Calibri"/>
              </a:rPr>
              <a:t>, indicators and signs Handbook</a:t>
            </a:r>
          </a:p>
        </p:txBody>
      </p:sp>
      <p:sp>
        <p:nvSpPr>
          <p:cNvPr id="20" name="Rectangle: Rounded Corners 19">
            <a:hlinkClick r:id="" action="ppaction://noaction" highlightClick="1"/>
            <a:extLst>
              <a:ext uri="{FF2B5EF4-FFF2-40B4-BE49-F238E27FC236}">
                <a16:creationId xmlns:a16="http://schemas.microsoft.com/office/drawing/2014/main" id="{D252B4CE-DD35-DDF2-964E-AF5EA65EDC1B}"/>
              </a:ext>
            </a:extLst>
          </p:cNvPr>
          <p:cNvSpPr/>
          <p:nvPr/>
        </p:nvSpPr>
        <p:spPr>
          <a:xfrm>
            <a:off x="1021439" y="2417579"/>
            <a:ext cx="10208562" cy="720000"/>
          </a:xfrm>
          <a:prstGeom prst="roundRect">
            <a:avLst>
              <a:gd name="adj" fmla="val 25789"/>
            </a:avLst>
          </a:prstGeom>
          <a:solidFill>
            <a:schemeClr val="bg1"/>
          </a:solidFill>
          <a:ln w="38100">
            <a:solidFill>
              <a:srgbClr val="2020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GERT8000-TW1 </a:t>
            </a:r>
            <a:r>
              <a:rPr lang="en-GB" dirty="0">
                <a:solidFill>
                  <a:srgbClr val="000000"/>
                </a:solidFill>
                <a:latin typeface="Calibri"/>
                <a:ea typeface="Calibri"/>
                <a:cs typeface="Calibri"/>
              </a:rPr>
              <a:t>Issue</a:t>
            </a:r>
            <a:r>
              <a:rPr lang="en-GB" sz="1800" b="0" i="0" u="none" strike="noStrike" dirty="0">
                <a:solidFill>
                  <a:srgbClr val="000000"/>
                </a:solidFill>
                <a:effectLst/>
                <a:latin typeface="Calibri"/>
                <a:ea typeface="Calibri"/>
                <a:cs typeface="Calibri"/>
              </a:rPr>
              <a:t> 21 </a:t>
            </a:r>
            <a:r>
              <a:rPr lang="en-GB" dirty="0">
                <a:solidFill>
                  <a:srgbClr val="000000"/>
                </a:solidFill>
                <a:latin typeface="Calibri"/>
                <a:ea typeface="Calibri"/>
                <a:cs typeface="Calibri"/>
              </a:rPr>
              <a:t>– </a:t>
            </a:r>
            <a:r>
              <a:rPr lang="en-GB" sz="1800" b="0" i="0" u="none" strike="noStrike" dirty="0">
                <a:solidFill>
                  <a:srgbClr val="000000"/>
                </a:solidFill>
                <a:effectLst/>
                <a:latin typeface="Calibri"/>
                <a:ea typeface="Calibri"/>
                <a:cs typeface="Calibri"/>
              </a:rPr>
              <a:t>Preparation and movement of trains</a:t>
            </a:r>
          </a:p>
        </p:txBody>
      </p:sp>
      <p:sp>
        <p:nvSpPr>
          <p:cNvPr id="21" name="Rectangle: Rounded Corners 20">
            <a:hlinkClick r:id="" action="ppaction://noaction" highlightClick="1"/>
            <a:extLst>
              <a:ext uri="{FF2B5EF4-FFF2-40B4-BE49-F238E27FC236}">
                <a16:creationId xmlns:a16="http://schemas.microsoft.com/office/drawing/2014/main" id="{10F0DFD3-EF59-9DE3-32C9-307C16858ABC}"/>
              </a:ext>
            </a:extLst>
          </p:cNvPr>
          <p:cNvSpPr/>
          <p:nvPr/>
        </p:nvSpPr>
        <p:spPr>
          <a:xfrm>
            <a:off x="1021439" y="1537230"/>
            <a:ext cx="10208562" cy="720000"/>
          </a:xfrm>
          <a:prstGeom prst="roundRect">
            <a:avLst>
              <a:gd name="adj" fmla="val 25789"/>
            </a:avLst>
          </a:prstGeom>
          <a:solidFill>
            <a:schemeClr val="bg1"/>
          </a:solidFill>
          <a:ln w="38100">
            <a:solidFill>
              <a:srgbClr val="2020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GERT8000-TS2 </a:t>
            </a:r>
            <a:r>
              <a:rPr lang="en-GB" dirty="0">
                <a:solidFill>
                  <a:srgbClr val="000000"/>
                </a:solidFill>
                <a:latin typeface="Calibri"/>
                <a:ea typeface="Calibri"/>
                <a:cs typeface="Calibri"/>
              </a:rPr>
              <a:t>Issue</a:t>
            </a:r>
            <a:r>
              <a:rPr lang="en-GB" sz="1800" b="0" i="0" u="none" strike="noStrike" dirty="0">
                <a:solidFill>
                  <a:srgbClr val="000000"/>
                </a:solidFill>
                <a:effectLst/>
                <a:latin typeface="Calibri"/>
                <a:ea typeface="Calibri"/>
                <a:cs typeface="Calibri"/>
              </a:rPr>
              <a:t> 7</a:t>
            </a:r>
            <a:r>
              <a:rPr lang="en-GB" dirty="0">
                <a:solidFill>
                  <a:srgbClr val="000000"/>
                </a:solidFill>
                <a:latin typeface="Calibri"/>
                <a:ea typeface="Calibri"/>
                <a:cs typeface="Calibri"/>
              </a:rPr>
              <a:t> – </a:t>
            </a:r>
            <a:r>
              <a:rPr lang="en-GB" sz="1800" b="0" i="0" u="none" strike="noStrike" dirty="0">
                <a:solidFill>
                  <a:srgbClr val="000000"/>
                </a:solidFill>
                <a:effectLst/>
                <a:latin typeface="Calibri"/>
                <a:ea typeface="Calibri"/>
                <a:cs typeface="Calibri"/>
              </a:rPr>
              <a:t>Track circuit block regulations</a:t>
            </a:r>
          </a:p>
        </p:txBody>
      </p:sp>
      <p:sp>
        <p:nvSpPr>
          <p:cNvPr id="22" name="Rectangle: Rounded Corners 21">
            <a:hlinkClick r:id="" action="ppaction://noaction" highlightClick="1"/>
            <a:extLst>
              <a:ext uri="{FF2B5EF4-FFF2-40B4-BE49-F238E27FC236}">
                <a16:creationId xmlns:a16="http://schemas.microsoft.com/office/drawing/2014/main" id="{9B9D948F-1165-87EE-EFEF-3676486132AB}"/>
              </a:ext>
            </a:extLst>
          </p:cNvPr>
          <p:cNvSpPr/>
          <p:nvPr/>
        </p:nvSpPr>
        <p:spPr>
          <a:xfrm>
            <a:off x="1021439" y="4178278"/>
            <a:ext cx="10208562" cy="720000"/>
          </a:xfrm>
          <a:prstGeom prst="roundRect">
            <a:avLst>
              <a:gd name="adj" fmla="val 25789"/>
            </a:avLst>
          </a:prstGeom>
          <a:solidFill>
            <a:schemeClr val="bg1"/>
          </a:solidFill>
          <a:ln w="38100">
            <a:solidFill>
              <a:srgbClr val="2020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800" b="0" i="0" u="none" strike="noStrike" dirty="0">
                <a:solidFill>
                  <a:srgbClr val="000000"/>
                </a:solidFill>
                <a:effectLst/>
                <a:latin typeface="Calibri"/>
                <a:ea typeface="Calibri"/>
                <a:cs typeface="Calibri"/>
              </a:rPr>
              <a:t>RS522 </a:t>
            </a:r>
            <a:r>
              <a:rPr lang="en-GB" dirty="0">
                <a:solidFill>
                  <a:srgbClr val="000000"/>
                </a:solidFill>
                <a:latin typeface="Calibri"/>
                <a:ea typeface="Calibri"/>
                <a:cs typeface="Calibri"/>
              </a:rPr>
              <a:t>Issue</a:t>
            </a:r>
            <a:r>
              <a:rPr lang="en-GB" sz="1800" b="0" i="0" u="none" strike="noStrike" dirty="0">
                <a:solidFill>
                  <a:srgbClr val="000000"/>
                </a:solidFill>
                <a:effectLst/>
                <a:latin typeface="Calibri"/>
                <a:ea typeface="Calibri"/>
                <a:cs typeface="Calibri"/>
              </a:rPr>
              <a:t> 4 </a:t>
            </a:r>
            <a:r>
              <a:rPr lang="en-GB" dirty="0">
                <a:solidFill>
                  <a:srgbClr val="000000"/>
                </a:solidFill>
                <a:latin typeface="Calibri"/>
                <a:ea typeface="Calibri"/>
                <a:cs typeface="Calibri"/>
              </a:rPr>
              <a:t>– </a:t>
            </a:r>
            <a:r>
              <a:rPr lang="en-GB" sz="1800" b="0" i="0" u="none" strike="noStrike" dirty="0">
                <a:solidFill>
                  <a:srgbClr val="000000"/>
                </a:solidFill>
                <a:effectLst/>
                <a:latin typeface="Calibri"/>
                <a:ea typeface="Calibri"/>
                <a:cs typeface="Calibri"/>
              </a:rPr>
              <a:t>AWS and TPWS Handbook</a:t>
            </a:r>
          </a:p>
        </p:txBody>
      </p:sp>
      <p:sp>
        <p:nvSpPr>
          <p:cNvPr id="4" name="Rectangle: Rounded Corners 3">
            <a:extLst>
              <a:ext uri="{FF2B5EF4-FFF2-40B4-BE49-F238E27FC236}">
                <a16:creationId xmlns:a16="http://schemas.microsoft.com/office/drawing/2014/main" id="{05DE75B9-2A49-DBE9-85E4-F8108E24588D}"/>
              </a:ext>
            </a:extLst>
          </p:cNvPr>
          <p:cNvSpPr/>
          <p:nvPr/>
        </p:nvSpPr>
        <p:spPr>
          <a:xfrm>
            <a:off x="1021439" y="1046965"/>
            <a:ext cx="10227414" cy="329916"/>
          </a:xfrm>
          <a:prstGeom prst="roundRect">
            <a:avLst>
              <a:gd name="adj" fmla="val 43036"/>
            </a:avLst>
          </a:prstGeom>
          <a:solidFill>
            <a:srgbClr val="2D6BCE"/>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pc="-50" dirty="0">
                <a:latin typeface="Calibri" panose="020F0502020204030204"/>
              </a:rPr>
              <a:t>Introducing special working to the Rule Book (continued)  </a:t>
            </a:r>
          </a:p>
        </p:txBody>
      </p:sp>
      <p:pic>
        <p:nvPicPr>
          <p:cNvPr id="5" name="Picture 4">
            <a:hlinkClick r:id="" action="ppaction://hlinkshowjump?jump=previousslide"/>
            <a:extLst>
              <a:ext uri="{FF2B5EF4-FFF2-40B4-BE49-F238E27FC236}">
                <a16:creationId xmlns:a16="http://schemas.microsoft.com/office/drawing/2014/main" id="{FDBB53C7-98A9-2C0E-9FFF-E9442895DCD9}"/>
              </a:ext>
            </a:extLst>
          </p:cNvPr>
          <p:cNvPicPr>
            <a:picLocks noChangeAspect="1"/>
          </p:cNvPicPr>
          <p:nvPr/>
        </p:nvPicPr>
        <p:blipFill>
          <a:blip r:embed="rId7"/>
          <a:stretch>
            <a:fillRect/>
          </a:stretch>
        </p:blipFill>
        <p:spPr>
          <a:xfrm flipH="1">
            <a:off x="10372933" y="6016808"/>
            <a:ext cx="756000" cy="756000"/>
          </a:xfrm>
          <a:prstGeom prst="rect">
            <a:avLst/>
          </a:prstGeom>
        </p:spPr>
      </p:pic>
      <p:pic>
        <p:nvPicPr>
          <p:cNvPr id="6" name="Picture 5">
            <a:extLst>
              <a:ext uri="{FF2B5EF4-FFF2-40B4-BE49-F238E27FC236}">
                <a16:creationId xmlns:a16="http://schemas.microsoft.com/office/drawing/2014/main" id="{597D5472-76A6-23A9-13AA-8398B9318879}"/>
              </a:ext>
            </a:extLst>
          </p:cNvPr>
          <p:cNvPicPr>
            <a:picLocks noChangeAspect="1"/>
          </p:cNvPicPr>
          <p:nvPr/>
        </p:nvPicPr>
        <p:blipFill>
          <a:blip r:embed="rId7">
            <a:alphaModFix amt="20000"/>
          </a:blip>
          <a:stretch>
            <a:fillRect/>
          </a:stretch>
        </p:blipFill>
        <p:spPr>
          <a:xfrm>
            <a:off x="11290478" y="6016808"/>
            <a:ext cx="756000" cy="756000"/>
          </a:xfrm>
          <a:prstGeom prst="rect">
            <a:avLst/>
          </a:prstGeom>
        </p:spPr>
      </p:pic>
    </p:spTree>
    <p:extLst>
      <p:ext uri="{BB962C8B-B14F-4D97-AF65-F5344CB8AC3E}">
        <p14:creationId xmlns:p14="http://schemas.microsoft.com/office/powerpoint/2010/main" val="675844422"/>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E205A73-7615-C452-BD16-A8573062FA6A}"/>
              </a:ext>
            </a:extLst>
          </p:cNvPr>
          <p:cNvPicPr>
            <a:picLocks noChangeAspect="1"/>
          </p:cNvPicPr>
          <p:nvPr/>
        </p:nvPicPr>
        <p:blipFill>
          <a:blip r:embed="rId9"/>
          <a:stretch>
            <a:fillRect/>
          </a:stretch>
        </p:blipFill>
        <p:spPr>
          <a:xfrm>
            <a:off x="405329" y="1689463"/>
            <a:ext cx="11381343" cy="5168531"/>
          </a:xfrm>
          <a:prstGeom prst="rect">
            <a:avLst/>
          </a:prstGeom>
        </p:spPr>
      </p:pic>
      <p:pic>
        <p:nvPicPr>
          <p:cNvPr id="3" name="Picture 2">
            <a:extLst>
              <a:ext uri="{FF2B5EF4-FFF2-40B4-BE49-F238E27FC236}">
                <a16:creationId xmlns:a16="http://schemas.microsoft.com/office/drawing/2014/main" id="{3C5417C3-AB26-04B0-85FB-D54A856B690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7000"/>
                    </a14:imgEffect>
                  </a14:imgLayer>
                </a14:imgProps>
              </a:ext>
            </a:extLst>
          </a:blip>
          <a:srcRect t="20201" r="3125" b="25833"/>
          <a:stretch/>
        </p:blipFill>
        <p:spPr>
          <a:xfrm>
            <a:off x="541743" y="1701830"/>
            <a:ext cx="11109042" cy="3481048"/>
          </a:xfrm>
          <a:prstGeom prst="rect">
            <a:avLst/>
          </a:prstGeom>
        </p:spPr>
      </p:pic>
      <p:pic>
        <p:nvPicPr>
          <p:cNvPr id="32" name="Picture 31">
            <a:extLst>
              <a:ext uri="{FF2B5EF4-FFF2-40B4-BE49-F238E27FC236}">
                <a16:creationId xmlns:a16="http://schemas.microsoft.com/office/drawing/2014/main" id="{3CBCFCB5-6FF3-EFC4-C170-4670DA86381B}"/>
              </a:ext>
            </a:extLst>
          </p:cNvPr>
          <p:cNvPicPr>
            <a:picLocks noChangeAspect="1"/>
          </p:cNvPicPr>
          <p:nvPr/>
        </p:nvPicPr>
        <p:blipFill rotWithShape="1">
          <a:blip r:embed="rId12"/>
          <a:srcRect l="851" r="884"/>
          <a:stretch/>
        </p:blipFill>
        <p:spPr>
          <a:xfrm>
            <a:off x="1148254" y="1657564"/>
            <a:ext cx="9934274" cy="9889932"/>
          </a:xfrm>
          <a:prstGeom prst="rect">
            <a:avLst/>
          </a:prstGeom>
        </p:spPr>
      </p:pic>
      <p:sp>
        <p:nvSpPr>
          <p:cNvPr id="21" name="Oval 20">
            <a:extLst>
              <a:ext uri="{FF2B5EF4-FFF2-40B4-BE49-F238E27FC236}">
                <a16:creationId xmlns:a16="http://schemas.microsoft.com/office/drawing/2014/main" id="{03AD1F29-829B-A6CA-1498-729B56C0849A}"/>
              </a:ext>
            </a:extLst>
          </p:cNvPr>
          <p:cNvSpPr/>
          <p:nvPr/>
        </p:nvSpPr>
        <p:spPr>
          <a:xfrm>
            <a:off x="89371" y="6014342"/>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a:hlinkClick r:id="" action="ppaction://hlinkshowjump?jump=endshow"/>
            <a:extLst>
              <a:ext uri="{FF2B5EF4-FFF2-40B4-BE49-F238E27FC236}">
                <a16:creationId xmlns:a16="http://schemas.microsoft.com/office/drawing/2014/main" id="{DB84A75D-F55C-FB87-39EA-4D941010E2FC}"/>
              </a:ext>
            </a:extLst>
          </p:cNvPr>
          <p:cNvPicPr>
            <a:picLocks noChangeAspect="1"/>
          </p:cNvPicPr>
          <p:nvPr/>
        </p:nvPicPr>
        <p:blipFill>
          <a:blip r:embed="rId13"/>
          <a:stretch>
            <a:fillRect/>
          </a:stretch>
        </p:blipFill>
        <p:spPr>
          <a:xfrm>
            <a:off x="89371" y="6016808"/>
            <a:ext cx="720000" cy="692039"/>
          </a:xfrm>
          <a:prstGeom prst="rect">
            <a:avLst/>
          </a:prstGeom>
          <a:effectLst>
            <a:glow rad="38100">
              <a:schemeClr val="bg1"/>
            </a:glow>
          </a:effectLst>
        </p:spPr>
      </p:pic>
      <p:pic>
        <p:nvPicPr>
          <p:cNvPr id="18" name="2024_05_28_10_19_01">
            <a:hlinkClick r:id="" action="ppaction://media"/>
            <a:extLst>
              <a:ext uri="{FF2B5EF4-FFF2-40B4-BE49-F238E27FC236}">
                <a16:creationId xmlns:a16="http://schemas.microsoft.com/office/drawing/2014/main" id="{EAEFCA6E-7E28-7F91-95D6-6704F17CF310}"/>
              </a:ext>
            </a:extLst>
          </p:cNvPr>
          <p:cNvPicPr>
            <a:picLocks noChangeAspect="1"/>
          </p:cNvPicPr>
          <p:nvPr>
            <a:audioFile r:link="rId2"/>
            <p:custDataLst>
              <p:tags r:id="rId3"/>
            </p:custDataLst>
            <p:extLst>
              <p:ext uri="{DAA4B4D4-6D71-4841-9C94-3DE7FCFB9230}">
                <p14:media xmlns:p14="http://schemas.microsoft.com/office/powerpoint/2010/main" r:embed="rId1">
                  <p14:fade in="500" out="500"/>
                </p14:media>
              </p:ext>
            </p:extLst>
          </p:nvPr>
        </p:nvPicPr>
        <p:blipFill>
          <a:blip r:embed="rId14"/>
          <a:stretch>
            <a:fillRect/>
          </a:stretch>
        </p:blipFill>
        <p:spPr>
          <a:xfrm>
            <a:off x="-487363" y="2900397"/>
            <a:ext cx="487363" cy="487363"/>
          </a:xfrm>
          <a:prstGeom prst="rect">
            <a:avLst/>
          </a:prstGeom>
        </p:spPr>
      </p:pic>
      <p:pic>
        <p:nvPicPr>
          <p:cNvPr id="8" name="2024_05_28_10_27_03">
            <a:hlinkClick r:id="" action="ppaction://media"/>
            <a:extLst>
              <a:ext uri="{FF2B5EF4-FFF2-40B4-BE49-F238E27FC236}">
                <a16:creationId xmlns:a16="http://schemas.microsoft.com/office/drawing/2014/main" id="{C06C7458-6FAA-9D20-050C-36F1C18E25F8}"/>
              </a:ext>
            </a:extLst>
          </p:cNvPr>
          <p:cNvPicPr>
            <a:picLocks noChangeAspect="1"/>
          </p:cNvPicPr>
          <p:nvPr>
            <a:audioFile r:link="rId4"/>
            <p:custDataLst>
              <p:tags r:id="rId5"/>
            </p:custDataLst>
            <p:extLst>
              <p:ext uri="{DAA4B4D4-6D71-4841-9C94-3DE7FCFB9230}">
                <p14:media xmlns:p14="http://schemas.microsoft.com/office/powerpoint/2010/main" r:embed="rId6">
                  <p14:trim end="403.2199"/>
                </p14:media>
              </p:ext>
            </p:extLst>
          </p:nvPr>
        </p:nvPicPr>
        <p:blipFill>
          <a:blip r:embed="rId14"/>
          <a:stretch>
            <a:fillRect/>
          </a:stretch>
        </p:blipFill>
        <p:spPr>
          <a:xfrm>
            <a:off x="-661515" y="4815559"/>
            <a:ext cx="487363" cy="487363"/>
          </a:xfrm>
          <a:prstGeom prst="rect">
            <a:avLst/>
          </a:prstGeom>
        </p:spPr>
      </p:pic>
      <p:pic>
        <p:nvPicPr>
          <p:cNvPr id="9" name="Picture 8">
            <a:extLst>
              <a:ext uri="{FF2B5EF4-FFF2-40B4-BE49-F238E27FC236}">
                <a16:creationId xmlns:a16="http://schemas.microsoft.com/office/drawing/2014/main" id="{A9BA5756-DF89-07D9-5197-F92C5A6F01B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7000"/>
                    </a14:imgEffect>
                  </a14:imgLayer>
                </a14:imgProps>
              </a:ext>
            </a:extLst>
          </a:blip>
          <a:srcRect t="20201" r="3125" b="25833"/>
          <a:stretch/>
        </p:blipFill>
        <p:spPr>
          <a:xfrm>
            <a:off x="559421" y="1714197"/>
            <a:ext cx="11109042" cy="3481048"/>
          </a:xfrm>
          <a:prstGeom prst="rect">
            <a:avLst/>
          </a:prstGeom>
        </p:spPr>
      </p:pic>
      <p:sp>
        <p:nvSpPr>
          <p:cNvPr id="7" name="Rectangle: Rounded Corners 6">
            <a:extLst>
              <a:ext uri="{FF2B5EF4-FFF2-40B4-BE49-F238E27FC236}">
                <a16:creationId xmlns:a16="http://schemas.microsoft.com/office/drawing/2014/main" id="{35EF0346-FB7F-EB91-67A9-1C1166BF4634}"/>
              </a:ext>
            </a:extLst>
          </p:cNvPr>
          <p:cNvSpPr/>
          <p:nvPr/>
        </p:nvSpPr>
        <p:spPr>
          <a:xfrm>
            <a:off x="9370118" y="4175865"/>
            <a:ext cx="2147290" cy="262403"/>
          </a:xfrm>
          <a:prstGeom prst="roundRect">
            <a:avLst>
              <a:gd name="adj" fmla="val 15881"/>
            </a:avLst>
          </a:prstGeom>
          <a:noFill/>
          <a:ln w="38100">
            <a:solidFill>
              <a:srgbClr val="851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EBB7840-E36F-3FB9-4528-880196EC1B7C}"/>
              </a:ext>
            </a:extLst>
          </p:cNvPr>
          <p:cNvSpPr/>
          <p:nvPr/>
        </p:nvSpPr>
        <p:spPr>
          <a:xfrm>
            <a:off x="9440036" y="1918258"/>
            <a:ext cx="2147290" cy="262403"/>
          </a:xfrm>
          <a:prstGeom prst="roundRect">
            <a:avLst>
              <a:gd name="adj" fmla="val 15881"/>
            </a:avLst>
          </a:prstGeom>
          <a:noFill/>
          <a:ln w="38100">
            <a:solidFill>
              <a:srgbClr val="851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E60CAA7-21EB-0C3A-3F23-9FF71BC6260B}"/>
              </a:ext>
            </a:extLst>
          </p:cNvPr>
          <p:cNvSpPr/>
          <p:nvPr/>
        </p:nvSpPr>
        <p:spPr>
          <a:xfrm>
            <a:off x="0" y="-87941"/>
            <a:ext cx="12192000" cy="990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hlinkClick r:id="rId15" action="ppaction://hlinksldjump" highlightClick="1"/>
            <a:extLst>
              <a:ext uri="{FF2B5EF4-FFF2-40B4-BE49-F238E27FC236}">
                <a16:creationId xmlns:a16="http://schemas.microsoft.com/office/drawing/2014/main" id="{30699FEA-F53E-449F-F4C6-112EBDEA1669}"/>
              </a:ext>
            </a:extLst>
          </p:cNvPr>
          <p:cNvSpPr/>
          <p:nvPr/>
        </p:nvSpPr>
        <p:spPr>
          <a:xfrm>
            <a:off x="1067273" y="91761"/>
            <a:ext cx="10208562" cy="720000"/>
          </a:xfrm>
          <a:prstGeom prst="roundRect">
            <a:avLst>
              <a:gd name="adj" fmla="val 24600"/>
            </a:avLst>
          </a:prstGeom>
          <a:solidFill>
            <a:srgbClr val="CD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b="0" i="0" u="none" strike="noStrike" kern="1200" cap="none" spc="-50" normalizeH="0" baseline="0" noProof="0" dirty="0">
                <a:ln>
                  <a:noFill/>
                </a:ln>
                <a:effectLst/>
                <a:uLnTx/>
                <a:uFillTx/>
                <a:latin typeface="Calibri"/>
                <a:ea typeface="+mj-ea"/>
                <a:cs typeface="+mj-cs"/>
              </a:rPr>
              <a:t>Standards News (70 seconds in length)</a:t>
            </a:r>
            <a:endParaRPr kumimoji="0" lang="en-GB" sz="2000" b="0" i="1" u="none" strike="noStrike" kern="1200" cap="none" spc="0" normalizeH="0" baseline="0" noProof="0" dirty="0">
              <a:ln>
                <a:noFill/>
              </a:ln>
              <a:effectLst/>
              <a:uLnTx/>
              <a:uFillTx/>
              <a:latin typeface="Calibri"/>
              <a:ea typeface="+mj-ea"/>
              <a:cs typeface="+mj-cs"/>
            </a:endParaRPr>
          </a:p>
        </p:txBody>
      </p:sp>
      <p:pic>
        <p:nvPicPr>
          <p:cNvPr id="13" name="Picture 12">
            <a:hlinkClick r:id="rId16"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17"/>
          <a:stretch>
            <a:fillRect/>
          </a:stretch>
        </p:blipFill>
        <p:spPr>
          <a:xfrm>
            <a:off x="11290478" y="56318"/>
            <a:ext cx="755970" cy="755970"/>
          </a:xfrm>
          <a:prstGeom prst="rect">
            <a:avLst/>
          </a:prstGeom>
        </p:spPr>
      </p:pic>
      <p:pic>
        <p:nvPicPr>
          <p:cNvPr id="17" name="Picture 16">
            <a:extLst>
              <a:ext uri="{FF2B5EF4-FFF2-40B4-BE49-F238E27FC236}">
                <a16:creationId xmlns:a16="http://schemas.microsoft.com/office/drawing/2014/main" id="{BBD994DD-9272-8C27-24D2-327A343E6753}"/>
              </a:ext>
            </a:extLst>
          </p:cNvPr>
          <p:cNvPicPr>
            <a:picLocks noChangeAspect="1"/>
          </p:cNvPicPr>
          <p:nvPr/>
        </p:nvPicPr>
        <p:blipFill>
          <a:blip r:embed="rId18"/>
          <a:stretch>
            <a:fillRect/>
          </a:stretch>
        </p:blipFill>
        <p:spPr>
          <a:xfrm>
            <a:off x="275665" y="55761"/>
            <a:ext cx="756000" cy="756000"/>
          </a:xfrm>
          <a:prstGeom prst="rect">
            <a:avLst/>
          </a:prstGeom>
        </p:spPr>
      </p:pic>
      <p:pic>
        <p:nvPicPr>
          <p:cNvPr id="11" name="Picture 10">
            <a:extLst>
              <a:ext uri="{FF2B5EF4-FFF2-40B4-BE49-F238E27FC236}">
                <a16:creationId xmlns:a16="http://schemas.microsoft.com/office/drawing/2014/main" id="{9ED7EF42-7D08-54FF-40D7-F47864B070F7}"/>
              </a:ext>
            </a:extLst>
          </p:cNvPr>
          <p:cNvPicPr>
            <a:picLocks noChangeAspect="1"/>
          </p:cNvPicPr>
          <p:nvPr/>
        </p:nvPicPr>
        <p:blipFill rotWithShape="1">
          <a:blip r:embed="rId19"/>
          <a:srcRect t="229" b="95928"/>
          <a:stretch/>
        </p:blipFill>
        <p:spPr>
          <a:xfrm>
            <a:off x="412035" y="814111"/>
            <a:ext cx="11367931" cy="934946"/>
          </a:xfrm>
          <a:prstGeom prst="rect">
            <a:avLst/>
          </a:prstGeom>
        </p:spPr>
      </p:pic>
      <p:sp>
        <p:nvSpPr>
          <p:cNvPr id="25" name="Star: 7 Points 24">
            <a:extLst>
              <a:ext uri="{FF2B5EF4-FFF2-40B4-BE49-F238E27FC236}">
                <a16:creationId xmlns:a16="http://schemas.microsoft.com/office/drawing/2014/main" id="{C3ACADCC-D7C7-D161-F39D-E7F654AB7884}"/>
              </a:ext>
            </a:extLst>
          </p:cNvPr>
          <p:cNvSpPr/>
          <p:nvPr/>
        </p:nvSpPr>
        <p:spPr>
          <a:xfrm>
            <a:off x="4916724" y="4615541"/>
            <a:ext cx="2284924" cy="2208635"/>
          </a:xfrm>
          <a:prstGeom prst="star7">
            <a:avLst>
              <a:gd name="adj" fmla="val 30488"/>
              <a:gd name="hf" fmla="val 102572"/>
              <a:gd name="vf" fmla="val 105210"/>
            </a:avLst>
          </a:prstGeom>
          <a:solidFill>
            <a:srgbClr val="CD6241"/>
          </a:solidFill>
          <a:ln w="38100">
            <a:solidFill>
              <a:srgbClr val="CD624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2000" b="1" dirty="0">
                <a:solidFill>
                  <a:schemeClr val="bg1"/>
                </a:solidFill>
              </a:rPr>
              <a:t>Changes to process </a:t>
            </a:r>
          </a:p>
        </p:txBody>
      </p:sp>
      <p:sp>
        <p:nvSpPr>
          <p:cNvPr id="27" name="Star: 7 Points 26">
            <a:extLst>
              <a:ext uri="{FF2B5EF4-FFF2-40B4-BE49-F238E27FC236}">
                <a16:creationId xmlns:a16="http://schemas.microsoft.com/office/drawing/2014/main" id="{EE19A68E-FA32-CF78-4667-35DCA382AADF}"/>
              </a:ext>
            </a:extLst>
          </p:cNvPr>
          <p:cNvSpPr/>
          <p:nvPr/>
        </p:nvSpPr>
        <p:spPr>
          <a:xfrm rot="21158090">
            <a:off x="1480868" y="4080482"/>
            <a:ext cx="2284924" cy="2208635"/>
          </a:xfrm>
          <a:prstGeom prst="star7">
            <a:avLst>
              <a:gd name="adj" fmla="val 30488"/>
              <a:gd name="hf" fmla="val 102572"/>
              <a:gd name="vf" fmla="val 105210"/>
            </a:avLst>
          </a:prstGeom>
          <a:solidFill>
            <a:srgbClr val="CD6241"/>
          </a:solidFill>
          <a:ln w="38100">
            <a:solidFill>
              <a:srgbClr val="CD624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2000" b="1" dirty="0">
                <a:solidFill>
                  <a:schemeClr val="bg1"/>
                </a:solidFill>
              </a:rPr>
              <a:t>What’s in the pipeline</a:t>
            </a:r>
          </a:p>
        </p:txBody>
      </p:sp>
      <p:grpSp>
        <p:nvGrpSpPr>
          <p:cNvPr id="30" name="Group 29">
            <a:extLst>
              <a:ext uri="{FF2B5EF4-FFF2-40B4-BE49-F238E27FC236}">
                <a16:creationId xmlns:a16="http://schemas.microsoft.com/office/drawing/2014/main" id="{BC323B9B-2F0F-E209-2E1E-D0038CDD1F75}"/>
              </a:ext>
            </a:extLst>
          </p:cNvPr>
          <p:cNvGrpSpPr/>
          <p:nvPr/>
        </p:nvGrpSpPr>
        <p:grpSpPr>
          <a:xfrm>
            <a:off x="8514870" y="4057339"/>
            <a:ext cx="2284924" cy="2208635"/>
            <a:chOff x="8514870" y="4057339"/>
            <a:chExt cx="2284924" cy="2208635"/>
          </a:xfrm>
          <a:effectLst>
            <a:outerShdw blurRad="63500" sx="102000" sy="102000" algn="ctr" rotWithShape="0">
              <a:prstClr val="black">
                <a:alpha val="40000"/>
              </a:prstClr>
            </a:outerShdw>
          </a:effectLst>
        </p:grpSpPr>
        <p:sp>
          <p:nvSpPr>
            <p:cNvPr id="26" name="Star: 7 Points 25">
              <a:extLst>
                <a:ext uri="{FF2B5EF4-FFF2-40B4-BE49-F238E27FC236}">
                  <a16:creationId xmlns:a16="http://schemas.microsoft.com/office/drawing/2014/main" id="{57612942-57F7-927D-DE69-0F72F8305193}"/>
                </a:ext>
              </a:extLst>
            </p:cNvPr>
            <p:cNvSpPr/>
            <p:nvPr/>
          </p:nvSpPr>
          <p:spPr>
            <a:xfrm rot="523368">
              <a:off x="8514870" y="4057339"/>
              <a:ext cx="2284924" cy="2208635"/>
            </a:xfrm>
            <a:prstGeom prst="star7">
              <a:avLst>
                <a:gd name="adj" fmla="val 30488"/>
                <a:gd name="hf" fmla="val 102572"/>
                <a:gd name="vf" fmla="val 105210"/>
              </a:avLst>
            </a:prstGeom>
            <a:solidFill>
              <a:srgbClr val="CD6241"/>
            </a:solidFill>
            <a:ln w="38100">
              <a:solidFill>
                <a:srgbClr val="CD624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GB" sz="2000" b="1" dirty="0">
                <a:solidFill>
                  <a:schemeClr val="bg1"/>
                </a:solidFill>
              </a:endParaRPr>
            </a:p>
          </p:txBody>
        </p:sp>
        <p:sp>
          <p:nvSpPr>
            <p:cNvPr id="29" name="TextBox 28">
              <a:extLst>
                <a:ext uri="{FF2B5EF4-FFF2-40B4-BE49-F238E27FC236}">
                  <a16:creationId xmlns:a16="http://schemas.microsoft.com/office/drawing/2014/main" id="{7EAF03CD-0E99-ECFB-3058-56B71E1374CC}"/>
                </a:ext>
              </a:extLst>
            </p:cNvPr>
            <p:cNvSpPr txBox="1"/>
            <p:nvPr/>
          </p:nvSpPr>
          <p:spPr>
            <a:xfrm rot="461641">
              <a:off x="8884758" y="4799856"/>
              <a:ext cx="1592826" cy="646331"/>
            </a:xfrm>
            <a:prstGeom prst="rect">
              <a:avLst/>
            </a:prstGeom>
            <a:noFill/>
          </p:spPr>
          <p:txBody>
            <a:bodyPr wrap="square">
              <a:spAutoFit/>
            </a:bodyPr>
            <a:lstStyle/>
            <a:p>
              <a:pPr algn="ctr"/>
              <a:r>
                <a:rPr lang="en-GB" sz="1800" b="1" dirty="0">
                  <a:solidFill>
                    <a:schemeClr val="bg1"/>
                  </a:solidFill>
                </a:rPr>
                <a:t>Legislation updates</a:t>
              </a:r>
            </a:p>
          </p:txBody>
        </p:sp>
      </p:grpSp>
      <p:sp>
        <p:nvSpPr>
          <p:cNvPr id="22" name="Star: 7 Points 21">
            <a:extLst>
              <a:ext uri="{FF2B5EF4-FFF2-40B4-BE49-F238E27FC236}">
                <a16:creationId xmlns:a16="http://schemas.microsoft.com/office/drawing/2014/main" id="{7B9C10F4-E515-E0D9-79C8-E65C4E8AD677}"/>
              </a:ext>
            </a:extLst>
          </p:cNvPr>
          <p:cNvSpPr/>
          <p:nvPr/>
        </p:nvSpPr>
        <p:spPr>
          <a:xfrm rot="20891555">
            <a:off x="136610" y="1195643"/>
            <a:ext cx="2284924" cy="2208635"/>
          </a:xfrm>
          <a:prstGeom prst="star7">
            <a:avLst>
              <a:gd name="adj" fmla="val 30488"/>
              <a:gd name="hf" fmla="val 102572"/>
              <a:gd name="vf" fmla="val 105210"/>
            </a:avLst>
          </a:prstGeom>
          <a:solidFill>
            <a:srgbClr val="CD6241"/>
          </a:solidFill>
          <a:ln w="38100">
            <a:solidFill>
              <a:srgbClr val="CD624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GB" sz="1200" b="1" dirty="0">
              <a:solidFill>
                <a:schemeClr val="bg1"/>
              </a:solidFill>
            </a:endParaRPr>
          </a:p>
          <a:p>
            <a:pPr algn="ctr"/>
            <a:r>
              <a:rPr lang="en-GB" sz="2000" b="1" dirty="0">
                <a:solidFill>
                  <a:schemeClr val="bg1"/>
                </a:solidFill>
              </a:rPr>
              <a:t>Standards being published</a:t>
            </a:r>
          </a:p>
        </p:txBody>
      </p:sp>
      <p:sp>
        <p:nvSpPr>
          <p:cNvPr id="24" name="Star: 7 Points 23">
            <a:extLst>
              <a:ext uri="{FF2B5EF4-FFF2-40B4-BE49-F238E27FC236}">
                <a16:creationId xmlns:a16="http://schemas.microsoft.com/office/drawing/2014/main" id="{3CB489E0-F59F-9A01-9822-EACD398FEDC4}"/>
              </a:ext>
            </a:extLst>
          </p:cNvPr>
          <p:cNvSpPr/>
          <p:nvPr/>
        </p:nvSpPr>
        <p:spPr>
          <a:xfrm>
            <a:off x="4960028" y="864702"/>
            <a:ext cx="2284924" cy="2208635"/>
          </a:xfrm>
          <a:prstGeom prst="star7">
            <a:avLst>
              <a:gd name="adj" fmla="val 30488"/>
              <a:gd name="hf" fmla="val 102572"/>
              <a:gd name="vf" fmla="val 105210"/>
            </a:avLst>
          </a:prstGeom>
          <a:solidFill>
            <a:srgbClr val="CD6241"/>
          </a:solidFill>
          <a:ln w="38100">
            <a:solidFill>
              <a:srgbClr val="CD624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GB" sz="2000" b="1" dirty="0">
              <a:solidFill>
                <a:schemeClr val="bg1"/>
              </a:solidFill>
            </a:endParaRPr>
          </a:p>
          <a:p>
            <a:pPr algn="ctr"/>
            <a:r>
              <a:rPr lang="en-GB" sz="2000" b="1" dirty="0">
                <a:solidFill>
                  <a:schemeClr val="bg1"/>
                </a:solidFill>
              </a:rPr>
              <a:t>How to access webinars</a:t>
            </a:r>
          </a:p>
        </p:txBody>
      </p:sp>
      <p:sp>
        <p:nvSpPr>
          <p:cNvPr id="23" name="Star: 7 Points 22">
            <a:extLst>
              <a:ext uri="{FF2B5EF4-FFF2-40B4-BE49-F238E27FC236}">
                <a16:creationId xmlns:a16="http://schemas.microsoft.com/office/drawing/2014/main" id="{050BCCE2-0EB1-C90C-CCA0-2208E1DF688E}"/>
              </a:ext>
            </a:extLst>
          </p:cNvPr>
          <p:cNvSpPr/>
          <p:nvPr/>
        </p:nvSpPr>
        <p:spPr>
          <a:xfrm rot="777349">
            <a:off x="9758917" y="1172590"/>
            <a:ext cx="2284924" cy="2208635"/>
          </a:xfrm>
          <a:prstGeom prst="star7">
            <a:avLst>
              <a:gd name="adj" fmla="val 30488"/>
              <a:gd name="hf" fmla="val 102572"/>
              <a:gd name="vf" fmla="val 105210"/>
            </a:avLst>
          </a:prstGeom>
          <a:solidFill>
            <a:srgbClr val="CD6241"/>
          </a:solidFill>
          <a:ln w="38100">
            <a:solidFill>
              <a:srgbClr val="CD624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endParaRPr lang="en-GB" sz="600" b="1" dirty="0">
              <a:solidFill>
                <a:schemeClr val="bg1"/>
              </a:solidFill>
            </a:endParaRPr>
          </a:p>
          <a:p>
            <a:pPr algn="ctr"/>
            <a:r>
              <a:rPr lang="en-GB" sz="2000" b="1" dirty="0">
                <a:solidFill>
                  <a:schemeClr val="bg1"/>
                </a:solidFill>
              </a:rPr>
              <a:t>Standards being Consulted on</a:t>
            </a:r>
          </a:p>
        </p:txBody>
      </p:sp>
      <p:pic>
        <p:nvPicPr>
          <p:cNvPr id="33" name="Picture 32">
            <a:extLst>
              <a:ext uri="{FF2B5EF4-FFF2-40B4-BE49-F238E27FC236}">
                <a16:creationId xmlns:a16="http://schemas.microsoft.com/office/drawing/2014/main" id="{CB13BD89-A45B-2D20-926E-E26E740B18E3}"/>
              </a:ext>
            </a:extLst>
          </p:cNvPr>
          <p:cNvPicPr>
            <a:picLocks noChangeAspect="1"/>
          </p:cNvPicPr>
          <p:nvPr/>
        </p:nvPicPr>
        <p:blipFill>
          <a:blip r:embed="rId20"/>
          <a:stretch>
            <a:fillRect/>
          </a:stretch>
        </p:blipFill>
        <p:spPr>
          <a:xfrm>
            <a:off x="867768" y="1657564"/>
            <a:ext cx="10437257" cy="5212532"/>
          </a:xfrm>
          <a:prstGeom prst="rect">
            <a:avLst/>
          </a:prstGeom>
        </p:spPr>
      </p:pic>
      <p:pic>
        <p:nvPicPr>
          <p:cNvPr id="34" name="Picture 33">
            <a:extLst>
              <a:ext uri="{FF2B5EF4-FFF2-40B4-BE49-F238E27FC236}">
                <a16:creationId xmlns:a16="http://schemas.microsoft.com/office/drawing/2014/main" id="{DF8F2103-8DE6-A52C-0A2B-64FE3274B2DF}"/>
              </a:ext>
            </a:extLst>
          </p:cNvPr>
          <p:cNvPicPr>
            <a:picLocks noChangeAspect="1"/>
          </p:cNvPicPr>
          <p:nvPr/>
        </p:nvPicPr>
        <p:blipFill rotWithShape="1">
          <a:blip r:embed="rId21">
            <a:alphaModFix/>
          </a:blip>
          <a:srcRect l="843" t="26595" r="1938" b="15332"/>
          <a:stretch/>
        </p:blipFill>
        <p:spPr>
          <a:xfrm>
            <a:off x="767881" y="3297325"/>
            <a:ext cx="10534902" cy="3539775"/>
          </a:xfrm>
          <a:prstGeom prst="rect">
            <a:avLst/>
          </a:prstGeom>
        </p:spPr>
      </p:pic>
      <p:pic>
        <p:nvPicPr>
          <p:cNvPr id="35" name="Picture 34">
            <a:extLst>
              <a:ext uri="{FF2B5EF4-FFF2-40B4-BE49-F238E27FC236}">
                <a16:creationId xmlns:a16="http://schemas.microsoft.com/office/drawing/2014/main" id="{34407BD1-4AB6-8A41-51A0-A8479C9FB8C8}"/>
              </a:ext>
            </a:extLst>
          </p:cNvPr>
          <p:cNvPicPr>
            <a:picLocks noChangeAspect="1"/>
          </p:cNvPicPr>
          <p:nvPr/>
        </p:nvPicPr>
        <p:blipFill rotWithShape="1">
          <a:blip r:embed="rId22">
            <a:alphaModFix/>
          </a:blip>
          <a:srcRect l="9743" t="27369" r="12038" b="13365"/>
          <a:stretch/>
        </p:blipFill>
        <p:spPr>
          <a:xfrm>
            <a:off x="1732872" y="3343613"/>
            <a:ext cx="8472833" cy="3611138"/>
          </a:xfrm>
          <a:prstGeom prst="rect">
            <a:avLst/>
          </a:prstGeom>
        </p:spPr>
      </p:pic>
      <p:sp>
        <p:nvSpPr>
          <p:cNvPr id="36" name="Rectangle: Rounded Corners 35">
            <a:extLst>
              <a:ext uri="{FF2B5EF4-FFF2-40B4-BE49-F238E27FC236}">
                <a16:creationId xmlns:a16="http://schemas.microsoft.com/office/drawing/2014/main" id="{EE1EB030-DFF2-0C08-721F-5592B7881795}"/>
              </a:ext>
            </a:extLst>
          </p:cNvPr>
          <p:cNvSpPr/>
          <p:nvPr/>
        </p:nvSpPr>
        <p:spPr>
          <a:xfrm>
            <a:off x="4913322" y="6588160"/>
            <a:ext cx="1121718" cy="206806"/>
          </a:xfrm>
          <a:prstGeom prst="roundRect">
            <a:avLst>
              <a:gd name="adj" fmla="val 27102"/>
            </a:avLst>
          </a:prstGeom>
          <a:solidFill>
            <a:srgbClr val="C00000">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See the source image">
            <a:extLst>
              <a:ext uri="{FF2B5EF4-FFF2-40B4-BE49-F238E27FC236}">
                <a16:creationId xmlns:a16="http://schemas.microsoft.com/office/drawing/2014/main" id="{D69700D2-7534-5135-D330-B8009982089F}"/>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8613" b="91921" l="10000" r="90000">
                        <a14:foregroundMark x1="12556" y1="9146" x2="34667" y2="55412"/>
                        <a14:foregroundMark x1="13222" y1="62195" x2="18667" y2="53811"/>
                        <a14:foregroundMark x1="18667" y1="53811" x2="19333" y2="46113"/>
                        <a14:foregroundMark x1="19333" y1="46113" x2="11778" y2="23628"/>
                        <a14:foregroundMark x1="11778" y1="23628" x2="11778" y2="8689"/>
                        <a14:foregroundMark x1="22000" y1="22485" x2="60222" y2="58460"/>
                        <a14:foregroundMark x1="14222" y1="76982" x2="23111" y2="60442"/>
                        <a14:foregroundMark x1="23111" y1="60442" x2="37778" y2="50534"/>
                        <a14:foregroundMark x1="58556" y1="91921" x2="43889" y2="51677"/>
                      </a14:backgroundRemoval>
                    </a14:imgEffect>
                  </a14:imgLayer>
                </a14:imgProps>
              </a:ext>
              <a:ext uri="{28A0092B-C50C-407E-A947-70E740481C1C}">
                <a14:useLocalDpi xmlns:a14="http://schemas.microsoft.com/office/drawing/2010/main" val="0"/>
              </a:ext>
            </a:extLst>
          </a:blip>
          <a:srcRect/>
          <a:stretch>
            <a:fillRect/>
          </a:stretch>
        </p:blipFill>
        <p:spPr bwMode="auto">
          <a:xfrm>
            <a:off x="5813982" y="1621862"/>
            <a:ext cx="715144" cy="10426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See the source image">
            <a:extLst>
              <a:ext uri="{FF2B5EF4-FFF2-40B4-BE49-F238E27FC236}">
                <a16:creationId xmlns:a16="http://schemas.microsoft.com/office/drawing/2014/main" id="{3707A116-CF97-6FE3-4889-815D92AC4D80}"/>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6271" b="89863" l="8000" r="90333">
                        <a14:foregroundMark x1="31111" y1="15893" x2="47889" y2="56443"/>
                        <a14:foregroundMark x1="47889" y1="56443" x2="47889" y2="56701"/>
                        <a14:foregroundMark x1="38667" y1="7560" x2="34667" y2="60481"/>
                        <a14:foregroundMark x1="16778" y1="45533" x2="68444" y2="88230"/>
                        <a14:foregroundMark x1="8222" y1="41151" x2="8222" y2="41151"/>
                        <a14:foregroundMark x1="27111" y1="57388" x2="30444" y2="64605"/>
                        <a14:foregroundMark x1="30444" y1="64605" x2="51000" y2="80842"/>
                        <a14:foregroundMark x1="51000" y1="80842" x2="59556" y2="78007"/>
                        <a14:foregroundMark x1="59556" y1="78007" x2="79667" y2="80412"/>
                        <a14:foregroundMark x1="79667" y1="80412" x2="89000" y2="64777"/>
                        <a14:foregroundMark x1="89000" y1="64777" x2="90444" y2="49914"/>
                        <a14:foregroundMark x1="90444" y1="49914" x2="89000" y2="41495"/>
                        <a14:foregroundMark x1="40556" y1="42955" x2="63111" y2="40550"/>
                        <a14:foregroundMark x1="63111" y1="40550" x2="82667" y2="41838"/>
                        <a14:foregroundMark x1="51667" y1="32732" x2="87889" y2="40979"/>
                        <a14:foregroundMark x1="87889" y1="40979" x2="88111" y2="40979"/>
                        <a14:foregroundMark x1="45333" y1="56443" x2="82556" y2="48625"/>
                        <a14:foregroundMark x1="82556" y1="48625" x2="84333" y2="47938"/>
                        <a14:foregroundMark x1="46222" y1="72595" x2="55333" y2="66667"/>
                        <a14:foregroundMark x1="55333" y1="66667" x2="61556" y2="58419"/>
                        <a14:foregroundMark x1="61556" y1="58419" x2="72444" y2="51031"/>
                        <a14:foregroundMark x1="83556" y1="47165" x2="70333" y2="80069"/>
                        <a14:foregroundMark x1="37556" y1="6271" x2="37556" y2="6271"/>
                      </a14:backgroundRemoval>
                    </a14:imgEffect>
                  </a14:imgLayer>
                </a14:imgProps>
              </a:ext>
              <a:ext uri="{28A0092B-C50C-407E-A947-70E740481C1C}">
                <a14:useLocalDpi xmlns:a14="http://schemas.microsoft.com/office/drawing/2010/main" val="0"/>
              </a:ext>
            </a:extLst>
          </a:blip>
          <a:srcRect/>
          <a:stretch>
            <a:fillRect/>
          </a:stretch>
        </p:blipFill>
        <p:spPr bwMode="auto">
          <a:xfrm>
            <a:off x="5669805" y="1611886"/>
            <a:ext cx="852390" cy="110249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6D068576-75A6-409E-3DB0-EB5F488DFA92}"/>
              </a:ext>
            </a:extLst>
          </p:cNvPr>
          <p:cNvSpPr/>
          <p:nvPr/>
        </p:nvSpPr>
        <p:spPr>
          <a:xfrm>
            <a:off x="4903718" y="2907870"/>
            <a:ext cx="2365356" cy="304800"/>
          </a:xfrm>
          <a:prstGeom prst="roundRect">
            <a:avLst>
              <a:gd name="adj" fmla="val 27102"/>
            </a:avLst>
          </a:prstGeom>
          <a:solidFill>
            <a:srgbClr val="C00000">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363261"/>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2" presetClass="entr" presetSubtype="6" fill="hold" nodeType="afterEffect">
                                  <p:stCondLst>
                                    <p:cond delay="85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2000" fill="hold"/>
                                        <p:tgtEl>
                                          <p:spTgt spid="12"/>
                                        </p:tgtEl>
                                        <p:attrNameLst>
                                          <p:attrName>ppt_x</p:attrName>
                                        </p:attrNameLst>
                                      </p:cBhvr>
                                      <p:tavLst>
                                        <p:tav tm="0">
                                          <p:val>
                                            <p:strVal val="1+#ppt_w/2"/>
                                          </p:val>
                                        </p:tav>
                                        <p:tav tm="100000">
                                          <p:val>
                                            <p:strVal val="#ppt_x"/>
                                          </p:val>
                                        </p:tav>
                                      </p:tavLst>
                                    </p:anim>
                                    <p:anim calcmode="lin" valueType="num">
                                      <p:cBhvr additive="base">
                                        <p:cTn id="11" dur="2000" fill="hold"/>
                                        <p:tgtEl>
                                          <p:spTgt spid="12"/>
                                        </p:tgtEl>
                                        <p:attrNameLst>
                                          <p:attrName>ppt_y</p:attrName>
                                        </p:attrNameLst>
                                      </p:cBhvr>
                                      <p:tavLst>
                                        <p:tav tm="0">
                                          <p:val>
                                            <p:strVal val="1+#ppt_h/2"/>
                                          </p:val>
                                        </p:tav>
                                        <p:tav tm="100000">
                                          <p:val>
                                            <p:strVal val="#ppt_y"/>
                                          </p:val>
                                        </p:tav>
                                      </p:tavLst>
                                    </p:anim>
                                  </p:childTnLst>
                                </p:cTn>
                              </p:par>
                            </p:childTnLst>
                          </p:cTn>
                        </p:par>
                        <p:par>
                          <p:cTn id="12" fill="hold">
                            <p:stCondLst>
                              <p:cond delay="10500"/>
                            </p:stCondLst>
                            <p:childTnLst>
                              <p:par>
                                <p:cTn id="13" presetID="1" presetClass="exit" presetSubtype="0" fill="hold" nodeType="after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10500"/>
                            </p:stCondLst>
                            <p:childTnLst>
                              <p:par>
                                <p:cTn id="18" presetID="26" presetClass="emph" presetSubtype="0" fill="hold" nodeType="afterEffect">
                                  <p:stCondLst>
                                    <p:cond delay="0"/>
                                  </p:stCondLst>
                                  <p:childTnLst>
                                    <p:animEffect transition="out" filter="fade">
                                      <p:cBhvr>
                                        <p:cTn id="19" dur="500" tmFilter="0, 0; .2, .5; .8, .5; 1, 0"/>
                                        <p:tgtEl>
                                          <p:spTgt spid="14"/>
                                        </p:tgtEl>
                                      </p:cBhvr>
                                    </p:animEffect>
                                    <p:animScale>
                                      <p:cBhvr>
                                        <p:cTn id="20" dur="250" autoRev="1" fill="hold"/>
                                        <p:tgtEl>
                                          <p:spTgt spid="14"/>
                                        </p:tgtEl>
                                      </p:cBhvr>
                                      <p:by x="105000" y="105000"/>
                                    </p:animScale>
                                  </p:childTnLst>
                                </p:cTn>
                              </p:par>
                            </p:childTnLst>
                          </p:cTn>
                        </p:par>
                        <p:par>
                          <p:cTn id="21" fill="hold">
                            <p:stCondLst>
                              <p:cond delay="11000"/>
                            </p:stCondLst>
                            <p:childTnLst>
                              <p:par>
                                <p:cTn id="22" presetID="22" presetClass="entr" presetSubtype="1"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750"/>
                                        <p:tgtEl>
                                          <p:spTgt spid="3"/>
                                        </p:tgtEl>
                                      </p:cBhvr>
                                    </p:animEffect>
                                  </p:childTnLst>
                                </p:cTn>
                              </p:par>
                            </p:childTnLst>
                          </p:cTn>
                        </p:par>
                        <p:par>
                          <p:cTn id="25" fill="hold">
                            <p:stCondLst>
                              <p:cond delay="11750"/>
                            </p:stCondLst>
                            <p:childTnLst>
                              <p:par>
                                <p:cTn id="26" presetID="21" presetClass="entr" presetSubtype="1" fill="hold" grpId="0"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par>
                          <p:cTn id="29" fill="hold">
                            <p:stCondLst>
                              <p:cond delay="14250"/>
                            </p:stCondLst>
                            <p:childTnLst>
                              <p:par>
                                <p:cTn id="30" presetID="42" presetClass="path" presetSubtype="0" fill="hold" nodeType="afterEffect">
                                  <p:stCondLst>
                                    <p:cond delay="1000"/>
                                  </p:stCondLst>
                                  <p:childTnLst>
                                    <p:animMotion origin="layout" path="M 0 2.22222E-6 L 0.3651 0.38703 " pathEditMode="relative" rAng="0" ptsTypes="AA">
                                      <p:cBhvr>
                                        <p:cTn id="31" dur="2500" fill="hold"/>
                                        <p:tgtEl>
                                          <p:spTgt spid="14"/>
                                        </p:tgtEl>
                                        <p:attrNameLst>
                                          <p:attrName>ppt_x</p:attrName>
                                          <p:attrName>ppt_y</p:attrName>
                                        </p:attrNameLst>
                                      </p:cBhvr>
                                      <p:rCtr x="18255" y="19352"/>
                                    </p:animMotion>
                                  </p:childTnLst>
                                </p:cTn>
                              </p:par>
                            </p:childTnLst>
                          </p:cTn>
                        </p:par>
                        <p:par>
                          <p:cTn id="32" fill="hold">
                            <p:stCondLst>
                              <p:cond delay="17750"/>
                            </p:stCondLst>
                            <p:childTnLst>
                              <p:par>
                                <p:cTn id="33" presetID="26" presetClass="emph" presetSubtype="0" fill="hold" nodeType="afterEffect">
                                  <p:stCondLst>
                                    <p:cond delay="0"/>
                                  </p:stCondLst>
                                  <p:childTnLst>
                                    <p:animEffect transition="out" filter="fade">
                                      <p:cBhvr>
                                        <p:cTn id="34" dur="500" tmFilter="0, 0; .2, .5; .8, .5; 1, 0"/>
                                        <p:tgtEl>
                                          <p:spTgt spid="14"/>
                                        </p:tgtEl>
                                      </p:cBhvr>
                                    </p:animEffect>
                                    <p:animScale>
                                      <p:cBhvr>
                                        <p:cTn id="35" dur="250" autoRev="1" fill="hold"/>
                                        <p:tgtEl>
                                          <p:spTgt spid="14"/>
                                        </p:tgtEl>
                                      </p:cBhvr>
                                      <p:by x="105000" y="105000"/>
                                    </p:animScale>
                                  </p:childTnLst>
                                </p:cTn>
                              </p:par>
                            </p:childTnLst>
                          </p:cTn>
                        </p:par>
                        <p:par>
                          <p:cTn id="36" fill="hold">
                            <p:stCondLst>
                              <p:cond delay="18250"/>
                            </p:stCondLst>
                            <p:childTnLst>
                              <p:par>
                                <p:cTn id="37" presetID="1" presetClass="exit" presetSubtype="0" fill="hold" nodeType="afterEffect">
                                  <p:stCondLst>
                                    <p:cond delay="0"/>
                                  </p:stCondLst>
                                  <p:childTnLst>
                                    <p:set>
                                      <p:cBhvr>
                                        <p:cTn id="38" dur="1" fill="hold">
                                          <p:stCondLst>
                                            <p:cond delay="0"/>
                                          </p:stCondLst>
                                        </p:cTn>
                                        <p:tgtEl>
                                          <p:spTgt spid="3"/>
                                        </p:tgtEl>
                                        <p:attrNameLst>
                                          <p:attrName>style.visibility</p:attrName>
                                        </p:attrNameLst>
                                      </p:cBhvr>
                                      <p:to>
                                        <p:strVal val="hidden"/>
                                      </p:to>
                                    </p:set>
                                  </p:childTnLst>
                                </p:cTn>
                              </p:par>
                            </p:childTnLst>
                          </p:cTn>
                        </p:par>
                        <p:par>
                          <p:cTn id="39" fill="hold">
                            <p:stCondLst>
                              <p:cond delay="18250"/>
                            </p:stCondLst>
                            <p:childTnLst>
                              <p:par>
                                <p:cTn id="40" presetID="1" presetClass="exit" presetSubtype="0" fill="hold" grpId="1" nodeType="afterEffect">
                                  <p:stCondLst>
                                    <p:cond delay="0"/>
                                  </p:stCondLst>
                                  <p:childTnLst>
                                    <p:set>
                                      <p:cBhvr>
                                        <p:cTn id="41" dur="1" fill="hold">
                                          <p:stCondLst>
                                            <p:cond delay="0"/>
                                          </p:stCondLst>
                                        </p:cTn>
                                        <p:tgtEl>
                                          <p:spTgt spid="7"/>
                                        </p:tgtEl>
                                        <p:attrNameLst>
                                          <p:attrName>style.visibility</p:attrName>
                                        </p:attrNameLst>
                                      </p:cBhvr>
                                      <p:to>
                                        <p:strVal val="hidden"/>
                                      </p:to>
                                    </p:set>
                                  </p:childTnLst>
                                </p:cTn>
                              </p:par>
                            </p:childTnLst>
                          </p:cTn>
                        </p:par>
                        <p:par>
                          <p:cTn id="42" fill="hold">
                            <p:stCondLst>
                              <p:cond delay="18250"/>
                            </p:stCondLst>
                            <p:childTnLst>
                              <p:par>
                                <p:cTn id="43" presetID="22" presetClass="entr" presetSubtype="1"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up)">
                                      <p:cBhvr>
                                        <p:cTn id="45" dur="1000"/>
                                        <p:tgtEl>
                                          <p:spTgt spid="32"/>
                                        </p:tgtEl>
                                      </p:cBhvr>
                                    </p:animEffect>
                                  </p:childTnLst>
                                </p:cTn>
                              </p:par>
                            </p:childTnLst>
                          </p:cTn>
                        </p:par>
                        <p:par>
                          <p:cTn id="46" fill="hold">
                            <p:stCondLst>
                              <p:cond delay="19250"/>
                            </p:stCondLst>
                            <p:childTnLst>
                              <p:par>
                                <p:cTn id="47" presetID="64" presetClass="path" presetSubtype="0" fill="hold" nodeType="afterEffect">
                                  <p:stCondLst>
                                    <p:cond delay="2000"/>
                                  </p:stCondLst>
                                  <p:childTnLst>
                                    <p:animMotion origin="layout" path="M -2.5E-6 -1.48148E-6 L -2.5E-6 -0.53356 " pathEditMode="relative" rAng="0" ptsTypes="AA">
                                      <p:cBhvr>
                                        <p:cTn id="48" dur="5000" fill="hold"/>
                                        <p:tgtEl>
                                          <p:spTgt spid="32"/>
                                        </p:tgtEl>
                                        <p:attrNameLst>
                                          <p:attrName>ppt_x</p:attrName>
                                          <p:attrName>ppt_y</p:attrName>
                                        </p:attrNameLst>
                                      </p:cBhvr>
                                      <p:rCtr x="0" y="-26690"/>
                                    </p:animMotion>
                                  </p:childTnLst>
                                </p:cTn>
                              </p:par>
                            </p:childTnLst>
                          </p:cTn>
                        </p:par>
                        <p:par>
                          <p:cTn id="49" fill="hold">
                            <p:stCondLst>
                              <p:cond delay="26250"/>
                            </p:stCondLst>
                            <p:childTnLst>
                              <p:par>
                                <p:cTn id="50" presetID="23" presetClass="entr" presetSubtype="16"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1000" fill="hold"/>
                                        <p:tgtEl>
                                          <p:spTgt spid="22"/>
                                        </p:tgtEl>
                                        <p:attrNameLst>
                                          <p:attrName>ppt_w</p:attrName>
                                        </p:attrNameLst>
                                      </p:cBhvr>
                                      <p:tavLst>
                                        <p:tav tm="0">
                                          <p:val>
                                            <p:fltVal val="0"/>
                                          </p:val>
                                        </p:tav>
                                        <p:tav tm="100000">
                                          <p:val>
                                            <p:strVal val="#ppt_w"/>
                                          </p:val>
                                        </p:tav>
                                      </p:tavLst>
                                    </p:anim>
                                    <p:anim calcmode="lin" valueType="num">
                                      <p:cBhvr>
                                        <p:cTn id="53" dur="1000" fill="hold"/>
                                        <p:tgtEl>
                                          <p:spTgt spid="22"/>
                                        </p:tgtEl>
                                        <p:attrNameLst>
                                          <p:attrName>ppt_h</p:attrName>
                                        </p:attrNameLst>
                                      </p:cBhvr>
                                      <p:tavLst>
                                        <p:tav tm="0">
                                          <p:val>
                                            <p:fltVal val="0"/>
                                          </p:val>
                                        </p:tav>
                                        <p:tav tm="100000">
                                          <p:val>
                                            <p:strVal val="#ppt_h"/>
                                          </p:val>
                                        </p:tav>
                                      </p:tavLst>
                                    </p:anim>
                                  </p:childTnLst>
                                </p:cTn>
                              </p:par>
                            </p:childTnLst>
                          </p:cTn>
                        </p:par>
                        <p:par>
                          <p:cTn id="54" fill="hold">
                            <p:stCondLst>
                              <p:cond delay="27250"/>
                            </p:stCondLst>
                            <p:childTnLst>
                              <p:par>
                                <p:cTn id="55" presetID="23" presetClass="entr" presetSubtype="16"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1000" fill="hold"/>
                                        <p:tgtEl>
                                          <p:spTgt spid="24"/>
                                        </p:tgtEl>
                                        <p:attrNameLst>
                                          <p:attrName>ppt_w</p:attrName>
                                        </p:attrNameLst>
                                      </p:cBhvr>
                                      <p:tavLst>
                                        <p:tav tm="0">
                                          <p:val>
                                            <p:fltVal val="0"/>
                                          </p:val>
                                        </p:tav>
                                        <p:tav tm="100000">
                                          <p:val>
                                            <p:strVal val="#ppt_w"/>
                                          </p:val>
                                        </p:tav>
                                      </p:tavLst>
                                    </p:anim>
                                    <p:anim calcmode="lin" valueType="num">
                                      <p:cBhvr>
                                        <p:cTn id="58" dur="1000" fill="hold"/>
                                        <p:tgtEl>
                                          <p:spTgt spid="24"/>
                                        </p:tgtEl>
                                        <p:attrNameLst>
                                          <p:attrName>ppt_h</p:attrName>
                                        </p:attrNameLst>
                                      </p:cBhvr>
                                      <p:tavLst>
                                        <p:tav tm="0">
                                          <p:val>
                                            <p:fltVal val="0"/>
                                          </p:val>
                                        </p:tav>
                                        <p:tav tm="100000">
                                          <p:val>
                                            <p:strVal val="#ppt_h"/>
                                          </p:val>
                                        </p:tav>
                                      </p:tavLst>
                                    </p:anim>
                                  </p:childTnLst>
                                </p:cTn>
                              </p:par>
                            </p:childTnLst>
                          </p:cTn>
                        </p:par>
                        <p:par>
                          <p:cTn id="59" fill="hold">
                            <p:stCondLst>
                              <p:cond delay="28250"/>
                            </p:stCondLst>
                            <p:childTnLst>
                              <p:par>
                                <p:cTn id="60" presetID="23" presetClass="entr" presetSubtype="16"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1000" fill="hold"/>
                                        <p:tgtEl>
                                          <p:spTgt spid="23"/>
                                        </p:tgtEl>
                                        <p:attrNameLst>
                                          <p:attrName>ppt_w</p:attrName>
                                        </p:attrNameLst>
                                      </p:cBhvr>
                                      <p:tavLst>
                                        <p:tav tm="0">
                                          <p:val>
                                            <p:fltVal val="0"/>
                                          </p:val>
                                        </p:tav>
                                        <p:tav tm="100000">
                                          <p:val>
                                            <p:strVal val="#ppt_w"/>
                                          </p:val>
                                        </p:tav>
                                      </p:tavLst>
                                    </p:anim>
                                    <p:anim calcmode="lin" valueType="num">
                                      <p:cBhvr>
                                        <p:cTn id="63" dur="1000" fill="hold"/>
                                        <p:tgtEl>
                                          <p:spTgt spid="23"/>
                                        </p:tgtEl>
                                        <p:attrNameLst>
                                          <p:attrName>ppt_h</p:attrName>
                                        </p:attrNameLst>
                                      </p:cBhvr>
                                      <p:tavLst>
                                        <p:tav tm="0">
                                          <p:val>
                                            <p:fltVal val="0"/>
                                          </p:val>
                                        </p:tav>
                                        <p:tav tm="100000">
                                          <p:val>
                                            <p:strVal val="#ppt_h"/>
                                          </p:val>
                                        </p:tav>
                                      </p:tavLst>
                                    </p:anim>
                                  </p:childTnLst>
                                </p:cTn>
                              </p:par>
                            </p:childTnLst>
                          </p:cTn>
                        </p:par>
                        <p:par>
                          <p:cTn id="64" fill="hold">
                            <p:stCondLst>
                              <p:cond delay="29250"/>
                            </p:stCondLst>
                            <p:childTnLst>
                              <p:par>
                                <p:cTn id="65" presetID="23" presetClass="entr" presetSubtype="16"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1000" fill="hold"/>
                                        <p:tgtEl>
                                          <p:spTgt spid="30"/>
                                        </p:tgtEl>
                                        <p:attrNameLst>
                                          <p:attrName>ppt_w</p:attrName>
                                        </p:attrNameLst>
                                      </p:cBhvr>
                                      <p:tavLst>
                                        <p:tav tm="0">
                                          <p:val>
                                            <p:fltVal val="0"/>
                                          </p:val>
                                        </p:tav>
                                        <p:tav tm="100000">
                                          <p:val>
                                            <p:strVal val="#ppt_w"/>
                                          </p:val>
                                        </p:tav>
                                      </p:tavLst>
                                    </p:anim>
                                    <p:anim calcmode="lin" valueType="num">
                                      <p:cBhvr>
                                        <p:cTn id="68" dur="1000" fill="hold"/>
                                        <p:tgtEl>
                                          <p:spTgt spid="30"/>
                                        </p:tgtEl>
                                        <p:attrNameLst>
                                          <p:attrName>ppt_h</p:attrName>
                                        </p:attrNameLst>
                                      </p:cBhvr>
                                      <p:tavLst>
                                        <p:tav tm="0">
                                          <p:val>
                                            <p:fltVal val="0"/>
                                          </p:val>
                                        </p:tav>
                                        <p:tav tm="100000">
                                          <p:val>
                                            <p:strVal val="#ppt_h"/>
                                          </p:val>
                                        </p:tav>
                                      </p:tavLst>
                                    </p:anim>
                                  </p:childTnLst>
                                </p:cTn>
                              </p:par>
                            </p:childTnLst>
                          </p:cTn>
                        </p:par>
                        <p:par>
                          <p:cTn id="69" fill="hold">
                            <p:stCondLst>
                              <p:cond delay="30250"/>
                            </p:stCondLst>
                            <p:childTnLst>
                              <p:par>
                                <p:cTn id="70" presetID="23" presetClass="entr" presetSubtype="16"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1000" fill="hold"/>
                                        <p:tgtEl>
                                          <p:spTgt spid="25"/>
                                        </p:tgtEl>
                                        <p:attrNameLst>
                                          <p:attrName>ppt_w</p:attrName>
                                        </p:attrNameLst>
                                      </p:cBhvr>
                                      <p:tavLst>
                                        <p:tav tm="0">
                                          <p:val>
                                            <p:fltVal val="0"/>
                                          </p:val>
                                        </p:tav>
                                        <p:tav tm="100000">
                                          <p:val>
                                            <p:strVal val="#ppt_w"/>
                                          </p:val>
                                        </p:tav>
                                      </p:tavLst>
                                    </p:anim>
                                    <p:anim calcmode="lin" valueType="num">
                                      <p:cBhvr>
                                        <p:cTn id="73" dur="1000" fill="hold"/>
                                        <p:tgtEl>
                                          <p:spTgt spid="25"/>
                                        </p:tgtEl>
                                        <p:attrNameLst>
                                          <p:attrName>ppt_h</p:attrName>
                                        </p:attrNameLst>
                                      </p:cBhvr>
                                      <p:tavLst>
                                        <p:tav tm="0">
                                          <p:val>
                                            <p:fltVal val="0"/>
                                          </p:val>
                                        </p:tav>
                                        <p:tav tm="100000">
                                          <p:val>
                                            <p:strVal val="#ppt_h"/>
                                          </p:val>
                                        </p:tav>
                                      </p:tavLst>
                                    </p:anim>
                                  </p:childTnLst>
                                </p:cTn>
                              </p:par>
                            </p:childTnLst>
                          </p:cTn>
                        </p:par>
                        <p:par>
                          <p:cTn id="74" fill="hold">
                            <p:stCondLst>
                              <p:cond delay="31250"/>
                            </p:stCondLst>
                            <p:childTnLst>
                              <p:par>
                                <p:cTn id="75" presetID="23" presetClass="entr" presetSubtype="16" fill="hold" grpId="0" nodeType="after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1000" fill="hold"/>
                                        <p:tgtEl>
                                          <p:spTgt spid="27"/>
                                        </p:tgtEl>
                                        <p:attrNameLst>
                                          <p:attrName>ppt_w</p:attrName>
                                        </p:attrNameLst>
                                      </p:cBhvr>
                                      <p:tavLst>
                                        <p:tav tm="0">
                                          <p:val>
                                            <p:fltVal val="0"/>
                                          </p:val>
                                        </p:tav>
                                        <p:tav tm="100000">
                                          <p:val>
                                            <p:strVal val="#ppt_w"/>
                                          </p:val>
                                        </p:tav>
                                      </p:tavLst>
                                    </p:anim>
                                    <p:anim calcmode="lin" valueType="num">
                                      <p:cBhvr>
                                        <p:cTn id="78" dur="1000" fill="hold"/>
                                        <p:tgtEl>
                                          <p:spTgt spid="27"/>
                                        </p:tgtEl>
                                        <p:attrNameLst>
                                          <p:attrName>ppt_h</p:attrName>
                                        </p:attrNameLst>
                                      </p:cBhvr>
                                      <p:tavLst>
                                        <p:tav tm="0">
                                          <p:val>
                                            <p:fltVal val="0"/>
                                          </p:val>
                                        </p:tav>
                                        <p:tav tm="100000">
                                          <p:val>
                                            <p:strVal val="#ppt_h"/>
                                          </p:val>
                                        </p:tav>
                                      </p:tavLst>
                                    </p:anim>
                                  </p:childTnLst>
                                </p:cTn>
                              </p:par>
                              <p:par>
                                <p:cTn id="79" presetID="10" presetClass="exit" presetSubtype="0" fill="hold" grpId="1" nodeType="withEffect">
                                  <p:stCondLst>
                                    <p:cond delay="6000"/>
                                  </p:stCondLst>
                                  <p:childTnLst>
                                    <p:animEffect transition="out" filter="fade">
                                      <p:cBhvr>
                                        <p:cTn id="80" dur="1000"/>
                                        <p:tgtEl>
                                          <p:spTgt spid="22"/>
                                        </p:tgtEl>
                                      </p:cBhvr>
                                    </p:animEffect>
                                    <p:set>
                                      <p:cBhvr>
                                        <p:cTn id="81" dur="1" fill="hold">
                                          <p:stCondLst>
                                            <p:cond delay="999"/>
                                          </p:stCondLst>
                                        </p:cTn>
                                        <p:tgtEl>
                                          <p:spTgt spid="22"/>
                                        </p:tgtEl>
                                        <p:attrNameLst>
                                          <p:attrName>style.visibility</p:attrName>
                                        </p:attrNameLst>
                                      </p:cBhvr>
                                      <p:to>
                                        <p:strVal val="hidden"/>
                                      </p:to>
                                    </p:set>
                                  </p:childTnLst>
                                </p:cTn>
                              </p:par>
                              <p:par>
                                <p:cTn id="82" presetID="10" presetClass="exit" presetSubtype="0" fill="hold" grpId="1" nodeType="withEffect">
                                  <p:stCondLst>
                                    <p:cond delay="6000"/>
                                  </p:stCondLst>
                                  <p:childTnLst>
                                    <p:animEffect transition="out" filter="fade">
                                      <p:cBhvr>
                                        <p:cTn id="83" dur="1000"/>
                                        <p:tgtEl>
                                          <p:spTgt spid="24"/>
                                        </p:tgtEl>
                                      </p:cBhvr>
                                    </p:animEffect>
                                    <p:set>
                                      <p:cBhvr>
                                        <p:cTn id="84" dur="1" fill="hold">
                                          <p:stCondLst>
                                            <p:cond delay="999"/>
                                          </p:stCondLst>
                                        </p:cTn>
                                        <p:tgtEl>
                                          <p:spTgt spid="24"/>
                                        </p:tgtEl>
                                        <p:attrNameLst>
                                          <p:attrName>style.visibility</p:attrName>
                                        </p:attrNameLst>
                                      </p:cBhvr>
                                      <p:to>
                                        <p:strVal val="hidden"/>
                                      </p:to>
                                    </p:set>
                                  </p:childTnLst>
                                </p:cTn>
                              </p:par>
                              <p:par>
                                <p:cTn id="85" presetID="10" presetClass="exit" presetSubtype="0" fill="hold" grpId="1" nodeType="withEffect">
                                  <p:stCondLst>
                                    <p:cond delay="6000"/>
                                  </p:stCondLst>
                                  <p:childTnLst>
                                    <p:animEffect transition="out" filter="fade">
                                      <p:cBhvr>
                                        <p:cTn id="86" dur="1000"/>
                                        <p:tgtEl>
                                          <p:spTgt spid="23"/>
                                        </p:tgtEl>
                                      </p:cBhvr>
                                    </p:animEffect>
                                    <p:set>
                                      <p:cBhvr>
                                        <p:cTn id="87" dur="1" fill="hold">
                                          <p:stCondLst>
                                            <p:cond delay="999"/>
                                          </p:stCondLst>
                                        </p:cTn>
                                        <p:tgtEl>
                                          <p:spTgt spid="23"/>
                                        </p:tgtEl>
                                        <p:attrNameLst>
                                          <p:attrName>style.visibility</p:attrName>
                                        </p:attrNameLst>
                                      </p:cBhvr>
                                      <p:to>
                                        <p:strVal val="hidden"/>
                                      </p:to>
                                    </p:set>
                                  </p:childTnLst>
                                </p:cTn>
                              </p:par>
                              <p:par>
                                <p:cTn id="88" presetID="10" presetClass="exit" presetSubtype="0" fill="hold" nodeType="withEffect">
                                  <p:stCondLst>
                                    <p:cond delay="6000"/>
                                  </p:stCondLst>
                                  <p:childTnLst>
                                    <p:animEffect transition="out" filter="fade">
                                      <p:cBhvr>
                                        <p:cTn id="89" dur="1000"/>
                                        <p:tgtEl>
                                          <p:spTgt spid="30"/>
                                        </p:tgtEl>
                                      </p:cBhvr>
                                    </p:animEffect>
                                    <p:set>
                                      <p:cBhvr>
                                        <p:cTn id="90" dur="1" fill="hold">
                                          <p:stCondLst>
                                            <p:cond delay="999"/>
                                          </p:stCondLst>
                                        </p:cTn>
                                        <p:tgtEl>
                                          <p:spTgt spid="30"/>
                                        </p:tgtEl>
                                        <p:attrNameLst>
                                          <p:attrName>style.visibility</p:attrName>
                                        </p:attrNameLst>
                                      </p:cBhvr>
                                      <p:to>
                                        <p:strVal val="hidden"/>
                                      </p:to>
                                    </p:set>
                                  </p:childTnLst>
                                </p:cTn>
                              </p:par>
                              <p:par>
                                <p:cTn id="91" presetID="10" presetClass="exit" presetSubtype="0" fill="hold" grpId="1" nodeType="withEffect">
                                  <p:stCondLst>
                                    <p:cond delay="6000"/>
                                  </p:stCondLst>
                                  <p:childTnLst>
                                    <p:animEffect transition="out" filter="fade">
                                      <p:cBhvr>
                                        <p:cTn id="92" dur="1000"/>
                                        <p:tgtEl>
                                          <p:spTgt spid="25"/>
                                        </p:tgtEl>
                                      </p:cBhvr>
                                    </p:animEffect>
                                    <p:set>
                                      <p:cBhvr>
                                        <p:cTn id="93" dur="1" fill="hold">
                                          <p:stCondLst>
                                            <p:cond delay="999"/>
                                          </p:stCondLst>
                                        </p:cTn>
                                        <p:tgtEl>
                                          <p:spTgt spid="25"/>
                                        </p:tgtEl>
                                        <p:attrNameLst>
                                          <p:attrName>style.visibility</p:attrName>
                                        </p:attrNameLst>
                                      </p:cBhvr>
                                      <p:to>
                                        <p:strVal val="hidden"/>
                                      </p:to>
                                    </p:set>
                                  </p:childTnLst>
                                </p:cTn>
                              </p:par>
                              <p:par>
                                <p:cTn id="94" presetID="10" presetClass="exit" presetSubtype="0" fill="hold" grpId="1" nodeType="withEffect">
                                  <p:stCondLst>
                                    <p:cond delay="6000"/>
                                  </p:stCondLst>
                                  <p:childTnLst>
                                    <p:animEffect transition="out" filter="fade">
                                      <p:cBhvr>
                                        <p:cTn id="95" dur="1000"/>
                                        <p:tgtEl>
                                          <p:spTgt spid="27"/>
                                        </p:tgtEl>
                                      </p:cBhvr>
                                    </p:animEffect>
                                    <p:set>
                                      <p:cBhvr>
                                        <p:cTn id="96" dur="1" fill="hold">
                                          <p:stCondLst>
                                            <p:cond delay="999"/>
                                          </p:stCondLst>
                                        </p:cTn>
                                        <p:tgtEl>
                                          <p:spTgt spid="27"/>
                                        </p:tgtEl>
                                        <p:attrNameLst>
                                          <p:attrName>style.visibility</p:attrName>
                                        </p:attrNameLst>
                                      </p:cBhvr>
                                      <p:to>
                                        <p:strVal val="hidden"/>
                                      </p:to>
                                    </p:set>
                                  </p:childTnLst>
                                </p:cTn>
                              </p:par>
                              <p:par>
                                <p:cTn id="97" presetID="1" presetClass="mediacall" presetSubtype="0" fill="hold" nodeType="withEffect">
                                  <p:stCondLst>
                                    <p:cond delay="6000"/>
                                  </p:stCondLst>
                                  <p:childTnLst>
                                    <p:cmd type="call" cmd="playFrom(0.0)">
                                      <p:cBhvr>
                                        <p:cTn id="98" dur="1" fill="hold"/>
                                        <p:tgtEl>
                                          <p:spTgt spid="8"/>
                                        </p:tgtEl>
                                      </p:cBhvr>
                                    </p:cmd>
                                  </p:childTnLst>
                                </p:cTn>
                              </p:par>
                              <p:par>
                                <p:cTn id="99" presetID="42" presetClass="path" presetSubtype="0" accel="50000" decel="50000" fill="hold" nodeType="withEffect">
                                  <p:stCondLst>
                                    <p:cond delay="10500"/>
                                  </p:stCondLst>
                                  <p:childTnLst>
                                    <p:animMotion origin="layout" path="M 0.3651 0.38703 L 0 4.44444E-6 " pathEditMode="relative" rAng="0" ptsTypes="AA">
                                      <p:cBhvr>
                                        <p:cTn id="100" dur="2500" fill="hold"/>
                                        <p:tgtEl>
                                          <p:spTgt spid="14"/>
                                        </p:tgtEl>
                                        <p:attrNameLst>
                                          <p:attrName>ppt_x</p:attrName>
                                          <p:attrName>ppt_y</p:attrName>
                                        </p:attrNameLst>
                                      </p:cBhvr>
                                      <p:rCtr x="-18255" y="-19213"/>
                                    </p:animMotion>
                                  </p:childTnLst>
                                </p:cTn>
                              </p:par>
                            </p:childTnLst>
                          </p:cTn>
                        </p:par>
                        <p:par>
                          <p:cTn id="101" fill="hold">
                            <p:stCondLst>
                              <p:cond delay="44250"/>
                            </p:stCondLst>
                            <p:childTnLst>
                              <p:par>
                                <p:cTn id="102" presetID="22" presetClass="entr" presetSubtype="1" fill="hold" nodeType="after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up)">
                                      <p:cBhvr>
                                        <p:cTn id="104" dur="1000"/>
                                        <p:tgtEl>
                                          <p:spTgt spid="9"/>
                                        </p:tgtEl>
                                      </p:cBhvr>
                                    </p:animEffect>
                                  </p:childTnLst>
                                </p:cTn>
                              </p:par>
                            </p:childTnLst>
                          </p:cTn>
                        </p:par>
                        <p:par>
                          <p:cTn id="105" fill="hold">
                            <p:stCondLst>
                              <p:cond delay="45250"/>
                            </p:stCondLst>
                            <p:childTnLst>
                              <p:par>
                                <p:cTn id="106" presetID="21" presetClass="entr" presetSubtype="1" fill="hold" grpId="0" nodeType="afterEffect">
                                  <p:stCondLst>
                                    <p:cond delay="750"/>
                                  </p:stCondLst>
                                  <p:childTnLst>
                                    <p:set>
                                      <p:cBhvr>
                                        <p:cTn id="107" dur="1" fill="hold">
                                          <p:stCondLst>
                                            <p:cond delay="0"/>
                                          </p:stCondLst>
                                        </p:cTn>
                                        <p:tgtEl>
                                          <p:spTgt spid="2"/>
                                        </p:tgtEl>
                                        <p:attrNameLst>
                                          <p:attrName>style.visibility</p:attrName>
                                        </p:attrNameLst>
                                      </p:cBhvr>
                                      <p:to>
                                        <p:strVal val="visible"/>
                                      </p:to>
                                    </p:set>
                                    <p:animEffect transition="in" filter="wheel(1)">
                                      <p:cBhvr>
                                        <p:cTn id="108" dur="2000"/>
                                        <p:tgtEl>
                                          <p:spTgt spid="2"/>
                                        </p:tgtEl>
                                      </p:cBhvr>
                                    </p:animEffect>
                                  </p:childTnLst>
                                </p:cTn>
                              </p:par>
                            </p:childTnLst>
                          </p:cTn>
                        </p:par>
                        <p:par>
                          <p:cTn id="109" fill="hold">
                            <p:stCondLst>
                              <p:cond delay="48000"/>
                            </p:stCondLst>
                            <p:childTnLst>
                              <p:par>
                                <p:cTn id="110" presetID="42" presetClass="path" presetSubtype="0" accel="50000" decel="50000" fill="hold" nodeType="afterEffect">
                                  <p:stCondLst>
                                    <p:cond delay="500"/>
                                  </p:stCondLst>
                                  <p:childTnLst>
                                    <p:animMotion origin="layout" path="M 0 2.22222E-6 L 0.36953 0.05949 " pathEditMode="relative" rAng="0" ptsTypes="AA">
                                      <p:cBhvr>
                                        <p:cTn id="111" dur="2250" fill="hold"/>
                                        <p:tgtEl>
                                          <p:spTgt spid="14"/>
                                        </p:tgtEl>
                                        <p:attrNameLst>
                                          <p:attrName>ppt_x</p:attrName>
                                          <p:attrName>ppt_y</p:attrName>
                                        </p:attrNameLst>
                                      </p:cBhvr>
                                      <p:rCtr x="18477" y="2963"/>
                                    </p:animMotion>
                                  </p:childTnLst>
                                </p:cTn>
                              </p:par>
                            </p:childTnLst>
                          </p:cTn>
                        </p:par>
                        <p:par>
                          <p:cTn id="112" fill="hold">
                            <p:stCondLst>
                              <p:cond delay="50750"/>
                            </p:stCondLst>
                            <p:childTnLst>
                              <p:par>
                                <p:cTn id="113" presetID="26" presetClass="emph" presetSubtype="0" fill="hold" nodeType="afterEffect">
                                  <p:stCondLst>
                                    <p:cond delay="0"/>
                                  </p:stCondLst>
                                  <p:childTnLst>
                                    <p:animEffect transition="out" filter="fade">
                                      <p:cBhvr>
                                        <p:cTn id="114" dur="500" tmFilter="0, 0; .2, .5; .8, .5; 1, 0"/>
                                        <p:tgtEl>
                                          <p:spTgt spid="14"/>
                                        </p:tgtEl>
                                      </p:cBhvr>
                                    </p:animEffect>
                                    <p:animScale>
                                      <p:cBhvr>
                                        <p:cTn id="115" dur="250" autoRev="1" fill="hold"/>
                                        <p:tgtEl>
                                          <p:spTgt spid="14"/>
                                        </p:tgtEl>
                                      </p:cBhvr>
                                      <p:by x="105000" y="105000"/>
                                    </p:animScale>
                                  </p:childTnLst>
                                </p:cTn>
                              </p:par>
                            </p:childTnLst>
                          </p:cTn>
                        </p:par>
                        <p:par>
                          <p:cTn id="116" fill="hold">
                            <p:stCondLst>
                              <p:cond delay="51250"/>
                            </p:stCondLst>
                            <p:childTnLst>
                              <p:par>
                                <p:cTn id="117" presetID="1" presetClass="exit" presetSubtype="0" fill="hold" grpId="1" nodeType="afterEffect">
                                  <p:stCondLst>
                                    <p:cond delay="0"/>
                                  </p:stCondLst>
                                  <p:childTnLst>
                                    <p:set>
                                      <p:cBhvr>
                                        <p:cTn id="118" dur="1" fill="hold">
                                          <p:stCondLst>
                                            <p:cond delay="0"/>
                                          </p:stCondLst>
                                        </p:cTn>
                                        <p:tgtEl>
                                          <p:spTgt spid="2"/>
                                        </p:tgtEl>
                                        <p:attrNameLst>
                                          <p:attrName>style.visibility</p:attrName>
                                        </p:attrNameLst>
                                      </p:cBhvr>
                                      <p:to>
                                        <p:strVal val="hidden"/>
                                      </p:to>
                                    </p:set>
                                  </p:childTnLst>
                                </p:cTn>
                              </p:par>
                            </p:childTnLst>
                          </p:cTn>
                        </p:par>
                        <p:par>
                          <p:cTn id="119" fill="hold">
                            <p:stCondLst>
                              <p:cond delay="51250"/>
                            </p:stCondLst>
                            <p:childTnLst>
                              <p:par>
                                <p:cTn id="120" presetID="22" presetClass="entr" presetSubtype="1" fill="hold" nodeType="after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wipe(up)">
                                      <p:cBhvr>
                                        <p:cTn id="122" dur="750"/>
                                        <p:tgtEl>
                                          <p:spTgt spid="33"/>
                                        </p:tgtEl>
                                      </p:cBhvr>
                                    </p:animEffect>
                                  </p:childTnLst>
                                </p:cTn>
                              </p:par>
                            </p:childTnLst>
                          </p:cTn>
                        </p:par>
                        <p:par>
                          <p:cTn id="123" fill="hold">
                            <p:stCondLst>
                              <p:cond delay="52000"/>
                            </p:stCondLst>
                            <p:childTnLst>
                              <p:par>
                                <p:cTn id="124" presetID="22" presetClass="entr" presetSubtype="8" fill="hold" grpId="0" nodeType="afterEffect">
                                  <p:stCondLst>
                                    <p:cond delay="1500"/>
                                  </p:stCondLst>
                                  <p:childTnLst>
                                    <p:set>
                                      <p:cBhvr>
                                        <p:cTn id="125" dur="1" fill="hold">
                                          <p:stCondLst>
                                            <p:cond delay="0"/>
                                          </p:stCondLst>
                                        </p:cTn>
                                        <p:tgtEl>
                                          <p:spTgt spid="31"/>
                                        </p:tgtEl>
                                        <p:attrNameLst>
                                          <p:attrName>style.visibility</p:attrName>
                                        </p:attrNameLst>
                                      </p:cBhvr>
                                      <p:to>
                                        <p:strVal val="visible"/>
                                      </p:to>
                                    </p:set>
                                    <p:animEffect transition="in" filter="wipe(left)">
                                      <p:cBhvr>
                                        <p:cTn id="126" dur="3000"/>
                                        <p:tgtEl>
                                          <p:spTgt spid="31"/>
                                        </p:tgtEl>
                                      </p:cBhvr>
                                    </p:animEffect>
                                  </p:childTnLst>
                                </p:cTn>
                              </p:par>
                            </p:childTnLst>
                          </p:cTn>
                        </p:par>
                        <p:par>
                          <p:cTn id="127" fill="hold">
                            <p:stCondLst>
                              <p:cond delay="56500"/>
                            </p:stCondLst>
                            <p:childTnLst>
                              <p:par>
                                <p:cTn id="128" presetID="42" presetClass="path" presetSubtype="0" accel="50000" decel="50000" fill="hold" nodeType="afterEffect">
                                  <p:stCondLst>
                                    <p:cond delay="2000"/>
                                  </p:stCondLst>
                                  <p:childTnLst>
                                    <p:animMotion origin="layout" path="M 0.36953 0.05949 L -0.26602 0.32662 " pathEditMode="relative" rAng="0" ptsTypes="AA">
                                      <p:cBhvr>
                                        <p:cTn id="129" dur="2500" fill="hold"/>
                                        <p:tgtEl>
                                          <p:spTgt spid="14"/>
                                        </p:tgtEl>
                                        <p:attrNameLst>
                                          <p:attrName>ppt_x</p:attrName>
                                          <p:attrName>ppt_y</p:attrName>
                                        </p:attrNameLst>
                                      </p:cBhvr>
                                      <p:rCtr x="-31784" y="13356"/>
                                    </p:animMotion>
                                  </p:childTnLst>
                                </p:cTn>
                              </p:par>
                            </p:childTnLst>
                          </p:cTn>
                        </p:par>
                        <p:par>
                          <p:cTn id="130" fill="hold">
                            <p:stCondLst>
                              <p:cond delay="61000"/>
                            </p:stCondLst>
                            <p:childTnLst>
                              <p:par>
                                <p:cTn id="131" presetID="26" presetClass="emph" presetSubtype="0" fill="hold" nodeType="afterEffect">
                                  <p:stCondLst>
                                    <p:cond delay="0"/>
                                  </p:stCondLst>
                                  <p:childTnLst>
                                    <p:animEffect transition="out" filter="fade">
                                      <p:cBhvr>
                                        <p:cTn id="132" dur="500" tmFilter="0, 0; .2, .5; .8, .5; 1, 0"/>
                                        <p:tgtEl>
                                          <p:spTgt spid="14"/>
                                        </p:tgtEl>
                                      </p:cBhvr>
                                    </p:animEffect>
                                    <p:animScale>
                                      <p:cBhvr>
                                        <p:cTn id="133" dur="250" autoRev="1" fill="hold"/>
                                        <p:tgtEl>
                                          <p:spTgt spid="14"/>
                                        </p:tgtEl>
                                      </p:cBhvr>
                                      <p:by x="105000" y="105000"/>
                                    </p:animScale>
                                  </p:childTnLst>
                                </p:cTn>
                              </p:par>
                            </p:childTnLst>
                          </p:cTn>
                        </p:par>
                        <p:par>
                          <p:cTn id="134" fill="hold">
                            <p:stCondLst>
                              <p:cond delay="61500"/>
                            </p:stCondLst>
                            <p:childTnLst>
                              <p:par>
                                <p:cTn id="135" presetID="22" presetClass="entr" presetSubtype="1" fill="hold" nodeType="afterEffect">
                                  <p:stCondLst>
                                    <p:cond delay="0"/>
                                  </p:stCondLst>
                                  <p:childTnLst>
                                    <p:set>
                                      <p:cBhvr>
                                        <p:cTn id="136" dur="1" fill="hold">
                                          <p:stCondLst>
                                            <p:cond delay="0"/>
                                          </p:stCondLst>
                                        </p:cTn>
                                        <p:tgtEl>
                                          <p:spTgt spid="34"/>
                                        </p:tgtEl>
                                        <p:attrNameLst>
                                          <p:attrName>style.visibility</p:attrName>
                                        </p:attrNameLst>
                                      </p:cBhvr>
                                      <p:to>
                                        <p:strVal val="visible"/>
                                      </p:to>
                                    </p:set>
                                    <p:animEffect transition="in" filter="wipe(up)">
                                      <p:cBhvr>
                                        <p:cTn id="137" dur="750"/>
                                        <p:tgtEl>
                                          <p:spTgt spid="34"/>
                                        </p:tgtEl>
                                      </p:cBhvr>
                                    </p:animEffect>
                                  </p:childTnLst>
                                </p:cTn>
                              </p:par>
                            </p:childTnLst>
                          </p:cTn>
                        </p:par>
                        <p:par>
                          <p:cTn id="138" fill="hold">
                            <p:stCondLst>
                              <p:cond delay="62250"/>
                            </p:stCondLst>
                            <p:childTnLst>
                              <p:par>
                                <p:cTn id="139" presetID="42" presetClass="path" presetSubtype="0" accel="50000" decel="50000" fill="hold" nodeType="afterEffect">
                                  <p:stCondLst>
                                    <p:cond delay="0"/>
                                  </p:stCondLst>
                                  <p:childTnLst>
                                    <p:animMotion origin="layout" path="M -0.26602 0.32662 L -0.05326 0.50532 " pathEditMode="relative" rAng="0" ptsTypes="AA">
                                      <p:cBhvr>
                                        <p:cTn id="140" dur="1500" fill="hold"/>
                                        <p:tgtEl>
                                          <p:spTgt spid="14"/>
                                        </p:tgtEl>
                                        <p:attrNameLst>
                                          <p:attrName>ppt_x</p:attrName>
                                          <p:attrName>ppt_y</p:attrName>
                                        </p:attrNameLst>
                                      </p:cBhvr>
                                      <p:rCtr x="10638" y="8935"/>
                                    </p:animMotion>
                                  </p:childTnLst>
                                </p:cTn>
                              </p:par>
                            </p:childTnLst>
                          </p:cTn>
                        </p:par>
                        <p:par>
                          <p:cTn id="141" fill="hold">
                            <p:stCondLst>
                              <p:cond delay="63750"/>
                            </p:stCondLst>
                            <p:childTnLst>
                              <p:par>
                                <p:cTn id="142" presetID="26" presetClass="emph" presetSubtype="0" fill="hold" nodeType="afterEffect">
                                  <p:stCondLst>
                                    <p:cond delay="0"/>
                                  </p:stCondLst>
                                  <p:childTnLst>
                                    <p:animEffect transition="out" filter="fade">
                                      <p:cBhvr>
                                        <p:cTn id="143" dur="500" tmFilter="0, 0; .2, .5; .8, .5; 1, 0"/>
                                        <p:tgtEl>
                                          <p:spTgt spid="14"/>
                                        </p:tgtEl>
                                      </p:cBhvr>
                                    </p:animEffect>
                                    <p:animScale>
                                      <p:cBhvr>
                                        <p:cTn id="144" dur="250" autoRev="1" fill="hold"/>
                                        <p:tgtEl>
                                          <p:spTgt spid="14"/>
                                        </p:tgtEl>
                                      </p:cBhvr>
                                      <p:by x="105000" y="105000"/>
                                    </p:animScale>
                                  </p:childTnLst>
                                </p:cTn>
                              </p:par>
                            </p:childTnLst>
                          </p:cTn>
                        </p:par>
                        <p:par>
                          <p:cTn id="145" fill="hold">
                            <p:stCondLst>
                              <p:cond delay="64250"/>
                            </p:stCondLst>
                            <p:childTnLst>
                              <p:par>
                                <p:cTn id="146" presetID="1" presetClass="entr" presetSubtype="0" fill="hold" nodeType="afterEffect">
                                  <p:stCondLst>
                                    <p:cond delay="0"/>
                                  </p:stCondLst>
                                  <p:childTnLst>
                                    <p:set>
                                      <p:cBhvr>
                                        <p:cTn id="147" dur="1" fill="hold">
                                          <p:stCondLst>
                                            <p:cond delay="0"/>
                                          </p:stCondLst>
                                        </p:cTn>
                                        <p:tgtEl>
                                          <p:spTgt spid="35"/>
                                        </p:tgtEl>
                                        <p:attrNameLst>
                                          <p:attrName>style.visibility</p:attrName>
                                        </p:attrNameLst>
                                      </p:cBhvr>
                                      <p:to>
                                        <p:strVal val="visible"/>
                                      </p:to>
                                    </p:set>
                                  </p:childTnLst>
                                </p:cTn>
                              </p:par>
                            </p:childTnLst>
                          </p:cTn>
                        </p:par>
                        <p:par>
                          <p:cTn id="148" fill="hold">
                            <p:stCondLst>
                              <p:cond delay="64250"/>
                            </p:stCondLst>
                            <p:childTnLst>
                              <p:par>
                                <p:cTn id="149" presetID="42" presetClass="path" presetSubtype="0" accel="50000" decel="50000" fill="hold" nodeType="afterEffect">
                                  <p:stCondLst>
                                    <p:cond delay="0"/>
                                  </p:stCondLst>
                                  <p:childTnLst>
                                    <p:animMotion origin="layout" path="M -0.05326 0.50532 L -0.08529 0.72778 " pathEditMode="relative" rAng="0" ptsTypes="AA">
                                      <p:cBhvr>
                                        <p:cTn id="150" dur="2000" fill="hold"/>
                                        <p:tgtEl>
                                          <p:spTgt spid="14"/>
                                        </p:tgtEl>
                                        <p:attrNameLst>
                                          <p:attrName>ppt_x</p:attrName>
                                          <p:attrName>ppt_y</p:attrName>
                                        </p:attrNameLst>
                                      </p:cBhvr>
                                      <p:rCtr x="-1602" y="11111"/>
                                    </p:animMotion>
                                  </p:childTnLst>
                                </p:cTn>
                              </p:par>
                            </p:childTnLst>
                          </p:cTn>
                        </p:par>
                        <p:par>
                          <p:cTn id="151" fill="hold">
                            <p:stCondLst>
                              <p:cond delay="66250"/>
                            </p:stCondLst>
                            <p:childTnLst>
                              <p:par>
                                <p:cTn id="152" presetID="22" presetClass="entr" presetSubtype="8" fill="hold" grpId="0" nodeType="afterEffect">
                                  <p:stCondLst>
                                    <p:cond delay="0"/>
                                  </p:stCondLst>
                                  <p:childTnLst>
                                    <p:set>
                                      <p:cBhvr>
                                        <p:cTn id="153" dur="1" fill="hold">
                                          <p:stCondLst>
                                            <p:cond delay="0"/>
                                          </p:stCondLst>
                                        </p:cTn>
                                        <p:tgtEl>
                                          <p:spTgt spid="36"/>
                                        </p:tgtEl>
                                        <p:attrNameLst>
                                          <p:attrName>style.visibility</p:attrName>
                                        </p:attrNameLst>
                                      </p:cBhvr>
                                      <p:to>
                                        <p:strVal val="visible"/>
                                      </p:to>
                                    </p:set>
                                    <p:animEffect transition="in" filter="wipe(left)">
                                      <p:cBhvr>
                                        <p:cTn id="15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5" fill="hold" display="0">
                  <p:stCondLst>
                    <p:cond delay="indefinite"/>
                  </p:stCondLst>
                  <p:endCondLst>
                    <p:cond evt="onStopAudio" delay="0">
                      <p:tgtEl>
                        <p:sldTgt/>
                      </p:tgtEl>
                    </p:cond>
                  </p:endCondLst>
                </p:cTn>
                <p:tgtEl>
                  <p:spTgt spid="18"/>
                </p:tgtEl>
              </p:cMediaNode>
            </p:audio>
            <p:audio>
              <p:cMediaNode vol="80000" showWhenStopped="0">
                <p:cTn id="156" fill="hold" display="0">
                  <p:stCondLst>
                    <p:cond delay="indefinite"/>
                  </p:stCondLst>
                  <p:endCondLst>
                    <p:cond evt="onStopAudio" delay="0">
                      <p:tgtEl>
                        <p:sldTgt/>
                      </p:tgtEl>
                    </p:cond>
                  </p:endCondLst>
                </p:cTn>
                <p:tgtEl>
                  <p:spTgt spid="8"/>
                </p:tgtEl>
              </p:cMediaNode>
            </p:audio>
          </p:childTnLst>
        </p:cTn>
      </p:par>
    </p:tnLst>
    <p:bldLst>
      <p:bldP spid="7" grpId="0" animBg="1"/>
      <p:bldP spid="7" grpId="1" animBg="1"/>
      <p:bldP spid="2" grpId="0" animBg="1"/>
      <p:bldP spid="2" grpId="1" animBg="1"/>
      <p:bldP spid="25" grpId="0" animBg="1"/>
      <p:bldP spid="25" grpId="1" animBg="1"/>
      <p:bldP spid="27" grpId="0" animBg="1"/>
      <p:bldP spid="27" grpId="1" animBg="1"/>
      <p:bldP spid="22" grpId="0" animBg="1"/>
      <p:bldP spid="22" grpId="1" animBg="1"/>
      <p:bldP spid="24" grpId="0" animBg="1"/>
      <p:bldP spid="24" grpId="1" animBg="1"/>
      <p:bldP spid="23" grpId="0" animBg="1"/>
      <p:bldP spid="23" grpId="1" animBg="1"/>
      <p:bldP spid="36"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circle with white lines on it&#10;&#10;Description automatically generated">
            <a:extLst>
              <a:ext uri="{FF2B5EF4-FFF2-40B4-BE49-F238E27FC236}">
                <a16:creationId xmlns:a16="http://schemas.microsoft.com/office/drawing/2014/main" id="{3555B8A7-D6ED-90E3-6D24-2745ECA2E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83" y="555512"/>
            <a:ext cx="720000" cy="720000"/>
          </a:xfrm>
          <a:prstGeom prst="rect">
            <a:avLst/>
          </a:prstGeom>
        </p:spPr>
      </p:pic>
      <p:sp>
        <p:nvSpPr>
          <p:cNvPr id="5" name="Rectangle: Rounded Corners 4">
            <a:hlinkClick r:id="" action="ppaction://noaction" highlightClick="1"/>
            <a:extLst>
              <a:ext uri="{FF2B5EF4-FFF2-40B4-BE49-F238E27FC236}">
                <a16:creationId xmlns:a16="http://schemas.microsoft.com/office/drawing/2014/main" id="{24592447-56E8-9F04-BB2B-F670029CA0A7}"/>
              </a:ext>
            </a:extLst>
          </p:cNvPr>
          <p:cNvSpPr/>
          <p:nvPr/>
        </p:nvSpPr>
        <p:spPr>
          <a:xfrm>
            <a:off x="1073188" y="1451010"/>
            <a:ext cx="10065867" cy="720000"/>
          </a:xfrm>
          <a:prstGeom prst="roundRect">
            <a:avLst>
              <a:gd name="adj" fmla="val 33718"/>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marL="2057400" indent="-2057400">
              <a:defRPr/>
            </a:pPr>
            <a:r>
              <a:rPr lang="en-GB" sz="1800" dirty="0">
                <a:solidFill>
                  <a:srgbClr val="000000"/>
                </a:solidFill>
                <a:effectLst/>
                <a:latin typeface="Calibri"/>
                <a:ea typeface="Calibri"/>
                <a:cs typeface="Calibri"/>
              </a:rPr>
              <a:t>GMGN2688 Issue 3 </a:t>
            </a:r>
            <a:r>
              <a:rPr lang="en-GB" dirty="0">
                <a:solidFill>
                  <a:schemeClr val="tx1"/>
                </a:solidFill>
                <a:latin typeface="Calibri"/>
                <a:ea typeface="Calibri"/>
                <a:cs typeface="Calibri"/>
              </a:rPr>
              <a:t>–</a:t>
            </a:r>
            <a:r>
              <a:rPr lang="en-GB" dirty="0">
                <a:solidFill>
                  <a:srgbClr val="000000"/>
                </a:solidFill>
                <a:latin typeface="Calibri"/>
                <a:ea typeface="Calibri"/>
                <a:cs typeface="Calibri"/>
              </a:rPr>
              <a:t> </a:t>
            </a:r>
            <a:r>
              <a:rPr lang="en-GB" sz="1800" dirty="0">
                <a:solidFill>
                  <a:srgbClr val="000000"/>
                </a:solidFill>
                <a:effectLst/>
                <a:latin typeface="Calibri"/>
                <a:ea typeface="Calibri"/>
                <a:cs typeface="Calibri"/>
              </a:rPr>
              <a:t>Application of the WAG NTSN and NOI NTSN to the Design of Freight Wagons</a:t>
            </a:r>
            <a:endParaRPr lang="en-GB" sz="1800" i="1" dirty="0">
              <a:solidFill>
                <a:schemeClr val="tx1"/>
              </a:solidFill>
              <a:effectLst/>
              <a:latin typeface="Calibri"/>
              <a:ea typeface="Calibri"/>
              <a:cs typeface="Calibri"/>
            </a:endParaRPr>
          </a:p>
        </p:txBody>
      </p:sp>
      <p:sp>
        <p:nvSpPr>
          <p:cNvPr id="96" name="Rectangle: Rounded Corners 95">
            <a:hlinkClick r:id="" action="ppaction://noaction" highlightClick="1"/>
            <a:extLst>
              <a:ext uri="{FF2B5EF4-FFF2-40B4-BE49-F238E27FC236}">
                <a16:creationId xmlns:a16="http://schemas.microsoft.com/office/drawing/2014/main" id="{CD7569DD-3719-4B53-91BD-09854E05A764}"/>
              </a:ext>
            </a:extLst>
          </p:cNvPr>
          <p:cNvSpPr/>
          <p:nvPr/>
        </p:nvSpPr>
        <p:spPr>
          <a:xfrm>
            <a:off x="1073188" y="563010"/>
            <a:ext cx="10065867" cy="720000"/>
          </a:xfrm>
          <a:prstGeom prst="roundRect">
            <a:avLst>
              <a:gd name="adj" fmla="val 30718"/>
            </a:avLst>
          </a:prstGeom>
          <a:solidFill>
            <a:srgbClr val="1B86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defRPr/>
            </a:pPr>
            <a:r>
              <a:rPr kumimoji="0" lang="en-GB" sz="1800" b="0" i="0" u="none" strike="noStrike" kern="1200" cap="none" normalizeH="0" noProof="0" dirty="0">
                <a:ln>
                  <a:noFill/>
                </a:ln>
                <a:solidFill>
                  <a:prstClr val="white"/>
                </a:solidFill>
                <a:effectLst/>
                <a:uLnTx/>
                <a:uFillTx/>
                <a:latin typeface="Calibri" panose="020F0502020204030204"/>
                <a:ea typeface="+mn-ea"/>
                <a:cs typeface="+mn-cs"/>
              </a:rPr>
              <a:t>Five Rolling Stock </a:t>
            </a:r>
            <a:r>
              <a:rPr lang="en-GB" dirty="0">
                <a:solidFill>
                  <a:prstClr val="white"/>
                </a:solidFill>
                <a:latin typeface="Calibri" panose="020F0502020204030204"/>
              </a:rPr>
              <a:t>standards have</a:t>
            </a:r>
            <a:r>
              <a:rPr kumimoji="0" lang="en-GB" sz="1800" b="0" i="0" u="none" strike="noStrike" kern="1200" cap="none" normalizeH="0" noProof="0" dirty="0">
                <a:ln>
                  <a:noFill/>
                </a:ln>
                <a:solidFill>
                  <a:prstClr val="white"/>
                </a:solidFill>
                <a:effectLst/>
                <a:uLnTx/>
                <a:uFillTx/>
                <a:latin typeface="Calibri" panose="020F0502020204030204"/>
                <a:ea typeface="+mn-ea"/>
                <a:cs typeface="+mn-cs"/>
              </a:rPr>
              <a:t> been updated in the June 2024 Standards </a:t>
            </a:r>
            <a:r>
              <a:rPr lang="en-GB" dirty="0">
                <a:solidFill>
                  <a:prstClr val="white"/>
                </a:solidFill>
                <a:latin typeface="Calibri" panose="020F0502020204030204"/>
              </a:rPr>
              <a:t>Catalogue</a:t>
            </a:r>
            <a:r>
              <a:rPr kumimoji="0" lang="en-GB" sz="1800" b="0" i="0" u="none" strike="noStrike" kern="1200" cap="none" normalizeH="0" noProof="0" dirty="0">
                <a:ln>
                  <a:noFill/>
                </a:ln>
                <a:solidFill>
                  <a:prstClr val="white"/>
                </a:solidFill>
                <a:effectLst/>
                <a:uLnTx/>
                <a:uFillTx/>
                <a:latin typeface="Calibri" panose="020F0502020204030204"/>
                <a:ea typeface="+mn-ea"/>
                <a:cs typeface="+mn-cs"/>
              </a:rPr>
              <a:t>.</a:t>
            </a:r>
            <a:r>
              <a:rPr lang="en-GB" dirty="0">
                <a:solidFill>
                  <a:prstClr val="white"/>
                </a:solidFill>
                <a:latin typeface="Calibri" panose="020F0502020204030204"/>
              </a:rPr>
              <a:t> </a:t>
            </a:r>
            <a:endParaRPr kumimoji="0" lang="en-GB" sz="1800" b="0" i="0" u="none" strike="noStrike" kern="1200" cap="none" normalizeH="0" noProof="0" dirty="0">
              <a:ln>
                <a:noFill/>
              </a:ln>
              <a:solidFill>
                <a:prstClr val="white"/>
              </a:solidFill>
              <a:effectLst/>
              <a:uLnTx/>
              <a:uFillTx/>
              <a:latin typeface="Calibri" panose="020F0502020204030204"/>
              <a:ea typeface="+mn-ea"/>
              <a:cs typeface="+mn-cs"/>
            </a:endParaRPr>
          </a:p>
        </p:txBody>
      </p:sp>
      <p:pic>
        <p:nvPicPr>
          <p:cNvPr id="13" name="Picture 12">
            <a:hlinkClick r:id="rId4" action="ppaction://hlinksldjump"/>
            <a:extLst>
              <a:ext uri="{FF2B5EF4-FFF2-40B4-BE49-F238E27FC236}">
                <a16:creationId xmlns:a16="http://schemas.microsoft.com/office/drawing/2014/main" id="{C8B40F3F-6F4D-419A-8D07-6E20A5B50E0E}"/>
              </a:ext>
            </a:extLst>
          </p:cNvPr>
          <p:cNvPicPr>
            <a:picLocks noChangeAspect="1"/>
          </p:cNvPicPr>
          <p:nvPr/>
        </p:nvPicPr>
        <p:blipFill>
          <a:blip r:embed="rId5"/>
          <a:stretch>
            <a:fillRect/>
          </a:stretch>
        </p:blipFill>
        <p:spPr>
          <a:xfrm>
            <a:off x="11290478" y="157163"/>
            <a:ext cx="755970" cy="755970"/>
          </a:xfrm>
          <a:prstGeom prst="rect">
            <a:avLst/>
          </a:prstGeom>
        </p:spPr>
      </p:pic>
      <p:sp>
        <p:nvSpPr>
          <p:cNvPr id="20" name="Title 1">
            <a:extLst>
              <a:ext uri="{FF2B5EF4-FFF2-40B4-BE49-F238E27FC236}">
                <a16:creationId xmlns:a16="http://schemas.microsoft.com/office/drawing/2014/main" id="{3FC419C9-125C-440F-B86B-135CD3F21D56}"/>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a:t>
            </a:r>
            <a:r>
              <a:rPr lang="en-GB" sz="2400" spc="-50" dirty="0">
                <a:solidFill>
                  <a:prstClr val="black"/>
                </a:solidFill>
                <a:latin typeface="Calibri"/>
              </a:rPr>
              <a:t>standards</a:t>
            </a:r>
            <a:r>
              <a:rPr kumimoji="0" lang="en-GB" sz="2400" b="0" i="0" u="none" strike="noStrike" kern="1200" cap="none" spc="-50" normalizeH="0" baseline="0" noProof="0">
                <a:ln>
                  <a:noFill/>
                </a:ln>
                <a:solidFill>
                  <a:prstClr val="black"/>
                </a:solidFill>
                <a:effectLst/>
                <a:uLnTx/>
                <a:uFillTx/>
                <a:latin typeface="Calibri"/>
                <a:ea typeface="+mj-ea"/>
                <a:cs typeface="+mj-cs"/>
              </a:rPr>
              <a:t> – June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14" name="Picture 13">
            <a:hlinkClick r:id="" action="ppaction://hlinkshowjump?jump=endshow"/>
            <a:extLst>
              <a:ext uri="{FF2B5EF4-FFF2-40B4-BE49-F238E27FC236}">
                <a16:creationId xmlns:a16="http://schemas.microsoft.com/office/drawing/2014/main" id="{F669768E-9899-433D-8744-18C270214005}"/>
              </a:ext>
            </a:extLst>
          </p:cNvPr>
          <p:cNvPicPr>
            <a:picLocks noChangeAspect="1"/>
          </p:cNvPicPr>
          <p:nvPr/>
        </p:nvPicPr>
        <p:blipFill>
          <a:blip r:embed="rId6"/>
          <a:stretch>
            <a:fillRect/>
          </a:stretch>
        </p:blipFill>
        <p:spPr>
          <a:xfrm>
            <a:off x="89371" y="6016808"/>
            <a:ext cx="720000" cy="692039"/>
          </a:xfrm>
          <a:prstGeom prst="rect">
            <a:avLst/>
          </a:prstGeom>
        </p:spPr>
      </p:pic>
      <p:sp>
        <p:nvSpPr>
          <p:cNvPr id="2" name="Rectangle: Rounded Corners 1">
            <a:hlinkClick r:id="" action="ppaction://noaction" highlightClick="1"/>
            <a:extLst>
              <a:ext uri="{FF2B5EF4-FFF2-40B4-BE49-F238E27FC236}">
                <a16:creationId xmlns:a16="http://schemas.microsoft.com/office/drawing/2014/main" id="{E9876D3E-20E1-0833-4526-938C6A699B00}"/>
              </a:ext>
            </a:extLst>
          </p:cNvPr>
          <p:cNvSpPr/>
          <p:nvPr/>
        </p:nvSpPr>
        <p:spPr>
          <a:xfrm>
            <a:off x="1073188" y="2342941"/>
            <a:ext cx="10065867" cy="720000"/>
          </a:xfrm>
          <a:prstGeom prst="roundRect">
            <a:avLst>
              <a:gd name="adj" fmla="val 32436"/>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a:defRPr/>
            </a:pPr>
            <a:r>
              <a:rPr lang="en-GB" sz="1800" dirty="0">
                <a:solidFill>
                  <a:srgbClr val="000000"/>
                </a:solidFill>
                <a:effectLst/>
                <a:latin typeface="Calibri"/>
                <a:ea typeface="Calibri"/>
                <a:cs typeface="Calibri"/>
              </a:rPr>
              <a:t>RIS-2701-RST Issue 2 </a:t>
            </a:r>
            <a:r>
              <a:rPr lang="en-GB" dirty="0">
                <a:solidFill>
                  <a:schemeClr val="tx1"/>
                </a:solidFill>
                <a:latin typeface="Calibri"/>
                <a:ea typeface="Calibri"/>
                <a:cs typeface="Calibri"/>
              </a:rPr>
              <a:t>–</a:t>
            </a:r>
            <a:r>
              <a:rPr lang="en-GB" dirty="0">
                <a:solidFill>
                  <a:srgbClr val="000000"/>
                </a:solidFill>
                <a:latin typeface="Calibri"/>
                <a:ea typeface="Calibri"/>
                <a:cs typeface="Calibri"/>
              </a:rPr>
              <a:t> </a:t>
            </a:r>
            <a:r>
              <a:rPr lang="en-GB" sz="1800" dirty="0">
                <a:solidFill>
                  <a:srgbClr val="000000"/>
                </a:solidFill>
                <a:effectLst/>
                <a:latin typeface="Calibri"/>
                <a:ea typeface="Calibri"/>
                <a:cs typeface="Calibri"/>
              </a:rPr>
              <a:t>Rail Industry Standard for NDT Processes on Rail Vehicles</a:t>
            </a:r>
            <a:endParaRPr lang="en-GB" sz="1800" i="1" dirty="0">
              <a:solidFill>
                <a:schemeClr val="tx1"/>
              </a:solidFill>
              <a:effectLst/>
              <a:latin typeface="Calibri"/>
              <a:ea typeface="Calibri"/>
              <a:cs typeface="Calibri"/>
            </a:endParaRPr>
          </a:p>
        </p:txBody>
      </p:sp>
      <p:sp>
        <p:nvSpPr>
          <p:cNvPr id="10" name="Rectangle: Rounded Corners 9">
            <a:hlinkClick r:id="" action="ppaction://noaction" highlightClick="1"/>
            <a:extLst>
              <a:ext uri="{FF2B5EF4-FFF2-40B4-BE49-F238E27FC236}">
                <a16:creationId xmlns:a16="http://schemas.microsoft.com/office/drawing/2014/main" id="{0B857E64-2FF7-9ECC-2655-5E7CB5DAD0D6}"/>
              </a:ext>
            </a:extLst>
          </p:cNvPr>
          <p:cNvSpPr/>
          <p:nvPr/>
        </p:nvSpPr>
        <p:spPr>
          <a:xfrm>
            <a:off x="1068127" y="3234871"/>
            <a:ext cx="10065867" cy="720000"/>
          </a:xfrm>
          <a:prstGeom prst="roundRect">
            <a:avLst>
              <a:gd name="adj" fmla="val 28587"/>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a:defRPr/>
            </a:pPr>
            <a:r>
              <a:rPr lang="en-GB" sz="1800" dirty="0">
                <a:solidFill>
                  <a:srgbClr val="000000"/>
                </a:solidFill>
                <a:effectLst/>
                <a:latin typeface="Calibri"/>
                <a:ea typeface="Calibri"/>
                <a:cs typeface="Calibri"/>
              </a:rPr>
              <a:t>RIS-2761-RST Issue 2 </a:t>
            </a:r>
            <a:r>
              <a:rPr lang="en-GB" dirty="0">
                <a:solidFill>
                  <a:schemeClr val="tx1"/>
                </a:solidFill>
                <a:latin typeface="Calibri"/>
                <a:ea typeface="Calibri"/>
                <a:cs typeface="Calibri"/>
              </a:rPr>
              <a:t>–</a:t>
            </a:r>
            <a:r>
              <a:rPr lang="en-GB" dirty="0">
                <a:solidFill>
                  <a:srgbClr val="000000"/>
                </a:solidFill>
                <a:latin typeface="Calibri"/>
                <a:ea typeface="Calibri"/>
                <a:cs typeface="Calibri"/>
              </a:rPr>
              <a:t> </a:t>
            </a:r>
            <a:r>
              <a:rPr lang="en-GB" sz="1800" dirty="0">
                <a:solidFill>
                  <a:srgbClr val="000000"/>
                </a:solidFill>
                <a:effectLst/>
                <a:latin typeface="Calibri"/>
                <a:ea typeface="Calibri"/>
                <a:cs typeface="Calibri"/>
              </a:rPr>
              <a:t>Rail Industry Standard for Driving Cabs</a:t>
            </a:r>
            <a:endParaRPr lang="en-GB" sz="1800" i="1" dirty="0">
              <a:solidFill>
                <a:schemeClr val="tx1"/>
              </a:solidFill>
              <a:effectLst/>
              <a:latin typeface="Calibri"/>
              <a:ea typeface="Calibri"/>
              <a:cs typeface="Calibri"/>
            </a:endParaRPr>
          </a:p>
        </p:txBody>
      </p:sp>
      <p:sp>
        <p:nvSpPr>
          <p:cNvPr id="3" name="Title 1">
            <a:extLst>
              <a:ext uri="{FF2B5EF4-FFF2-40B4-BE49-F238E27FC236}">
                <a16:creationId xmlns:a16="http://schemas.microsoft.com/office/drawing/2014/main" id="{C9DC2E80-9E9B-AFCF-393E-22360EF2FCC0}"/>
              </a:ext>
            </a:extLst>
          </p:cNvPr>
          <p:cNvSpPr txBox="1">
            <a:spLocks/>
          </p:cNvSpPr>
          <p:nvPr/>
        </p:nvSpPr>
        <p:spPr>
          <a:xfrm>
            <a:off x="2402723" y="5765448"/>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000" b="1" i="0" u="none" strike="noStrike" kern="1200" cap="none" spc="-50" normalizeH="0" baseline="0" noProof="0" dirty="0">
                <a:ln>
                  <a:noFill/>
                </a:ln>
                <a:solidFill>
                  <a:srgbClr val="C00000"/>
                </a:solidFill>
                <a:effectLst/>
                <a:uLnTx/>
                <a:uFillTx/>
                <a:latin typeface="Calibri"/>
                <a:ea typeface="+mj-ea"/>
                <a:cs typeface="+mj-cs"/>
              </a:rPr>
              <a:t>Click on a play button to find out more about the change</a:t>
            </a:r>
            <a:r>
              <a:rPr lang="en-GB" sz="2000" b="1" spc="-50" dirty="0">
                <a:solidFill>
                  <a:srgbClr val="C00000"/>
                </a:solidFill>
                <a:latin typeface="Calibri"/>
              </a:rPr>
              <a:t>.  </a:t>
            </a:r>
            <a:endParaRPr kumimoji="0" lang="en-GB" sz="2000" b="1" i="0" u="none" strike="noStrike" kern="1200" cap="none" spc="-50" normalizeH="0" baseline="0" noProof="0" dirty="0">
              <a:ln>
                <a:noFill/>
              </a:ln>
              <a:solidFill>
                <a:srgbClr val="C00000"/>
              </a:solidFill>
              <a:effectLst/>
              <a:uLnTx/>
              <a:uFillTx/>
              <a:latin typeface="Calibri"/>
              <a:ea typeface="+mj-ea"/>
              <a:cs typeface="+mj-cs"/>
            </a:endParaRPr>
          </a:p>
        </p:txBody>
      </p:sp>
      <p:pic>
        <p:nvPicPr>
          <p:cNvPr id="4" name="Picture 3">
            <a:hlinkClick r:id="rId7" action="ppaction://hlinksldjump"/>
            <a:extLst>
              <a:ext uri="{FF2B5EF4-FFF2-40B4-BE49-F238E27FC236}">
                <a16:creationId xmlns:a16="http://schemas.microsoft.com/office/drawing/2014/main" id="{4688E360-3B84-86AC-79B2-437F036FB94A}"/>
              </a:ext>
            </a:extLst>
          </p:cNvPr>
          <p:cNvPicPr>
            <a:picLocks noChangeAspect="1"/>
          </p:cNvPicPr>
          <p:nvPr/>
        </p:nvPicPr>
        <p:blipFill>
          <a:blip r:embed="rId8">
            <a:biLevel thresh="75000"/>
          </a:blip>
          <a:stretch>
            <a:fillRect/>
          </a:stretch>
        </p:blipFill>
        <p:spPr>
          <a:xfrm>
            <a:off x="10529832" y="1442886"/>
            <a:ext cx="755970" cy="755970"/>
          </a:xfrm>
          <a:prstGeom prst="rect">
            <a:avLst/>
          </a:prstGeom>
        </p:spPr>
      </p:pic>
      <p:pic>
        <p:nvPicPr>
          <p:cNvPr id="6" name="Picture 5">
            <a:hlinkClick r:id="rId9" action="ppaction://hlinksldjump"/>
            <a:extLst>
              <a:ext uri="{FF2B5EF4-FFF2-40B4-BE49-F238E27FC236}">
                <a16:creationId xmlns:a16="http://schemas.microsoft.com/office/drawing/2014/main" id="{AB347BDE-E698-9197-5510-930480F06C93}"/>
              </a:ext>
            </a:extLst>
          </p:cNvPr>
          <p:cNvPicPr>
            <a:picLocks noChangeAspect="1"/>
          </p:cNvPicPr>
          <p:nvPr/>
        </p:nvPicPr>
        <p:blipFill>
          <a:blip r:embed="rId8">
            <a:biLevel thresh="75000"/>
          </a:blip>
          <a:stretch>
            <a:fillRect/>
          </a:stretch>
        </p:blipFill>
        <p:spPr>
          <a:xfrm>
            <a:off x="10529832" y="2329886"/>
            <a:ext cx="755970" cy="755970"/>
          </a:xfrm>
          <a:prstGeom prst="rect">
            <a:avLst/>
          </a:prstGeom>
        </p:spPr>
      </p:pic>
      <p:pic>
        <p:nvPicPr>
          <p:cNvPr id="8" name="Picture 7">
            <a:hlinkClick r:id="rId10" action="ppaction://hlinksldjump"/>
            <a:extLst>
              <a:ext uri="{FF2B5EF4-FFF2-40B4-BE49-F238E27FC236}">
                <a16:creationId xmlns:a16="http://schemas.microsoft.com/office/drawing/2014/main" id="{9FE89A72-DF1B-0163-942F-C36117D4FA60}"/>
              </a:ext>
            </a:extLst>
          </p:cNvPr>
          <p:cNvPicPr>
            <a:picLocks noChangeAspect="1"/>
          </p:cNvPicPr>
          <p:nvPr/>
        </p:nvPicPr>
        <p:blipFill>
          <a:blip r:embed="rId8">
            <a:biLevel thresh="75000"/>
          </a:blip>
          <a:stretch>
            <a:fillRect/>
          </a:stretch>
        </p:blipFill>
        <p:spPr>
          <a:xfrm>
            <a:off x="10529832" y="3216886"/>
            <a:ext cx="755970" cy="755970"/>
          </a:xfrm>
          <a:prstGeom prst="rect">
            <a:avLst/>
          </a:prstGeom>
        </p:spPr>
      </p:pic>
      <p:pic>
        <p:nvPicPr>
          <p:cNvPr id="7" name="Picture 6">
            <a:extLst>
              <a:ext uri="{FF2B5EF4-FFF2-40B4-BE49-F238E27FC236}">
                <a16:creationId xmlns:a16="http://schemas.microsoft.com/office/drawing/2014/main" id="{9BCE493D-51BD-858F-AB68-94308EBF6A46}"/>
              </a:ext>
            </a:extLst>
          </p:cNvPr>
          <p:cNvPicPr>
            <a:picLocks noChangeAspect="1"/>
          </p:cNvPicPr>
          <p:nvPr/>
        </p:nvPicPr>
        <p:blipFill>
          <a:blip r:embed="rId11">
            <a:alphaModFix amt="20000"/>
          </a:blip>
          <a:stretch>
            <a:fillRect/>
          </a:stretch>
        </p:blipFill>
        <p:spPr>
          <a:xfrm flipH="1">
            <a:off x="10372933" y="6016808"/>
            <a:ext cx="756000" cy="756000"/>
          </a:xfrm>
          <a:prstGeom prst="rect">
            <a:avLst/>
          </a:prstGeom>
        </p:spPr>
      </p:pic>
      <p:sp>
        <p:nvSpPr>
          <p:cNvPr id="11" name="Rectangle: Rounded Corners 10">
            <a:hlinkClick r:id="" action="ppaction://noaction" highlightClick="1"/>
            <a:extLst>
              <a:ext uri="{FF2B5EF4-FFF2-40B4-BE49-F238E27FC236}">
                <a16:creationId xmlns:a16="http://schemas.microsoft.com/office/drawing/2014/main" id="{24592447-56E8-9F04-BB2B-F670029CA0A7}"/>
              </a:ext>
            </a:extLst>
          </p:cNvPr>
          <p:cNvSpPr/>
          <p:nvPr/>
        </p:nvSpPr>
        <p:spPr>
          <a:xfrm>
            <a:off x="1073188" y="4121871"/>
            <a:ext cx="10055745" cy="720000"/>
          </a:xfrm>
          <a:prstGeom prst="roundRect">
            <a:avLst>
              <a:gd name="adj" fmla="val 36918"/>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a:defRPr/>
            </a:pPr>
            <a:r>
              <a:rPr lang="en-GB" sz="1800" dirty="0">
                <a:solidFill>
                  <a:schemeClr val="tx1"/>
                </a:solidFill>
                <a:effectLst/>
                <a:latin typeface="Calibri"/>
                <a:ea typeface="Calibri"/>
                <a:cs typeface="Calibri"/>
              </a:rPr>
              <a:t>GMGN2641 Issue 2</a:t>
            </a:r>
            <a:r>
              <a:rPr lang="en-GB" dirty="0">
                <a:solidFill>
                  <a:schemeClr val="tx1"/>
                </a:solidFill>
                <a:latin typeface="Calibri"/>
                <a:ea typeface="Calibri"/>
                <a:cs typeface="Calibri"/>
              </a:rPr>
              <a:t> – </a:t>
            </a:r>
            <a:r>
              <a:rPr lang="en-GB" sz="1800" dirty="0">
                <a:solidFill>
                  <a:schemeClr val="tx1"/>
                </a:solidFill>
                <a:effectLst/>
                <a:latin typeface="Calibri"/>
                <a:ea typeface="Calibri"/>
                <a:cs typeface="Calibri"/>
              </a:rPr>
              <a:t>Guidance Note on Vehicle Static Testing</a:t>
            </a:r>
            <a:r>
              <a:rPr lang="en-GB" sz="1800" dirty="0">
                <a:solidFill>
                  <a:srgbClr val="000000"/>
                </a:solidFill>
                <a:effectLst/>
                <a:latin typeface="Calibri"/>
                <a:ea typeface="Calibri"/>
                <a:cs typeface="Calibri"/>
              </a:rPr>
              <a:t>.</a:t>
            </a:r>
            <a:endParaRPr lang="en-GB" sz="1800" i="1" dirty="0">
              <a:solidFill>
                <a:schemeClr val="tx1"/>
              </a:solidFill>
              <a:effectLst/>
              <a:latin typeface="Calibri"/>
              <a:ea typeface="Calibri"/>
              <a:cs typeface="Calibri"/>
            </a:endParaRPr>
          </a:p>
        </p:txBody>
      </p:sp>
      <p:sp>
        <p:nvSpPr>
          <p:cNvPr id="18" name="Rectangle: Rounded Corners 17">
            <a:hlinkClick r:id="" action="ppaction://noaction" highlightClick="1"/>
            <a:extLst>
              <a:ext uri="{FF2B5EF4-FFF2-40B4-BE49-F238E27FC236}">
                <a16:creationId xmlns:a16="http://schemas.microsoft.com/office/drawing/2014/main" id="{E9876D3E-20E1-0833-4526-938C6A699B00}"/>
              </a:ext>
            </a:extLst>
          </p:cNvPr>
          <p:cNvSpPr/>
          <p:nvPr/>
        </p:nvSpPr>
        <p:spPr>
          <a:xfrm>
            <a:off x="1073188" y="5018667"/>
            <a:ext cx="10055745" cy="720000"/>
          </a:xfrm>
          <a:prstGeom prst="roundRect">
            <a:avLst>
              <a:gd name="adj" fmla="val 29940"/>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marL="1879600" indent="-1879600">
              <a:defRPr/>
            </a:pPr>
            <a:r>
              <a:rPr lang="en-GB" sz="1800">
                <a:solidFill>
                  <a:schemeClr val="tx1"/>
                </a:solidFill>
                <a:effectLst/>
                <a:latin typeface="Calibri"/>
                <a:ea typeface="Calibri"/>
                <a:cs typeface="Calibri"/>
              </a:rPr>
              <a:t>GMRT2141 Issue 5</a:t>
            </a:r>
            <a:r>
              <a:rPr lang="en-GB">
                <a:solidFill>
                  <a:schemeClr val="tx1"/>
                </a:solidFill>
                <a:latin typeface="Calibri"/>
                <a:ea typeface="Calibri"/>
                <a:cs typeface="Calibri"/>
              </a:rPr>
              <a:t> – </a:t>
            </a:r>
            <a:r>
              <a:rPr lang="en-GB" sz="1800">
                <a:solidFill>
                  <a:schemeClr val="tx1"/>
                </a:solidFill>
                <a:effectLst/>
                <a:latin typeface="Calibri"/>
                <a:ea typeface="Calibri"/>
                <a:cs typeface="Calibri"/>
              </a:rPr>
              <a:t>Permissible Track Forces and Resistance to Derailment and Roll-Over of </a:t>
            </a:r>
            <a:br>
              <a:rPr lang="en-GB" sz="1800">
                <a:effectLst/>
                <a:latin typeface="Calibri" panose="020F0502020204030204" pitchFamily="34" charset="0"/>
                <a:ea typeface="Calibri" panose="020F0502020204030204" pitchFamily="34" charset="0"/>
              </a:rPr>
            </a:br>
            <a:r>
              <a:rPr lang="en-GB" sz="1800">
                <a:solidFill>
                  <a:schemeClr val="tx1"/>
                </a:solidFill>
                <a:effectLst/>
                <a:latin typeface="Calibri"/>
                <a:ea typeface="Calibri"/>
                <a:cs typeface="Calibri"/>
              </a:rPr>
              <a:t>Railway Vehicles</a:t>
            </a:r>
            <a:r>
              <a:rPr lang="en-GB" sz="1800">
                <a:solidFill>
                  <a:srgbClr val="000000"/>
                </a:solidFill>
                <a:effectLst/>
                <a:latin typeface="Calibri"/>
                <a:ea typeface="Calibri"/>
                <a:cs typeface="Calibri"/>
              </a:rPr>
              <a:t>.</a:t>
            </a:r>
            <a:endParaRPr lang="en-GB" sz="1800" i="1">
              <a:solidFill>
                <a:schemeClr val="tx1"/>
              </a:solidFill>
              <a:effectLst/>
              <a:latin typeface="Calibri"/>
              <a:ea typeface="Calibri"/>
              <a:cs typeface="Calibri"/>
            </a:endParaRPr>
          </a:p>
        </p:txBody>
      </p:sp>
      <p:pic>
        <p:nvPicPr>
          <p:cNvPr id="19" name="Picture 18">
            <a:hlinkClick r:id="rId12" action="ppaction://hlinksldjump"/>
            <a:extLst>
              <a:ext uri="{FF2B5EF4-FFF2-40B4-BE49-F238E27FC236}">
                <a16:creationId xmlns:a16="http://schemas.microsoft.com/office/drawing/2014/main" id="{7D25F7ED-87CB-F691-E518-EFA4CD8C714C}"/>
              </a:ext>
            </a:extLst>
          </p:cNvPr>
          <p:cNvPicPr>
            <a:picLocks noChangeAspect="1"/>
          </p:cNvPicPr>
          <p:nvPr/>
        </p:nvPicPr>
        <p:blipFill>
          <a:blip r:embed="rId8">
            <a:biLevel thresh="75000"/>
          </a:blip>
          <a:stretch>
            <a:fillRect/>
          </a:stretch>
        </p:blipFill>
        <p:spPr>
          <a:xfrm>
            <a:off x="10534508" y="4085901"/>
            <a:ext cx="755970" cy="755970"/>
          </a:xfrm>
          <a:prstGeom prst="rect">
            <a:avLst/>
          </a:prstGeom>
        </p:spPr>
      </p:pic>
      <p:pic>
        <p:nvPicPr>
          <p:cNvPr id="22" name="Picture 21">
            <a:hlinkClick r:id="rId13" action="ppaction://hlinksldjump"/>
            <a:extLst>
              <a:ext uri="{FF2B5EF4-FFF2-40B4-BE49-F238E27FC236}">
                <a16:creationId xmlns:a16="http://schemas.microsoft.com/office/drawing/2014/main" id="{6D7F76DF-8E64-826C-1787-66503EDDF6DC}"/>
              </a:ext>
            </a:extLst>
          </p:cNvPr>
          <p:cNvPicPr>
            <a:picLocks noChangeAspect="1"/>
          </p:cNvPicPr>
          <p:nvPr/>
        </p:nvPicPr>
        <p:blipFill>
          <a:blip r:embed="rId8">
            <a:biLevel thresh="75000"/>
          </a:blip>
          <a:stretch>
            <a:fillRect/>
          </a:stretch>
        </p:blipFill>
        <p:spPr>
          <a:xfrm>
            <a:off x="10534508" y="4991886"/>
            <a:ext cx="755970" cy="755970"/>
          </a:xfrm>
          <a:prstGeom prst="rect">
            <a:avLst/>
          </a:prstGeom>
        </p:spPr>
      </p:pic>
    </p:spTree>
    <p:extLst>
      <p:ext uri="{BB962C8B-B14F-4D97-AF65-F5344CB8AC3E}">
        <p14:creationId xmlns:p14="http://schemas.microsoft.com/office/powerpoint/2010/main" val="1519006244"/>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circle with white lines on it&#10;&#10;Description automatically generated">
            <a:extLst>
              <a:ext uri="{FF2B5EF4-FFF2-40B4-BE49-F238E27FC236}">
                <a16:creationId xmlns:a16="http://schemas.microsoft.com/office/drawing/2014/main" id="{3555B8A7-D6ED-90E3-6D24-2745ECA2E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83" y="555512"/>
            <a:ext cx="720000" cy="720000"/>
          </a:xfrm>
          <a:prstGeom prst="rect">
            <a:avLst/>
          </a:prstGeom>
        </p:spPr>
      </p:pic>
      <p:sp>
        <p:nvSpPr>
          <p:cNvPr id="96" name="Rectangle: Rounded Corners 95">
            <a:hlinkClick r:id="" action="ppaction://noaction" highlightClick="1"/>
            <a:extLst>
              <a:ext uri="{FF2B5EF4-FFF2-40B4-BE49-F238E27FC236}">
                <a16:creationId xmlns:a16="http://schemas.microsoft.com/office/drawing/2014/main" id="{CD7569DD-3719-4B53-91BD-09854E05A764}"/>
              </a:ext>
            </a:extLst>
          </p:cNvPr>
          <p:cNvSpPr/>
          <p:nvPr/>
        </p:nvSpPr>
        <p:spPr>
          <a:xfrm>
            <a:off x="1073188" y="563010"/>
            <a:ext cx="10065867" cy="720000"/>
          </a:xfrm>
          <a:prstGeom prst="roundRect">
            <a:avLst>
              <a:gd name="adj" fmla="val 30718"/>
            </a:avLst>
          </a:prstGeom>
          <a:solidFill>
            <a:srgbClr val="1B86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defRPr/>
            </a:pPr>
            <a:r>
              <a:rPr kumimoji="0" lang="en-GB" sz="1800" b="0" i="0" u="none" strike="noStrike" kern="1200" cap="none" normalizeH="0" noProof="0" dirty="0">
                <a:ln>
                  <a:noFill/>
                </a:ln>
                <a:solidFill>
                  <a:prstClr val="white"/>
                </a:solidFill>
                <a:effectLst/>
                <a:uLnTx/>
                <a:uFillTx/>
                <a:latin typeface="Calibri" panose="020F0502020204030204"/>
                <a:ea typeface="+mn-ea"/>
                <a:cs typeface="+mn-cs"/>
              </a:rPr>
              <a:t>One Technical note has been updated in the June 2024 Standards Catalogue.  </a:t>
            </a:r>
          </a:p>
        </p:txBody>
      </p:sp>
      <p:pic>
        <p:nvPicPr>
          <p:cNvPr id="13" name="Picture 12">
            <a:hlinkClick r:id="rId4" action="ppaction://hlinksldjump"/>
            <a:extLst>
              <a:ext uri="{FF2B5EF4-FFF2-40B4-BE49-F238E27FC236}">
                <a16:creationId xmlns:a16="http://schemas.microsoft.com/office/drawing/2014/main" id="{C8B40F3F-6F4D-419A-8D07-6E20A5B50E0E}"/>
              </a:ext>
            </a:extLst>
          </p:cNvPr>
          <p:cNvPicPr>
            <a:picLocks noChangeAspect="1"/>
          </p:cNvPicPr>
          <p:nvPr/>
        </p:nvPicPr>
        <p:blipFill>
          <a:blip r:embed="rId5"/>
          <a:stretch>
            <a:fillRect/>
          </a:stretch>
        </p:blipFill>
        <p:spPr>
          <a:xfrm>
            <a:off x="11290478" y="157163"/>
            <a:ext cx="755970" cy="755970"/>
          </a:xfrm>
          <a:prstGeom prst="rect">
            <a:avLst/>
          </a:prstGeom>
        </p:spPr>
      </p:pic>
      <p:sp>
        <p:nvSpPr>
          <p:cNvPr id="20" name="Title 1">
            <a:extLst>
              <a:ext uri="{FF2B5EF4-FFF2-40B4-BE49-F238E27FC236}">
                <a16:creationId xmlns:a16="http://schemas.microsoft.com/office/drawing/2014/main" id="{3FC419C9-125C-440F-B86B-135CD3F21D56}"/>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a:t>
            </a:r>
            <a:r>
              <a:rPr lang="en-GB" sz="2400" spc="-50" dirty="0">
                <a:solidFill>
                  <a:prstClr val="black"/>
                </a:solidFill>
                <a:latin typeface="Calibri"/>
              </a:rPr>
              <a:t>standards</a:t>
            </a:r>
            <a:r>
              <a:rPr kumimoji="0" lang="en-GB" sz="2400" b="0" i="0" u="none" strike="noStrike" kern="1200" cap="none" spc="-50" normalizeH="0" baseline="0" noProof="0">
                <a:ln>
                  <a:noFill/>
                </a:ln>
                <a:solidFill>
                  <a:prstClr val="black"/>
                </a:solidFill>
                <a:effectLst/>
                <a:uLnTx/>
                <a:uFillTx/>
                <a:latin typeface="Calibri"/>
                <a:ea typeface="+mj-ea"/>
                <a:cs typeface="+mj-cs"/>
              </a:rPr>
              <a:t> – June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14" name="Picture 13">
            <a:hlinkClick r:id="" action="ppaction://hlinkshowjump?jump=endshow"/>
            <a:extLst>
              <a:ext uri="{FF2B5EF4-FFF2-40B4-BE49-F238E27FC236}">
                <a16:creationId xmlns:a16="http://schemas.microsoft.com/office/drawing/2014/main" id="{F669768E-9899-433D-8744-18C270214005}"/>
              </a:ext>
            </a:extLst>
          </p:cNvPr>
          <p:cNvPicPr>
            <a:picLocks noChangeAspect="1"/>
          </p:cNvPicPr>
          <p:nvPr/>
        </p:nvPicPr>
        <p:blipFill>
          <a:blip r:embed="rId6"/>
          <a:stretch>
            <a:fillRect/>
          </a:stretch>
        </p:blipFill>
        <p:spPr>
          <a:xfrm>
            <a:off x="89371" y="6016808"/>
            <a:ext cx="720000" cy="692039"/>
          </a:xfrm>
          <a:prstGeom prst="rect">
            <a:avLst/>
          </a:prstGeom>
        </p:spPr>
      </p:pic>
      <p:sp>
        <p:nvSpPr>
          <p:cNvPr id="16" name="Rectangle: Rounded Corners 15">
            <a:hlinkClick r:id="" action="ppaction://noaction" highlightClick="1"/>
            <a:extLst>
              <a:ext uri="{FF2B5EF4-FFF2-40B4-BE49-F238E27FC236}">
                <a16:creationId xmlns:a16="http://schemas.microsoft.com/office/drawing/2014/main" id="{305F7A6B-F280-94D8-9CCA-7182933D6A1B}"/>
              </a:ext>
            </a:extLst>
          </p:cNvPr>
          <p:cNvSpPr/>
          <p:nvPr/>
        </p:nvSpPr>
        <p:spPr>
          <a:xfrm>
            <a:off x="1073187" y="1484595"/>
            <a:ext cx="10065867" cy="720000"/>
          </a:xfrm>
          <a:prstGeom prst="roundRect">
            <a:avLst>
              <a:gd name="adj" fmla="val 28587"/>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a:defRPr/>
            </a:pPr>
            <a:r>
              <a:rPr lang="en-GB" sz="1800" dirty="0">
                <a:solidFill>
                  <a:srgbClr val="000000"/>
                </a:solidFill>
                <a:effectLst/>
                <a:latin typeface="Calibri"/>
                <a:ea typeface="Calibri"/>
                <a:cs typeface="Calibri"/>
              </a:rPr>
              <a:t> TN2314 Issue 1: Route availability 	</a:t>
            </a:r>
          </a:p>
        </p:txBody>
      </p:sp>
      <p:pic>
        <p:nvPicPr>
          <p:cNvPr id="17" name="Picture 16">
            <a:hlinkClick r:id="rId7" action="ppaction://hlinksldjump"/>
            <a:extLst>
              <a:ext uri="{FF2B5EF4-FFF2-40B4-BE49-F238E27FC236}">
                <a16:creationId xmlns:a16="http://schemas.microsoft.com/office/drawing/2014/main" id="{21BB973A-FA62-26AB-815A-7B04878FF9A0}"/>
              </a:ext>
            </a:extLst>
          </p:cNvPr>
          <p:cNvPicPr>
            <a:picLocks noChangeAspect="1"/>
          </p:cNvPicPr>
          <p:nvPr/>
        </p:nvPicPr>
        <p:blipFill>
          <a:blip r:embed="rId8">
            <a:biLevel thresh="75000"/>
          </a:blip>
          <a:stretch>
            <a:fillRect/>
          </a:stretch>
        </p:blipFill>
        <p:spPr>
          <a:xfrm>
            <a:off x="10601988" y="1484595"/>
            <a:ext cx="755970" cy="755970"/>
          </a:xfrm>
          <a:prstGeom prst="rect">
            <a:avLst/>
          </a:prstGeom>
        </p:spPr>
      </p:pic>
      <p:pic>
        <p:nvPicPr>
          <p:cNvPr id="7" name="Picture 6">
            <a:hlinkClick r:id="" action="ppaction://hlinkshowjump?jump=previousslide"/>
            <a:extLst>
              <a:ext uri="{FF2B5EF4-FFF2-40B4-BE49-F238E27FC236}">
                <a16:creationId xmlns:a16="http://schemas.microsoft.com/office/drawing/2014/main" id="{53D8BF73-5890-77C6-BD08-695B70DDC94B}"/>
              </a:ext>
            </a:extLst>
          </p:cNvPr>
          <p:cNvPicPr>
            <a:picLocks noChangeAspect="1"/>
          </p:cNvPicPr>
          <p:nvPr/>
        </p:nvPicPr>
        <p:blipFill>
          <a:blip r:embed="rId9"/>
          <a:stretch>
            <a:fillRect/>
          </a:stretch>
        </p:blipFill>
        <p:spPr>
          <a:xfrm flipH="1">
            <a:off x="10372933" y="6016808"/>
            <a:ext cx="756000" cy="756000"/>
          </a:xfrm>
          <a:prstGeom prst="rect">
            <a:avLst/>
          </a:prstGeom>
        </p:spPr>
      </p:pic>
      <p:pic>
        <p:nvPicPr>
          <p:cNvPr id="11" name="Picture 10">
            <a:extLst>
              <a:ext uri="{FF2B5EF4-FFF2-40B4-BE49-F238E27FC236}">
                <a16:creationId xmlns:a16="http://schemas.microsoft.com/office/drawing/2014/main" id="{9A228B54-5AAC-FA19-434D-208440F42DFE}"/>
              </a:ext>
            </a:extLst>
          </p:cNvPr>
          <p:cNvPicPr>
            <a:picLocks noChangeAspect="1"/>
          </p:cNvPicPr>
          <p:nvPr/>
        </p:nvPicPr>
        <p:blipFill>
          <a:blip r:embed="rId9">
            <a:alphaModFix amt="20000"/>
          </a:blip>
          <a:stretch>
            <a:fillRect/>
          </a:stretch>
        </p:blipFill>
        <p:spPr>
          <a:xfrm>
            <a:off x="11290478" y="6016808"/>
            <a:ext cx="756000" cy="756000"/>
          </a:xfrm>
          <a:prstGeom prst="rect">
            <a:avLst/>
          </a:prstGeom>
        </p:spPr>
      </p:pic>
    </p:spTree>
    <p:extLst>
      <p:ext uri="{BB962C8B-B14F-4D97-AF65-F5344CB8AC3E}">
        <p14:creationId xmlns:p14="http://schemas.microsoft.com/office/powerpoint/2010/main" val="3086124657"/>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hlinkClick r:id="" action="ppaction://noaction" highlightClick="1"/>
            <a:extLst>
              <a:ext uri="{FF2B5EF4-FFF2-40B4-BE49-F238E27FC236}">
                <a16:creationId xmlns:a16="http://schemas.microsoft.com/office/drawing/2014/main" id="{44C61555-BA2A-4BC9-A516-C8062C254B09}"/>
              </a:ext>
            </a:extLst>
          </p:cNvPr>
          <p:cNvSpPr/>
          <p:nvPr/>
        </p:nvSpPr>
        <p:spPr>
          <a:xfrm>
            <a:off x="1073189" y="554876"/>
            <a:ext cx="9871902" cy="720000"/>
          </a:xfrm>
          <a:prstGeom prst="roundRect">
            <a:avLst>
              <a:gd name="adj" fmla="val 30718"/>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065020" indent="-2065020">
              <a:tabLst>
                <a:tab pos="1976438" algn="l"/>
              </a:tabLst>
              <a:defRPr/>
            </a:pPr>
            <a:r>
              <a:rPr lang="en-GB" dirty="0">
                <a:solidFill>
                  <a:srgbClr val="000000"/>
                </a:solidFill>
                <a:effectLst/>
                <a:latin typeface="Calibri"/>
                <a:ea typeface="Calibri"/>
                <a:cs typeface="Calibri"/>
              </a:rPr>
              <a:t>GMGN2688 Issue 3 </a:t>
            </a:r>
            <a:r>
              <a:rPr lang="en-GB" dirty="0">
                <a:solidFill>
                  <a:schemeClr val="tx1"/>
                </a:solidFill>
                <a:latin typeface="Calibri"/>
                <a:ea typeface="Calibri"/>
                <a:cs typeface="Calibri"/>
              </a:rPr>
              <a:t>– </a:t>
            </a:r>
            <a:r>
              <a:rPr lang="en-GB" dirty="0">
                <a:solidFill>
                  <a:srgbClr val="000000"/>
                </a:solidFill>
                <a:effectLst/>
                <a:latin typeface="Calibri"/>
                <a:ea typeface="Calibri"/>
                <a:cs typeface="Calibri"/>
              </a:rPr>
              <a:t>Application of the WAG NTSN and NOI NTSN to the Design of Freight Wagons</a:t>
            </a:r>
            <a:endParaRPr lang="en-GB" sz="1800" b="0" i="0" u="none" strike="noStrike" kern="1200" cap="none" spc="0" normalizeH="0" baseline="0" noProof="0" dirty="0">
              <a:ln>
                <a:noFill/>
              </a:ln>
              <a:solidFill>
                <a:schemeClr val="tx1"/>
              </a:solidFill>
              <a:effectLst/>
              <a:uLnTx/>
              <a:uFillTx/>
              <a:latin typeface="Calibri"/>
              <a:ea typeface="Calibri"/>
              <a:cs typeface="Calibri"/>
            </a:endParaRPr>
          </a:p>
        </p:txBody>
      </p:sp>
      <p:sp>
        <p:nvSpPr>
          <p:cNvPr id="98" name="Rectangle: Rounded Corners 97">
            <a:extLst>
              <a:ext uri="{FF2B5EF4-FFF2-40B4-BE49-F238E27FC236}">
                <a16:creationId xmlns:a16="http://schemas.microsoft.com/office/drawing/2014/main" id="{E62B2296-9CCF-4DBD-BB1C-6B80B8E5D278}"/>
              </a:ext>
            </a:extLst>
          </p:cNvPr>
          <p:cNvSpPr/>
          <p:nvPr/>
        </p:nvSpPr>
        <p:spPr>
          <a:xfrm>
            <a:off x="1063066" y="1429659"/>
            <a:ext cx="10065867" cy="4784328"/>
          </a:xfrm>
          <a:prstGeom prst="roundRect">
            <a:avLst>
              <a:gd name="adj" fmla="val 4382"/>
            </a:avLst>
          </a:prstGeom>
          <a:no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93132" y="1378018"/>
            <a:ext cx="10045924" cy="5131640"/>
          </a:xfrm>
          <a:prstGeom prst="roundRect">
            <a:avLst>
              <a:gd name="adj" fmla="val 438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36000" bIns="45720" rtlCol="0" anchor="t" anchorCtr="0"/>
          <a:lstStyle/>
          <a:p>
            <a:pPr>
              <a:spcAft>
                <a:spcPts val="600"/>
              </a:spcAft>
              <a:defRPr/>
            </a:pPr>
            <a:r>
              <a:rPr kumimoji="0" lang="en-GB" b="1" i="0" u="none" strike="noStrike" kern="1200" cap="none" spc="-50" normalizeH="0" noProof="0">
                <a:ln>
                  <a:noFill/>
                </a:ln>
                <a:solidFill>
                  <a:schemeClr val="tx1"/>
                </a:solidFill>
                <a:effectLst/>
                <a:uLnTx/>
                <a:uFillTx/>
                <a:ea typeface="+mn-ea"/>
                <a:cs typeface="+mn-cs"/>
              </a:rPr>
              <a:t>Overview</a:t>
            </a:r>
            <a:r>
              <a:rPr lang="en-GB" b="1" spc="-50">
                <a:solidFill>
                  <a:schemeClr val="tx1"/>
                </a:solidFill>
              </a:rPr>
              <a:t> </a:t>
            </a:r>
            <a:r>
              <a:rPr lang="en-GB" spc="-50">
                <a:solidFill>
                  <a:schemeClr val="tx1"/>
                </a:solidFill>
              </a:rPr>
              <a:t>–</a:t>
            </a:r>
            <a:r>
              <a:rPr lang="en-GB" b="1" spc="-50">
                <a:solidFill>
                  <a:schemeClr val="tx1"/>
                </a:solidFill>
              </a:rPr>
              <a:t> </a:t>
            </a:r>
            <a:r>
              <a:rPr kumimoji="0" lang="en-GB" i="0" u="none" strike="noStrike" kern="1200" cap="none" spc="-50" normalizeH="0" noProof="0">
                <a:ln>
                  <a:noFill/>
                </a:ln>
                <a:solidFill>
                  <a:schemeClr val="tx1"/>
                </a:solidFill>
                <a:effectLst/>
                <a:uLnTx/>
                <a:uFillTx/>
                <a:ea typeface="+mn-ea"/>
                <a:cs typeface="+mn-cs"/>
              </a:rPr>
              <a:t>This document gives guidance on the design of rail freight wagons</a:t>
            </a:r>
            <a:r>
              <a:rPr lang="en-GB" spc="-50" dirty="0">
                <a:solidFill>
                  <a:schemeClr val="tx1"/>
                </a:solidFill>
              </a:rPr>
              <a:t>, </a:t>
            </a:r>
            <a:r>
              <a:rPr kumimoji="0" lang="en-GB" i="0" u="none" strike="noStrike" kern="1200" cap="none" spc="-50" normalizeH="0" noProof="0">
                <a:ln>
                  <a:noFill/>
                </a:ln>
                <a:solidFill>
                  <a:schemeClr val="tx1"/>
                </a:solidFill>
                <a:effectLst/>
                <a:uLnTx/>
                <a:uFillTx/>
                <a:ea typeface="+mn-ea"/>
                <a:cs typeface="+mn-cs"/>
              </a:rPr>
              <a:t>including rail tank wagons</a:t>
            </a:r>
            <a:r>
              <a:rPr lang="en-GB" spc="-50" dirty="0">
                <a:solidFill>
                  <a:schemeClr val="tx1"/>
                </a:solidFill>
              </a:rPr>
              <a:t>.</a:t>
            </a:r>
            <a:r>
              <a:rPr kumimoji="0" lang="en-GB" i="0" u="none" strike="noStrike" kern="1200" cap="none" spc="-50" normalizeH="0" noProof="0" dirty="0">
                <a:ln>
                  <a:noFill/>
                </a:ln>
                <a:solidFill>
                  <a:schemeClr val="tx1"/>
                </a:solidFill>
                <a:effectLst/>
                <a:uLnTx/>
                <a:uFillTx/>
                <a:ea typeface="+mn-ea"/>
                <a:cs typeface="+mn-cs"/>
              </a:rPr>
              <a:t> </a:t>
            </a:r>
            <a:r>
              <a:rPr lang="en-GB" spc="-50" dirty="0">
                <a:solidFill>
                  <a:schemeClr val="tx1"/>
                </a:solidFill>
              </a:rPr>
              <a:t>The previous issue </a:t>
            </a:r>
            <a:r>
              <a:rPr kumimoji="0" lang="en-GB" i="0" u="none" strike="noStrike" kern="1200" cap="none" spc="-50" normalizeH="0" noProof="0">
                <a:ln>
                  <a:noFill/>
                </a:ln>
                <a:solidFill>
                  <a:schemeClr val="tx1"/>
                </a:solidFill>
                <a:effectLst/>
                <a:uLnTx/>
                <a:uFillTx/>
                <a:ea typeface="+mn-ea"/>
                <a:cs typeface="+mn-cs"/>
              </a:rPr>
              <a:t>was </a:t>
            </a:r>
            <a:r>
              <a:rPr lang="en-GB">
                <a:solidFill>
                  <a:schemeClr val="tx1"/>
                </a:solidFill>
              </a:rPr>
              <a:t>revised to reflect the introduction of the </a:t>
            </a:r>
            <a:r>
              <a:rPr lang="en-GB">
                <a:solidFill>
                  <a:schemeClr val="tx1"/>
                </a:solidFill>
                <a:hlinkClick r:id="rId3">
                  <a:extLst>
                    <a:ext uri="{A12FA001-AC4F-418D-AE19-62706E023703}">
                      <ahyp:hlinkClr xmlns:ahyp="http://schemas.microsoft.com/office/drawing/2018/hyperlinkcolor" val="tx"/>
                    </a:ext>
                  </a:extLst>
                </a:hlinkClick>
              </a:rPr>
              <a:t>Rolling Stock – Freight Wagons National Technical Specification Notice </a:t>
            </a:r>
            <a:r>
              <a:rPr lang="en-GB" dirty="0">
                <a:solidFill>
                  <a:schemeClr val="tx1"/>
                </a:solidFill>
              </a:rPr>
              <a:t>Issue 1 </a:t>
            </a:r>
            <a:r>
              <a:rPr lang="en-GB">
                <a:solidFill>
                  <a:schemeClr val="tx1"/>
                </a:solidFill>
              </a:rPr>
              <a:t>(WAG NTSN</a:t>
            </a:r>
            <a:r>
              <a:rPr lang="en-GB" dirty="0">
                <a:solidFill>
                  <a:schemeClr val="tx1"/>
                </a:solidFill>
              </a:rPr>
              <a:t>). This </a:t>
            </a:r>
            <a:r>
              <a:rPr lang="en-GB">
                <a:solidFill>
                  <a:schemeClr val="tx1"/>
                </a:solidFill>
              </a:rPr>
              <a:t>replaced the WAG Technical Specification for Interoperability (WAG TSI) in the UK.  </a:t>
            </a:r>
          </a:p>
          <a:p>
            <a:pPr>
              <a:spcAft>
                <a:spcPts val="600"/>
              </a:spcAft>
              <a:defRPr/>
            </a:pPr>
            <a:r>
              <a:rPr lang="en-GB">
                <a:solidFill>
                  <a:schemeClr val="tx1"/>
                </a:solidFill>
              </a:rPr>
              <a:t>The sections on design guidance and the requirements of the WAG TSI have been combined</a:t>
            </a:r>
            <a:r>
              <a:rPr lang="en-GB" dirty="0">
                <a:solidFill>
                  <a:schemeClr val="tx1"/>
                </a:solidFill>
              </a:rPr>
              <a:t>. Now </a:t>
            </a:r>
            <a:r>
              <a:rPr lang="en-GB">
                <a:solidFill>
                  <a:schemeClr val="tx1"/>
                </a:solidFill>
              </a:rPr>
              <a:t>all content on a particular subject is in one place.</a:t>
            </a:r>
            <a:r>
              <a:rPr lang="en-GB" dirty="0">
                <a:solidFill>
                  <a:schemeClr val="tx1"/>
                </a:solidFill>
              </a:rPr>
              <a:t> </a:t>
            </a:r>
            <a:endParaRPr lang="en-GB" dirty="0">
              <a:solidFill>
                <a:schemeClr val="tx1"/>
              </a:solidFill>
              <a:ea typeface="Calibri"/>
              <a:cs typeface="Calibri"/>
            </a:endParaRPr>
          </a:p>
          <a:p>
            <a:pPr>
              <a:spcAft>
                <a:spcPts val="600"/>
              </a:spcAft>
              <a:defRPr/>
            </a:pPr>
            <a:r>
              <a:rPr lang="en-GB">
                <a:solidFill>
                  <a:schemeClr val="tx1"/>
                </a:solidFill>
              </a:rPr>
              <a:t>Additional guidance </a:t>
            </a:r>
            <a:r>
              <a:rPr lang="en-GB" dirty="0">
                <a:solidFill>
                  <a:schemeClr val="tx1"/>
                </a:solidFill>
              </a:rPr>
              <a:t>on </a:t>
            </a:r>
            <a:r>
              <a:rPr lang="en-GB">
                <a:solidFill>
                  <a:schemeClr val="tx1"/>
                </a:solidFill>
              </a:rPr>
              <a:t>the relevant requirements in the NOISE (NOI) NTSN </a:t>
            </a:r>
            <a:r>
              <a:rPr lang="en-GB" dirty="0">
                <a:solidFill>
                  <a:schemeClr val="tx1"/>
                </a:solidFill>
              </a:rPr>
              <a:t>has </a:t>
            </a:r>
            <a:r>
              <a:rPr lang="en-GB">
                <a:solidFill>
                  <a:schemeClr val="tx1"/>
                </a:solidFill>
              </a:rPr>
              <a:t>been included</a:t>
            </a:r>
            <a:r>
              <a:rPr lang="en-GB" dirty="0">
                <a:solidFill>
                  <a:schemeClr val="tx1"/>
                </a:solidFill>
              </a:rPr>
              <a:t>. Links</a:t>
            </a:r>
            <a:r>
              <a:rPr lang="en-GB">
                <a:solidFill>
                  <a:schemeClr val="tx1"/>
                </a:solidFill>
              </a:rPr>
              <a:t> to ENs and other RSSB documents </a:t>
            </a:r>
            <a:r>
              <a:rPr lang="en-GB" dirty="0">
                <a:solidFill>
                  <a:schemeClr val="tx1"/>
                </a:solidFill>
              </a:rPr>
              <a:t>are now </a:t>
            </a:r>
            <a:r>
              <a:rPr lang="en-GB">
                <a:solidFill>
                  <a:schemeClr val="tx1"/>
                </a:solidFill>
              </a:rPr>
              <a:t>the latest versions.</a:t>
            </a:r>
            <a:r>
              <a:rPr lang="en-GB" dirty="0">
                <a:solidFill>
                  <a:schemeClr val="tx1"/>
                </a:solidFill>
              </a:rPr>
              <a:t> </a:t>
            </a:r>
            <a:endParaRPr kumimoji="0" lang="en-GB" b="1" i="0" u="none" strike="noStrike" kern="1200" cap="none" spc="-50" normalizeH="0" noProof="0" dirty="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a:ln>
                  <a:noFill/>
                </a:ln>
                <a:solidFill>
                  <a:schemeClr val="tx1"/>
                </a:solidFill>
                <a:effectLst/>
                <a:uLnTx/>
                <a:uFillTx/>
                <a:ea typeface="+mn-ea"/>
                <a:cs typeface="+mn-cs"/>
              </a:rPr>
              <a:t>Benefits</a:t>
            </a:r>
            <a:r>
              <a:rPr kumimoji="0" lang="en-GB" i="0" u="none" strike="noStrike" kern="1200" cap="none" spc="-50" normalizeH="0" noProof="0">
                <a:ln>
                  <a:noFill/>
                </a:ln>
                <a:solidFill>
                  <a:schemeClr val="tx1"/>
                </a:solidFill>
                <a:effectLst/>
                <a:uLnTx/>
                <a:uFillTx/>
                <a:ea typeface="+mn-ea"/>
                <a:cs typeface="+mn-cs"/>
              </a:rPr>
              <a:t> – T</a:t>
            </a:r>
            <a:r>
              <a:rPr lang="en-GB">
                <a:solidFill>
                  <a:schemeClr val="tx1"/>
                </a:solidFill>
              </a:rPr>
              <a:t>he guidance note will help industry comply with the requirements in the WAG and NOI NTSNs. This </a:t>
            </a:r>
            <a:r>
              <a:rPr lang="en-GB" dirty="0">
                <a:solidFill>
                  <a:schemeClr val="tx1"/>
                </a:solidFill>
              </a:rPr>
              <a:t>supports </a:t>
            </a:r>
            <a:r>
              <a:rPr lang="en-GB">
                <a:solidFill>
                  <a:schemeClr val="tx1"/>
                </a:solidFill>
              </a:rPr>
              <a:t>a smooth authorisation process and the development of </a:t>
            </a:r>
            <a:r>
              <a:rPr lang="en-GB" dirty="0">
                <a:solidFill>
                  <a:schemeClr val="tx1"/>
                </a:solidFill>
              </a:rPr>
              <a:t>appropriate </a:t>
            </a:r>
            <a:r>
              <a:rPr lang="en-GB">
                <a:solidFill>
                  <a:schemeClr val="tx1"/>
                </a:solidFill>
              </a:rPr>
              <a:t>wagon designs for operation on the GB mainline railway</a:t>
            </a:r>
            <a:r>
              <a:rPr lang="en-GB" dirty="0">
                <a:solidFill>
                  <a:schemeClr val="tx1"/>
                </a:solidFill>
              </a:rPr>
              <a:t>.</a:t>
            </a:r>
            <a:endParaRPr kumimoji="0" lang="en-GB" b="1" i="0" u="none" strike="noStrike" kern="1200" cap="none" spc="-50" normalizeH="0" dirty="0">
              <a:ln>
                <a:noFill/>
              </a:ln>
              <a:solidFill>
                <a:schemeClr val="tx1"/>
              </a:solidFill>
              <a:effectLst/>
              <a:uLnTx/>
              <a:uFillTx/>
              <a:ea typeface="+mn-ea"/>
              <a:cs typeface="+mn-cs"/>
            </a:endParaRPr>
          </a:p>
          <a:p>
            <a:pPr marL="0" marR="0" lvl="0" indent="0" algn="l" defTabSz="914400" rtl="0" eaLnBrk="1" fontAlgn="auto" latinLnBrk="0" hangingPunct="1">
              <a:spcBef>
                <a:spcPts val="0"/>
              </a:spcBef>
              <a:spcAft>
                <a:spcPts val="600"/>
              </a:spcAft>
              <a:buClrTx/>
              <a:buSzTx/>
              <a:buFontTx/>
              <a:buNone/>
              <a:tabLst/>
              <a:defRPr/>
            </a:pPr>
            <a:r>
              <a:rPr kumimoji="0" lang="en-GB" b="1" i="0" u="none" strike="noStrike" kern="1200" cap="none" spc="-50" normalizeH="0" noProof="0">
                <a:ln>
                  <a:noFill/>
                </a:ln>
                <a:solidFill>
                  <a:schemeClr val="tx1"/>
                </a:solidFill>
                <a:effectLst/>
                <a:uLnTx/>
                <a:uFillTx/>
                <a:ea typeface="+mn-ea"/>
                <a:cs typeface="+mn-cs"/>
              </a:rPr>
              <a:t>Audience </a:t>
            </a:r>
            <a:r>
              <a:rPr kumimoji="0" lang="en-GB" i="0" u="none" strike="noStrike" kern="1200" cap="none" spc="-50" normalizeH="0" noProof="0">
                <a:ln>
                  <a:noFill/>
                </a:ln>
                <a:solidFill>
                  <a:schemeClr val="tx1"/>
                </a:solidFill>
                <a:effectLst/>
                <a:uLnTx/>
                <a:uFillTx/>
                <a:ea typeface="+mn-ea"/>
                <a:cs typeface="+mn-cs"/>
              </a:rPr>
              <a:t>– </a:t>
            </a:r>
            <a:r>
              <a:rPr lang="en-GB">
                <a:solidFill>
                  <a:schemeClr val="tx1"/>
                </a:solidFill>
              </a:rPr>
              <a:t>Anyone involved in the design, development, manufacture, modification, assessment or authorisation of freight wagons for operation on the GB mainline railway</a:t>
            </a:r>
            <a:r>
              <a:rPr lang="en-GB" dirty="0">
                <a:solidFill>
                  <a:schemeClr val="tx1"/>
                </a:solidFill>
              </a:rPr>
              <a:t>.</a:t>
            </a:r>
            <a:endParaRPr kumimoji="0" lang="en-GB" i="0" u="none" strike="noStrike" kern="1200" cap="none" spc="-50" normalizeH="0" noProof="0">
              <a:ln>
                <a:noFill/>
              </a:ln>
              <a:solidFill>
                <a:schemeClr val="tx1"/>
              </a:solidFill>
              <a:effectLst/>
              <a:uLnTx/>
              <a:uFillTx/>
              <a:ea typeface="+mn-ea"/>
              <a:cs typeface="+mn-cs"/>
            </a:endParaRPr>
          </a:p>
        </p:txBody>
      </p:sp>
      <p:pic>
        <p:nvPicPr>
          <p:cNvPr id="27" name="Picture 26">
            <a:hlinkClick r:id="" action="ppaction://noaction"/>
            <a:extLst>
              <a:ext uri="{FF2B5EF4-FFF2-40B4-BE49-F238E27FC236}">
                <a16:creationId xmlns:a16="http://schemas.microsoft.com/office/drawing/2014/main" id="{6CEC08C8-FEB9-417F-B4EA-027F8C65F4EF}"/>
              </a:ext>
            </a:extLst>
          </p:cNvPr>
          <p:cNvPicPr>
            <a:picLocks noChangeAspect="1"/>
          </p:cNvPicPr>
          <p:nvPr/>
        </p:nvPicPr>
        <p:blipFill>
          <a:blip r:embed="rId4"/>
          <a:stretch>
            <a:fillRect/>
          </a:stretch>
        </p:blipFill>
        <p:spPr>
          <a:xfrm>
            <a:off x="11290478" y="157163"/>
            <a:ext cx="755970" cy="755970"/>
          </a:xfrm>
          <a:prstGeom prst="rect">
            <a:avLst/>
          </a:prstGeom>
        </p:spPr>
      </p:pic>
      <p:sp>
        <p:nvSpPr>
          <p:cNvPr id="44" name="Title 1">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a:t>
            </a:r>
            <a:r>
              <a:rPr lang="en-GB" sz="2400" spc="-50" dirty="0">
                <a:solidFill>
                  <a:prstClr val="black"/>
                </a:solidFill>
                <a:latin typeface="Calibri"/>
              </a:rPr>
              <a:t>standards</a:t>
            </a:r>
            <a:r>
              <a:rPr kumimoji="0" lang="en-GB" sz="2400" b="0" i="0" u="none" strike="noStrike" kern="1200" cap="none" spc="-50" normalizeH="0" baseline="0" noProof="0">
                <a:ln>
                  <a:noFill/>
                </a:ln>
                <a:solidFill>
                  <a:prstClr val="black"/>
                </a:solidFill>
                <a:effectLst/>
                <a:uLnTx/>
                <a:uFillTx/>
                <a:latin typeface="Calibri"/>
                <a:ea typeface="+mj-ea"/>
                <a:cs typeface="+mj-cs"/>
              </a:rPr>
              <a:t> – </a:t>
            </a:r>
            <a:r>
              <a:rPr lang="en-GB" sz="2400" spc="-50">
                <a:solidFill>
                  <a:prstClr val="black"/>
                </a:solidFill>
                <a:latin typeface="Calibri"/>
              </a:rPr>
              <a:t>June</a:t>
            </a:r>
            <a:r>
              <a:rPr kumimoji="0" lang="en-GB" sz="2400" b="0" i="0" u="none" strike="noStrike" kern="1200" cap="none" spc="-50" normalizeH="0" baseline="0" noProof="0">
                <a:ln>
                  <a:noFill/>
                </a:ln>
                <a:solidFill>
                  <a:prstClr val="black"/>
                </a:solidFill>
                <a:effectLst/>
                <a:uLnTx/>
                <a:uFillTx/>
                <a:latin typeface="Calibri"/>
                <a:ea typeface="+mj-ea"/>
                <a:cs typeface="+mj-cs"/>
              </a:rPr>
              <a:t>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22" name="Picture 21">
            <a:hlinkClick r:id="rId5"/>
            <a:extLst>
              <a:ext uri="{FF2B5EF4-FFF2-40B4-BE49-F238E27FC236}">
                <a16:creationId xmlns:a16="http://schemas.microsoft.com/office/drawing/2014/main" id="{28BF2077-600C-4323-B7B7-25758286D64D}"/>
              </a:ext>
            </a:extLst>
          </p:cNvPr>
          <p:cNvPicPr>
            <a:picLocks noChangeAspect="1"/>
          </p:cNvPicPr>
          <p:nvPr/>
        </p:nvPicPr>
        <p:blipFill>
          <a:blip r:embed="rId6"/>
          <a:stretch>
            <a:fillRect/>
          </a:stretch>
        </p:blipFill>
        <p:spPr>
          <a:xfrm>
            <a:off x="10362841" y="532335"/>
            <a:ext cx="755970" cy="755970"/>
          </a:xfrm>
          <a:prstGeom prst="rect">
            <a:avLst/>
          </a:prstGeom>
        </p:spPr>
      </p:pic>
      <p:pic>
        <p:nvPicPr>
          <p:cNvPr id="14" name="Picture 13">
            <a:hlinkClick r:id="" action="ppaction://hlinkshowjump?jump=endshow"/>
            <a:extLst>
              <a:ext uri="{FF2B5EF4-FFF2-40B4-BE49-F238E27FC236}">
                <a16:creationId xmlns:a16="http://schemas.microsoft.com/office/drawing/2014/main" id="{F3E13EC4-7204-4B8D-89F0-07C9C189E4F4}"/>
              </a:ext>
            </a:extLst>
          </p:cNvPr>
          <p:cNvPicPr>
            <a:picLocks noChangeAspect="1"/>
          </p:cNvPicPr>
          <p:nvPr/>
        </p:nvPicPr>
        <p:blipFill>
          <a:blip r:embed="rId7"/>
          <a:stretch>
            <a:fillRect/>
          </a:stretch>
        </p:blipFill>
        <p:spPr>
          <a:xfrm>
            <a:off x="89371" y="6016808"/>
            <a:ext cx="720000" cy="692039"/>
          </a:xfrm>
          <a:prstGeom prst="rect">
            <a:avLst/>
          </a:prstGeom>
        </p:spPr>
      </p:pic>
      <p:grpSp>
        <p:nvGrpSpPr>
          <p:cNvPr id="6" name="Group 5">
            <a:extLst>
              <a:ext uri="{FF2B5EF4-FFF2-40B4-BE49-F238E27FC236}">
                <a16:creationId xmlns:a16="http://schemas.microsoft.com/office/drawing/2014/main" id="{B3FB3724-08CD-494C-B934-D7A7670EC2D5}"/>
              </a:ext>
            </a:extLst>
          </p:cNvPr>
          <p:cNvGrpSpPr/>
          <p:nvPr/>
        </p:nvGrpSpPr>
        <p:grpSpPr>
          <a:xfrm>
            <a:off x="279057" y="1377452"/>
            <a:ext cx="720000" cy="756754"/>
            <a:chOff x="279057" y="1377452"/>
            <a:chExt cx="720000" cy="756754"/>
          </a:xfrm>
        </p:grpSpPr>
        <p:sp>
          <p:nvSpPr>
            <p:cNvPr id="35" name="Rectangle: Rounded Corners 34">
              <a:extLst>
                <a:ext uri="{FF2B5EF4-FFF2-40B4-BE49-F238E27FC236}">
                  <a16:creationId xmlns:a16="http://schemas.microsoft.com/office/drawing/2014/main" id="{D8318DEF-D46B-407F-A800-9C706528D90D}"/>
                </a:ext>
              </a:extLst>
            </p:cNvPr>
            <p:cNvSpPr/>
            <p:nvPr/>
          </p:nvSpPr>
          <p:spPr>
            <a:xfrm>
              <a:off x="279057" y="138761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9D8951F-F4F8-4959-B0DC-34E0BBAF074D}"/>
                </a:ext>
              </a:extLst>
            </p:cNvPr>
            <p:cNvPicPr>
              <a:picLocks noChangeAspect="1"/>
            </p:cNvPicPr>
            <p:nvPr/>
          </p:nvPicPr>
          <p:blipFill>
            <a:blip r:embed="rId8"/>
            <a:stretch>
              <a:fillRect/>
            </a:stretch>
          </p:blipFill>
          <p:spPr>
            <a:xfrm>
              <a:off x="344173" y="1377452"/>
              <a:ext cx="629587" cy="587962"/>
            </a:xfrm>
            <a:prstGeom prst="rect">
              <a:avLst/>
            </a:prstGeom>
          </p:spPr>
        </p:pic>
        <p:sp>
          <p:nvSpPr>
            <p:cNvPr id="5" name="TextBox 4">
              <a:extLst>
                <a:ext uri="{FF2B5EF4-FFF2-40B4-BE49-F238E27FC236}">
                  <a16:creationId xmlns:a16="http://schemas.microsoft.com/office/drawing/2014/main" id="{3F85144B-827C-4621-93EA-0A3E7BA18A32}"/>
                </a:ext>
              </a:extLst>
            </p:cNvPr>
            <p:cNvSpPr txBox="1"/>
            <p:nvPr/>
          </p:nvSpPr>
          <p:spPr>
            <a:xfrm>
              <a:off x="352161" y="1795652"/>
              <a:ext cx="572781" cy="338554"/>
            </a:xfrm>
            <a:prstGeom prst="rect">
              <a:avLst/>
            </a:prstGeom>
            <a:noFill/>
          </p:spPr>
          <p:txBody>
            <a:bodyPr wrap="square" rtlCol="0">
              <a:spAutoFit/>
            </a:bodyPr>
            <a:lstStyle/>
            <a:p>
              <a:pPr algn="ctr"/>
              <a:r>
                <a:rPr lang="en-GB" sz="1600" b="1"/>
                <a:t>RU</a:t>
              </a:r>
            </a:p>
          </p:txBody>
        </p:sp>
      </p:grpSp>
      <p:grpSp>
        <p:nvGrpSpPr>
          <p:cNvPr id="4" name="Group 3">
            <a:extLst>
              <a:ext uri="{FF2B5EF4-FFF2-40B4-BE49-F238E27FC236}">
                <a16:creationId xmlns:a16="http://schemas.microsoft.com/office/drawing/2014/main" id="{CDAB088C-F746-8D0E-0441-2641FB56262A}"/>
              </a:ext>
            </a:extLst>
          </p:cNvPr>
          <p:cNvGrpSpPr/>
          <p:nvPr/>
        </p:nvGrpSpPr>
        <p:grpSpPr>
          <a:xfrm>
            <a:off x="245315" y="2198689"/>
            <a:ext cx="779880" cy="720000"/>
            <a:chOff x="245315" y="3016903"/>
            <a:chExt cx="779880" cy="720000"/>
          </a:xfrm>
        </p:grpSpPr>
        <p:grpSp>
          <p:nvGrpSpPr>
            <p:cNvPr id="272" name="Group 271">
              <a:extLst>
                <a:ext uri="{FF2B5EF4-FFF2-40B4-BE49-F238E27FC236}">
                  <a16:creationId xmlns:a16="http://schemas.microsoft.com/office/drawing/2014/main" id="{DC2F099A-5C15-4A75-A9FD-AA44069EC83C}"/>
                </a:ext>
              </a:extLst>
            </p:cNvPr>
            <p:cNvGrpSpPr/>
            <p:nvPr/>
          </p:nvGrpSpPr>
          <p:grpSpPr>
            <a:xfrm>
              <a:off x="278739" y="3016903"/>
              <a:ext cx="720000" cy="720000"/>
              <a:chOff x="300871" y="4939444"/>
              <a:chExt cx="720000" cy="720000"/>
            </a:xfrm>
          </p:grpSpPr>
          <p:sp>
            <p:nvSpPr>
              <p:cNvPr id="264" name="Rectangle: Rounded Corners 263">
                <a:extLst>
                  <a:ext uri="{FF2B5EF4-FFF2-40B4-BE49-F238E27FC236}">
                    <a16:creationId xmlns:a16="http://schemas.microsoft.com/office/drawing/2014/main" id="{08A90D6D-F7F4-4F56-AE5D-DA56069A34AD}"/>
                  </a:ext>
                </a:extLst>
              </p:cNvPr>
              <p:cNvSpPr/>
              <p:nvPr/>
            </p:nvSpPr>
            <p:spPr>
              <a:xfrm>
                <a:off x="300871" y="4939444"/>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1" name="Picture 270">
                <a:extLst>
                  <a:ext uri="{FF2B5EF4-FFF2-40B4-BE49-F238E27FC236}">
                    <a16:creationId xmlns:a16="http://schemas.microsoft.com/office/drawing/2014/main" id="{E6168258-AEC0-47E3-9605-5B3685AF6413}"/>
                  </a:ext>
                </a:extLst>
              </p:cNvPr>
              <p:cNvPicPr>
                <a:picLocks noChangeAspect="1"/>
              </p:cNvPicPr>
              <p:nvPr/>
            </p:nvPicPr>
            <p:blipFill>
              <a:blip r:embed="rId9"/>
              <a:stretch>
                <a:fillRect/>
              </a:stretch>
            </p:blipFill>
            <p:spPr>
              <a:xfrm>
                <a:off x="300871" y="4957059"/>
                <a:ext cx="665743" cy="546505"/>
              </a:xfrm>
              <a:prstGeom prst="rect">
                <a:avLst/>
              </a:prstGeom>
            </p:spPr>
          </p:pic>
        </p:grpSp>
        <p:sp>
          <p:nvSpPr>
            <p:cNvPr id="2" name="TextBox 1">
              <a:extLst>
                <a:ext uri="{FF2B5EF4-FFF2-40B4-BE49-F238E27FC236}">
                  <a16:creationId xmlns:a16="http://schemas.microsoft.com/office/drawing/2014/main" id="{46DD1692-C40E-75F3-5337-614747D69D42}"/>
                </a:ext>
              </a:extLst>
            </p:cNvPr>
            <p:cNvSpPr txBox="1"/>
            <p:nvPr/>
          </p:nvSpPr>
          <p:spPr>
            <a:xfrm>
              <a:off x="245315" y="3411746"/>
              <a:ext cx="779880" cy="292388"/>
            </a:xfrm>
            <a:prstGeom prst="rect">
              <a:avLst/>
            </a:prstGeom>
            <a:noFill/>
          </p:spPr>
          <p:txBody>
            <a:bodyPr wrap="square" rtlCol="0">
              <a:spAutoFit/>
            </a:bodyPr>
            <a:lstStyle/>
            <a:p>
              <a:pPr algn="ctr"/>
              <a:r>
                <a:rPr lang="en-GB" sz="1300" b="1" spc="-50"/>
                <a:t>Builders</a:t>
              </a:r>
            </a:p>
          </p:txBody>
        </p:sp>
      </p:grpSp>
      <p:pic>
        <p:nvPicPr>
          <p:cNvPr id="7" name="Picture 6" descr="A green circle with white lines on it&#10;&#10;Description automatically generated">
            <a:extLst>
              <a:ext uri="{FF2B5EF4-FFF2-40B4-BE49-F238E27FC236}">
                <a16:creationId xmlns:a16="http://schemas.microsoft.com/office/drawing/2014/main" id="{C684AD5C-6897-632A-72FA-A6E1CE0B90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883" y="555512"/>
            <a:ext cx="720000" cy="720000"/>
          </a:xfrm>
          <a:prstGeom prst="rect">
            <a:avLst/>
          </a:prstGeom>
        </p:spPr>
      </p:pic>
      <p:grpSp>
        <p:nvGrpSpPr>
          <p:cNvPr id="10" name="Group 9">
            <a:extLst>
              <a:ext uri="{FF2B5EF4-FFF2-40B4-BE49-F238E27FC236}">
                <a16:creationId xmlns:a16="http://schemas.microsoft.com/office/drawing/2014/main" id="{AD0EA1D4-895E-39BA-10DE-7D179CAA3D87}"/>
              </a:ext>
            </a:extLst>
          </p:cNvPr>
          <p:cNvGrpSpPr/>
          <p:nvPr/>
        </p:nvGrpSpPr>
        <p:grpSpPr>
          <a:xfrm>
            <a:off x="279982" y="2978559"/>
            <a:ext cx="736531" cy="728660"/>
            <a:chOff x="260945" y="3762574"/>
            <a:chExt cx="736531" cy="728660"/>
          </a:xfrm>
        </p:grpSpPr>
        <p:grpSp>
          <p:nvGrpSpPr>
            <p:cNvPr id="11" name="Group 10">
              <a:extLst>
                <a:ext uri="{FF2B5EF4-FFF2-40B4-BE49-F238E27FC236}">
                  <a16:creationId xmlns:a16="http://schemas.microsoft.com/office/drawing/2014/main" id="{C45E4F9F-7E69-BD48-5A94-600DD9F77D27}"/>
                </a:ext>
              </a:extLst>
            </p:cNvPr>
            <p:cNvGrpSpPr/>
            <p:nvPr/>
          </p:nvGrpSpPr>
          <p:grpSpPr>
            <a:xfrm>
              <a:off x="260945" y="3771234"/>
              <a:ext cx="736531" cy="720000"/>
              <a:chOff x="262400" y="2964625"/>
              <a:chExt cx="736531" cy="720000"/>
            </a:xfrm>
          </p:grpSpPr>
          <p:sp>
            <p:nvSpPr>
              <p:cNvPr id="13" name="Rectangle: Rounded Corners 12">
                <a:extLst>
                  <a:ext uri="{FF2B5EF4-FFF2-40B4-BE49-F238E27FC236}">
                    <a16:creationId xmlns:a16="http://schemas.microsoft.com/office/drawing/2014/main" id="{72E99281-2054-29ED-A517-419AFE8F60D9}"/>
                  </a:ext>
                </a:extLst>
              </p:cNvPr>
              <p:cNvSpPr/>
              <p:nvPr/>
            </p:nvSpPr>
            <p:spPr>
              <a:xfrm>
                <a:off x="262400" y="2964625"/>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8BBF861-0DB9-3FFE-C240-19A556BDE6ED}"/>
                  </a:ext>
                </a:extLst>
              </p:cNvPr>
              <p:cNvSpPr txBox="1"/>
              <p:nvPr/>
            </p:nvSpPr>
            <p:spPr>
              <a:xfrm>
                <a:off x="278931" y="3339393"/>
                <a:ext cx="72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Suppliers</a:t>
                </a:r>
              </a:p>
            </p:txBody>
          </p:sp>
        </p:grpSp>
        <p:pic>
          <p:nvPicPr>
            <p:cNvPr id="12" name="Graphic 11" descr="Handshake outline">
              <a:extLst>
                <a:ext uri="{FF2B5EF4-FFF2-40B4-BE49-F238E27FC236}">
                  <a16:creationId xmlns:a16="http://schemas.microsoft.com/office/drawing/2014/main" id="{089C2878-6E2D-7730-6530-702985FF1D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5819" y="3762574"/>
              <a:ext cx="593637" cy="593637"/>
            </a:xfrm>
            <a:prstGeom prst="rect">
              <a:avLst/>
            </a:prstGeom>
          </p:spPr>
        </p:pic>
      </p:grpSp>
      <p:grpSp>
        <p:nvGrpSpPr>
          <p:cNvPr id="16" name="Group 15">
            <a:extLst>
              <a:ext uri="{FF2B5EF4-FFF2-40B4-BE49-F238E27FC236}">
                <a16:creationId xmlns:a16="http://schemas.microsoft.com/office/drawing/2014/main" id="{E15410DA-A3B5-C7D4-093A-E2A3BCF8F52F}"/>
              </a:ext>
            </a:extLst>
          </p:cNvPr>
          <p:cNvGrpSpPr/>
          <p:nvPr/>
        </p:nvGrpSpPr>
        <p:grpSpPr>
          <a:xfrm>
            <a:off x="245771" y="4559047"/>
            <a:ext cx="818438" cy="720000"/>
            <a:chOff x="234505" y="3795715"/>
            <a:chExt cx="818438" cy="720000"/>
          </a:xfrm>
        </p:grpSpPr>
        <p:sp>
          <p:nvSpPr>
            <p:cNvPr id="17" name="Rectangle: Rounded Corners 16">
              <a:extLst>
                <a:ext uri="{FF2B5EF4-FFF2-40B4-BE49-F238E27FC236}">
                  <a16:creationId xmlns:a16="http://schemas.microsoft.com/office/drawing/2014/main" id="{8D3A0AF4-0A85-2627-D44C-C761752B3972}"/>
                </a:ext>
              </a:extLst>
            </p:cNvPr>
            <p:cNvSpPr/>
            <p:nvPr/>
          </p:nvSpPr>
          <p:spPr>
            <a:xfrm>
              <a:off x="279057" y="3795715"/>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E045BEE-5907-8B54-1C8E-7A4B7338350F}"/>
                </a:ext>
              </a:extLst>
            </p:cNvPr>
            <p:cNvGrpSpPr/>
            <p:nvPr/>
          </p:nvGrpSpPr>
          <p:grpSpPr>
            <a:xfrm>
              <a:off x="234505" y="3829861"/>
              <a:ext cx="818438" cy="612349"/>
              <a:chOff x="234505" y="3829861"/>
              <a:chExt cx="818438" cy="612349"/>
            </a:xfrm>
          </p:grpSpPr>
          <p:grpSp>
            <p:nvGrpSpPr>
              <p:cNvPr id="20" name="Group 19">
                <a:extLst>
                  <a:ext uri="{FF2B5EF4-FFF2-40B4-BE49-F238E27FC236}">
                    <a16:creationId xmlns:a16="http://schemas.microsoft.com/office/drawing/2014/main" id="{EB8EB040-413F-2CB7-ED97-B9AA90282A54}"/>
                  </a:ext>
                </a:extLst>
              </p:cNvPr>
              <p:cNvGrpSpPr/>
              <p:nvPr/>
            </p:nvGrpSpPr>
            <p:grpSpPr>
              <a:xfrm>
                <a:off x="440269" y="3829861"/>
                <a:ext cx="396564" cy="492881"/>
                <a:chOff x="7256923" y="5021955"/>
                <a:chExt cx="847205" cy="1052973"/>
              </a:xfrm>
            </p:grpSpPr>
            <p:sp>
              <p:nvSpPr>
                <p:cNvPr id="23" name="Freeform: Shape 22">
                  <a:extLst>
                    <a:ext uri="{FF2B5EF4-FFF2-40B4-BE49-F238E27FC236}">
                      <a16:creationId xmlns:a16="http://schemas.microsoft.com/office/drawing/2014/main" id="{ACB1C9BA-F47E-B6AF-2BD8-893103D73E64}"/>
                    </a:ext>
                  </a:extLst>
                </p:cNvPr>
                <p:cNvSpPr/>
                <p:nvPr/>
              </p:nvSpPr>
              <p:spPr>
                <a:xfrm>
                  <a:off x="7256923" y="5021955"/>
                  <a:ext cx="847205" cy="1024322"/>
                </a:xfrm>
                <a:custGeom>
                  <a:avLst/>
                  <a:gdLst>
                    <a:gd name="connsiteX0" fmla="*/ 206322 w 847205"/>
                    <a:gd name="connsiteY0" fmla="*/ 549668 h 1024322"/>
                    <a:gd name="connsiteX1" fmla="*/ 70522 w 847205"/>
                    <a:gd name="connsiteY1" fmla="*/ 627268 h 1024322"/>
                    <a:gd name="connsiteX2" fmla="*/ 22669 w 847205"/>
                    <a:gd name="connsiteY2" fmla="*/ 722975 h 1024322"/>
                    <a:gd name="connsiteX3" fmla="*/ 682 w 847205"/>
                    <a:gd name="connsiteY3" fmla="*/ 914389 h 1024322"/>
                    <a:gd name="connsiteX4" fmla="*/ 33015 w 847205"/>
                    <a:gd name="connsiteY4" fmla="*/ 986816 h 1024322"/>
                    <a:gd name="connsiteX5" fmla="*/ 106735 w 847205"/>
                    <a:gd name="connsiteY5" fmla="*/ 1024322 h 1024322"/>
                    <a:gd name="connsiteX6" fmla="*/ 118375 w 847205"/>
                    <a:gd name="connsiteY6" fmla="*/ 1024322 h 1024322"/>
                    <a:gd name="connsiteX7" fmla="*/ 118375 w 847205"/>
                    <a:gd name="connsiteY7" fmla="*/ 973882 h 1024322"/>
                    <a:gd name="connsiteX8" fmla="*/ 61469 w 847205"/>
                    <a:gd name="connsiteY8" fmla="*/ 944136 h 1024322"/>
                    <a:gd name="connsiteX9" fmla="*/ 51122 w 847205"/>
                    <a:gd name="connsiteY9" fmla="*/ 920856 h 1024322"/>
                    <a:gd name="connsiteX10" fmla="*/ 74402 w 847205"/>
                    <a:gd name="connsiteY10" fmla="*/ 726855 h 1024322"/>
                    <a:gd name="connsiteX11" fmla="*/ 74402 w 847205"/>
                    <a:gd name="connsiteY11" fmla="*/ 724268 h 1024322"/>
                    <a:gd name="connsiteX12" fmla="*/ 104149 w 847205"/>
                    <a:gd name="connsiteY12" fmla="*/ 666068 h 1024322"/>
                    <a:gd name="connsiteX13" fmla="*/ 259349 w 847205"/>
                    <a:gd name="connsiteY13" fmla="*/ 583295 h 1024322"/>
                    <a:gd name="connsiteX14" fmla="*/ 423603 w 847205"/>
                    <a:gd name="connsiteY14" fmla="*/ 620802 h 1024322"/>
                    <a:gd name="connsiteX15" fmla="*/ 587857 w 847205"/>
                    <a:gd name="connsiteY15" fmla="*/ 583295 h 1024322"/>
                    <a:gd name="connsiteX16" fmla="*/ 743057 w 847205"/>
                    <a:gd name="connsiteY16" fmla="*/ 666068 h 1024322"/>
                    <a:gd name="connsiteX17" fmla="*/ 772804 w 847205"/>
                    <a:gd name="connsiteY17" fmla="*/ 724268 h 1024322"/>
                    <a:gd name="connsiteX18" fmla="*/ 796084 w 847205"/>
                    <a:gd name="connsiteY18" fmla="*/ 919562 h 1024322"/>
                    <a:gd name="connsiteX19" fmla="*/ 785737 w 847205"/>
                    <a:gd name="connsiteY19" fmla="*/ 942842 h 1024322"/>
                    <a:gd name="connsiteX20" fmla="*/ 785737 w 847205"/>
                    <a:gd name="connsiteY20" fmla="*/ 942842 h 1024322"/>
                    <a:gd name="connsiteX21" fmla="*/ 728830 w 847205"/>
                    <a:gd name="connsiteY21" fmla="*/ 972589 h 1024322"/>
                    <a:gd name="connsiteX22" fmla="*/ 728830 w 847205"/>
                    <a:gd name="connsiteY22" fmla="*/ 1023029 h 1024322"/>
                    <a:gd name="connsiteX23" fmla="*/ 740470 w 847205"/>
                    <a:gd name="connsiteY23" fmla="*/ 1023029 h 1024322"/>
                    <a:gd name="connsiteX24" fmla="*/ 814190 w 847205"/>
                    <a:gd name="connsiteY24" fmla="*/ 985522 h 1024322"/>
                    <a:gd name="connsiteX25" fmla="*/ 814190 w 847205"/>
                    <a:gd name="connsiteY25" fmla="*/ 985522 h 1024322"/>
                    <a:gd name="connsiteX26" fmla="*/ 846524 w 847205"/>
                    <a:gd name="connsiteY26" fmla="*/ 913096 h 1024322"/>
                    <a:gd name="connsiteX27" fmla="*/ 824537 w 847205"/>
                    <a:gd name="connsiteY27" fmla="*/ 722975 h 1024322"/>
                    <a:gd name="connsiteX28" fmla="*/ 776684 w 847205"/>
                    <a:gd name="connsiteY28" fmla="*/ 627268 h 1024322"/>
                    <a:gd name="connsiteX29" fmla="*/ 640883 w 847205"/>
                    <a:gd name="connsiteY29" fmla="*/ 549668 h 1024322"/>
                    <a:gd name="connsiteX30" fmla="*/ 643470 w 847205"/>
                    <a:gd name="connsiteY30" fmla="*/ 228921 h 1024322"/>
                    <a:gd name="connsiteX31" fmla="*/ 635710 w 847205"/>
                    <a:gd name="connsiteY31" fmla="*/ 166840 h 1024322"/>
                    <a:gd name="connsiteX32" fmla="*/ 519310 w 847205"/>
                    <a:gd name="connsiteY32" fmla="*/ 23280 h 1024322"/>
                    <a:gd name="connsiteX33" fmla="*/ 502496 w 847205"/>
                    <a:gd name="connsiteY33" fmla="*/ 24573 h 1024322"/>
                    <a:gd name="connsiteX34" fmla="*/ 490856 w 847205"/>
                    <a:gd name="connsiteY34" fmla="*/ 33627 h 1024322"/>
                    <a:gd name="connsiteX35" fmla="*/ 477923 w 847205"/>
                    <a:gd name="connsiteY35" fmla="*/ 15520 h 1024322"/>
                    <a:gd name="connsiteX36" fmla="*/ 461110 w 847205"/>
                    <a:gd name="connsiteY36" fmla="*/ 3880 h 1024322"/>
                    <a:gd name="connsiteX37" fmla="*/ 423603 w 847205"/>
                    <a:gd name="connsiteY37" fmla="*/ 0 h 1024322"/>
                    <a:gd name="connsiteX38" fmla="*/ 281336 w 847205"/>
                    <a:gd name="connsiteY38" fmla="*/ 53027 h 1024322"/>
                    <a:gd name="connsiteX39" fmla="*/ 206322 w 847205"/>
                    <a:gd name="connsiteY39" fmla="*/ 225041 h 1024322"/>
                    <a:gd name="connsiteX40" fmla="*/ 206322 w 847205"/>
                    <a:gd name="connsiteY40" fmla="*/ 549668 h 1024322"/>
                    <a:gd name="connsiteX41" fmla="*/ 270989 w 847205"/>
                    <a:gd name="connsiteY41" fmla="*/ 338854 h 1024322"/>
                    <a:gd name="connsiteX42" fmla="*/ 280043 w 847205"/>
                    <a:gd name="connsiteY42" fmla="*/ 232801 h 1024322"/>
                    <a:gd name="connsiteX43" fmla="*/ 565870 w 847205"/>
                    <a:gd name="connsiteY43" fmla="*/ 232801 h 1024322"/>
                    <a:gd name="connsiteX44" fmla="*/ 574923 w 847205"/>
                    <a:gd name="connsiteY44" fmla="*/ 338854 h 1024322"/>
                    <a:gd name="connsiteX45" fmla="*/ 393856 w 847205"/>
                    <a:gd name="connsiteY45" fmla="*/ 463014 h 1024322"/>
                    <a:gd name="connsiteX46" fmla="*/ 270989 w 847205"/>
                    <a:gd name="connsiteY46" fmla="*/ 338854 h 1024322"/>
                    <a:gd name="connsiteX47" fmla="*/ 322723 w 847205"/>
                    <a:gd name="connsiteY47" fmla="*/ 554841 h 1024322"/>
                    <a:gd name="connsiteX48" fmla="*/ 346003 w 847205"/>
                    <a:gd name="connsiteY48" fmla="*/ 504401 h 1024322"/>
                    <a:gd name="connsiteX49" fmla="*/ 346003 w 847205"/>
                    <a:gd name="connsiteY49" fmla="*/ 501815 h 1024322"/>
                    <a:gd name="connsiteX50" fmla="*/ 501203 w 847205"/>
                    <a:gd name="connsiteY50" fmla="*/ 501815 h 1024322"/>
                    <a:gd name="connsiteX51" fmla="*/ 501203 w 847205"/>
                    <a:gd name="connsiteY51" fmla="*/ 504401 h 1024322"/>
                    <a:gd name="connsiteX52" fmla="*/ 524483 w 847205"/>
                    <a:gd name="connsiteY52" fmla="*/ 554841 h 1024322"/>
                    <a:gd name="connsiteX53" fmla="*/ 423603 w 847205"/>
                    <a:gd name="connsiteY53" fmla="*/ 569068 h 1024322"/>
                    <a:gd name="connsiteX54" fmla="*/ 322723 w 847205"/>
                    <a:gd name="connsiteY54" fmla="*/ 554841 h 10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7205" h="1024322">
                      <a:moveTo>
                        <a:pt x="206322" y="549668"/>
                      </a:moveTo>
                      <a:cubicBezTo>
                        <a:pt x="157176" y="569068"/>
                        <a:pt x="111909" y="594935"/>
                        <a:pt x="70522" y="627268"/>
                      </a:cubicBezTo>
                      <a:cubicBezTo>
                        <a:pt x="42069" y="650548"/>
                        <a:pt x="23962" y="685468"/>
                        <a:pt x="22669" y="722975"/>
                      </a:cubicBezTo>
                      <a:lnTo>
                        <a:pt x="682" y="914389"/>
                      </a:lnTo>
                      <a:cubicBezTo>
                        <a:pt x="-3198" y="942842"/>
                        <a:pt x="9735" y="971296"/>
                        <a:pt x="33015" y="986816"/>
                      </a:cubicBezTo>
                      <a:cubicBezTo>
                        <a:pt x="56295" y="1002336"/>
                        <a:pt x="80869" y="1013976"/>
                        <a:pt x="106735" y="1024322"/>
                      </a:cubicBezTo>
                      <a:lnTo>
                        <a:pt x="118375" y="1024322"/>
                      </a:lnTo>
                      <a:lnTo>
                        <a:pt x="118375" y="973882"/>
                      </a:lnTo>
                      <a:cubicBezTo>
                        <a:pt x="98975" y="966122"/>
                        <a:pt x="79575" y="955776"/>
                        <a:pt x="61469" y="944136"/>
                      </a:cubicBezTo>
                      <a:cubicBezTo>
                        <a:pt x="53709" y="938962"/>
                        <a:pt x="49829" y="929909"/>
                        <a:pt x="51122" y="920856"/>
                      </a:cubicBezTo>
                      <a:lnTo>
                        <a:pt x="74402" y="726855"/>
                      </a:lnTo>
                      <a:lnTo>
                        <a:pt x="74402" y="724268"/>
                      </a:lnTo>
                      <a:cubicBezTo>
                        <a:pt x="75695" y="700988"/>
                        <a:pt x="86042" y="680295"/>
                        <a:pt x="104149" y="666068"/>
                      </a:cubicBezTo>
                      <a:cubicBezTo>
                        <a:pt x="139069" y="636322"/>
                        <a:pt x="189509" y="609161"/>
                        <a:pt x="259349" y="583295"/>
                      </a:cubicBezTo>
                      <a:cubicBezTo>
                        <a:pt x="298149" y="606575"/>
                        <a:pt x="357643" y="620802"/>
                        <a:pt x="423603" y="620802"/>
                      </a:cubicBezTo>
                      <a:cubicBezTo>
                        <a:pt x="489563" y="620802"/>
                        <a:pt x="549057" y="606575"/>
                        <a:pt x="587857" y="583295"/>
                      </a:cubicBezTo>
                      <a:cubicBezTo>
                        <a:pt x="658990" y="609161"/>
                        <a:pt x="708137" y="636322"/>
                        <a:pt x="743057" y="666068"/>
                      </a:cubicBezTo>
                      <a:cubicBezTo>
                        <a:pt x="761164" y="680295"/>
                        <a:pt x="771510" y="702282"/>
                        <a:pt x="772804" y="724268"/>
                      </a:cubicBezTo>
                      <a:lnTo>
                        <a:pt x="796084" y="919562"/>
                      </a:lnTo>
                      <a:cubicBezTo>
                        <a:pt x="797377" y="928616"/>
                        <a:pt x="793497" y="937669"/>
                        <a:pt x="785737" y="942842"/>
                      </a:cubicBezTo>
                      <a:lnTo>
                        <a:pt x="785737" y="942842"/>
                      </a:lnTo>
                      <a:cubicBezTo>
                        <a:pt x="767630" y="954482"/>
                        <a:pt x="749524" y="964829"/>
                        <a:pt x="728830" y="972589"/>
                      </a:cubicBezTo>
                      <a:lnTo>
                        <a:pt x="728830" y="1023029"/>
                      </a:lnTo>
                      <a:lnTo>
                        <a:pt x="740470" y="1023029"/>
                      </a:lnTo>
                      <a:cubicBezTo>
                        <a:pt x="766337" y="1013976"/>
                        <a:pt x="790910" y="1001042"/>
                        <a:pt x="814190" y="985522"/>
                      </a:cubicBezTo>
                      <a:lnTo>
                        <a:pt x="814190" y="985522"/>
                      </a:lnTo>
                      <a:cubicBezTo>
                        <a:pt x="837471" y="968709"/>
                        <a:pt x="850404" y="941549"/>
                        <a:pt x="846524" y="913096"/>
                      </a:cubicBezTo>
                      <a:lnTo>
                        <a:pt x="824537" y="722975"/>
                      </a:lnTo>
                      <a:cubicBezTo>
                        <a:pt x="823244" y="685468"/>
                        <a:pt x="805137" y="650548"/>
                        <a:pt x="776684" y="627268"/>
                      </a:cubicBezTo>
                      <a:cubicBezTo>
                        <a:pt x="735297" y="594935"/>
                        <a:pt x="690030" y="567775"/>
                        <a:pt x="640883" y="549668"/>
                      </a:cubicBezTo>
                      <a:cubicBezTo>
                        <a:pt x="640883" y="483708"/>
                        <a:pt x="643470" y="302641"/>
                        <a:pt x="643470" y="228921"/>
                      </a:cubicBezTo>
                      <a:cubicBezTo>
                        <a:pt x="643470" y="208227"/>
                        <a:pt x="640883" y="187534"/>
                        <a:pt x="635710" y="166840"/>
                      </a:cubicBezTo>
                      <a:cubicBezTo>
                        <a:pt x="618897" y="104760"/>
                        <a:pt x="576217" y="53027"/>
                        <a:pt x="519310" y="23280"/>
                      </a:cubicBezTo>
                      <a:cubicBezTo>
                        <a:pt x="514136" y="20693"/>
                        <a:pt x="506376" y="20693"/>
                        <a:pt x="502496" y="24573"/>
                      </a:cubicBezTo>
                      <a:lnTo>
                        <a:pt x="490856" y="33627"/>
                      </a:lnTo>
                      <a:lnTo>
                        <a:pt x="477923" y="15520"/>
                      </a:lnTo>
                      <a:cubicBezTo>
                        <a:pt x="474043" y="9053"/>
                        <a:pt x="467576" y="5173"/>
                        <a:pt x="461110" y="3880"/>
                      </a:cubicBezTo>
                      <a:cubicBezTo>
                        <a:pt x="448176" y="1293"/>
                        <a:pt x="436536" y="0"/>
                        <a:pt x="423603" y="0"/>
                      </a:cubicBezTo>
                      <a:cubicBezTo>
                        <a:pt x="371869" y="0"/>
                        <a:pt x="320136" y="19400"/>
                        <a:pt x="281336" y="53027"/>
                      </a:cubicBezTo>
                      <a:cubicBezTo>
                        <a:pt x="232189" y="97000"/>
                        <a:pt x="205029" y="159080"/>
                        <a:pt x="206322" y="225041"/>
                      </a:cubicBezTo>
                      <a:lnTo>
                        <a:pt x="206322" y="549668"/>
                      </a:lnTo>
                      <a:close/>
                      <a:moveTo>
                        <a:pt x="270989" y="338854"/>
                      </a:moveTo>
                      <a:lnTo>
                        <a:pt x="280043" y="232801"/>
                      </a:lnTo>
                      <a:lnTo>
                        <a:pt x="565870" y="232801"/>
                      </a:lnTo>
                      <a:lnTo>
                        <a:pt x="574923" y="338854"/>
                      </a:lnTo>
                      <a:cubicBezTo>
                        <a:pt x="559403" y="422921"/>
                        <a:pt x="479216" y="478535"/>
                        <a:pt x="393856" y="463014"/>
                      </a:cubicBezTo>
                      <a:cubicBezTo>
                        <a:pt x="331776" y="451374"/>
                        <a:pt x="282629" y="402228"/>
                        <a:pt x="270989" y="338854"/>
                      </a:cubicBezTo>
                      <a:close/>
                      <a:moveTo>
                        <a:pt x="322723" y="554841"/>
                      </a:moveTo>
                      <a:cubicBezTo>
                        <a:pt x="336949" y="543201"/>
                        <a:pt x="346003" y="523801"/>
                        <a:pt x="346003" y="504401"/>
                      </a:cubicBezTo>
                      <a:lnTo>
                        <a:pt x="346003" y="501815"/>
                      </a:lnTo>
                      <a:cubicBezTo>
                        <a:pt x="395149" y="522508"/>
                        <a:pt x="452056" y="522508"/>
                        <a:pt x="501203" y="501815"/>
                      </a:cubicBezTo>
                      <a:lnTo>
                        <a:pt x="501203" y="504401"/>
                      </a:lnTo>
                      <a:cubicBezTo>
                        <a:pt x="501203" y="523801"/>
                        <a:pt x="510256" y="541908"/>
                        <a:pt x="524483" y="554841"/>
                      </a:cubicBezTo>
                      <a:cubicBezTo>
                        <a:pt x="492150" y="565188"/>
                        <a:pt x="457230" y="569068"/>
                        <a:pt x="423603" y="569068"/>
                      </a:cubicBezTo>
                      <a:cubicBezTo>
                        <a:pt x="389976" y="569068"/>
                        <a:pt x="355056" y="565188"/>
                        <a:pt x="322723" y="554841"/>
                      </a:cubicBezTo>
                      <a:close/>
                    </a:path>
                  </a:pathLst>
                </a:custGeom>
                <a:solidFill>
                  <a:schemeClr val="tx1"/>
                </a:solidFill>
                <a:ln w="128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0E95F75-ACFE-E271-5D54-8F3F380A5054}"/>
                    </a:ext>
                  </a:extLst>
                </p:cNvPr>
                <p:cNvSpPr/>
                <p:nvPr/>
              </p:nvSpPr>
              <p:spPr>
                <a:xfrm>
                  <a:off x="7300227" y="5701210"/>
                  <a:ext cx="760596" cy="373718"/>
                </a:xfrm>
                <a:custGeom>
                  <a:avLst/>
                  <a:gdLst>
                    <a:gd name="connsiteX0" fmla="*/ 607292 w 698325"/>
                    <a:gd name="connsiteY0" fmla="*/ 29945 h 373718"/>
                    <a:gd name="connsiteX1" fmla="*/ 577347 w 698325"/>
                    <a:gd name="connsiteY1" fmla="*/ 0 h 373718"/>
                    <a:gd name="connsiteX2" fmla="*/ 577347 w 698325"/>
                    <a:gd name="connsiteY2" fmla="*/ 0 h 373718"/>
                    <a:gd name="connsiteX3" fmla="*/ 120979 w 698325"/>
                    <a:gd name="connsiteY3" fmla="*/ 0 h 373718"/>
                    <a:gd name="connsiteX4" fmla="*/ 91034 w 698325"/>
                    <a:gd name="connsiteY4" fmla="*/ 29945 h 373718"/>
                    <a:gd name="connsiteX5" fmla="*/ 91034 w 698325"/>
                    <a:gd name="connsiteY5" fmla="*/ 29945 h 373718"/>
                    <a:gd name="connsiteX6" fmla="*/ 91034 w 698325"/>
                    <a:gd name="connsiteY6" fmla="*/ 328201 h 373718"/>
                    <a:gd name="connsiteX7" fmla="*/ 0 w 698325"/>
                    <a:gd name="connsiteY7" fmla="*/ 328201 h 373718"/>
                    <a:gd name="connsiteX8" fmla="*/ 0 w 698325"/>
                    <a:gd name="connsiteY8" fmla="*/ 343773 h 373718"/>
                    <a:gd name="connsiteX9" fmla="*/ 29945 w 698325"/>
                    <a:gd name="connsiteY9" fmla="*/ 373718 h 373718"/>
                    <a:gd name="connsiteX10" fmla="*/ 668381 w 698325"/>
                    <a:gd name="connsiteY10" fmla="*/ 373718 h 373718"/>
                    <a:gd name="connsiteX11" fmla="*/ 698326 w 698325"/>
                    <a:gd name="connsiteY11" fmla="*/ 343773 h 373718"/>
                    <a:gd name="connsiteX12" fmla="*/ 698326 w 698325"/>
                    <a:gd name="connsiteY12" fmla="*/ 328201 h 373718"/>
                    <a:gd name="connsiteX13" fmla="*/ 607292 w 698325"/>
                    <a:gd name="connsiteY13" fmla="*/ 328201 h 373718"/>
                    <a:gd name="connsiteX14" fmla="*/ 607292 w 698325"/>
                    <a:gd name="connsiteY14" fmla="*/ 29945 h 373718"/>
                    <a:gd name="connsiteX15" fmla="*/ 286278 w 698325"/>
                    <a:gd name="connsiteY15" fmla="*/ 227585 h 373718"/>
                    <a:gd name="connsiteX16" fmla="*/ 269508 w 698325"/>
                    <a:gd name="connsiteY16" fmla="*/ 244354 h 373718"/>
                    <a:gd name="connsiteX17" fmla="*/ 202431 w 698325"/>
                    <a:gd name="connsiteY17" fmla="*/ 177277 h 373718"/>
                    <a:gd name="connsiteX18" fmla="*/ 269508 w 698325"/>
                    <a:gd name="connsiteY18" fmla="*/ 110199 h 373718"/>
                    <a:gd name="connsiteX19" fmla="*/ 286278 w 698325"/>
                    <a:gd name="connsiteY19" fmla="*/ 126968 h 373718"/>
                    <a:gd name="connsiteX20" fmla="*/ 235969 w 698325"/>
                    <a:gd name="connsiteY20" fmla="*/ 177277 h 373718"/>
                    <a:gd name="connsiteX21" fmla="*/ 286278 w 698325"/>
                    <a:gd name="connsiteY21" fmla="*/ 227585 h 373718"/>
                    <a:gd name="connsiteX22" fmla="*/ 331795 w 698325"/>
                    <a:gd name="connsiteY22" fmla="*/ 252739 h 373718"/>
                    <a:gd name="connsiteX23" fmla="*/ 310234 w 698325"/>
                    <a:gd name="connsiteY23" fmla="*/ 243156 h 373718"/>
                    <a:gd name="connsiteX24" fmla="*/ 366531 w 698325"/>
                    <a:gd name="connsiteY24" fmla="*/ 107803 h 373718"/>
                    <a:gd name="connsiteX25" fmla="*/ 388092 w 698325"/>
                    <a:gd name="connsiteY25" fmla="*/ 117386 h 373718"/>
                    <a:gd name="connsiteX26" fmla="*/ 331795 w 698325"/>
                    <a:gd name="connsiteY26" fmla="*/ 252739 h 373718"/>
                    <a:gd name="connsiteX27" fmla="*/ 427620 w 698325"/>
                    <a:gd name="connsiteY27" fmla="*/ 245552 h 373718"/>
                    <a:gd name="connsiteX28" fmla="*/ 410850 w 698325"/>
                    <a:gd name="connsiteY28" fmla="*/ 228783 h 373718"/>
                    <a:gd name="connsiteX29" fmla="*/ 461159 w 698325"/>
                    <a:gd name="connsiteY29" fmla="*/ 178474 h 373718"/>
                    <a:gd name="connsiteX30" fmla="*/ 410850 w 698325"/>
                    <a:gd name="connsiteY30" fmla="*/ 128166 h 373718"/>
                    <a:gd name="connsiteX31" fmla="*/ 427620 w 698325"/>
                    <a:gd name="connsiteY31" fmla="*/ 111397 h 373718"/>
                    <a:gd name="connsiteX32" fmla="*/ 494697 w 698325"/>
                    <a:gd name="connsiteY32" fmla="*/ 178474 h 373718"/>
                    <a:gd name="connsiteX33" fmla="*/ 427620 w 698325"/>
                    <a:gd name="connsiteY33"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126968 h 373718"/>
                    <a:gd name="connsiteX19" fmla="*/ 235969 w 698326"/>
                    <a:gd name="connsiteY19" fmla="*/ 177277 h 373718"/>
                    <a:gd name="connsiteX20" fmla="*/ 286278 w 698326"/>
                    <a:gd name="connsiteY20" fmla="*/ 227585 h 373718"/>
                    <a:gd name="connsiteX21" fmla="*/ 331795 w 698326"/>
                    <a:gd name="connsiteY21" fmla="*/ 252739 h 373718"/>
                    <a:gd name="connsiteX22" fmla="*/ 310234 w 698326"/>
                    <a:gd name="connsiteY22" fmla="*/ 243156 h 373718"/>
                    <a:gd name="connsiteX23" fmla="*/ 366531 w 698326"/>
                    <a:gd name="connsiteY23" fmla="*/ 107803 h 373718"/>
                    <a:gd name="connsiteX24" fmla="*/ 388092 w 698326"/>
                    <a:gd name="connsiteY24" fmla="*/ 117386 h 373718"/>
                    <a:gd name="connsiteX25" fmla="*/ 331795 w 698326"/>
                    <a:gd name="connsiteY25" fmla="*/ 252739 h 373718"/>
                    <a:gd name="connsiteX26" fmla="*/ 427620 w 698326"/>
                    <a:gd name="connsiteY26" fmla="*/ 245552 h 373718"/>
                    <a:gd name="connsiteX27" fmla="*/ 410850 w 698326"/>
                    <a:gd name="connsiteY27" fmla="*/ 228783 h 373718"/>
                    <a:gd name="connsiteX28" fmla="*/ 461159 w 698326"/>
                    <a:gd name="connsiteY28" fmla="*/ 178474 h 373718"/>
                    <a:gd name="connsiteX29" fmla="*/ 410850 w 698326"/>
                    <a:gd name="connsiteY29" fmla="*/ 128166 h 373718"/>
                    <a:gd name="connsiteX30" fmla="*/ 427620 w 698326"/>
                    <a:gd name="connsiteY30" fmla="*/ 111397 h 373718"/>
                    <a:gd name="connsiteX31" fmla="*/ 494697 w 698326"/>
                    <a:gd name="connsiteY31" fmla="*/ 178474 h 373718"/>
                    <a:gd name="connsiteX32" fmla="*/ 427620 w 698326"/>
                    <a:gd name="connsiteY32"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35969 w 698326"/>
                    <a:gd name="connsiteY18" fmla="*/ 177277 h 373718"/>
                    <a:gd name="connsiteX19" fmla="*/ 286278 w 698326"/>
                    <a:gd name="connsiteY19" fmla="*/ 227585 h 373718"/>
                    <a:gd name="connsiteX20" fmla="*/ 331795 w 698326"/>
                    <a:gd name="connsiteY20" fmla="*/ 252739 h 373718"/>
                    <a:gd name="connsiteX21" fmla="*/ 310234 w 698326"/>
                    <a:gd name="connsiteY21" fmla="*/ 243156 h 373718"/>
                    <a:gd name="connsiteX22" fmla="*/ 366531 w 698326"/>
                    <a:gd name="connsiteY22" fmla="*/ 107803 h 373718"/>
                    <a:gd name="connsiteX23" fmla="*/ 388092 w 698326"/>
                    <a:gd name="connsiteY23" fmla="*/ 117386 h 373718"/>
                    <a:gd name="connsiteX24" fmla="*/ 331795 w 698326"/>
                    <a:gd name="connsiteY24" fmla="*/ 252739 h 373718"/>
                    <a:gd name="connsiteX25" fmla="*/ 427620 w 698326"/>
                    <a:gd name="connsiteY25" fmla="*/ 245552 h 373718"/>
                    <a:gd name="connsiteX26" fmla="*/ 410850 w 698326"/>
                    <a:gd name="connsiteY26" fmla="*/ 228783 h 373718"/>
                    <a:gd name="connsiteX27" fmla="*/ 461159 w 698326"/>
                    <a:gd name="connsiteY27" fmla="*/ 178474 h 373718"/>
                    <a:gd name="connsiteX28" fmla="*/ 410850 w 698326"/>
                    <a:gd name="connsiteY28" fmla="*/ 128166 h 373718"/>
                    <a:gd name="connsiteX29" fmla="*/ 427620 w 698326"/>
                    <a:gd name="connsiteY29" fmla="*/ 111397 h 373718"/>
                    <a:gd name="connsiteX30" fmla="*/ 494697 w 698326"/>
                    <a:gd name="connsiteY30" fmla="*/ 178474 h 373718"/>
                    <a:gd name="connsiteX31" fmla="*/ 427620 w 698326"/>
                    <a:gd name="connsiteY31"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227585 h 373718"/>
                    <a:gd name="connsiteX19" fmla="*/ 331795 w 698326"/>
                    <a:gd name="connsiteY19" fmla="*/ 252739 h 373718"/>
                    <a:gd name="connsiteX20" fmla="*/ 310234 w 698326"/>
                    <a:gd name="connsiteY20" fmla="*/ 243156 h 373718"/>
                    <a:gd name="connsiteX21" fmla="*/ 366531 w 698326"/>
                    <a:gd name="connsiteY21" fmla="*/ 107803 h 373718"/>
                    <a:gd name="connsiteX22" fmla="*/ 388092 w 698326"/>
                    <a:gd name="connsiteY22" fmla="*/ 117386 h 373718"/>
                    <a:gd name="connsiteX23" fmla="*/ 331795 w 698326"/>
                    <a:gd name="connsiteY23" fmla="*/ 252739 h 373718"/>
                    <a:gd name="connsiteX24" fmla="*/ 427620 w 698326"/>
                    <a:gd name="connsiteY24" fmla="*/ 245552 h 373718"/>
                    <a:gd name="connsiteX25" fmla="*/ 410850 w 698326"/>
                    <a:gd name="connsiteY25" fmla="*/ 228783 h 373718"/>
                    <a:gd name="connsiteX26" fmla="*/ 461159 w 698326"/>
                    <a:gd name="connsiteY26" fmla="*/ 178474 h 373718"/>
                    <a:gd name="connsiteX27" fmla="*/ 410850 w 698326"/>
                    <a:gd name="connsiteY27" fmla="*/ 128166 h 373718"/>
                    <a:gd name="connsiteX28" fmla="*/ 427620 w 698326"/>
                    <a:gd name="connsiteY28" fmla="*/ 111397 h 373718"/>
                    <a:gd name="connsiteX29" fmla="*/ 494697 w 698326"/>
                    <a:gd name="connsiteY29" fmla="*/ 178474 h 373718"/>
                    <a:gd name="connsiteX30" fmla="*/ 427620 w 698326"/>
                    <a:gd name="connsiteY30"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86278 w 698326"/>
                    <a:gd name="connsiteY17" fmla="*/ 227585 h 373718"/>
                    <a:gd name="connsiteX18" fmla="*/ 331795 w 698326"/>
                    <a:gd name="connsiteY18" fmla="*/ 252739 h 373718"/>
                    <a:gd name="connsiteX19" fmla="*/ 310234 w 698326"/>
                    <a:gd name="connsiteY19" fmla="*/ 243156 h 373718"/>
                    <a:gd name="connsiteX20" fmla="*/ 366531 w 698326"/>
                    <a:gd name="connsiteY20" fmla="*/ 107803 h 373718"/>
                    <a:gd name="connsiteX21" fmla="*/ 388092 w 698326"/>
                    <a:gd name="connsiteY21" fmla="*/ 117386 h 373718"/>
                    <a:gd name="connsiteX22" fmla="*/ 331795 w 698326"/>
                    <a:gd name="connsiteY22" fmla="*/ 252739 h 373718"/>
                    <a:gd name="connsiteX23" fmla="*/ 427620 w 698326"/>
                    <a:gd name="connsiteY23" fmla="*/ 245552 h 373718"/>
                    <a:gd name="connsiteX24" fmla="*/ 410850 w 698326"/>
                    <a:gd name="connsiteY24" fmla="*/ 228783 h 373718"/>
                    <a:gd name="connsiteX25" fmla="*/ 461159 w 698326"/>
                    <a:gd name="connsiteY25" fmla="*/ 178474 h 373718"/>
                    <a:gd name="connsiteX26" fmla="*/ 410850 w 698326"/>
                    <a:gd name="connsiteY26" fmla="*/ 128166 h 373718"/>
                    <a:gd name="connsiteX27" fmla="*/ 427620 w 698326"/>
                    <a:gd name="connsiteY27" fmla="*/ 111397 h 373718"/>
                    <a:gd name="connsiteX28" fmla="*/ 494697 w 698326"/>
                    <a:gd name="connsiteY28" fmla="*/ 178474 h 373718"/>
                    <a:gd name="connsiteX29" fmla="*/ 427620 w 698326"/>
                    <a:gd name="connsiteY29"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10234 w 698326"/>
                    <a:gd name="connsiteY16" fmla="*/ 243156 h 373718"/>
                    <a:gd name="connsiteX17" fmla="*/ 366531 w 698326"/>
                    <a:gd name="connsiteY17" fmla="*/ 107803 h 373718"/>
                    <a:gd name="connsiteX18" fmla="*/ 388092 w 698326"/>
                    <a:gd name="connsiteY18" fmla="*/ 117386 h 373718"/>
                    <a:gd name="connsiteX19" fmla="*/ 331795 w 698326"/>
                    <a:gd name="connsiteY19" fmla="*/ 252739 h 373718"/>
                    <a:gd name="connsiteX20" fmla="*/ 427620 w 698326"/>
                    <a:gd name="connsiteY20" fmla="*/ 245552 h 373718"/>
                    <a:gd name="connsiteX21" fmla="*/ 410850 w 698326"/>
                    <a:gd name="connsiteY21" fmla="*/ 228783 h 373718"/>
                    <a:gd name="connsiteX22" fmla="*/ 461159 w 698326"/>
                    <a:gd name="connsiteY22" fmla="*/ 178474 h 373718"/>
                    <a:gd name="connsiteX23" fmla="*/ 410850 w 698326"/>
                    <a:gd name="connsiteY23" fmla="*/ 128166 h 373718"/>
                    <a:gd name="connsiteX24" fmla="*/ 427620 w 698326"/>
                    <a:gd name="connsiteY24" fmla="*/ 111397 h 373718"/>
                    <a:gd name="connsiteX25" fmla="*/ 494697 w 698326"/>
                    <a:gd name="connsiteY25" fmla="*/ 178474 h 373718"/>
                    <a:gd name="connsiteX26" fmla="*/ 427620 w 698326"/>
                    <a:gd name="connsiteY26"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66531 w 698326"/>
                    <a:gd name="connsiteY16" fmla="*/ 107803 h 373718"/>
                    <a:gd name="connsiteX17" fmla="*/ 388092 w 698326"/>
                    <a:gd name="connsiteY17" fmla="*/ 117386 h 373718"/>
                    <a:gd name="connsiteX18" fmla="*/ 331795 w 698326"/>
                    <a:gd name="connsiteY18" fmla="*/ 252739 h 373718"/>
                    <a:gd name="connsiteX19" fmla="*/ 427620 w 698326"/>
                    <a:gd name="connsiteY19" fmla="*/ 245552 h 373718"/>
                    <a:gd name="connsiteX20" fmla="*/ 410850 w 698326"/>
                    <a:gd name="connsiteY20" fmla="*/ 228783 h 373718"/>
                    <a:gd name="connsiteX21" fmla="*/ 461159 w 698326"/>
                    <a:gd name="connsiteY21" fmla="*/ 178474 h 373718"/>
                    <a:gd name="connsiteX22" fmla="*/ 410850 w 698326"/>
                    <a:gd name="connsiteY22" fmla="*/ 128166 h 373718"/>
                    <a:gd name="connsiteX23" fmla="*/ 427620 w 698326"/>
                    <a:gd name="connsiteY23" fmla="*/ 111397 h 373718"/>
                    <a:gd name="connsiteX24" fmla="*/ 494697 w 698326"/>
                    <a:gd name="connsiteY24" fmla="*/ 178474 h 373718"/>
                    <a:gd name="connsiteX25" fmla="*/ 427620 w 698326"/>
                    <a:gd name="connsiteY25"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27620 w 698326"/>
                    <a:gd name="connsiteY18" fmla="*/ 245552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24" fmla="*/ 427620 w 698326"/>
                    <a:gd name="connsiteY24"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61159 w 698326"/>
                    <a:gd name="connsiteY19" fmla="*/ 178474 h 373718"/>
                    <a:gd name="connsiteX20" fmla="*/ 410850 w 698326"/>
                    <a:gd name="connsiteY20" fmla="*/ 128166 h 373718"/>
                    <a:gd name="connsiteX21" fmla="*/ 427620 w 698326"/>
                    <a:gd name="connsiteY21" fmla="*/ 111397 h 373718"/>
                    <a:gd name="connsiteX22" fmla="*/ 494697 w 698326"/>
                    <a:gd name="connsiteY22"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10850 w 698326"/>
                    <a:gd name="connsiteY17" fmla="*/ 128166 h 373718"/>
                    <a:gd name="connsiteX18" fmla="*/ 427620 w 698326"/>
                    <a:gd name="connsiteY18" fmla="*/ 111397 h 373718"/>
                    <a:gd name="connsiteX19" fmla="*/ 494697 w 698326"/>
                    <a:gd name="connsiteY19"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27620 w 698326"/>
                    <a:gd name="connsiteY17" fmla="*/ 111397 h 373718"/>
                    <a:gd name="connsiteX18" fmla="*/ 494697 w 698326"/>
                    <a:gd name="connsiteY18"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94697 w 698326"/>
                    <a:gd name="connsiteY17"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326" h="373718">
                      <a:moveTo>
                        <a:pt x="607292" y="29945"/>
                      </a:moveTo>
                      <a:cubicBezTo>
                        <a:pt x="607292" y="13176"/>
                        <a:pt x="594116" y="0"/>
                        <a:pt x="577347" y="0"/>
                      </a:cubicBezTo>
                      <a:lnTo>
                        <a:pt x="577347" y="0"/>
                      </a:lnTo>
                      <a:lnTo>
                        <a:pt x="120979" y="0"/>
                      </a:lnTo>
                      <a:cubicBezTo>
                        <a:pt x="104210" y="0"/>
                        <a:pt x="91034" y="13176"/>
                        <a:pt x="91034" y="29945"/>
                      </a:cubicBezTo>
                      <a:lnTo>
                        <a:pt x="91034" y="29945"/>
                      </a:lnTo>
                      <a:lnTo>
                        <a:pt x="91034" y="328201"/>
                      </a:lnTo>
                      <a:lnTo>
                        <a:pt x="0" y="328201"/>
                      </a:lnTo>
                      <a:lnTo>
                        <a:pt x="0" y="343773"/>
                      </a:lnTo>
                      <a:cubicBezTo>
                        <a:pt x="0" y="360542"/>
                        <a:pt x="13176" y="373718"/>
                        <a:pt x="29945" y="373718"/>
                      </a:cubicBezTo>
                      <a:lnTo>
                        <a:pt x="668381" y="373718"/>
                      </a:lnTo>
                      <a:cubicBezTo>
                        <a:pt x="685150" y="373718"/>
                        <a:pt x="698326" y="360542"/>
                        <a:pt x="698326" y="343773"/>
                      </a:cubicBezTo>
                      <a:lnTo>
                        <a:pt x="698326" y="328201"/>
                      </a:lnTo>
                      <a:lnTo>
                        <a:pt x="607292" y="328201"/>
                      </a:lnTo>
                      <a:lnTo>
                        <a:pt x="607292" y="29945"/>
                      </a:lnTo>
                      <a:close/>
                    </a:path>
                  </a:pathLst>
                </a:custGeom>
                <a:solidFill>
                  <a:schemeClr val="bg1">
                    <a:lumMod val="65000"/>
                  </a:schemeClr>
                </a:solidFill>
                <a:ln w="11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Graphic 24" descr="Apple with solid fill">
                  <a:extLst>
                    <a:ext uri="{FF2B5EF4-FFF2-40B4-BE49-F238E27FC236}">
                      <a16:creationId xmlns:a16="http://schemas.microsoft.com/office/drawing/2014/main" id="{33D619A2-6E2D-1A0D-F329-1895C589D8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550961">
                  <a:off x="7509071" y="5701210"/>
                  <a:ext cx="342908" cy="314834"/>
                </a:xfrm>
                <a:prstGeom prst="rect">
                  <a:avLst/>
                </a:prstGeom>
              </p:spPr>
            </p:pic>
          </p:grpSp>
          <p:sp>
            <p:nvSpPr>
              <p:cNvPr id="21" name="TextBox 20">
                <a:extLst>
                  <a:ext uri="{FF2B5EF4-FFF2-40B4-BE49-F238E27FC236}">
                    <a16:creationId xmlns:a16="http://schemas.microsoft.com/office/drawing/2014/main" id="{0AD41C66-11DE-174B-22AF-08063A6A8569}"/>
                  </a:ext>
                </a:extLst>
              </p:cNvPr>
              <p:cNvSpPr txBox="1"/>
              <p:nvPr/>
            </p:nvSpPr>
            <p:spPr>
              <a:xfrm>
                <a:off x="234505" y="4180600"/>
                <a:ext cx="818438" cy="261610"/>
              </a:xfrm>
              <a:prstGeom prst="rect">
                <a:avLst/>
              </a:prstGeom>
              <a:noFill/>
            </p:spPr>
            <p:txBody>
              <a:bodyPr wrap="square" rtlCol="0">
                <a:spAutoFit/>
              </a:bodyPr>
              <a:lstStyle/>
              <a:p>
                <a:pPr algn="ctr"/>
                <a:r>
                  <a:rPr lang="en-GB" sz="1100" b="1">
                    <a:effectLst>
                      <a:glow rad="101600">
                        <a:schemeClr val="bg1">
                          <a:alpha val="60000"/>
                        </a:schemeClr>
                      </a:glow>
                    </a:effectLst>
                  </a:rPr>
                  <a:t>Designers</a:t>
                </a:r>
              </a:p>
            </p:txBody>
          </p:sp>
        </p:grpSp>
      </p:grpSp>
      <p:grpSp>
        <p:nvGrpSpPr>
          <p:cNvPr id="26" name="Group 25">
            <a:extLst>
              <a:ext uri="{FF2B5EF4-FFF2-40B4-BE49-F238E27FC236}">
                <a16:creationId xmlns:a16="http://schemas.microsoft.com/office/drawing/2014/main" id="{E3A5E95B-A508-FE6A-6EA0-00BF79275998}"/>
              </a:ext>
            </a:extLst>
          </p:cNvPr>
          <p:cNvGrpSpPr/>
          <p:nvPr/>
        </p:nvGrpSpPr>
        <p:grpSpPr>
          <a:xfrm>
            <a:off x="247407" y="3775236"/>
            <a:ext cx="779880" cy="731864"/>
            <a:chOff x="236141" y="2230913"/>
            <a:chExt cx="779880" cy="731864"/>
          </a:xfrm>
        </p:grpSpPr>
        <p:grpSp>
          <p:nvGrpSpPr>
            <p:cNvPr id="28" name="Group 27">
              <a:extLst>
                <a:ext uri="{FF2B5EF4-FFF2-40B4-BE49-F238E27FC236}">
                  <a16:creationId xmlns:a16="http://schemas.microsoft.com/office/drawing/2014/main" id="{5F6C5AC9-EC33-A297-9782-C59AC0BBDC37}"/>
                </a:ext>
              </a:extLst>
            </p:cNvPr>
            <p:cNvGrpSpPr/>
            <p:nvPr/>
          </p:nvGrpSpPr>
          <p:grpSpPr>
            <a:xfrm>
              <a:off x="236141" y="2230913"/>
              <a:ext cx="779880" cy="731864"/>
              <a:chOff x="236141" y="3016903"/>
              <a:chExt cx="779880" cy="731864"/>
            </a:xfrm>
          </p:grpSpPr>
          <p:sp>
            <p:nvSpPr>
              <p:cNvPr id="32" name="Rectangle: Rounded Corners 31">
                <a:extLst>
                  <a:ext uri="{FF2B5EF4-FFF2-40B4-BE49-F238E27FC236}">
                    <a16:creationId xmlns:a16="http://schemas.microsoft.com/office/drawing/2014/main" id="{6412103F-B10E-A2E3-0580-98632B8E51EB}"/>
                  </a:ext>
                </a:extLst>
              </p:cNvPr>
              <p:cNvSpPr/>
              <p:nvPr/>
            </p:nvSpPr>
            <p:spPr>
              <a:xfrm>
                <a:off x="278739" y="3016903"/>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265E956B-35C5-78F7-05CD-3316459D85AC}"/>
                  </a:ext>
                </a:extLst>
              </p:cNvPr>
              <p:cNvSpPr txBox="1"/>
              <p:nvPr/>
            </p:nvSpPr>
            <p:spPr>
              <a:xfrm>
                <a:off x="236141" y="3417201"/>
                <a:ext cx="779880" cy="331566"/>
              </a:xfrm>
              <a:prstGeom prst="rect">
                <a:avLst/>
              </a:prstGeom>
              <a:noFill/>
            </p:spPr>
            <p:txBody>
              <a:bodyPr wrap="square" rtlCol="0">
                <a:spAutoFit/>
              </a:bodyPr>
              <a:lstStyle/>
              <a:p>
                <a:pPr algn="ctr">
                  <a:lnSpc>
                    <a:spcPts val="900"/>
                  </a:lnSpc>
                </a:pPr>
                <a:r>
                  <a:rPr lang="en-GB" sz="1100" b="1" spc="-70"/>
                  <a:t>Assessment bodies</a:t>
                </a:r>
              </a:p>
            </p:txBody>
          </p:sp>
        </p:grpSp>
        <p:grpSp>
          <p:nvGrpSpPr>
            <p:cNvPr id="29" name="Group 28">
              <a:extLst>
                <a:ext uri="{FF2B5EF4-FFF2-40B4-BE49-F238E27FC236}">
                  <a16:creationId xmlns:a16="http://schemas.microsoft.com/office/drawing/2014/main" id="{C1F43E6F-66F5-9077-D4F8-74A089552B81}"/>
                </a:ext>
              </a:extLst>
            </p:cNvPr>
            <p:cNvGrpSpPr/>
            <p:nvPr/>
          </p:nvGrpSpPr>
          <p:grpSpPr>
            <a:xfrm>
              <a:off x="461881" y="2250317"/>
              <a:ext cx="459155" cy="462307"/>
              <a:chOff x="8466845" y="5113867"/>
              <a:chExt cx="1055519" cy="1062764"/>
            </a:xfrm>
          </p:grpSpPr>
          <p:sp>
            <p:nvSpPr>
              <p:cNvPr id="30" name="Freeform: Shape 29">
                <a:extLst>
                  <a:ext uri="{FF2B5EF4-FFF2-40B4-BE49-F238E27FC236}">
                    <a16:creationId xmlns:a16="http://schemas.microsoft.com/office/drawing/2014/main" id="{DD54688C-B285-8F05-6679-FC1BC893A6F8}"/>
                  </a:ext>
                </a:extLst>
              </p:cNvPr>
              <p:cNvSpPr/>
              <p:nvPr/>
            </p:nvSpPr>
            <p:spPr>
              <a:xfrm>
                <a:off x="8466845" y="5113867"/>
                <a:ext cx="824810" cy="999404"/>
              </a:xfrm>
              <a:custGeom>
                <a:avLst/>
                <a:gdLst>
                  <a:gd name="connsiteX0" fmla="*/ 609505 w 609523"/>
                  <a:gd name="connsiteY0" fmla="*/ 533019 h 753122"/>
                  <a:gd name="connsiteX1" fmla="*/ 573938 w 609523"/>
                  <a:gd name="connsiteY1" fmla="*/ 461582 h 753122"/>
                  <a:gd name="connsiteX2" fmla="*/ 483337 w 609523"/>
                  <a:gd name="connsiteY2" fmla="*/ 410404 h 753122"/>
                  <a:gd name="connsiteX3" fmla="*/ 483213 w 609523"/>
                  <a:gd name="connsiteY3" fmla="*/ 410347 h 753122"/>
                  <a:gd name="connsiteX4" fmla="*/ 483213 w 609523"/>
                  <a:gd name="connsiteY4" fmla="*/ 410347 h 753122"/>
                  <a:gd name="connsiteX5" fmla="*/ 482965 w 609523"/>
                  <a:gd name="connsiteY5" fmla="*/ 410251 h 753122"/>
                  <a:gd name="connsiteX6" fmla="*/ 468611 w 609523"/>
                  <a:gd name="connsiteY6" fmla="*/ 404536 h 753122"/>
                  <a:gd name="connsiteX7" fmla="*/ 405898 w 609523"/>
                  <a:gd name="connsiteY7" fmla="*/ 379590 h 753122"/>
                  <a:gd name="connsiteX8" fmla="*/ 400002 w 609523"/>
                  <a:gd name="connsiteY8" fmla="*/ 370789 h 753122"/>
                  <a:gd name="connsiteX9" fmla="*/ 400002 w 609523"/>
                  <a:gd name="connsiteY9" fmla="*/ 347415 h 753122"/>
                  <a:gd name="connsiteX10" fmla="*/ 457200 w 609523"/>
                  <a:gd name="connsiteY10" fmla="*/ 228600 h 753122"/>
                  <a:gd name="connsiteX11" fmla="*/ 457200 w 609523"/>
                  <a:gd name="connsiteY11" fmla="*/ 214313 h 753122"/>
                  <a:gd name="connsiteX12" fmla="*/ 472773 w 609523"/>
                  <a:gd name="connsiteY12" fmla="*/ 160487 h 753122"/>
                  <a:gd name="connsiteX13" fmla="*/ 377095 w 609523"/>
                  <a:gd name="connsiteY13" fmla="*/ 17974 h 753122"/>
                  <a:gd name="connsiteX14" fmla="*/ 363122 w 609523"/>
                  <a:gd name="connsiteY14" fmla="*/ 19221 h 753122"/>
                  <a:gd name="connsiteX15" fmla="*/ 353501 w 609523"/>
                  <a:gd name="connsiteY15" fmla="*/ 25889 h 753122"/>
                  <a:gd name="connsiteX16" fmla="*/ 342862 w 609523"/>
                  <a:gd name="connsiteY16" fmla="*/ 11344 h 753122"/>
                  <a:gd name="connsiteX17" fmla="*/ 329117 w 609523"/>
                  <a:gd name="connsiteY17" fmla="*/ 2591 h 753122"/>
                  <a:gd name="connsiteX18" fmla="*/ 299104 w 609523"/>
                  <a:gd name="connsiteY18" fmla="*/ 0 h 753122"/>
                  <a:gd name="connsiteX19" fmla="*/ 153905 w 609523"/>
                  <a:gd name="connsiteY19" fmla="*/ 91440 h 753122"/>
                  <a:gd name="connsiteX20" fmla="*/ 152133 w 609523"/>
                  <a:gd name="connsiteY20" fmla="*/ 219437 h 753122"/>
                  <a:gd name="connsiteX21" fmla="*/ 152400 w 609523"/>
                  <a:gd name="connsiteY21" fmla="*/ 221437 h 753122"/>
                  <a:gd name="connsiteX22" fmla="*/ 152400 w 609523"/>
                  <a:gd name="connsiteY22" fmla="*/ 228600 h 753122"/>
                  <a:gd name="connsiteX23" fmla="*/ 209455 w 609523"/>
                  <a:gd name="connsiteY23" fmla="*/ 347348 h 753122"/>
                  <a:gd name="connsiteX24" fmla="*/ 209455 w 609523"/>
                  <a:gd name="connsiteY24" fmla="*/ 370742 h 753122"/>
                  <a:gd name="connsiteX25" fmla="*/ 203740 w 609523"/>
                  <a:gd name="connsiteY25" fmla="*/ 379476 h 753122"/>
                  <a:gd name="connsiteX26" fmla="*/ 139284 w 609523"/>
                  <a:gd name="connsiteY26" fmla="*/ 405136 h 753122"/>
                  <a:gd name="connsiteX27" fmla="*/ 124587 w 609523"/>
                  <a:gd name="connsiteY27" fmla="*/ 410985 h 753122"/>
                  <a:gd name="connsiteX28" fmla="*/ 44958 w 609523"/>
                  <a:gd name="connsiteY28" fmla="*/ 454190 h 753122"/>
                  <a:gd name="connsiteX29" fmla="*/ 72580 w 609523"/>
                  <a:gd name="connsiteY29" fmla="*/ 481813 h 753122"/>
                  <a:gd name="connsiteX30" fmla="*/ 85801 w 609523"/>
                  <a:gd name="connsiteY30" fmla="*/ 495052 h 753122"/>
                  <a:gd name="connsiteX31" fmla="*/ 72790 w 609523"/>
                  <a:gd name="connsiteY31" fmla="*/ 508540 h 753122"/>
                  <a:gd name="connsiteX32" fmla="*/ 59169 w 609523"/>
                  <a:gd name="connsiteY32" fmla="*/ 522637 h 753122"/>
                  <a:gd name="connsiteX33" fmla="*/ 58988 w 609523"/>
                  <a:gd name="connsiteY33" fmla="*/ 522818 h 753122"/>
                  <a:gd name="connsiteX34" fmla="*/ 58807 w 609523"/>
                  <a:gd name="connsiteY34" fmla="*/ 522999 h 753122"/>
                  <a:gd name="connsiteX35" fmla="*/ 38138 w 609523"/>
                  <a:gd name="connsiteY35" fmla="*/ 531438 h 753122"/>
                  <a:gd name="connsiteX36" fmla="*/ 35785 w 609523"/>
                  <a:gd name="connsiteY36" fmla="*/ 531352 h 753122"/>
                  <a:gd name="connsiteX37" fmla="*/ 29118 w 609523"/>
                  <a:gd name="connsiteY37" fmla="*/ 538020 h 753122"/>
                  <a:gd name="connsiteX38" fmla="*/ 120463 w 609523"/>
                  <a:gd name="connsiteY38" fmla="*/ 629860 h 753122"/>
                  <a:gd name="connsiteX39" fmla="*/ 120486 w 609523"/>
                  <a:gd name="connsiteY39" fmla="*/ 678232 h 753122"/>
                  <a:gd name="connsiteX40" fmla="*/ 72114 w 609523"/>
                  <a:gd name="connsiteY40" fmla="*/ 678256 h 753122"/>
                  <a:gd name="connsiteX41" fmla="*/ 0 w 609523"/>
                  <a:gd name="connsiteY41" fmla="*/ 606400 h 753122"/>
                  <a:gd name="connsiteX42" fmla="*/ 0 w 609523"/>
                  <a:gd name="connsiteY42" fmla="*/ 700792 h 753122"/>
                  <a:gd name="connsiteX43" fmla="*/ 8477 w 609523"/>
                  <a:gd name="connsiteY43" fmla="*/ 706450 h 753122"/>
                  <a:gd name="connsiteX44" fmla="*/ 307438 w 609523"/>
                  <a:gd name="connsiteY44" fmla="*/ 753123 h 753122"/>
                  <a:gd name="connsiteX45" fmla="*/ 601904 w 609523"/>
                  <a:gd name="connsiteY45" fmla="*/ 705841 h 753122"/>
                  <a:gd name="connsiteX46" fmla="*/ 609524 w 609523"/>
                  <a:gd name="connsiteY46" fmla="*/ 700126 h 753122"/>
                  <a:gd name="connsiteX47" fmla="*/ 190500 w 609523"/>
                  <a:gd name="connsiteY47" fmla="*/ 228600 h 753122"/>
                  <a:gd name="connsiteX48" fmla="*/ 190500 w 609523"/>
                  <a:gd name="connsiteY48" fmla="*/ 196215 h 753122"/>
                  <a:gd name="connsiteX49" fmla="*/ 375590 w 609523"/>
                  <a:gd name="connsiteY49" fmla="*/ 117872 h 753122"/>
                  <a:gd name="connsiteX50" fmla="*/ 419100 w 609523"/>
                  <a:gd name="connsiteY50" fmla="*/ 182251 h 753122"/>
                  <a:gd name="connsiteX51" fmla="*/ 419100 w 609523"/>
                  <a:gd name="connsiteY51" fmla="*/ 228600 h 753122"/>
                  <a:gd name="connsiteX52" fmla="*/ 304800 w 609523"/>
                  <a:gd name="connsiteY52" fmla="*/ 342900 h 753122"/>
                  <a:gd name="connsiteX53" fmla="*/ 190500 w 609523"/>
                  <a:gd name="connsiteY53" fmla="*/ 228600 h 753122"/>
                  <a:gd name="connsiteX54" fmla="*/ 266605 w 609523"/>
                  <a:gd name="connsiteY54" fmla="*/ 601513 h 753122"/>
                  <a:gd name="connsiteX55" fmla="*/ 160430 w 609523"/>
                  <a:gd name="connsiteY55" fmla="*/ 437731 h 753122"/>
                  <a:gd name="connsiteX56" fmla="*/ 199358 w 609523"/>
                  <a:gd name="connsiteY56" fmla="*/ 422234 h 753122"/>
                  <a:gd name="connsiteX57" fmla="*/ 266605 w 609523"/>
                  <a:gd name="connsiteY57" fmla="*/ 449142 h 753122"/>
                  <a:gd name="connsiteX58" fmla="*/ 304705 w 609523"/>
                  <a:gd name="connsiteY58" fmla="*/ 423396 h 753122"/>
                  <a:gd name="connsiteX59" fmla="*/ 239506 w 609523"/>
                  <a:gd name="connsiteY59" fmla="*/ 397316 h 753122"/>
                  <a:gd name="connsiteX60" fmla="*/ 247555 w 609523"/>
                  <a:gd name="connsiteY60" fmla="*/ 370742 h 753122"/>
                  <a:gd name="connsiteX61" fmla="*/ 247555 w 609523"/>
                  <a:gd name="connsiteY61" fmla="*/ 369789 h 753122"/>
                  <a:gd name="connsiteX62" fmla="*/ 361912 w 609523"/>
                  <a:gd name="connsiteY62" fmla="*/ 369789 h 753122"/>
                  <a:gd name="connsiteX63" fmla="*/ 361912 w 609523"/>
                  <a:gd name="connsiteY63" fmla="*/ 370742 h 753122"/>
                  <a:gd name="connsiteX64" fmla="*/ 369951 w 609523"/>
                  <a:gd name="connsiteY64" fmla="*/ 397259 h 753122"/>
                  <a:gd name="connsiteX65" fmla="*/ 342805 w 609523"/>
                  <a:gd name="connsiteY65" fmla="*/ 600751 h 753122"/>
                  <a:gd name="connsiteX66" fmla="*/ 342805 w 609523"/>
                  <a:gd name="connsiteY66" fmla="*/ 449142 h 753122"/>
                  <a:gd name="connsiteX67" fmla="*/ 410099 w 609523"/>
                  <a:gd name="connsiteY67" fmla="*/ 422224 h 753122"/>
                  <a:gd name="connsiteX68" fmla="*/ 447694 w 609523"/>
                  <a:gd name="connsiteY68" fmla="*/ 437198 h 753122"/>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120486 w 609524"/>
                  <a:gd name="connsiteY38" fmla="*/ 678232 h 753123"/>
                  <a:gd name="connsiteX39" fmla="*/ 72114 w 609524"/>
                  <a:gd name="connsiteY39" fmla="*/ 678256 h 753123"/>
                  <a:gd name="connsiteX40" fmla="*/ 0 w 609524"/>
                  <a:gd name="connsiteY40" fmla="*/ 606400 h 753123"/>
                  <a:gd name="connsiteX41" fmla="*/ 0 w 609524"/>
                  <a:gd name="connsiteY41" fmla="*/ 700792 h 753123"/>
                  <a:gd name="connsiteX42" fmla="*/ 8477 w 609524"/>
                  <a:gd name="connsiteY42" fmla="*/ 706450 h 753123"/>
                  <a:gd name="connsiteX43" fmla="*/ 307438 w 609524"/>
                  <a:gd name="connsiteY43" fmla="*/ 753123 h 753123"/>
                  <a:gd name="connsiteX44" fmla="*/ 601904 w 609524"/>
                  <a:gd name="connsiteY44" fmla="*/ 705841 h 753123"/>
                  <a:gd name="connsiteX45" fmla="*/ 609524 w 609524"/>
                  <a:gd name="connsiteY45" fmla="*/ 700126 h 753123"/>
                  <a:gd name="connsiteX46" fmla="*/ 609505 w 609524"/>
                  <a:gd name="connsiteY46" fmla="*/ 533019 h 753123"/>
                  <a:gd name="connsiteX47" fmla="*/ 190500 w 609524"/>
                  <a:gd name="connsiteY47" fmla="*/ 228600 h 753123"/>
                  <a:gd name="connsiteX48" fmla="*/ 190500 w 609524"/>
                  <a:gd name="connsiteY48" fmla="*/ 196215 h 753123"/>
                  <a:gd name="connsiteX49" fmla="*/ 375590 w 609524"/>
                  <a:gd name="connsiteY49" fmla="*/ 117872 h 753123"/>
                  <a:gd name="connsiteX50" fmla="*/ 419100 w 609524"/>
                  <a:gd name="connsiteY50" fmla="*/ 182251 h 753123"/>
                  <a:gd name="connsiteX51" fmla="*/ 419100 w 609524"/>
                  <a:gd name="connsiteY51" fmla="*/ 228600 h 753123"/>
                  <a:gd name="connsiteX52" fmla="*/ 304800 w 609524"/>
                  <a:gd name="connsiteY52" fmla="*/ 342900 h 753123"/>
                  <a:gd name="connsiteX53" fmla="*/ 190500 w 609524"/>
                  <a:gd name="connsiteY53" fmla="*/ 228600 h 753123"/>
                  <a:gd name="connsiteX54" fmla="*/ 266605 w 609524"/>
                  <a:gd name="connsiteY54" fmla="*/ 601513 h 753123"/>
                  <a:gd name="connsiteX55" fmla="*/ 160430 w 609524"/>
                  <a:gd name="connsiteY55" fmla="*/ 437731 h 753123"/>
                  <a:gd name="connsiteX56" fmla="*/ 199358 w 609524"/>
                  <a:gd name="connsiteY56" fmla="*/ 422234 h 753123"/>
                  <a:gd name="connsiteX57" fmla="*/ 266605 w 609524"/>
                  <a:gd name="connsiteY57" fmla="*/ 449142 h 753123"/>
                  <a:gd name="connsiteX58" fmla="*/ 266605 w 609524"/>
                  <a:gd name="connsiteY58" fmla="*/ 601513 h 753123"/>
                  <a:gd name="connsiteX59" fmla="*/ 304705 w 609524"/>
                  <a:gd name="connsiteY59" fmla="*/ 423396 h 753123"/>
                  <a:gd name="connsiteX60" fmla="*/ 239506 w 609524"/>
                  <a:gd name="connsiteY60" fmla="*/ 397316 h 753123"/>
                  <a:gd name="connsiteX61" fmla="*/ 247555 w 609524"/>
                  <a:gd name="connsiteY61" fmla="*/ 370742 h 753123"/>
                  <a:gd name="connsiteX62" fmla="*/ 247555 w 609524"/>
                  <a:gd name="connsiteY62" fmla="*/ 369789 h 753123"/>
                  <a:gd name="connsiteX63" fmla="*/ 361912 w 609524"/>
                  <a:gd name="connsiteY63" fmla="*/ 369789 h 753123"/>
                  <a:gd name="connsiteX64" fmla="*/ 361912 w 609524"/>
                  <a:gd name="connsiteY64" fmla="*/ 370742 h 753123"/>
                  <a:gd name="connsiteX65" fmla="*/ 369951 w 609524"/>
                  <a:gd name="connsiteY65" fmla="*/ 397259 h 753123"/>
                  <a:gd name="connsiteX66" fmla="*/ 304705 w 609524"/>
                  <a:gd name="connsiteY66" fmla="*/ 423396 h 753123"/>
                  <a:gd name="connsiteX67" fmla="*/ 342805 w 609524"/>
                  <a:gd name="connsiteY67" fmla="*/ 600751 h 753123"/>
                  <a:gd name="connsiteX68" fmla="*/ 342805 w 609524"/>
                  <a:gd name="connsiteY68" fmla="*/ 449142 h 753123"/>
                  <a:gd name="connsiteX69" fmla="*/ 410099 w 609524"/>
                  <a:gd name="connsiteY69" fmla="*/ 422224 h 753123"/>
                  <a:gd name="connsiteX70" fmla="*/ 447694 w 609524"/>
                  <a:gd name="connsiteY70" fmla="*/ 437198 h 753123"/>
                  <a:gd name="connsiteX71" fmla="*/ 342805 w 609524"/>
                  <a:gd name="connsiteY71"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72114 w 609524"/>
                  <a:gd name="connsiteY38" fmla="*/ 678256 h 753123"/>
                  <a:gd name="connsiteX39" fmla="*/ 0 w 609524"/>
                  <a:gd name="connsiteY39" fmla="*/ 606400 h 753123"/>
                  <a:gd name="connsiteX40" fmla="*/ 0 w 609524"/>
                  <a:gd name="connsiteY40" fmla="*/ 700792 h 753123"/>
                  <a:gd name="connsiteX41" fmla="*/ 8477 w 609524"/>
                  <a:gd name="connsiteY41" fmla="*/ 706450 h 753123"/>
                  <a:gd name="connsiteX42" fmla="*/ 307438 w 609524"/>
                  <a:gd name="connsiteY42" fmla="*/ 753123 h 753123"/>
                  <a:gd name="connsiteX43" fmla="*/ 601904 w 609524"/>
                  <a:gd name="connsiteY43" fmla="*/ 705841 h 753123"/>
                  <a:gd name="connsiteX44" fmla="*/ 609524 w 609524"/>
                  <a:gd name="connsiteY44" fmla="*/ 700126 h 753123"/>
                  <a:gd name="connsiteX45" fmla="*/ 609505 w 609524"/>
                  <a:gd name="connsiteY45" fmla="*/ 533019 h 753123"/>
                  <a:gd name="connsiteX46" fmla="*/ 190500 w 609524"/>
                  <a:gd name="connsiteY46" fmla="*/ 228600 h 753123"/>
                  <a:gd name="connsiteX47" fmla="*/ 190500 w 609524"/>
                  <a:gd name="connsiteY47" fmla="*/ 196215 h 753123"/>
                  <a:gd name="connsiteX48" fmla="*/ 375590 w 609524"/>
                  <a:gd name="connsiteY48" fmla="*/ 117872 h 753123"/>
                  <a:gd name="connsiteX49" fmla="*/ 419100 w 609524"/>
                  <a:gd name="connsiteY49" fmla="*/ 182251 h 753123"/>
                  <a:gd name="connsiteX50" fmla="*/ 419100 w 609524"/>
                  <a:gd name="connsiteY50" fmla="*/ 228600 h 753123"/>
                  <a:gd name="connsiteX51" fmla="*/ 304800 w 609524"/>
                  <a:gd name="connsiteY51" fmla="*/ 342900 h 753123"/>
                  <a:gd name="connsiteX52" fmla="*/ 190500 w 609524"/>
                  <a:gd name="connsiteY52" fmla="*/ 228600 h 753123"/>
                  <a:gd name="connsiteX53" fmla="*/ 266605 w 609524"/>
                  <a:gd name="connsiteY53" fmla="*/ 601513 h 753123"/>
                  <a:gd name="connsiteX54" fmla="*/ 160430 w 609524"/>
                  <a:gd name="connsiteY54" fmla="*/ 437731 h 753123"/>
                  <a:gd name="connsiteX55" fmla="*/ 199358 w 609524"/>
                  <a:gd name="connsiteY55" fmla="*/ 422234 h 753123"/>
                  <a:gd name="connsiteX56" fmla="*/ 266605 w 609524"/>
                  <a:gd name="connsiteY56" fmla="*/ 449142 h 753123"/>
                  <a:gd name="connsiteX57" fmla="*/ 266605 w 609524"/>
                  <a:gd name="connsiteY57" fmla="*/ 601513 h 753123"/>
                  <a:gd name="connsiteX58" fmla="*/ 304705 w 609524"/>
                  <a:gd name="connsiteY58" fmla="*/ 423396 h 753123"/>
                  <a:gd name="connsiteX59" fmla="*/ 239506 w 609524"/>
                  <a:gd name="connsiteY59" fmla="*/ 397316 h 753123"/>
                  <a:gd name="connsiteX60" fmla="*/ 247555 w 609524"/>
                  <a:gd name="connsiteY60" fmla="*/ 370742 h 753123"/>
                  <a:gd name="connsiteX61" fmla="*/ 247555 w 609524"/>
                  <a:gd name="connsiteY61" fmla="*/ 369789 h 753123"/>
                  <a:gd name="connsiteX62" fmla="*/ 361912 w 609524"/>
                  <a:gd name="connsiteY62" fmla="*/ 369789 h 753123"/>
                  <a:gd name="connsiteX63" fmla="*/ 361912 w 609524"/>
                  <a:gd name="connsiteY63" fmla="*/ 370742 h 753123"/>
                  <a:gd name="connsiteX64" fmla="*/ 369951 w 609524"/>
                  <a:gd name="connsiteY64" fmla="*/ 397259 h 753123"/>
                  <a:gd name="connsiteX65" fmla="*/ 304705 w 609524"/>
                  <a:gd name="connsiteY65" fmla="*/ 423396 h 753123"/>
                  <a:gd name="connsiteX66" fmla="*/ 342805 w 609524"/>
                  <a:gd name="connsiteY66" fmla="*/ 600751 h 753123"/>
                  <a:gd name="connsiteX67" fmla="*/ 342805 w 609524"/>
                  <a:gd name="connsiteY67" fmla="*/ 449142 h 753123"/>
                  <a:gd name="connsiteX68" fmla="*/ 410099 w 609524"/>
                  <a:gd name="connsiteY68" fmla="*/ 422224 h 753123"/>
                  <a:gd name="connsiteX69" fmla="*/ 447694 w 609524"/>
                  <a:gd name="connsiteY69" fmla="*/ 437198 h 753123"/>
                  <a:gd name="connsiteX70" fmla="*/ 342805 w 609524"/>
                  <a:gd name="connsiteY70"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0 w 609524"/>
                  <a:gd name="connsiteY38" fmla="*/ 606400 h 753123"/>
                  <a:gd name="connsiteX39" fmla="*/ 0 w 609524"/>
                  <a:gd name="connsiteY39" fmla="*/ 700792 h 753123"/>
                  <a:gd name="connsiteX40" fmla="*/ 8477 w 609524"/>
                  <a:gd name="connsiteY40" fmla="*/ 706450 h 753123"/>
                  <a:gd name="connsiteX41" fmla="*/ 307438 w 609524"/>
                  <a:gd name="connsiteY41" fmla="*/ 753123 h 753123"/>
                  <a:gd name="connsiteX42" fmla="*/ 601904 w 609524"/>
                  <a:gd name="connsiteY42" fmla="*/ 705841 h 753123"/>
                  <a:gd name="connsiteX43" fmla="*/ 609524 w 609524"/>
                  <a:gd name="connsiteY43" fmla="*/ 700126 h 753123"/>
                  <a:gd name="connsiteX44" fmla="*/ 609505 w 609524"/>
                  <a:gd name="connsiteY44" fmla="*/ 533019 h 753123"/>
                  <a:gd name="connsiteX45" fmla="*/ 190500 w 609524"/>
                  <a:gd name="connsiteY45" fmla="*/ 228600 h 753123"/>
                  <a:gd name="connsiteX46" fmla="*/ 190500 w 609524"/>
                  <a:gd name="connsiteY46" fmla="*/ 196215 h 753123"/>
                  <a:gd name="connsiteX47" fmla="*/ 375590 w 609524"/>
                  <a:gd name="connsiteY47" fmla="*/ 117872 h 753123"/>
                  <a:gd name="connsiteX48" fmla="*/ 419100 w 609524"/>
                  <a:gd name="connsiteY48" fmla="*/ 182251 h 753123"/>
                  <a:gd name="connsiteX49" fmla="*/ 419100 w 609524"/>
                  <a:gd name="connsiteY49" fmla="*/ 228600 h 753123"/>
                  <a:gd name="connsiteX50" fmla="*/ 304800 w 609524"/>
                  <a:gd name="connsiteY50" fmla="*/ 342900 h 753123"/>
                  <a:gd name="connsiteX51" fmla="*/ 190500 w 609524"/>
                  <a:gd name="connsiteY51" fmla="*/ 228600 h 753123"/>
                  <a:gd name="connsiteX52" fmla="*/ 266605 w 609524"/>
                  <a:gd name="connsiteY52" fmla="*/ 601513 h 753123"/>
                  <a:gd name="connsiteX53" fmla="*/ 160430 w 609524"/>
                  <a:gd name="connsiteY53" fmla="*/ 437731 h 753123"/>
                  <a:gd name="connsiteX54" fmla="*/ 199358 w 609524"/>
                  <a:gd name="connsiteY54" fmla="*/ 422234 h 753123"/>
                  <a:gd name="connsiteX55" fmla="*/ 266605 w 609524"/>
                  <a:gd name="connsiteY55" fmla="*/ 449142 h 753123"/>
                  <a:gd name="connsiteX56" fmla="*/ 266605 w 609524"/>
                  <a:gd name="connsiteY56" fmla="*/ 601513 h 753123"/>
                  <a:gd name="connsiteX57" fmla="*/ 304705 w 609524"/>
                  <a:gd name="connsiteY57" fmla="*/ 423396 h 753123"/>
                  <a:gd name="connsiteX58" fmla="*/ 239506 w 609524"/>
                  <a:gd name="connsiteY58" fmla="*/ 397316 h 753123"/>
                  <a:gd name="connsiteX59" fmla="*/ 247555 w 609524"/>
                  <a:gd name="connsiteY59" fmla="*/ 370742 h 753123"/>
                  <a:gd name="connsiteX60" fmla="*/ 247555 w 609524"/>
                  <a:gd name="connsiteY60" fmla="*/ 369789 h 753123"/>
                  <a:gd name="connsiteX61" fmla="*/ 361912 w 609524"/>
                  <a:gd name="connsiteY61" fmla="*/ 369789 h 753123"/>
                  <a:gd name="connsiteX62" fmla="*/ 361912 w 609524"/>
                  <a:gd name="connsiteY62" fmla="*/ 370742 h 753123"/>
                  <a:gd name="connsiteX63" fmla="*/ 369951 w 609524"/>
                  <a:gd name="connsiteY63" fmla="*/ 397259 h 753123"/>
                  <a:gd name="connsiteX64" fmla="*/ 304705 w 609524"/>
                  <a:gd name="connsiteY64" fmla="*/ 423396 h 753123"/>
                  <a:gd name="connsiteX65" fmla="*/ 342805 w 609524"/>
                  <a:gd name="connsiteY65" fmla="*/ 600751 h 753123"/>
                  <a:gd name="connsiteX66" fmla="*/ 342805 w 609524"/>
                  <a:gd name="connsiteY66" fmla="*/ 449142 h 753123"/>
                  <a:gd name="connsiteX67" fmla="*/ 410099 w 609524"/>
                  <a:gd name="connsiteY67" fmla="*/ 422224 h 753123"/>
                  <a:gd name="connsiteX68" fmla="*/ 447694 w 609524"/>
                  <a:gd name="connsiteY68" fmla="*/ 437198 h 753123"/>
                  <a:gd name="connsiteX69" fmla="*/ 342805 w 609524"/>
                  <a:gd name="connsiteY69"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0 w 609524"/>
                  <a:gd name="connsiteY37" fmla="*/ 606400 h 753123"/>
                  <a:gd name="connsiteX38" fmla="*/ 0 w 609524"/>
                  <a:gd name="connsiteY38" fmla="*/ 700792 h 753123"/>
                  <a:gd name="connsiteX39" fmla="*/ 8477 w 609524"/>
                  <a:gd name="connsiteY39" fmla="*/ 706450 h 753123"/>
                  <a:gd name="connsiteX40" fmla="*/ 307438 w 609524"/>
                  <a:gd name="connsiteY40" fmla="*/ 753123 h 753123"/>
                  <a:gd name="connsiteX41" fmla="*/ 601904 w 609524"/>
                  <a:gd name="connsiteY41" fmla="*/ 705841 h 753123"/>
                  <a:gd name="connsiteX42" fmla="*/ 609524 w 609524"/>
                  <a:gd name="connsiteY42" fmla="*/ 700126 h 753123"/>
                  <a:gd name="connsiteX43" fmla="*/ 609505 w 609524"/>
                  <a:gd name="connsiteY43" fmla="*/ 533019 h 753123"/>
                  <a:gd name="connsiteX44" fmla="*/ 190500 w 609524"/>
                  <a:gd name="connsiteY44" fmla="*/ 228600 h 753123"/>
                  <a:gd name="connsiteX45" fmla="*/ 190500 w 609524"/>
                  <a:gd name="connsiteY45" fmla="*/ 196215 h 753123"/>
                  <a:gd name="connsiteX46" fmla="*/ 375590 w 609524"/>
                  <a:gd name="connsiteY46" fmla="*/ 117872 h 753123"/>
                  <a:gd name="connsiteX47" fmla="*/ 419100 w 609524"/>
                  <a:gd name="connsiteY47" fmla="*/ 182251 h 753123"/>
                  <a:gd name="connsiteX48" fmla="*/ 419100 w 609524"/>
                  <a:gd name="connsiteY48" fmla="*/ 228600 h 753123"/>
                  <a:gd name="connsiteX49" fmla="*/ 304800 w 609524"/>
                  <a:gd name="connsiteY49" fmla="*/ 342900 h 753123"/>
                  <a:gd name="connsiteX50" fmla="*/ 190500 w 609524"/>
                  <a:gd name="connsiteY50" fmla="*/ 228600 h 753123"/>
                  <a:gd name="connsiteX51" fmla="*/ 266605 w 609524"/>
                  <a:gd name="connsiteY51" fmla="*/ 601513 h 753123"/>
                  <a:gd name="connsiteX52" fmla="*/ 160430 w 609524"/>
                  <a:gd name="connsiteY52" fmla="*/ 437731 h 753123"/>
                  <a:gd name="connsiteX53" fmla="*/ 199358 w 609524"/>
                  <a:gd name="connsiteY53" fmla="*/ 422234 h 753123"/>
                  <a:gd name="connsiteX54" fmla="*/ 266605 w 609524"/>
                  <a:gd name="connsiteY54" fmla="*/ 449142 h 753123"/>
                  <a:gd name="connsiteX55" fmla="*/ 266605 w 609524"/>
                  <a:gd name="connsiteY55" fmla="*/ 601513 h 753123"/>
                  <a:gd name="connsiteX56" fmla="*/ 304705 w 609524"/>
                  <a:gd name="connsiteY56" fmla="*/ 423396 h 753123"/>
                  <a:gd name="connsiteX57" fmla="*/ 239506 w 609524"/>
                  <a:gd name="connsiteY57" fmla="*/ 397316 h 753123"/>
                  <a:gd name="connsiteX58" fmla="*/ 247555 w 609524"/>
                  <a:gd name="connsiteY58" fmla="*/ 370742 h 753123"/>
                  <a:gd name="connsiteX59" fmla="*/ 247555 w 609524"/>
                  <a:gd name="connsiteY59" fmla="*/ 369789 h 753123"/>
                  <a:gd name="connsiteX60" fmla="*/ 361912 w 609524"/>
                  <a:gd name="connsiteY60" fmla="*/ 369789 h 753123"/>
                  <a:gd name="connsiteX61" fmla="*/ 361912 w 609524"/>
                  <a:gd name="connsiteY61" fmla="*/ 370742 h 753123"/>
                  <a:gd name="connsiteX62" fmla="*/ 369951 w 609524"/>
                  <a:gd name="connsiteY62" fmla="*/ 397259 h 753123"/>
                  <a:gd name="connsiteX63" fmla="*/ 304705 w 609524"/>
                  <a:gd name="connsiteY63" fmla="*/ 423396 h 753123"/>
                  <a:gd name="connsiteX64" fmla="*/ 342805 w 609524"/>
                  <a:gd name="connsiteY64" fmla="*/ 600751 h 753123"/>
                  <a:gd name="connsiteX65" fmla="*/ 342805 w 609524"/>
                  <a:gd name="connsiteY65" fmla="*/ 449142 h 753123"/>
                  <a:gd name="connsiteX66" fmla="*/ 410099 w 609524"/>
                  <a:gd name="connsiteY66" fmla="*/ 422224 h 753123"/>
                  <a:gd name="connsiteX67" fmla="*/ 447694 w 609524"/>
                  <a:gd name="connsiteY67" fmla="*/ 437198 h 753123"/>
                  <a:gd name="connsiteX68" fmla="*/ 342805 w 609524"/>
                  <a:gd name="connsiteY68"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59169 w 609524"/>
                  <a:gd name="connsiteY31" fmla="*/ 522637 h 753123"/>
                  <a:gd name="connsiteX32" fmla="*/ 58988 w 609524"/>
                  <a:gd name="connsiteY32" fmla="*/ 522818 h 753123"/>
                  <a:gd name="connsiteX33" fmla="*/ 58807 w 609524"/>
                  <a:gd name="connsiteY33" fmla="*/ 522999 h 753123"/>
                  <a:gd name="connsiteX34" fmla="*/ 38138 w 609524"/>
                  <a:gd name="connsiteY34" fmla="*/ 531438 h 753123"/>
                  <a:gd name="connsiteX35" fmla="*/ 35785 w 609524"/>
                  <a:gd name="connsiteY35" fmla="*/ 531352 h 753123"/>
                  <a:gd name="connsiteX36" fmla="*/ 0 w 609524"/>
                  <a:gd name="connsiteY36" fmla="*/ 606400 h 753123"/>
                  <a:gd name="connsiteX37" fmla="*/ 0 w 609524"/>
                  <a:gd name="connsiteY37" fmla="*/ 700792 h 753123"/>
                  <a:gd name="connsiteX38" fmla="*/ 8477 w 609524"/>
                  <a:gd name="connsiteY38" fmla="*/ 706450 h 753123"/>
                  <a:gd name="connsiteX39" fmla="*/ 307438 w 609524"/>
                  <a:gd name="connsiteY39" fmla="*/ 753123 h 753123"/>
                  <a:gd name="connsiteX40" fmla="*/ 601904 w 609524"/>
                  <a:gd name="connsiteY40" fmla="*/ 705841 h 753123"/>
                  <a:gd name="connsiteX41" fmla="*/ 609524 w 609524"/>
                  <a:gd name="connsiteY41" fmla="*/ 700126 h 753123"/>
                  <a:gd name="connsiteX42" fmla="*/ 609505 w 609524"/>
                  <a:gd name="connsiteY42" fmla="*/ 533019 h 753123"/>
                  <a:gd name="connsiteX43" fmla="*/ 190500 w 609524"/>
                  <a:gd name="connsiteY43" fmla="*/ 228600 h 753123"/>
                  <a:gd name="connsiteX44" fmla="*/ 190500 w 609524"/>
                  <a:gd name="connsiteY44" fmla="*/ 196215 h 753123"/>
                  <a:gd name="connsiteX45" fmla="*/ 375590 w 609524"/>
                  <a:gd name="connsiteY45" fmla="*/ 117872 h 753123"/>
                  <a:gd name="connsiteX46" fmla="*/ 419100 w 609524"/>
                  <a:gd name="connsiteY46" fmla="*/ 182251 h 753123"/>
                  <a:gd name="connsiteX47" fmla="*/ 419100 w 609524"/>
                  <a:gd name="connsiteY47" fmla="*/ 228600 h 753123"/>
                  <a:gd name="connsiteX48" fmla="*/ 304800 w 609524"/>
                  <a:gd name="connsiteY48" fmla="*/ 342900 h 753123"/>
                  <a:gd name="connsiteX49" fmla="*/ 190500 w 609524"/>
                  <a:gd name="connsiteY49" fmla="*/ 228600 h 753123"/>
                  <a:gd name="connsiteX50" fmla="*/ 266605 w 609524"/>
                  <a:gd name="connsiteY50" fmla="*/ 601513 h 753123"/>
                  <a:gd name="connsiteX51" fmla="*/ 160430 w 609524"/>
                  <a:gd name="connsiteY51" fmla="*/ 437731 h 753123"/>
                  <a:gd name="connsiteX52" fmla="*/ 199358 w 609524"/>
                  <a:gd name="connsiteY52" fmla="*/ 422234 h 753123"/>
                  <a:gd name="connsiteX53" fmla="*/ 266605 w 609524"/>
                  <a:gd name="connsiteY53" fmla="*/ 449142 h 753123"/>
                  <a:gd name="connsiteX54" fmla="*/ 266605 w 609524"/>
                  <a:gd name="connsiteY54" fmla="*/ 601513 h 753123"/>
                  <a:gd name="connsiteX55" fmla="*/ 304705 w 609524"/>
                  <a:gd name="connsiteY55" fmla="*/ 423396 h 753123"/>
                  <a:gd name="connsiteX56" fmla="*/ 239506 w 609524"/>
                  <a:gd name="connsiteY56" fmla="*/ 397316 h 753123"/>
                  <a:gd name="connsiteX57" fmla="*/ 247555 w 609524"/>
                  <a:gd name="connsiteY57" fmla="*/ 370742 h 753123"/>
                  <a:gd name="connsiteX58" fmla="*/ 247555 w 609524"/>
                  <a:gd name="connsiteY58" fmla="*/ 369789 h 753123"/>
                  <a:gd name="connsiteX59" fmla="*/ 361912 w 609524"/>
                  <a:gd name="connsiteY59" fmla="*/ 369789 h 753123"/>
                  <a:gd name="connsiteX60" fmla="*/ 361912 w 609524"/>
                  <a:gd name="connsiteY60" fmla="*/ 370742 h 753123"/>
                  <a:gd name="connsiteX61" fmla="*/ 369951 w 609524"/>
                  <a:gd name="connsiteY61" fmla="*/ 397259 h 753123"/>
                  <a:gd name="connsiteX62" fmla="*/ 304705 w 609524"/>
                  <a:gd name="connsiteY62" fmla="*/ 423396 h 753123"/>
                  <a:gd name="connsiteX63" fmla="*/ 342805 w 609524"/>
                  <a:gd name="connsiteY63" fmla="*/ 600751 h 753123"/>
                  <a:gd name="connsiteX64" fmla="*/ 342805 w 609524"/>
                  <a:gd name="connsiteY64" fmla="*/ 449142 h 753123"/>
                  <a:gd name="connsiteX65" fmla="*/ 410099 w 609524"/>
                  <a:gd name="connsiteY65" fmla="*/ 422224 h 753123"/>
                  <a:gd name="connsiteX66" fmla="*/ 447694 w 609524"/>
                  <a:gd name="connsiteY66" fmla="*/ 437198 h 753123"/>
                  <a:gd name="connsiteX67" fmla="*/ 342805 w 609524"/>
                  <a:gd name="connsiteY67"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59169 w 609524"/>
                  <a:gd name="connsiteY30" fmla="*/ 522637 h 753123"/>
                  <a:gd name="connsiteX31" fmla="*/ 58988 w 609524"/>
                  <a:gd name="connsiteY31" fmla="*/ 522818 h 753123"/>
                  <a:gd name="connsiteX32" fmla="*/ 58807 w 609524"/>
                  <a:gd name="connsiteY32" fmla="*/ 522999 h 753123"/>
                  <a:gd name="connsiteX33" fmla="*/ 38138 w 609524"/>
                  <a:gd name="connsiteY33" fmla="*/ 531438 h 753123"/>
                  <a:gd name="connsiteX34" fmla="*/ 35785 w 609524"/>
                  <a:gd name="connsiteY34" fmla="*/ 531352 h 753123"/>
                  <a:gd name="connsiteX35" fmla="*/ 0 w 609524"/>
                  <a:gd name="connsiteY35" fmla="*/ 606400 h 753123"/>
                  <a:gd name="connsiteX36" fmla="*/ 0 w 609524"/>
                  <a:gd name="connsiteY36" fmla="*/ 700792 h 753123"/>
                  <a:gd name="connsiteX37" fmla="*/ 8477 w 609524"/>
                  <a:gd name="connsiteY37" fmla="*/ 706450 h 753123"/>
                  <a:gd name="connsiteX38" fmla="*/ 307438 w 609524"/>
                  <a:gd name="connsiteY38" fmla="*/ 753123 h 753123"/>
                  <a:gd name="connsiteX39" fmla="*/ 601904 w 609524"/>
                  <a:gd name="connsiteY39" fmla="*/ 705841 h 753123"/>
                  <a:gd name="connsiteX40" fmla="*/ 609524 w 609524"/>
                  <a:gd name="connsiteY40" fmla="*/ 700126 h 753123"/>
                  <a:gd name="connsiteX41" fmla="*/ 609505 w 609524"/>
                  <a:gd name="connsiteY41" fmla="*/ 533019 h 753123"/>
                  <a:gd name="connsiteX42" fmla="*/ 190500 w 609524"/>
                  <a:gd name="connsiteY42" fmla="*/ 228600 h 753123"/>
                  <a:gd name="connsiteX43" fmla="*/ 190500 w 609524"/>
                  <a:gd name="connsiteY43" fmla="*/ 196215 h 753123"/>
                  <a:gd name="connsiteX44" fmla="*/ 375590 w 609524"/>
                  <a:gd name="connsiteY44" fmla="*/ 117872 h 753123"/>
                  <a:gd name="connsiteX45" fmla="*/ 419100 w 609524"/>
                  <a:gd name="connsiteY45" fmla="*/ 182251 h 753123"/>
                  <a:gd name="connsiteX46" fmla="*/ 419100 w 609524"/>
                  <a:gd name="connsiteY46" fmla="*/ 228600 h 753123"/>
                  <a:gd name="connsiteX47" fmla="*/ 304800 w 609524"/>
                  <a:gd name="connsiteY47" fmla="*/ 342900 h 753123"/>
                  <a:gd name="connsiteX48" fmla="*/ 190500 w 609524"/>
                  <a:gd name="connsiteY48" fmla="*/ 228600 h 753123"/>
                  <a:gd name="connsiteX49" fmla="*/ 266605 w 609524"/>
                  <a:gd name="connsiteY49" fmla="*/ 601513 h 753123"/>
                  <a:gd name="connsiteX50" fmla="*/ 160430 w 609524"/>
                  <a:gd name="connsiteY50" fmla="*/ 437731 h 753123"/>
                  <a:gd name="connsiteX51" fmla="*/ 199358 w 609524"/>
                  <a:gd name="connsiteY51" fmla="*/ 422234 h 753123"/>
                  <a:gd name="connsiteX52" fmla="*/ 266605 w 609524"/>
                  <a:gd name="connsiteY52" fmla="*/ 449142 h 753123"/>
                  <a:gd name="connsiteX53" fmla="*/ 266605 w 609524"/>
                  <a:gd name="connsiteY53" fmla="*/ 601513 h 753123"/>
                  <a:gd name="connsiteX54" fmla="*/ 304705 w 609524"/>
                  <a:gd name="connsiteY54" fmla="*/ 423396 h 753123"/>
                  <a:gd name="connsiteX55" fmla="*/ 239506 w 609524"/>
                  <a:gd name="connsiteY55" fmla="*/ 397316 h 753123"/>
                  <a:gd name="connsiteX56" fmla="*/ 247555 w 609524"/>
                  <a:gd name="connsiteY56" fmla="*/ 370742 h 753123"/>
                  <a:gd name="connsiteX57" fmla="*/ 247555 w 609524"/>
                  <a:gd name="connsiteY57" fmla="*/ 369789 h 753123"/>
                  <a:gd name="connsiteX58" fmla="*/ 361912 w 609524"/>
                  <a:gd name="connsiteY58" fmla="*/ 369789 h 753123"/>
                  <a:gd name="connsiteX59" fmla="*/ 361912 w 609524"/>
                  <a:gd name="connsiteY59" fmla="*/ 370742 h 753123"/>
                  <a:gd name="connsiteX60" fmla="*/ 369951 w 609524"/>
                  <a:gd name="connsiteY60" fmla="*/ 397259 h 753123"/>
                  <a:gd name="connsiteX61" fmla="*/ 304705 w 609524"/>
                  <a:gd name="connsiteY61" fmla="*/ 423396 h 753123"/>
                  <a:gd name="connsiteX62" fmla="*/ 342805 w 609524"/>
                  <a:gd name="connsiteY62" fmla="*/ 600751 h 753123"/>
                  <a:gd name="connsiteX63" fmla="*/ 342805 w 609524"/>
                  <a:gd name="connsiteY63" fmla="*/ 449142 h 753123"/>
                  <a:gd name="connsiteX64" fmla="*/ 410099 w 609524"/>
                  <a:gd name="connsiteY64" fmla="*/ 422224 h 753123"/>
                  <a:gd name="connsiteX65" fmla="*/ 447694 w 609524"/>
                  <a:gd name="connsiteY65" fmla="*/ 437198 h 753123"/>
                  <a:gd name="connsiteX66" fmla="*/ 342805 w 609524"/>
                  <a:gd name="connsiteY66"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58988 w 609524"/>
                  <a:gd name="connsiteY30" fmla="*/ 522818 h 753123"/>
                  <a:gd name="connsiteX31" fmla="*/ 58807 w 609524"/>
                  <a:gd name="connsiteY31" fmla="*/ 522999 h 753123"/>
                  <a:gd name="connsiteX32" fmla="*/ 38138 w 609524"/>
                  <a:gd name="connsiteY32" fmla="*/ 531438 h 753123"/>
                  <a:gd name="connsiteX33" fmla="*/ 35785 w 609524"/>
                  <a:gd name="connsiteY33" fmla="*/ 531352 h 753123"/>
                  <a:gd name="connsiteX34" fmla="*/ 0 w 609524"/>
                  <a:gd name="connsiteY34" fmla="*/ 606400 h 753123"/>
                  <a:gd name="connsiteX35" fmla="*/ 0 w 609524"/>
                  <a:gd name="connsiteY35" fmla="*/ 700792 h 753123"/>
                  <a:gd name="connsiteX36" fmla="*/ 8477 w 609524"/>
                  <a:gd name="connsiteY36" fmla="*/ 706450 h 753123"/>
                  <a:gd name="connsiteX37" fmla="*/ 307438 w 609524"/>
                  <a:gd name="connsiteY37" fmla="*/ 753123 h 753123"/>
                  <a:gd name="connsiteX38" fmla="*/ 601904 w 609524"/>
                  <a:gd name="connsiteY38" fmla="*/ 705841 h 753123"/>
                  <a:gd name="connsiteX39" fmla="*/ 609524 w 609524"/>
                  <a:gd name="connsiteY39" fmla="*/ 700126 h 753123"/>
                  <a:gd name="connsiteX40" fmla="*/ 609505 w 609524"/>
                  <a:gd name="connsiteY40" fmla="*/ 533019 h 753123"/>
                  <a:gd name="connsiteX41" fmla="*/ 190500 w 609524"/>
                  <a:gd name="connsiteY41" fmla="*/ 228600 h 753123"/>
                  <a:gd name="connsiteX42" fmla="*/ 190500 w 609524"/>
                  <a:gd name="connsiteY42" fmla="*/ 196215 h 753123"/>
                  <a:gd name="connsiteX43" fmla="*/ 375590 w 609524"/>
                  <a:gd name="connsiteY43" fmla="*/ 117872 h 753123"/>
                  <a:gd name="connsiteX44" fmla="*/ 419100 w 609524"/>
                  <a:gd name="connsiteY44" fmla="*/ 182251 h 753123"/>
                  <a:gd name="connsiteX45" fmla="*/ 419100 w 609524"/>
                  <a:gd name="connsiteY45" fmla="*/ 228600 h 753123"/>
                  <a:gd name="connsiteX46" fmla="*/ 304800 w 609524"/>
                  <a:gd name="connsiteY46" fmla="*/ 342900 h 753123"/>
                  <a:gd name="connsiteX47" fmla="*/ 190500 w 609524"/>
                  <a:gd name="connsiteY47" fmla="*/ 228600 h 753123"/>
                  <a:gd name="connsiteX48" fmla="*/ 266605 w 609524"/>
                  <a:gd name="connsiteY48" fmla="*/ 601513 h 753123"/>
                  <a:gd name="connsiteX49" fmla="*/ 160430 w 609524"/>
                  <a:gd name="connsiteY49" fmla="*/ 437731 h 753123"/>
                  <a:gd name="connsiteX50" fmla="*/ 199358 w 609524"/>
                  <a:gd name="connsiteY50" fmla="*/ 422234 h 753123"/>
                  <a:gd name="connsiteX51" fmla="*/ 266605 w 609524"/>
                  <a:gd name="connsiteY51" fmla="*/ 449142 h 753123"/>
                  <a:gd name="connsiteX52" fmla="*/ 266605 w 609524"/>
                  <a:gd name="connsiteY52" fmla="*/ 601513 h 753123"/>
                  <a:gd name="connsiteX53" fmla="*/ 304705 w 609524"/>
                  <a:gd name="connsiteY53" fmla="*/ 423396 h 753123"/>
                  <a:gd name="connsiteX54" fmla="*/ 239506 w 609524"/>
                  <a:gd name="connsiteY54" fmla="*/ 397316 h 753123"/>
                  <a:gd name="connsiteX55" fmla="*/ 247555 w 609524"/>
                  <a:gd name="connsiteY55" fmla="*/ 370742 h 753123"/>
                  <a:gd name="connsiteX56" fmla="*/ 247555 w 609524"/>
                  <a:gd name="connsiteY56" fmla="*/ 369789 h 753123"/>
                  <a:gd name="connsiteX57" fmla="*/ 361912 w 609524"/>
                  <a:gd name="connsiteY57" fmla="*/ 369789 h 753123"/>
                  <a:gd name="connsiteX58" fmla="*/ 361912 w 609524"/>
                  <a:gd name="connsiteY58" fmla="*/ 370742 h 753123"/>
                  <a:gd name="connsiteX59" fmla="*/ 369951 w 609524"/>
                  <a:gd name="connsiteY59" fmla="*/ 397259 h 753123"/>
                  <a:gd name="connsiteX60" fmla="*/ 304705 w 609524"/>
                  <a:gd name="connsiteY60" fmla="*/ 423396 h 753123"/>
                  <a:gd name="connsiteX61" fmla="*/ 342805 w 609524"/>
                  <a:gd name="connsiteY61" fmla="*/ 600751 h 753123"/>
                  <a:gd name="connsiteX62" fmla="*/ 342805 w 609524"/>
                  <a:gd name="connsiteY62" fmla="*/ 449142 h 753123"/>
                  <a:gd name="connsiteX63" fmla="*/ 410099 w 609524"/>
                  <a:gd name="connsiteY63" fmla="*/ 422224 h 753123"/>
                  <a:gd name="connsiteX64" fmla="*/ 447694 w 609524"/>
                  <a:gd name="connsiteY64" fmla="*/ 437198 h 753123"/>
                  <a:gd name="connsiteX65" fmla="*/ 342805 w 609524"/>
                  <a:gd name="connsiteY65"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58988 w 609524"/>
                  <a:gd name="connsiteY30" fmla="*/ 522818 h 753123"/>
                  <a:gd name="connsiteX31" fmla="*/ 38138 w 609524"/>
                  <a:gd name="connsiteY31" fmla="*/ 531438 h 753123"/>
                  <a:gd name="connsiteX32" fmla="*/ 35785 w 609524"/>
                  <a:gd name="connsiteY32" fmla="*/ 531352 h 753123"/>
                  <a:gd name="connsiteX33" fmla="*/ 0 w 609524"/>
                  <a:gd name="connsiteY33" fmla="*/ 606400 h 753123"/>
                  <a:gd name="connsiteX34" fmla="*/ 0 w 609524"/>
                  <a:gd name="connsiteY34" fmla="*/ 700792 h 753123"/>
                  <a:gd name="connsiteX35" fmla="*/ 8477 w 609524"/>
                  <a:gd name="connsiteY35" fmla="*/ 706450 h 753123"/>
                  <a:gd name="connsiteX36" fmla="*/ 307438 w 609524"/>
                  <a:gd name="connsiteY36" fmla="*/ 753123 h 753123"/>
                  <a:gd name="connsiteX37" fmla="*/ 601904 w 609524"/>
                  <a:gd name="connsiteY37" fmla="*/ 705841 h 753123"/>
                  <a:gd name="connsiteX38" fmla="*/ 609524 w 609524"/>
                  <a:gd name="connsiteY38" fmla="*/ 700126 h 753123"/>
                  <a:gd name="connsiteX39" fmla="*/ 609505 w 609524"/>
                  <a:gd name="connsiteY39" fmla="*/ 533019 h 753123"/>
                  <a:gd name="connsiteX40" fmla="*/ 190500 w 609524"/>
                  <a:gd name="connsiteY40" fmla="*/ 228600 h 753123"/>
                  <a:gd name="connsiteX41" fmla="*/ 190500 w 609524"/>
                  <a:gd name="connsiteY41" fmla="*/ 196215 h 753123"/>
                  <a:gd name="connsiteX42" fmla="*/ 375590 w 609524"/>
                  <a:gd name="connsiteY42" fmla="*/ 117872 h 753123"/>
                  <a:gd name="connsiteX43" fmla="*/ 419100 w 609524"/>
                  <a:gd name="connsiteY43" fmla="*/ 182251 h 753123"/>
                  <a:gd name="connsiteX44" fmla="*/ 419100 w 609524"/>
                  <a:gd name="connsiteY44" fmla="*/ 228600 h 753123"/>
                  <a:gd name="connsiteX45" fmla="*/ 304800 w 609524"/>
                  <a:gd name="connsiteY45" fmla="*/ 342900 h 753123"/>
                  <a:gd name="connsiteX46" fmla="*/ 190500 w 609524"/>
                  <a:gd name="connsiteY46" fmla="*/ 228600 h 753123"/>
                  <a:gd name="connsiteX47" fmla="*/ 266605 w 609524"/>
                  <a:gd name="connsiteY47" fmla="*/ 601513 h 753123"/>
                  <a:gd name="connsiteX48" fmla="*/ 160430 w 609524"/>
                  <a:gd name="connsiteY48" fmla="*/ 437731 h 753123"/>
                  <a:gd name="connsiteX49" fmla="*/ 199358 w 609524"/>
                  <a:gd name="connsiteY49" fmla="*/ 422234 h 753123"/>
                  <a:gd name="connsiteX50" fmla="*/ 266605 w 609524"/>
                  <a:gd name="connsiteY50" fmla="*/ 449142 h 753123"/>
                  <a:gd name="connsiteX51" fmla="*/ 266605 w 609524"/>
                  <a:gd name="connsiteY51" fmla="*/ 601513 h 753123"/>
                  <a:gd name="connsiteX52" fmla="*/ 304705 w 609524"/>
                  <a:gd name="connsiteY52" fmla="*/ 423396 h 753123"/>
                  <a:gd name="connsiteX53" fmla="*/ 239506 w 609524"/>
                  <a:gd name="connsiteY53" fmla="*/ 397316 h 753123"/>
                  <a:gd name="connsiteX54" fmla="*/ 247555 w 609524"/>
                  <a:gd name="connsiteY54" fmla="*/ 370742 h 753123"/>
                  <a:gd name="connsiteX55" fmla="*/ 247555 w 609524"/>
                  <a:gd name="connsiteY55" fmla="*/ 369789 h 753123"/>
                  <a:gd name="connsiteX56" fmla="*/ 361912 w 609524"/>
                  <a:gd name="connsiteY56" fmla="*/ 369789 h 753123"/>
                  <a:gd name="connsiteX57" fmla="*/ 361912 w 609524"/>
                  <a:gd name="connsiteY57" fmla="*/ 370742 h 753123"/>
                  <a:gd name="connsiteX58" fmla="*/ 369951 w 609524"/>
                  <a:gd name="connsiteY58" fmla="*/ 397259 h 753123"/>
                  <a:gd name="connsiteX59" fmla="*/ 304705 w 609524"/>
                  <a:gd name="connsiteY59" fmla="*/ 423396 h 753123"/>
                  <a:gd name="connsiteX60" fmla="*/ 342805 w 609524"/>
                  <a:gd name="connsiteY60" fmla="*/ 600751 h 753123"/>
                  <a:gd name="connsiteX61" fmla="*/ 342805 w 609524"/>
                  <a:gd name="connsiteY61" fmla="*/ 449142 h 753123"/>
                  <a:gd name="connsiteX62" fmla="*/ 410099 w 609524"/>
                  <a:gd name="connsiteY62" fmla="*/ 422224 h 753123"/>
                  <a:gd name="connsiteX63" fmla="*/ 447694 w 609524"/>
                  <a:gd name="connsiteY63" fmla="*/ 437198 h 753123"/>
                  <a:gd name="connsiteX64" fmla="*/ 342805 w 609524"/>
                  <a:gd name="connsiteY64"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38138 w 609524"/>
                  <a:gd name="connsiteY30" fmla="*/ 531438 h 753123"/>
                  <a:gd name="connsiteX31" fmla="*/ 35785 w 609524"/>
                  <a:gd name="connsiteY31" fmla="*/ 531352 h 753123"/>
                  <a:gd name="connsiteX32" fmla="*/ 0 w 609524"/>
                  <a:gd name="connsiteY32" fmla="*/ 606400 h 753123"/>
                  <a:gd name="connsiteX33" fmla="*/ 0 w 609524"/>
                  <a:gd name="connsiteY33" fmla="*/ 700792 h 753123"/>
                  <a:gd name="connsiteX34" fmla="*/ 8477 w 609524"/>
                  <a:gd name="connsiteY34" fmla="*/ 706450 h 753123"/>
                  <a:gd name="connsiteX35" fmla="*/ 307438 w 609524"/>
                  <a:gd name="connsiteY35" fmla="*/ 753123 h 753123"/>
                  <a:gd name="connsiteX36" fmla="*/ 601904 w 609524"/>
                  <a:gd name="connsiteY36" fmla="*/ 705841 h 753123"/>
                  <a:gd name="connsiteX37" fmla="*/ 609524 w 609524"/>
                  <a:gd name="connsiteY37" fmla="*/ 700126 h 753123"/>
                  <a:gd name="connsiteX38" fmla="*/ 609505 w 609524"/>
                  <a:gd name="connsiteY38" fmla="*/ 533019 h 753123"/>
                  <a:gd name="connsiteX39" fmla="*/ 190500 w 609524"/>
                  <a:gd name="connsiteY39" fmla="*/ 228600 h 753123"/>
                  <a:gd name="connsiteX40" fmla="*/ 190500 w 609524"/>
                  <a:gd name="connsiteY40" fmla="*/ 196215 h 753123"/>
                  <a:gd name="connsiteX41" fmla="*/ 375590 w 609524"/>
                  <a:gd name="connsiteY41" fmla="*/ 117872 h 753123"/>
                  <a:gd name="connsiteX42" fmla="*/ 419100 w 609524"/>
                  <a:gd name="connsiteY42" fmla="*/ 182251 h 753123"/>
                  <a:gd name="connsiteX43" fmla="*/ 419100 w 609524"/>
                  <a:gd name="connsiteY43" fmla="*/ 228600 h 753123"/>
                  <a:gd name="connsiteX44" fmla="*/ 304800 w 609524"/>
                  <a:gd name="connsiteY44" fmla="*/ 342900 h 753123"/>
                  <a:gd name="connsiteX45" fmla="*/ 190500 w 609524"/>
                  <a:gd name="connsiteY45" fmla="*/ 228600 h 753123"/>
                  <a:gd name="connsiteX46" fmla="*/ 266605 w 609524"/>
                  <a:gd name="connsiteY46" fmla="*/ 601513 h 753123"/>
                  <a:gd name="connsiteX47" fmla="*/ 160430 w 609524"/>
                  <a:gd name="connsiteY47" fmla="*/ 437731 h 753123"/>
                  <a:gd name="connsiteX48" fmla="*/ 199358 w 609524"/>
                  <a:gd name="connsiteY48" fmla="*/ 422234 h 753123"/>
                  <a:gd name="connsiteX49" fmla="*/ 266605 w 609524"/>
                  <a:gd name="connsiteY49" fmla="*/ 449142 h 753123"/>
                  <a:gd name="connsiteX50" fmla="*/ 266605 w 609524"/>
                  <a:gd name="connsiteY50" fmla="*/ 601513 h 753123"/>
                  <a:gd name="connsiteX51" fmla="*/ 304705 w 609524"/>
                  <a:gd name="connsiteY51" fmla="*/ 423396 h 753123"/>
                  <a:gd name="connsiteX52" fmla="*/ 239506 w 609524"/>
                  <a:gd name="connsiteY52" fmla="*/ 397316 h 753123"/>
                  <a:gd name="connsiteX53" fmla="*/ 247555 w 609524"/>
                  <a:gd name="connsiteY53" fmla="*/ 370742 h 753123"/>
                  <a:gd name="connsiteX54" fmla="*/ 247555 w 609524"/>
                  <a:gd name="connsiteY54" fmla="*/ 369789 h 753123"/>
                  <a:gd name="connsiteX55" fmla="*/ 361912 w 609524"/>
                  <a:gd name="connsiteY55" fmla="*/ 369789 h 753123"/>
                  <a:gd name="connsiteX56" fmla="*/ 361912 w 609524"/>
                  <a:gd name="connsiteY56" fmla="*/ 370742 h 753123"/>
                  <a:gd name="connsiteX57" fmla="*/ 369951 w 609524"/>
                  <a:gd name="connsiteY57" fmla="*/ 397259 h 753123"/>
                  <a:gd name="connsiteX58" fmla="*/ 304705 w 609524"/>
                  <a:gd name="connsiteY58" fmla="*/ 423396 h 753123"/>
                  <a:gd name="connsiteX59" fmla="*/ 342805 w 609524"/>
                  <a:gd name="connsiteY59" fmla="*/ 600751 h 753123"/>
                  <a:gd name="connsiteX60" fmla="*/ 342805 w 609524"/>
                  <a:gd name="connsiteY60" fmla="*/ 449142 h 753123"/>
                  <a:gd name="connsiteX61" fmla="*/ 410099 w 609524"/>
                  <a:gd name="connsiteY61" fmla="*/ 422224 h 753123"/>
                  <a:gd name="connsiteX62" fmla="*/ 447694 w 609524"/>
                  <a:gd name="connsiteY62" fmla="*/ 437198 h 753123"/>
                  <a:gd name="connsiteX63" fmla="*/ 342805 w 609524"/>
                  <a:gd name="connsiteY63"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38138 w 609524"/>
                  <a:gd name="connsiteY29" fmla="*/ 531438 h 753123"/>
                  <a:gd name="connsiteX30" fmla="*/ 35785 w 609524"/>
                  <a:gd name="connsiteY30" fmla="*/ 531352 h 753123"/>
                  <a:gd name="connsiteX31" fmla="*/ 0 w 609524"/>
                  <a:gd name="connsiteY31" fmla="*/ 606400 h 753123"/>
                  <a:gd name="connsiteX32" fmla="*/ 0 w 609524"/>
                  <a:gd name="connsiteY32" fmla="*/ 700792 h 753123"/>
                  <a:gd name="connsiteX33" fmla="*/ 8477 w 609524"/>
                  <a:gd name="connsiteY33" fmla="*/ 706450 h 753123"/>
                  <a:gd name="connsiteX34" fmla="*/ 307438 w 609524"/>
                  <a:gd name="connsiteY34" fmla="*/ 753123 h 753123"/>
                  <a:gd name="connsiteX35" fmla="*/ 601904 w 609524"/>
                  <a:gd name="connsiteY35" fmla="*/ 705841 h 753123"/>
                  <a:gd name="connsiteX36" fmla="*/ 609524 w 609524"/>
                  <a:gd name="connsiteY36" fmla="*/ 700126 h 753123"/>
                  <a:gd name="connsiteX37" fmla="*/ 609505 w 609524"/>
                  <a:gd name="connsiteY37" fmla="*/ 533019 h 753123"/>
                  <a:gd name="connsiteX38" fmla="*/ 190500 w 609524"/>
                  <a:gd name="connsiteY38" fmla="*/ 228600 h 753123"/>
                  <a:gd name="connsiteX39" fmla="*/ 190500 w 609524"/>
                  <a:gd name="connsiteY39" fmla="*/ 196215 h 753123"/>
                  <a:gd name="connsiteX40" fmla="*/ 375590 w 609524"/>
                  <a:gd name="connsiteY40" fmla="*/ 117872 h 753123"/>
                  <a:gd name="connsiteX41" fmla="*/ 419100 w 609524"/>
                  <a:gd name="connsiteY41" fmla="*/ 182251 h 753123"/>
                  <a:gd name="connsiteX42" fmla="*/ 419100 w 609524"/>
                  <a:gd name="connsiteY42" fmla="*/ 228600 h 753123"/>
                  <a:gd name="connsiteX43" fmla="*/ 304800 w 609524"/>
                  <a:gd name="connsiteY43" fmla="*/ 342900 h 753123"/>
                  <a:gd name="connsiteX44" fmla="*/ 190500 w 609524"/>
                  <a:gd name="connsiteY44" fmla="*/ 228600 h 753123"/>
                  <a:gd name="connsiteX45" fmla="*/ 266605 w 609524"/>
                  <a:gd name="connsiteY45" fmla="*/ 601513 h 753123"/>
                  <a:gd name="connsiteX46" fmla="*/ 160430 w 609524"/>
                  <a:gd name="connsiteY46" fmla="*/ 437731 h 753123"/>
                  <a:gd name="connsiteX47" fmla="*/ 199358 w 609524"/>
                  <a:gd name="connsiteY47" fmla="*/ 422234 h 753123"/>
                  <a:gd name="connsiteX48" fmla="*/ 266605 w 609524"/>
                  <a:gd name="connsiteY48" fmla="*/ 449142 h 753123"/>
                  <a:gd name="connsiteX49" fmla="*/ 266605 w 609524"/>
                  <a:gd name="connsiteY49" fmla="*/ 601513 h 753123"/>
                  <a:gd name="connsiteX50" fmla="*/ 304705 w 609524"/>
                  <a:gd name="connsiteY50" fmla="*/ 423396 h 753123"/>
                  <a:gd name="connsiteX51" fmla="*/ 239506 w 609524"/>
                  <a:gd name="connsiteY51" fmla="*/ 397316 h 753123"/>
                  <a:gd name="connsiteX52" fmla="*/ 247555 w 609524"/>
                  <a:gd name="connsiteY52" fmla="*/ 370742 h 753123"/>
                  <a:gd name="connsiteX53" fmla="*/ 247555 w 609524"/>
                  <a:gd name="connsiteY53" fmla="*/ 369789 h 753123"/>
                  <a:gd name="connsiteX54" fmla="*/ 361912 w 609524"/>
                  <a:gd name="connsiteY54" fmla="*/ 369789 h 753123"/>
                  <a:gd name="connsiteX55" fmla="*/ 361912 w 609524"/>
                  <a:gd name="connsiteY55" fmla="*/ 370742 h 753123"/>
                  <a:gd name="connsiteX56" fmla="*/ 369951 w 609524"/>
                  <a:gd name="connsiteY56" fmla="*/ 397259 h 753123"/>
                  <a:gd name="connsiteX57" fmla="*/ 304705 w 609524"/>
                  <a:gd name="connsiteY57" fmla="*/ 423396 h 753123"/>
                  <a:gd name="connsiteX58" fmla="*/ 342805 w 609524"/>
                  <a:gd name="connsiteY58" fmla="*/ 600751 h 753123"/>
                  <a:gd name="connsiteX59" fmla="*/ 342805 w 609524"/>
                  <a:gd name="connsiteY59" fmla="*/ 449142 h 753123"/>
                  <a:gd name="connsiteX60" fmla="*/ 410099 w 609524"/>
                  <a:gd name="connsiteY60" fmla="*/ 422224 h 753123"/>
                  <a:gd name="connsiteX61" fmla="*/ 447694 w 609524"/>
                  <a:gd name="connsiteY61" fmla="*/ 437198 h 753123"/>
                  <a:gd name="connsiteX62" fmla="*/ 342805 w 609524"/>
                  <a:gd name="connsiteY62"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38138 w 609524"/>
                  <a:gd name="connsiteY29" fmla="*/ 531438 h 753123"/>
                  <a:gd name="connsiteX30" fmla="*/ 0 w 609524"/>
                  <a:gd name="connsiteY30" fmla="*/ 606400 h 753123"/>
                  <a:gd name="connsiteX31" fmla="*/ 0 w 609524"/>
                  <a:gd name="connsiteY31" fmla="*/ 700792 h 753123"/>
                  <a:gd name="connsiteX32" fmla="*/ 8477 w 609524"/>
                  <a:gd name="connsiteY32" fmla="*/ 706450 h 753123"/>
                  <a:gd name="connsiteX33" fmla="*/ 307438 w 609524"/>
                  <a:gd name="connsiteY33" fmla="*/ 753123 h 753123"/>
                  <a:gd name="connsiteX34" fmla="*/ 601904 w 609524"/>
                  <a:gd name="connsiteY34" fmla="*/ 705841 h 753123"/>
                  <a:gd name="connsiteX35" fmla="*/ 609524 w 609524"/>
                  <a:gd name="connsiteY35" fmla="*/ 700126 h 753123"/>
                  <a:gd name="connsiteX36" fmla="*/ 609505 w 609524"/>
                  <a:gd name="connsiteY36" fmla="*/ 533019 h 753123"/>
                  <a:gd name="connsiteX37" fmla="*/ 190500 w 609524"/>
                  <a:gd name="connsiteY37" fmla="*/ 228600 h 753123"/>
                  <a:gd name="connsiteX38" fmla="*/ 190500 w 609524"/>
                  <a:gd name="connsiteY38" fmla="*/ 196215 h 753123"/>
                  <a:gd name="connsiteX39" fmla="*/ 375590 w 609524"/>
                  <a:gd name="connsiteY39" fmla="*/ 117872 h 753123"/>
                  <a:gd name="connsiteX40" fmla="*/ 419100 w 609524"/>
                  <a:gd name="connsiteY40" fmla="*/ 182251 h 753123"/>
                  <a:gd name="connsiteX41" fmla="*/ 419100 w 609524"/>
                  <a:gd name="connsiteY41" fmla="*/ 228600 h 753123"/>
                  <a:gd name="connsiteX42" fmla="*/ 304800 w 609524"/>
                  <a:gd name="connsiteY42" fmla="*/ 342900 h 753123"/>
                  <a:gd name="connsiteX43" fmla="*/ 190500 w 609524"/>
                  <a:gd name="connsiteY43" fmla="*/ 228600 h 753123"/>
                  <a:gd name="connsiteX44" fmla="*/ 266605 w 609524"/>
                  <a:gd name="connsiteY44" fmla="*/ 601513 h 753123"/>
                  <a:gd name="connsiteX45" fmla="*/ 160430 w 609524"/>
                  <a:gd name="connsiteY45" fmla="*/ 437731 h 753123"/>
                  <a:gd name="connsiteX46" fmla="*/ 199358 w 609524"/>
                  <a:gd name="connsiteY46" fmla="*/ 422234 h 753123"/>
                  <a:gd name="connsiteX47" fmla="*/ 266605 w 609524"/>
                  <a:gd name="connsiteY47" fmla="*/ 449142 h 753123"/>
                  <a:gd name="connsiteX48" fmla="*/ 266605 w 609524"/>
                  <a:gd name="connsiteY48" fmla="*/ 601513 h 753123"/>
                  <a:gd name="connsiteX49" fmla="*/ 304705 w 609524"/>
                  <a:gd name="connsiteY49" fmla="*/ 423396 h 753123"/>
                  <a:gd name="connsiteX50" fmla="*/ 239506 w 609524"/>
                  <a:gd name="connsiteY50" fmla="*/ 397316 h 753123"/>
                  <a:gd name="connsiteX51" fmla="*/ 247555 w 609524"/>
                  <a:gd name="connsiteY51" fmla="*/ 370742 h 753123"/>
                  <a:gd name="connsiteX52" fmla="*/ 247555 w 609524"/>
                  <a:gd name="connsiteY52" fmla="*/ 369789 h 753123"/>
                  <a:gd name="connsiteX53" fmla="*/ 361912 w 609524"/>
                  <a:gd name="connsiteY53" fmla="*/ 369789 h 753123"/>
                  <a:gd name="connsiteX54" fmla="*/ 361912 w 609524"/>
                  <a:gd name="connsiteY54" fmla="*/ 370742 h 753123"/>
                  <a:gd name="connsiteX55" fmla="*/ 369951 w 609524"/>
                  <a:gd name="connsiteY55" fmla="*/ 397259 h 753123"/>
                  <a:gd name="connsiteX56" fmla="*/ 304705 w 609524"/>
                  <a:gd name="connsiteY56" fmla="*/ 423396 h 753123"/>
                  <a:gd name="connsiteX57" fmla="*/ 342805 w 609524"/>
                  <a:gd name="connsiteY57" fmla="*/ 600751 h 753123"/>
                  <a:gd name="connsiteX58" fmla="*/ 342805 w 609524"/>
                  <a:gd name="connsiteY58" fmla="*/ 449142 h 753123"/>
                  <a:gd name="connsiteX59" fmla="*/ 410099 w 609524"/>
                  <a:gd name="connsiteY59" fmla="*/ 422224 h 753123"/>
                  <a:gd name="connsiteX60" fmla="*/ 447694 w 609524"/>
                  <a:gd name="connsiteY60" fmla="*/ 437198 h 753123"/>
                  <a:gd name="connsiteX61" fmla="*/ 342805 w 609524"/>
                  <a:gd name="connsiteY61"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0 w 609524"/>
                  <a:gd name="connsiteY29" fmla="*/ 606400 h 753123"/>
                  <a:gd name="connsiteX30" fmla="*/ 0 w 609524"/>
                  <a:gd name="connsiteY30" fmla="*/ 700792 h 753123"/>
                  <a:gd name="connsiteX31" fmla="*/ 8477 w 609524"/>
                  <a:gd name="connsiteY31" fmla="*/ 706450 h 753123"/>
                  <a:gd name="connsiteX32" fmla="*/ 307438 w 609524"/>
                  <a:gd name="connsiteY32" fmla="*/ 753123 h 753123"/>
                  <a:gd name="connsiteX33" fmla="*/ 601904 w 609524"/>
                  <a:gd name="connsiteY33" fmla="*/ 705841 h 753123"/>
                  <a:gd name="connsiteX34" fmla="*/ 609524 w 609524"/>
                  <a:gd name="connsiteY34" fmla="*/ 700126 h 753123"/>
                  <a:gd name="connsiteX35" fmla="*/ 609505 w 609524"/>
                  <a:gd name="connsiteY35" fmla="*/ 533019 h 753123"/>
                  <a:gd name="connsiteX36" fmla="*/ 190500 w 609524"/>
                  <a:gd name="connsiteY36" fmla="*/ 228600 h 753123"/>
                  <a:gd name="connsiteX37" fmla="*/ 190500 w 609524"/>
                  <a:gd name="connsiteY37" fmla="*/ 196215 h 753123"/>
                  <a:gd name="connsiteX38" fmla="*/ 375590 w 609524"/>
                  <a:gd name="connsiteY38" fmla="*/ 117872 h 753123"/>
                  <a:gd name="connsiteX39" fmla="*/ 419100 w 609524"/>
                  <a:gd name="connsiteY39" fmla="*/ 182251 h 753123"/>
                  <a:gd name="connsiteX40" fmla="*/ 419100 w 609524"/>
                  <a:gd name="connsiteY40" fmla="*/ 228600 h 753123"/>
                  <a:gd name="connsiteX41" fmla="*/ 304800 w 609524"/>
                  <a:gd name="connsiteY41" fmla="*/ 342900 h 753123"/>
                  <a:gd name="connsiteX42" fmla="*/ 190500 w 609524"/>
                  <a:gd name="connsiteY42" fmla="*/ 228600 h 753123"/>
                  <a:gd name="connsiteX43" fmla="*/ 266605 w 609524"/>
                  <a:gd name="connsiteY43" fmla="*/ 601513 h 753123"/>
                  <a:gd name="connsiteX44" fmla="*/ 160430 w 609524"/>
                  <a:gd name="connsiteY44" fmla="*/ 437731 h 753123"/>
                  <a:gd name="connsiteX45" fmla="*/ 199358 w 609524"/>
                  <a:gd name="connsiteY45" fmla="*/ 422234 h 753123"/>
                  <a:gd name="connsiteX46" fmla="*/ 266605 w 609524"/>
                  <a:gd name="connsiteY46" fmla="*/ 449142 h 753123"/>
                  <a:gd name="connsiteX47" fmla="*/ 266605 w 609524"/>
                  <a:gd name="connsiteY47" fmla="*/ 601513 h 753123"/>
                  <a:gd name="connsiteX48" fmla="*/ 304705 w 609524"/>
                  <a:gd name="connsiteY48" fmla="*/ 423396 h 753123"/>
                  <a:gd name="connsiteX49" fmla="*/ 239506 w 609524"/>
                  <a:gd name="connsiteY49" fmla="*/ 397316 h 753123"/>
                  <a:gd name="connsiteX50" fmla="*/ 247555 w 609524"/>
                  <a:gd name="connsiteY50" fmla="*/ 370742 h 753123"/>
                  <a:gd name="connsiteX51" fmla="*/ 247555 w 609524"/>
                  <a:gd name="connsiteY51" fmla="*/ 369789 h 753123"/>
                  <a:gd name="connsiteX52" fmla="*/ 361912 w 609524"/>
                  <a:gd name="connsiteY52" fmla="*/ 369789 h 753123"/>
                  <a:gd name="connsiteX53" fmla="*/ 361912 w 609524"/>
                  <a:gd name="connsiteY53" fmla="*/ 370742 h 753123"/>
                  <a:gd name="connsiteX54" fmla="*/ 369951 w 609524"/>
                  <a:gd name="connsiteY54" fmla="*/ 397259 h 753123"/>
                  <a:gd name="connsiteX55" fmla="*/ 304705 w 609524"/>
                  <a:gd name="connsiteY55" fmla="*/ 423396 h 753123"/>
                  <a:gd name="connsiteX56" fmla="*/ 342805 w 609524"/>
                  <a:gd name="connsiteY56" fmla="*/ 600751 h 753123"/>
                  <a:gd name="connsiteX57" fmla="*/ 342805 w 609524"/>
                  <a:gd name="connsiteY57" fmla="*/ 449142 h 753123"/>
                  <a:gd name="connsiteX58" fmla="*/ 410099 w 609524"/>
                  <a:gd name="connsiteY58" fmla="*/ 422224 h 753123"/>
                  <a:gd name="connsiteX59" fmla="*/ 447694 w 609524"/>
                  <a:gd name="connsiteY59" fmla="*/ 437198 h 753123"/>
                  <a:gd name="connsiteX60" fmla="*/ 342805 w 609524"/>
                  <a:gd name="connsiteY60" fmla="*/ 600751 h 753123"/>
                  <a:gd name="connsiteX0" fmla="*/ 611553 w 611572"/>
                  <a:gd name="connsiteY0" fmla="*/ 533019 h 753123"/>
                  <a:gd name="connsiteX1" fmla="*/ 575986 w 611572"/>
                  <a:gd name="connsiteY1" fmla="*/ 461582 h 753123"/>
                  <a:gd name="connsiteX2" fmla="*/ 485385 w 611572"/>
                  <a:gd name="connsiteY2" fmla="*/ 410404 h 753123"/>
                  <a:gd name="connsiteX3" fmla="*/ 485261 w 611572"/>
                  <a:gd name="connsiteY3" fmla="*/ 410347 h 753123"/>
                  <a:gd name="connsiteX4" fmla="*/ 485261 w 611572"/>
                  <a:gd name="connsiteY4" fmla="*/ 410347 h 753123"/>
                  <a:gd name="connsiteX5" fmla="*/ 485013 w 611572"/>
                  <a:gd name="connsiteY5" fmla="*/ 410251 h 753123"/>
                  <a:gd name="connsiteX6" fmla="*/ 470659 w 611572"/>
                  <a:gd name="connsiteY6" fmla="*/ 404536 h 753123"/>
                  <a:gd name="connsiteX7" fmla="*/ 407946 w 611572"/>
                  <a:gd name="connsiteY7" fmla="*/ 379590 h 753123"/>
                  <a:gd name="connsiteX8" fmla="*/ 402050 w 611572"/>
                  <a:gd name="connsiteY8" fmla="*/ 370789 h 753123"/>
                  <a:gd name="connsiteX9" fmla="*/ 402050 w 611572"/>
                  <a:gd name="connsiteY9" fmla="*/ 347415 h 753123"/>
                  <a:gd name="connsiteX10" fmla="*/ 459248 w 611572"/>
                  <a:gd name="connsiteY10" fmla="*/ 228600 h 753123"/>
                  <a:gd name="connsiteX11" fmla="*/ 459248 w 611572"/>
                  <a:gd name="connsiteY11" fmla="*/ 214313 h 753123"/>
                  <a:gd name="connsiteX12" fmla="*/ 474821 w 611572"/>
                  <a:gd name="connsiteY12" fmla="*/ 160487 h 753123"/>
                  <a:gd name="connsiteX13" fmla="*/ 379143 w 611572"/>
                  <a:gd name="connsiteY13" fmla="*/ 17974 h 753123"/>
                  <a:gd name="connsiteX14" fmla="*/ 365170 w 611572"/>
                  <a:gd name="connsiteY14" fmla="*/ 19221 h 753123"/>
                  <a:gd name="connsiteX15" fmla="*/ 355549 w 611572"/>
                  <a:gd name="connsiteY15" fmla="*/ 25889 h 753123"/>
                  <a:gd name="connsiteX16" fmla="*/ 344910 w 611572"/>
                  <a:gd name="connsiteY16" fmla="*/ 11344 h 753123"/>
                  <a:gd name="connsiteX17" fmla="*/ 331165 w 611572"/>
                  <a:gd name="connsiteY17" fmla="*/ 2591 h 753123"/>
                  <a:gd name="connsiteX18" fmla="*/ 301152 w 611572"/>
                  <a:gd name="connsiteY18" fmla="*/ 0 h 753123"/>
                  <a:gd name="connsiteX19" fmla="*/ 155953 w 611572"/>
                  <a:gd name="connsiteY19" fmla="*/ 91440 h 753123"/>
                  <a:gd name="connsiteX20" fmla="*/ 154181 w 611572"/>
                  <a:gd name="connsiteY20" fmla="*/ 219437 h 753123"/>
                  <a:gd name="connsiteX21" fmla="*/ 154448 w 611572"/>
                  <a:gd name="connsiteY21" fmla="*/ 221437 h 753123"/>
                  <a:gd name="connsiteX22" fmla="*/ 154448 w 611572"/>
                  <a:gd name="connsiteY22" fmla="*/ 228600 h 753123"/>
                  <a:gd name="connsiteX23" fmla="*/ 211503 w 611572"/>
                  <a:gd name="connsiteY23" fmla="*/ 347348 h 753123"/>
                  <a:gd name="connsiteX24" fmla="*/ 211503 w 611572"/>
                  <a:gd name="connsiteY24" fmla="*/ 370742 h 753123"/>
                  <a:gd name="connsiteX25" fmla="*/ 205788 w 611572"/>
                  <a:gd name="connsiteY25" fmla="*/ 379476 h 753123"/>
                  <a:gd name="connsiteX26" fmla="*/ 141332 w 611572"/>
                  <a:gd name="connsiteY26" fmla="*/ 405136 h 753123"/>
                  <a:gd name="connsiteX27" fmla="*/ 126635 w 611572"/>
                  <a:gd name="connsiteY27" fmla="*/ 410985 h 753123"/>
                  <a:gd name="connsiteX28" fmla="*/ 47006 w 611572"/>
                  <a:gd name="connsiteY28" fmla="*/ 454190 h 753123"/>
                  <a:gd name="connsiteX29" fmla="*/ 0 w 611572"/>
                  <a:gd name="connsiteY29" fmla="*/ 563156 h 753123"/>
                  <a:gd name="connsiteX30" fmla="*/ 2048 w 611572"/>
                  <a:gd name="connsiteY30" fmla="*/ 700792 h 753123"/>
                  <a:gd name="connsiteX31" fmla="*/ 10525 w 611572"/>
                  <a:gd name="connsiteY31" fmla="*/ 706450 h 753123"/>
                  <a:gd name="connsiteX32" fmla="*/ 309486 w 611572"/>
                  <a:gd name="connsiteY32" fmla="*/ 753123 h 753123"/>
                  <a:gd name="connsiteX33" fmla="*/ 603952 w 611572"/>
                  <a:gd name="connsiteY33" fmla="*/ 705841 h 753123"/>
                  <a:gd name="connsiteX34" fmla="*/ 611572 w 611572"/>
                  <a:gd name="connsiteY34" fmla="*/ 700126 h 753123"/>
                  <a:gd name="connsiteX35" fmla="*/ 611553 w 611572"/>
                  <a:gd name="connsiteY35" fmla="*/ 533019 h 753123"/>
                  <a:gd name="connsiteX36" fmla="*/ 192548 w 611572"/>
                  <a:gd name="connsiteY36" fmla="*/ 228600 h 753123"/>
                  <a:gd name="connsiteX37" fmla="*/ 192548 w 611572"/>
                  <a:gd name="connsiteY37" fmla="*/ 196215 h 753123"/>
                  <a:gd name="connsiteX38" fmla="*/ 377638 w 611572"/>
                  <a:gd name="connsiteY38" fmla="*/ 117872 h 753123"/>
                  <a:gd name="connsiteX39" fmla="*/ 421148 w 611572"/>
                  <a:gd name="connsiteY39" fmla="*/ 182251 h 753123"/>
                  <a:gd name="connsiteX40" fmla="*/ 421148 w 611572"/>
                  <a:gd name="connsiteY40" fmla="*/ 228600 h 753123"/>
                  <a:gd name="connsiteX41" fmla="*/ 306848 w 611572"/>
                  <a:gd name="connsiteY41" fmla="*/ 342900 h 753123"/>
                  <a:gd name="connsiteX42" fmla="*/ 192548 w 611572"/>
                  <a:gd name="connsiteY42" fmla="*/ 228600 h 753123"/>
                  <a:gd name="connsiteX43" fmla="*/ 268653 w 611572"/>
                  <a:gd name="connsiteY43" fmla="*/ 601513 h 753123"/>
                  <a:gd name="connsiteX44" fmla="*/ 162478 w 611572"/>
                  <a:gd name="connsiteY44" fmla="*/ 437731 h 753123"/>
                  <a:gd name="connsiteX45" fmla="*/ 201406 w 611572"/>
                  <a:gd name="connsiteY45" fmla="*/ 422234 h 753123"/>
                  <a:gd name="connsiteX46" fmla="*/ 268653 w 611572"/>
                  <a:gd name="connsiteY46" fmla="*/ 449142 h 753123"/>
                  <a:gd name="connsiteX47" fmla="*/ 268653 w 611572"/>
                  <a:gd name="connsiteY47" fmla="*/ 601513 h 753123"/>
                  <a:gd name="connsiteX48" fmla="*/ 306753 w 611572"/>
                  <a:gd name="connsiteY48" fmla="*/ 423396 h 753123"/>
                  <a:gd name="connsiteX49" fmla="*/ 241554 w 611572"/>
                  <a:gd name="connsiteY49" fmla="*/ 397316 h 753123"/>
                  <a:gd name="connsiteX50" fmla="*/ 249603 w 611572"/>
                  <a:gd name="connsiteY50" fmla="*/ 370742 h 753123"/>
                  <a:gd name="connsiteX51" fmla="*/ 249603 w 611572"/>
                  <a:gd name="connsiteY51" fmla="*/ 369789 h 753123"/>
                  <a:gd name="connsiteX52" fmla="*/ 363960 w 611572"/>
                  <a:gd name="connsiteY52" fmla="*/ 369789 h 753123"/>
                  <a:gd name="connsiteX53" fmla="*/ 363960 w 611572"/>
                  <a:gd name="connsiteY53" fmla="*/ 370742 h 753123"/>
                  <a:gd name="connsiteX54" fmla="*/ 371999 w 611572"/>
                  <a:gd name="connsiteY54" fmla="*/ 397259 h 753123"/>
                  <a:gd name="connsiteX55" fmla="*/ 306753 w 611572"/>
                  <a:gd name="connsiteY55" fmla="*/ 423396 h 753123"/>
                  <a:gd name="connsiteX56" fmla="*/ 344853 w 611572"/>
                  <a:gd name="connsiteY56" fmla="*/ 600751 h 753123"/>
                  <a:gd name="connsiteX57" fmla="*/ 344853 w 611572"/>
                  <a:gd name="connsiteY57" fmla="*/ 449142 h 753123"/>
                  <a:gd name="connsiteX58" fmla="*/ 412147 w 611572"/>
                  <a:gd name="connsiteY58" fmla="*/ 422224 h 753123"/>
                  <a:gd name="connsiteX59" fmla="*/ 449742 w 611572"/>
                  <a:gd name="connsiteY59" fmla="*/ 437198 h 753123"/>
                  <a:gd name="connsiteX60" fmla="*/ 344853 w 611572"/>
                  <a:gd name="connsiteY60" fmla="*/ 600751 h 753123"/>
                  <a:gd name="connsiteX0" fmla="*/ 609596 w 609615"/>
                  <a:gd name="connsiteY0" fmla="*/ 533019 h 753123"/>
                  <a:gd name="connsiteX1" fmla="*/ 574029 w 609615"/>
                  <a:gd name="connsiteY1" fmla="*/ 461582 h 753123"/>
                  <a:gd name="connsiteX2" fmla="*/ 483428 w 609615"/>
                  <a:gd name="connsiteY2" fmla="*/ 410404 h 753123"/>
                  <a:gd name="connsiteX3" fmla="*/ 483304 w 609615"/>
                  <a:gd name="connsiteY3" fmla="*/ 410347 h 753123"/>
                  <a:gd name="connsiteX4" fmla="*/ 483304 w 609615"/>
                  <a:gd name="connsiteY4" fmla="*/ 410347 h 753123"/>
                  <a:gd name="connsiteX5" fmla="*/ 483056 w 609615"/>
                  <a:gd name="connsiteY5" fmla="*/ 410251 h 753123"/>
                  <a:gd name="connsiteX6" fmla="*/ 468702 w 609615"/>
                  <a:gd name="connsiteY6" fmla="*/ 404536 h 753123"/>
                  <a:gd name="connsiteX7" fmla="*/ 405989 w 609615"/>
                  <a:gd name="connsiteY7" fmla="*/ 379590 h 753123"/>
                  <a:gd name="connsiteX8" fmla="*/ 400093 w 609615"/>
                  <a:gd name="connsiteY8" fmla="*/ 370789 h 753123"/>
                  <a:gd name="connsiteX9" fmla="*/ 400093 w 609615"/>
                  <a:gd name="connsiteY9" fmla="*/ 347415 h 753123"/>
                  <a:gd name="connsiteX10" fmla="*/ 457291 w 609615"/>
                  <a:gd name="connsiteY10" fmla="*/ 228600 h 753123"/>
                  <a:gd name="connsiteX11" fmla="*/ 457291 w 609615"/>
                  <a:gd name="connsiteY11" fmla="*/ 214313 h 753123"/>
                  <a:gd name="connsiteX12" fmla="*/ 472864 w 609615"/>
                  <a:gd name="connsiteY12" fmla="*/ 160487 h 753123"/>
                  <a:gd name="connsiteX13" fmla="*/ 377186 w 609615"/>
                  <a:gd name="connsiteY13" fmla="*/ 17974 h 753123"/>
                  <a:gd name="connsiteX14" fmla="*/ 363213 w 609615"/>
                  <a:gd name="connsiteY14" fmla="*/ 19221 h 753123"/>
                  <a:gd name="connsiteX15" fmla="*/ 353592 w 609615"/>
                  <a:gd name="connsiteY15" fmla="*/ 25889 h 753123"/>
                  <a:gd name="connsiteX16" fmla="*/ 342953 w 609615"/>
                  <a:gd name="connsiteY16" fmla="*/ 11344 h 753123"/>
                  <a:gd name="connsiteX17" fmla="*/ 329208 w 609615"/>
                  <a:gd name="connsiteY17" fmla="*/ 2591 h 753123"/>
                  <a:gd name="connsiteX18" fmla="*/ 299195 w 609615"/>
                  <a:gd name="connsiteY18" fmla="*/ 0 h 753123"/>
                  <a:gd name="connsiteX19" fmla="*/ 153996 w 609615"/>
                  <a:gd name="connsiteY19" fmla="*/ 91440 h 753123"/>
                  <a:gd name="connsiteX20" fmla="*/ 152224 w 609615"/>
                  <a:gd name="connsiteY20" fmla="*/ 219437 h 753123"/>
                  <a:gd name="connsiteX21" fmla="*/ 152491 w 609615"/>
                  <a:gd name="connsiteY21" fmla="*/ 221437 h 753123"/>
                  <a:gd name="connsiteX22" fmla="*/ 152491 w 609615"/>
                  <a:gd name="connsiteY22" fmla="*/ 228600 h 753123"/>
                  <a:gd name="connsiteX23" fmla="*/ 209546 w 609615"/>
                  <a:gd name="connsiteY23" fmla="*/ 347348 h 753123"/>
                  <a:gd name="connsiteX24" fmla="*/ 209546 w 609615"/>
                  <a:gd name="connsiteY24" fmla="*/ 370742 h 753123"/>
                  <a:gd name="connsiteX25" fmla="*/ 203831 w 609615"/>
                  <a:gd name="connsiteY25" fmla="*/ 379476 h 753123"/>
                  <a:gd name="connsiteX26" fmla="*/ 139375 w 609615"/>
                  <a:gd name="connsiteY26" fmla="*/ 405136 h 753123"/>
                  <a:gd name="connsiteX27" fmla="*/ 124678 w 609615"/>
                  <a:gd name="connsiteY27" fmla="*/ 410985 h 753123"/>
                  <a:gd name="connsiteX28" fmla="*/ 45049 w 609615"/>
                  <a:gd name="connsiteY28" fmla="*/ 454190 h 753123"/>
                  <a:gd name="connsiteX29" fmla="*/ 2138 w 609615"/>
                  <a:gd name="connsiteY29" fmla="*/ 556328 h 753123"/>
                  <a:gd name="connsiteX30" fmla="*/ 91 w 609615"/>
                  <a:gd name="connsiteY30" fmla="*/ 700792 h 753123"/>
                  <a:gd name="connsiteX31" fmla="*/ 8568 w 609615"/>
                  <a:gd name="connsiteY31" fmla="*/ 706450 h 753123"/>
                  <a:gd name="connsiteX32" fmla="*/ 307529 w 609615"/>
                  <a:gd name="connsiteY32" fmla="*/ 753123 h 753123"/>
                  <a:gd name="connsiteX33" fmla="*/ 601995 w 609615"/>
                  <a:gd name="connsiteY33" fmla="*/ 705841 h 753123"/>
                  <a:gd name="connsiteX34" fmla="*/ 609615 w 609615"/>
                  <a:gd name="connsiteY34" fmla="*/ 700126 h 753123"/>
                  <a:gd name="connsiteX35" fmla="*/ 609596 w 609615"/>
                  <a:gd name="connsiteY35" fmla="*/ 533019 h 753123"/>
                  <a:gd name="connsiteX36" fmla="*/ 190591 w 609615"/>
                  <a:gd name="connsiteY36" fmla="*/ 228600 h 753123"/>
                  <a:gd name="connsiteX37" fmla="*/ 190591 w 609615"/>
                  <a:gd name="connsiteY37" fmla="*/ 196215 h 753123"/>
                  <a:gd name="connsiteX38" fmla="*/ 375681 w 609615"/>
                  <a:gd name="connsiteY38" fmla="*/ 117872 h 753123"/>
                  <a:gd name="connsiteX39" fmla="*/ 419191 w 609615"/>
                  <a:gd name="connsiteY39" fmla="*/ 182251 h 753123"/>
                  <a:gd name="connsiteX40" fmla="*/ 419191 w 609615"/>
                  <a:gd name="connsiteY40" fmla="*/ 228600 h 753123"/>
                  <a:gd name="connsiteX41" fmla="*/ 304891 w 609615"/>
                  <a:gd name="connsiteY41" fmla="*/ 342900 h 753123"/>
                  <a:gd name="connsiteX42" fmla="*/ 190591 w 609615"/>
                  <a:gd name="connsiteY42" fmla="*/ 228600 h 753123"/>
                  <a:gd name="connsiteX43" fmla="*/ 266696 w 609615"/>
                  <a:gd name="connsiteY43" fmla="*/ 601513 h 753123"/>
                  <a:gd name="connsiteX44" fmla="*/ 160521 w 609615"/>
                  <a:gd name="connsiteY44" fmla="*/ 437731 h 753123"/>
                  <a:gd name="connsiteX45" fmla="*/ 199449 w 609615"/>
                  <a:gd name="connsiteY45" fmla="*/ 422234 h 753123"/>
                  <a:gd name="connsiteX46" fmla="*/ 266696 w 609615"/>
                  <a:gd name="connsiteY46" fmla="*/ 449142 h 753123"/>
                  <a:gd name="connsiteX47" fmla="*/ 266696 w 609615"/>
                  <a:gd name="connsiteY47" fmla="*/ 601513 h 753123"/>
                  <a:gd name="connsiteX48" fmla="*/ 304796 w 609615"/>
                  <a:gd name="connsiteY48" fmla="*/ 423396 h 753123"/>
                  <a:gd name="connsiteX49" fmla="*/ 239597 w 609615"/>
                  <a:gd name="connsiteY49" fmla="*/ 397316 h 753123"/>
                  <a:gd name="connsiteX50" fmla="*/ 247646 w 609615"/>
                  <a:gd name="connsiteY50" fmla="*/ 370742 h 753123"/>
                  <a:gd name="connsiteX51" fmla="*/ 247646 w 609615"/>
                  <a:gd name="connsiteY51" fmla="*/ 369789 h 753123"/>
                  <a:gd name="connsiteX52" fmla="*/ 362003 w 609615"/>
                  <a:gd name="connsiteY52" fmla="*/ 369789 h 753123"/>
                  <a:gd name="connsiteX53" fmla="*/ 362003 w 609615"/>
                  <a:gd name="connsiteY53" fmla="*/ 370742 h 753123"/>
                  <a:gd name="connsiteX54" fmla="*/ 370042 w 609615"/>
                  <a:gd name="connsiteY54" fmla="*/ 397259 h 753123"/>
                  <a:gd name="connsiteX55" fmla="*/ 304796 w 609615"/>
                  <a:gd name="connsiteY55" fmla="*/ 423396 h 753123"/>
                  <a:gd name="connsiteX56" fmla="*/ 342896 w 609615"/>
                  <a:gd name="connsiteY56" fmla="*/ 600751 h 753123"/>
                  <a:gd name="connsiteX57" fmla="*/ 342896 w 609615"/>
                  <a:gd name="connsiteY57" fmla="*/ 449142 h 753123"/>
                  <a:gd name="connsiteX58" fmla="*/ 410190 w 609615"/>
                  <a:gd name="connsiteY58" fmla="*/ 422224 h 753123"/>
                  <a:gd name="connsiteX59" fmla="*/ 447785 w 609615"/>
                  <a:gd name="connsiteY59" fmla="*/ 437198 h 753123"/>
                  <a:gd name="connsiteX60" fmla="*/ 342896 w 609615"/>
                  <a:gd name="connsiteY60" fmla="*/ 600751 h 753123"/>
                  <a:gd name="connsiteX0" fmla="*/ 609596 w 609615"/>
                  <a:gd name="connsiteY0" fmla="*/ 533019 h 753123"/>
                  <a:gd name="connsiteX1" fmla="*/ 574029 w 609615"/>
                  <a:gd name="connsiteY1" fmla="*/ 461582 h 753123"/>
                  <a:gd name="connsiteX2" fmla="*/ 483428 w 609615"/>
                  <a:gd name="connsiteY2" fmla="*/ 410404 h 753123"/>
                  <a:gd name="connsiteX3" fmla="*/ 483304 w 609615"/>
                  <a:gd name="connsiteY3" fmla="*/ 410347 h 753123"/>
                  <a:gd name="connsiteX4" fmla="*/ 483304 w 609615"/>
                  <a:gd name="connsiteY4" fmla="*/ 410347 h 753123"/>
                  <a:gd name="connsiteX5" fmla="*/ 483056 w 609615"/>
                  <a:gd name="connsiteY5" fmla="*/ 410251 h 753123"/>
                  <a:gd name="connsiteX6" fmla="*/ 468702 w 609615"/>
                  <a:gd name="connsiteY6" fmla="*/ 404536 h 753123"/>
                  <a:gd name="connsiteX7" fmla="*/ 405989 w 609615"/>
                  <a:gd name="connsiteY7" fmla="*/ 379590 h 753123"/>
                  <a:gd name="connsiteX8" fmla="*/ 400093 w 609615"/>
                  <a:gd name="connsiteY8" fmla="*/ 370789 h 753123"/>
                  <a:gd name="connsiteX9" fmla="*/ 400093 w 609615"/>
                  <a:gd name="connsiteY9" fmla="*/ 347415 h 753123"/>
                  <a:gd name="connsiteX10" fmla="*/ 457291 w 609615"/>
                  <a:gd name="connsiteY10" fmla="*/ 228600 h 753123"/>
                  <a:gd name="connsiteX11" fmla="*/ 457291 w 609615"/>
                  <a:gd name="connsiteY11" fmla="*/ 214313 h 753123"/>
                  <a:gd name="connsiteX12" fmla="*/ 472864 w 609615"/>
                  <a:gd name="connsiteY12" fmla="*/ 160487 h 753123"/>
                  <a:gd name="connsiteX13" fmla="*/ 377186 w 609615"/>
                  <a:gd name="connsiteY13" fmla="*/ 17974 h 753123"/>
                  <a:gd name="connsiteX14" fmla="*/ 363213 w 609615"/>
                  <a:gd name="connsiteY14" fmla="*/ 19221 h 753123"/>
                  <a:gd name="connsiteX15" fmla="*/ 353592 w 609615"/>
                  <a:gd name="connsiteY15" fmla="*/ 25889 h 753123"/>
                  <a:gd name="connsiteX16" fmla="*/ 342953 w 609615"/>
                  <a:gd name="connsiteY16" fmla="*/ 11344 h 753123"/>
                  <a:gd name="connsiteX17" fmla="*/ 329208 w 609615"/>
                  <a:gd name="connsiteY17" fmla="*/ 2591 h 753123"/>
                  <a:gd name="connsiteX18" fmla="*/ 299195 w 609615"/>
                  <a:gd name="connsiteY18" fmla="*/ 0 h 753123"/>
                  <a:gd name="connsiteX19" fmla="*/ 153996 w 609615"/>
                  <a:gd name="connsiteY19" fmla="*/ 91440 h 753123"/>
                  <a:gd name="connsiteX20" fmla="*/ 152224 w 609615"/>
                  <a:gd name="connsiteY20" fmla="*/ 219437 h 753123"/>
                  <a:gd name="connsiteX21" fmla="*/ 152491 w 609615"/>
                  <a:gd name="connsiteY21" fmla="*/ 221437 h 753123"/>
                  <a:gd name="connsiteX22" fmla="*/ 152491 w 609615"/>
                  <a:gd name="connsiteY22" fmla="*/ 228600 h 753123"/>
                  <a:gd name="connsiteX23" fmla="*/ 209546 w 609615"/>
                  <a:gd name="connsiteY23" fmla="*/ 347348 h 753123"/>
                  <a:gd name="connsiteX24" fmla="*/ 209546 w 609615"/>
                  <a:gd name="connsiteY24" fmla="*/ 370742 h 753123"/>
                  <a:gd name="connsiteX25" fmla="*/ 203831 w 609615"/>
                  <a:gd name="connsiteY25" fmla="*/ 379476 h 753123"/>
                  <a:gd name="connsiteX26" fmla="*/ 139375 w 609615"/>
                  <a:gd name="connsiteY26" fmla="*/ 405136 h 753123"/>
                  <a:gd name="connsiteX27" fmla="*/ 124678 w 609615"/>
                  <a:gd name="connsiteY27" fmla="*/ 410985 h 753123"/>
                  <a:gd name="connsiteX28" fmla="*/ 45049 w 609615"/>
                  <a:gd name="connsiteY28" fmla="*/ 454190 h 753123"/>
                  <a:gd name="connsiteX29" fmla="*/ 2138 w 609615"/>
                  <a:gd name="connsiteY29" fmla="*/ 556328 h 753123"/>
                  <a:gd name="connsiteX30" fmla="*/ 91 w 609615"/>
                  <a:gd name="connsiteY30" fmla="*/ 700792 h 753123"/>
                  <a:gd name="connsiteX31" fmla="*/ 8568 w 609615"/>
                  <a:gd name="connsiteY31" fmla="*/ 706450 h 753123"/>
                  <a:gd name="connsiteX32" fmla="*/ 307529 w 609615"/>
                  <a:gd name="connsiteY32" fmla="*/ 753123 h 753123"/>
                  <a:gd name="connsiteX33" fmla="*/ 601995 w 609615"/>
                  <a:gd name="connsiteY33" fmla="*/ 705841 h 753123"/>
                  <a:gd name="connsiteX34" fmla="*/ 609615 w 609615"/>
                  <a:gd name="connsiteY34" fmla="*/ 700126 h 753123"/>
                  <a:gd name="connsiteX35" fmla="*/ 609596 w 609615"/>
                  <a:gd name="connsiteY35" fmla="*/ 533019 h 753123"/>
                  <a:gd name="connsiteX36" fmla="*/ 190591 w 609615"/>
                  <a:gd name="connsiteY36" fmla="*/ 228600 h 753123"/>
                  <a:gd name="connsiteX37" fmla="*/ 190591 w 609615"/>
                  <a:gd name="connsiteY37" fmla="*/ 196215 h 753123"/>
                  <a:gd name="connsiteX38" fmla="*/ 375681 w 609615"/>
                  <a:gd name="connsiteY38" fmla="*/ 117872 h 753123"/>
                  <a:gd name="connsiteX39" fmla="*/ 419191 w 609615"/>
                  <a:gd name="connsiteY39" fmla="*/ 182251 h 753123"/>
                  <a:gd name="connsiteX40" fmla="*/ 419191 w 609615"/>
                  <a:gd name="connsiteY40" fmla="*/ 228600 h 753123"/>
                  <a:gd name="connsiteX41" fmla="*/ 304891 w 609615"/>
                  <a:gd name="connsiteY41" fmla="*/ 342900 h 753123"/>
                  <a:gd name="connsiteX42" fmla="*/ 190591 w 609615"/>
                  <a:gd name="connsiteY42" fmla="*/ 228600 h 753123"/>
                  <a:gd name="connsiteX43" fmla="*/ 266696 w 609615"/>
                  <a:gd name="connsiteY43" fmla="*/ 601513 h 753123"/>
                  <a:gd name="connsiteX44" fmla="*/ 160521 w 609615"/>
                  <a:gd name="connsiteY44" fmla="*/ 437731 h 753123"/>
                  <a:gd name="connsiteX45" fmla="*/ 199449 w 609615"/>
                  <a:gd name="connsiteY45" fmla="*/ 422234 h 753123"/>
                  <a:gd name="connsiteX46" fmla="*/ 266696 w 609615"/>
                  <a:gd name="connsiteY46" fmla="*/ 449142 h 753123"/>
                  <a:gd name="connsiteX47" fmla="*/ 266696 w 609615"/>
                  <a:gd name="connsiteY47" fmla="*/ 601513 h 753123"/>
                  <a:gd name="connsiteX48" fmla="*/ 304796 w 609615"/>
                  <a:gd name="connsiteY48" fmla="*/ 423396 h 753123"/>
                  <a:gd name="connsiteX49" fmla="*/ 239597 w 609615"/>
                  <a:gd name="connsiteY49" fmla="*/ 397316 h 753123"/>
                  <a:gd name="connsiteX50" fmla="*/ 247646 w 609615"/>
                  <a:gd name="connsiteY50" fmla="*/ 370742 h 753123"/>
                  <a:gd name="connsiteX51" fmla="*/ 247646 w 609615"/>
                  <a:gd name="connsiteY51" fmla="*/ 369789 h 753123"/>
                  <a:gd name="connsiteX52" fmla="*/ 362003 w 609615"/>
                  <a:gd name="connsiteY52" fmla="*/ 369789 h 753123"/>
                  <a:gd name="connsiteX53" fmla="*/ 362003 w 609615"/>
                  <a:gd name="connsiteY53" fmla="*/ 370742 h 753123"/>
                  <a:gd name="connsiteX54" fmla="*/ 370042 w 609615"/>
                  <a:gd name="connsiteY54" fmla="*/ 397259 h 753123"/>
                  <a:gd name="connsiteX55" fmla="*/ 304796 w 609615"/>
                  <a:gd name="connsiteY55" fmla="*/ 423396 h 753123"/>
                  <a:gd name="connsiteX56" fmla="*/ 342896 w 609615"/>
                  <a:gd name="connsiteY56" fmla="*/ 600751 h 753123"/>
                  <a:gd name="connsiteX57" fmla="*/ 342896 w 609615"/>
                  <a:gd name="connsiteY57" fmla="*/ 449142 h 753123"/>
                  <a:gd name="connsiteX58" fmla="*/ 410190 w 609615"/>
                  <a:gd name="connsiteY58" fmla="*/ 422224 h 753123"/>
                  <a:gd name="connsiteX59" fmla="*/ 447785 w 609615"/>
                  <a:gd name="connsiteY59" fmla="*/ 437198 h 753123"/>
                  <a:gd name="connsiteX60" fmla="*/ 342896 w 609615"/>
                  <a:gd name="connsiteY60" fmla="*/ 600751 h 75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9615" h="753123">
                    <a:moveTo>
                      <a:pt x="609596" y="533019"/>
                    </a:moveTo>
                    <a:cubicBezTo>
                      <a:pt x="609063" y="505076"/>
                      <a:pt x="596005" y="478849"/>
                      <a:pt x="574029" y="461582"/>
                    </a:cubicBezTo>
                    <a:cubicBezTo>
                      <a:pt x="546607" y="440014"/>
                      <a:pt x="516055" y="422757"/>
                      <a:pt x="483428" y="410404"/>
                    </a:cubicBezTo>
                    <a:lnTo>
                      <a:pt x="483304" y="410347"/>
                    </a:lnTo>
                    <a:lnTo>
                      <a:pt x="483304" y="410347"/>
                    </a:lnTo>
                    <a:lnTo>
                      <a:pt x="483056" y="410251"/>
                    </a:lnTo>
                    <a:lnTo>
                      <a:pt x="468702" y="404536"/>
                    </a:lnTo>
                    <a:lnTo>
                      <a:pt x="405989" y="379590"/>
                    </a:lnTo>
                    <a:cubicBezTo>
                      <a:pt x="402423" y="378121"/>
                      <a:pt x="400095" y="374646"/>
                      <a:pt x="400093" y="370789"/>
                    </a:cubicBezTo>
                    <a:lnTo>
                      <a:pt x="400093" y="347415"/>
                    </a:lnTo>
                    <a:cubicBezTo>
                      <a:pt x="436226" y="318561"/>
                      <a:pt x="457274" y="274839"/>
                      <a:pt x="457291" y="228600"/>
                    </a:cubicBezTo>
                    <a:lnTo>
                      <a:pt x="457291" y="214313"/>
                    </a:lnTo>
                    <a:cubicBezTo>
                      <a:pt x="465599" y="197423"/>
                      <a:pt x="470871" y="179203"/>
                      <a:pt x="472864" y="160487"/>
                    </a:cubicBezTo>
                    <a:cubicBezTo>
                      <a:pt x="472760" y="96479"/>
                      <a:pt x="432164" y="44768"/>
                      <a:pt x="377186" y="17974"/>
                    </a:cubicBezTo>
                    <a:cubicBezTo>
                      <a:pt x="372644" y="15837"/>
                      <a:pt x="367304" y="16314"/>
                      <a:pt x="363213" y="19221"/>
                    </a:cubicBezTo>
                    <a:lnTo>
                      <a:pt x="353592" y="25889"/>
                    </a:lnTo>
                    <a:lnTo>
                      <a:pt x="342953" y="11344"/>
                    </a:lnTo>
                    <a:cubicBezTo>
                      <a:pt x="339680" y="6755"/>
                      <a:pt x="334752" y="3616"/>
                      <a:pt x="329208" y="2591"/>
                    </a:cubicBezTo>
                    <a:cubicBezTo>
                      <a:pt x="319297" y="867"/>
                      <a:pt x="309255" y="1"/>
                      <a:pt x="299195" y="0"/>
                    </a:cubicBezTo>
                    <a:cubicBezTo>
                      <a:pt x="232244" y="0"/>
                      <a:pt x="176923" y="36290"/>
                      <a:pt x="153996" y="91440"/>
                    </a:cubicBezTo>
                    <a:cubicBezTo>
                      <a:pt x="138926" y="132674"/>
                      <a:pt x="138303" y="177802"/>
                      <a:pt x="152224" y="219437"/>
                    </a:cubicBezTo>
                    <a:lnTo>
                      <a:pt x="152491" y="221437"/>
                    </a:lnTo>
                    <a:lnTo>
                      <a:pt x="152491" y="228600"/>
                    </a:lnTo>
                    <a:cubicBezTo>
                      <a:pt x="152494" y="274792"/>
                      <a:pt x="173485" y="318481"/>
                      <a:pt x="209546" y="347348"/>
                    </a:cubicBezTo>
                    <a:lnTo>
                      <a:pt x="209546" y="370742"/>
                    </a:lnTo>
                    <a:cubicBezTo>
                      <a:pt x="209575" y="374539"/>
                      <a:pt x="207322" y="377983"/>
                      <a:pt x="203831" y="379476"/>
                    </a:cubicBezTo>
                    <a:lnTo>
                      <a:pt x="139375" y="405136"/>
                    </a:lnTo>
                    <a:lnTo>
                      <a:pt x="124678" y="410985"/>
                    </a:lnTo>
                    <a:cubicBezTo>
                      <a:pt x="96418" y="421969"/>
                      <a:pt x="69663" y="436486"/>
                      <a:pt x="45049" y="454190"/>
                    </a:cubicBezTo>
                    <a:cubicBezTo>
                      <a:pt x="14045" y="486759"/>
                      <a:pt x="9631" y="515228"/>
                      <a:pt x="2138" y="556328"/>
                    </a:cubicBezTo>
                    <a:cubicBezTo>
                      <a:pt x="2821" y="602207"/>
                      <a:pt x="-592" y="654913"/>
                      <a:pt x="91" y="700792"/>
                    </a:cubicBezTo>
                    <a:lnTo>
                      <a:pt x="8568" y="706450"/>
                    </a:lnTo>
                    <a:cubicBezTo>
                      <a:pt x="55298" y="737597"/>
                      <a:pt x="181866" y="753123"/>
                      <a:pt x="307529" y="753123"/>
                    </a:cubicBezTo>
                    <a:cubicBezTo>
                      <a:pt x="434212" y="753123"/>
                      <a:pt x="560009" y="737330"/>
                      <a:pt x="601995" y="705841"/>
                    </a:cubicBezTo>
                    <a:lnTo>
                      <a:pt x="609615" y="700126"/>
                    </a:lnTo>
                    <a:cubicBezTo>
                      <a:pt x="609609" y="644424"/>
                      <a:pt x="609602" y="588721"/>
                      <a:pt x="609596" y="533019"/>
                    </a:cubicBezTo>
                    <a:close/>
                    <a:moveTo>
                      <a:pt x="190591" y="228600"/>
                    </a:moveTo>
                    <a:lnTo>
                      <a:pt x="190591" y="196215"/>
                    </a:lnTo>
                    <a:cubicBezTo>
                      <a:pt x="238759" y="138113"/>
                      <a:pt x="290356" y="177384"/>
                      <a:pt x="375681" y="117872"/>
                    </a:cubicBezTo>
                    <a:cubicBezTo>
                      <a:pt x="387282" y="109776"/>
                      <a:pt x="399103" y="163497"/>
                      <a:pt x="419191" y="182251"/>
                    </a:cubicBezTo>
                    <a:lnTo>
                      <a:pt x="419191" y="228600"/>
                    </a:lnTo>
                    <a:cubicBezTo>
                      <a:pt x="419191" y="291726"/>
                      <a:pt x="368017" y="342900"/>
                      <a:pt x="304891" y="342900"/>
                    </a:cubicBezTo>
                    <a:cubicBezTo>
                      <a:pt x="241765" y="342900"/>
                      <a:pt x="190591" y="291726"/>
                      <a:pt x="190591" y="228600"/>
                    </a:cubicBezTo>
                    <a:close/>
                    <a:moveTo>
                      <a:pt x="266696" y="601513"/>
                    </a:moveTo>
                    <a:lnTo>
                      <a:pt x="160521" y="437731"/>
                    </a:lnTo>
                    <a:lnTo>
                      <a:pt x="199449" y="422234"/>
                    </a:lnTo>
                    <a:lnTo>
                      <a:pt x="266696" y="449142"/>
                    </a:lnTo>
                    <a:lnTo>
                      <a:pt x="266696" y="601513"/>
                    </a:lnTo>
                    <a:close/>
                    <a:moveTo>
                      <a:pt x="304796" y="423396"/>
                    </a:moveTo>
                    <a:lnTo>
                      <a:pt x="239597" y="397316"/>
                    </a:lnTo>
                    <a:cubicBezTo>
                      <a:pt x="244860" y="389454"/>
                      <a:pt x="247662" y="380203"/>
                      <a:pt x="247646" y="370742"/>
                    </a:cubicBezTo>
                    <a:lnTo>
                      <a:pt x="247646" y="369789"/>
                    </a:lnTo>
                    <a:cubicBezTo>
                      <a:pt x="284296" y="384757"/>
                      <a:pt x="325353" y="384757"/>
                      <a:pt x="362003" y="369789"/>
                    </a:cubicBezTo>
                    <a:lnTo>
                      <a:pt x="362003" y="370742"/>
                    </a:lnTo>
                    <a:cubicBezTo>
                      <a:pt x="361984" y="380184"/>
                      <a:pt x="364783" y="389417"/>
                      <a:pt x="370042" y="397259"/>
                    </a:cubicBezTo>
                    <a:lnTo>
                      <a:pt x="304796" y="423396"/>
                    </a:lnTo>
                    <a:close/>
                    <a:moveTo>
                      <a:pt x="342896" y="600751"/>
                    </a:moveTo>
                    <a:lnTo>
                      <a:pt x="342896" y="449142"/>
                    </a:lnTo>
                    <a:lnTo>
                      <a:pt x="410190" y="422224"/>
                    </a:lnTo>
                    <a:lnTo>
                      <a:pt x="447785" y="437198"/>
                    </a:lnTo>
                    <a:lnTo>
                      <a:pt x="342896" y="600751"/>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Graphic 30" descr="Briefcase with solid fill">
                <a:extLst>
                  <a:ext uri="{FF2B5EF4-FFF2-40B4-BE49-F238E27FC236}">
                    <a16:creationId xmlns:a16="http://schemas.microsoft.com/office/drawing/2014/main" id="{1FF847CC-DAA9-1B28-7AEC-290E784B6F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02269" y="5556536"/>
                <a:ext cx="620095" cy="620095"/>
              </a:xfrm>
              <a:prstGeom prst="rect">
                <a:avLst/>
              </a:prstGeom>
              <a:effectLst>
                <a:glow rad="25400">
                  <a:schemeClr val="tx1"/>
                </a:glow>
              </a:effectLst>
            </p:spPr>
          </p:pic>
        </p:grpSp>
      </p:grpSp>
      <p:grpSp>
        <p:nvGrpSpPr>
          <p:cNvPr id="39" name="Group 38">
            <a:extLst>
              <a:ext uri="{FF2B5EF4-FFF2-40B4-BE49-F238E27FC236}">
                <a16:creationId xmlns:a16="http://schemas.microsoft.com/office/drawing/2014/main" id="{C651D7EC-B6CA-D18B-45CD-982A0D91BC7E}"/>
              </a:ext>
            </a:extLst>
          </p:cNvPr>
          <p:cNvGrpSpPr>
            <a:grpSpLocks noChangeAspect="1"/>
          </p:cNvGrpSpPr>
          <p:nvPr/>
        </p:nvGrpSpPr>
        <p:grpSpPr>
          <a:xfrm>
            <a:off x="1082702" y="5369988"/>
            <a:ext cx="10012681" cy="719834"/>
            <a:chOff x="1093132" y="5369993"/>
            <a:chExt cx="9614489" cy="691206"/>
          </a:xfrm>
        </p:grpSpPr>
        <p:pic>
          <p:nvPicPr>
            <p:cNvPr id="1028" name="Picture 4" descr="Premium Vector | Train freight wagons, rail cargo and railroad containers.">
              <a:extLst>
                <a:ext uri="{FF2B5EF4-FFF2-40B4-BE49-F238E27FC236}">
                  <a16:creationId xmlns:a16="http://schemas.microsoft.com/office/drawing/2014/main" id="{3CB8CE9D-8B9C-1CC4-5C3E-18E6937E6378}"/>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573" t="58626" r="67121" b="13736"/>
            <a:stretch/>
          </p:blipFill>
          <p:spPr bwMode="auto">
            <a:xfrm>
              <a:off x="1093132" y="5369994"/>
              <a:ext cx="1996171" cy="691205"/>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pic>
          <p:nvPicPr>
            <p:cNvPr id="34" name="Picture 4" descr="Premium Vector | Train freight wagons, rail cargo and railroad containers.">
              <a:extLst>
                <a:ext uri="{FF2B5EF4-FFF2-40B4-BE49-F238E27FC236}">
                  <a16:creationId xmlns:a16="http://schemas.microsoft.com/office/drawing/2014/main" id="{FAAD3B98-7684-5BCD-4F92-2D21BC53C51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5828" t="20533" r="67520" b="53655"/>
            <a:stretch/>
          </p:blipFill>
          <p:spPr bwMode="auto">
            <a:xfrm>
              <a:off x="6874635" y="5415662"/>
              <a:ext cx="1879528" cy="645537"/>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pic>
          <p:nvPicPr>
            <p:cNvPr id="36" name="Picture 4" descr="Premium Vector | Train freight wagons, rail cargo and railroad containers.">
              <a:extLst>
                <a:ext uri="{FF2B5EF4-FFF2-40B4-BE49-F238E27FC236}">
                  <a16:creationId xmlns:a16="http://schemas.microsoft.com/office/drawing/2014/main" id="{981E8550-CD4B-342A-7029-18718D7554A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68415" t="20533" r="3681" b="53656"/>
            <a:stretch/>
          </p:blipFill>
          <p:spPr bwMode="auto">
            <a:xfrm>
              <a:off x="8739833" y="5415662"/>
              <a:ext cx="1967788" cy="645537"/>
            </a:xfrm>
            <a:prstGeom prst="roundRect">
              <a:avLst>
                <a:gd name="adj" fmla="val 0"/>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7" name="Picture 4" descr="Premium Vector | Train freight wagons, rail cargo and railroad containers.">
              <a:extLst>
                <a:ext uri="{FF2B5EF4-FFF2-40B4-BE49-F238E27FC236}">
                  <a16:creationId xmlns:a16="http://schemas.microsoft.com/office/drawing/2014/main" id="{B178FAB2-7BA9-456B-9B11-BB0E2E23B0B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36254" t="58626" r="36052" b="13736"/>
            <a:stretch/>
          </p:blipFill>
          <p:spPr bwMode="auto">
            <a:xfrm>
              <a:off x="3038903" y="5369993"/>
              <a:ext cx="1953097" cy="691205"/>
            </a:xfrm>
            <a:prstGeom prst="roundRect">
              <a:avLst>
                <a:gd name="adj" fmla="val 0"/>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8" name="Picture 4" descr="Premium Vector | Train freight wagons, rail cargo and railroad containers.">
              <a:extLst>
                <a:ext uri="{FF2B5EF4-FFF2-40B4-BE49-F238E27FC236}">
                  <a16:creationId xmlns:a16="http://schemas.microsoft.com/office/drawing/2014/main" id="{E0C20414-9DD6-A30B-7A7D-96E101BC8A1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68623" t="58626" r="4003" b="13736"/>
            <a:stretch/>
          </p:blipFill>
          <p:spPr bwMode="auto">
            <a:xfrm>
              <a:off x="4971937" y="5369993"/>
              <a:ext cx="1930521" cy="691205"/>
            </a:xfrm>
            <a:prstGeom prst="roundRect">
              <a:avLst>
                <a:gd name="adj" fmla="val 0"/>
              </a:avLst>
            </a:prstGeom>
            <a:noFill/>
            <a:effectLst>
              <a:softEdge rad="12700"/>
            </a:effectLst>
            <a:extLst>
              <a:ext uri="{909E8E84-426E-40DD-AFC4-6F175D3DCCD1}">
                <a14:hiddenFill xmlns:a14="http://schemas.microsoft.com/office/drawing/2010/main">
                  <a:solidFill>
                    <a:srgbClr val="FFFFFF"/>
                  </a:solidFill>
                </a14:hiddenFill>
              </a:ext>
            </a:extLst>
          </p:spPr>
        </p:pic>
      </p:grpSp>
      <p:sp>
        <p:nvSpPr>
          <p:cNvPr id="41" name="Title 1">
            <a:extLst>
              <a:ext uri="{FF2B5EF4-FFF2-40B4-BE49-F238E27FC236}">
                <a16:creationId xmlns:a16="http://schemas.microsoft.com/office/drawing/2014/main" id="{7A3E7804-8BD6-BF16-9AA6-9F3BAB4512BB}"/>
              </a:ext>
            </a:extLst>
          </p:cNvPr>
          <p:cNvSpPr txBox="1">
            <a:spLocks/>
          </p:cNvSpPr>
          <p:nvPr/>
        </p:nvSpPr>
        <p:spPr>
          <a:xfrm>
            <a:off x="2292932" y="6347805"/>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on the link icon to go to the standard  </a:t>
            </a:r>
          </a:p>
        </p:txBody>
      </p:sp>
    </p:spTree>
    <p:extLst>
      <p:ext uri="{BB962C8B-B14F-4D97-AF65-F5344CB8AC3E}">
        <p14:creationId xmlns:p14="http://schemas.microsoft.com/office/powerpoint/2010/main" val="1468211234"/>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hlinkClick r:id="" action="ppaction://noaction" highlightClick="1"/>
            <a:extLst>
              <a:ext uri="{FF2B5EF4-FFF2-40B4-BE49-F238E27FC236}">
                <a16:creationId xmlns:a16="http://schemas.microsoft.com/office/drawing/2014/main" id="{44C61555-BA2A-4BC9-A516-C8062C254B09}"/>
              </a:ext>
            </a:extLst>
          </p:cNvPr>
          <p:cNvSpPr/>
          <p:nvPr/>
        </p:nvSpPr>
        <p:spPr>
          <a:xfrm>
            <a:off x="1073189" y="554876"/>
            <a:ext cx="9826040" cy="720000"/>
          </a:xfrm>
          <a:prstGeom prst="roundRect">
            <a:avLst>
              <a:gd name="adj" fmla="val 30718"/>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065020" indent="-2065020">
              <a:tabLst>
                <a:tab pos="2065338" algn="l"/>
              </a:tabLst>
              <a:defRPr/>
            </a:pPr>
            <a:r>
              <a:rPr lang="en-GB" sz="1800" dirty="0">
                <a:solidFill>
                  <a:srgbClr val="000000"/>
                </a:solidFill>
                <a:effectLst/>
                <a:latin typeface="Calibri"/>
                <a:ea typeface="Calibri"/>
                <a:cs typeface="Calibri"/>
              </a:rPr>
              <a:t>RIS-2701-RST Issue 2</a:t>
            </a:r>
            <a:r>
              <a:rPr lang="en-GB" dirty="0">
                <a:solidFill>
                  <a:srgbClr val="000000"/>
                </a:solidFill>
                <a:latin typeface="Calibri"/>
                <a:ea typeface="Calibri"/>
                <a:cs typeface="Calibri"/>
              </a:rPr>
              <a:t> </a:t>
            </a:r>
            <a:r>
              <a:rPr lang="en-GB" dirty="0">
                <a:solidFill>
                  <a:schemeClr val="tx1"/>
                </a:solidFill>
                <a:latin typeface="Calibri"/>
                <a:ea typeface="Calibri"/>
                <a:cs typeface="Calibri"/>
              </a:rPr>
              <a:t>–</a:t>
            </a:r>
            <a:r>
              <a:rPr lang="en-GB" dirty="0">
                <a:solidFill>
                  <a:srgbClr val="000000"/>
                </a:solidFill>
                <a:latin typeface="Calibri"/>
                <a:ea typeface="Calibri"/>
                <a:cs typeface="Calibri"/>
              </a:rPr>
              <a:t> </a:t>
            </a:r>
            <a:r>
              <a:rPr lang="en-GB" sz="1800" dirty="0">
                <a:solidFill>
                  <a:srgbClr val="000000"/>
                </a:solidFill>
                <a:effectLst/>
                <a:latin typeface="Calibri"/>
                <a:ea typeface="Calibri"/>
                <a:cs typeface="Calibri"/>
              </a:rPr>
              <a:t>Rail Industry Standard for NDT Processes on Rail Vehicles</a:t>
            </a:r>
            <a:endParaRPr lang="en-GB" sz="1800" b="0" i="0" u="none" strike="noStrike" kern="1200" cap="none" spc="0" normalizeH="0" baseline="0" noProof="0" dirty="0">
              <a:ln>
                <a:noFill/>
              </a:ln>
              <a:solidFill>
                <a:schemeClr val="tx1"/>
              </a:solidFill>
              <a:effectLst/>
              <a:uLnTx/>
              <a:uFillTx/>
              <a:latin typeface="Calibri"/>
              <a:ea typeface="Calibri"/>
              <a:cs typeface="Calibri"/>
            </a:endParaRPr>
          </a:p>
        </p:txBody>
      </p:sp>
      <p:sp>
        <p:nvSpPr>
          <p:cNvPr id="98" name="Rectangle: Rounded Corners 97">
            <a:extLst>
              <a:ext uri="{FF2B5EF4-FFF2-40B4-BE49-F238E27FC236}">
                <a16:creationId xmlns:a16="http://schemas.microsoft.com/office/drawing/2014/main" id="{E62B2296-9CCF-4DBD-BB1C-6B80B8E5D278}"/>
              </a:ext>
            </a:extLst>
          </p:cNvPr>
          <p:cNvSpPr/>
          <p:nvPr/>
        </p:nvSpPr>
        <p:spPr>
          <a:xfrm>
            <a:off x="1063066" y="1429659"/>
            <a:ext cx="10065867" cy="4971141"/>
          </a:xfrm>
          <a:prstGeom prst="roundRect">
            <a:avLst>
              <a:gd name="adj" fmla="val 4382"/>
            </a:avLst>
          </a:prstGeom>
          <a:no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80217" y="1429678"/>
            <a:ext cx="10058839" cy="3491404"/>
          </a:xfrm>
          <a:prstGeom prst="roundRect">
            <a:avLst>
              <a:gd name="adj" fmla="val 438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36000" bIns="45720" rtlCol="0" anchor="t" anchorCtr="0"/>
          <a:lstStyle/>
          <a:p>
            <a:pPr>
              <a:spcAft>
                <a:spcPts val="600"/>
              </a:spcAft>
              <a:defRPr/>
            </a:pPr>
            <a:r>
              <a:rPr kumimoji="0" lang="en-GB" b="1" i="0" u="none" strike="noStrike" kern="1200" cap="none" spc="-50" normalizeH="0" noProof="0">
                <a:ln>
                  <a:noFill/>
                </a:ln>
                <a:solidFill>
                  <a:schemeClr val="tx1"/>
                </a:solidFill>
                <a:effectLst/>
                <a:uLnTx/>
                <a:uFillTx/>
                <a:ea typeface="+mn-ea"/>
                <a:cs typeface="+mn-cs"/>
              </a:rPr>
              <a:t>Overview</a:t>
            </a:r>
            <a:r>
              <a:rPr lang="en-GB" b="1" spc="-50">
                <a:solidFill>
                  <a:schemeClr val="tx1"/>
                </a:solidFill>
              </a:rPr>
              <a:t> </a:t>
            </a:r>
            <a:r>
              <a:rPr lang="en-GB" spc="-50">
                <a:solidFill>
                  <a:schemeClr val="tx1"/>
                </a:solidFill>
              </a:rPr>
              <a:t>–</a:t>
            </a:r>
            <a:r>
              <a:rPr lang="en-GB" b="1" spc="-50">
                <a:solidFill>
                  <a:schemeClr val="tx1"/>
                </a:solidFill>
              </a:rPr>
              <a:t> </a:t>
            </a:r>
            <a:r>
              <a:rPr lang="en-GB">
                <a:solidFill>
                  <a:schemeClr val="tx1"/>
                </a:solidFill>
              </a:rPr>
              <a:t>RIS-2701-RST </a:t>
            </a:r>
            <a:r>
              <a:rPr kumimoji="0" lang="en-GB" i="0" u="none" strike="noStrike" kern="1200" cap="none" spc="-50" normalizeH="0" noProof="0">
                <a:ln>
                  <a:noFill/>
                </a:ln>
                <a:solidFill>
                  <a:schemeClr val="tx1"/>
                </a:solidFill>
                <a:effectLst/>
                <a:uLnTx/>
                <a:uFillTx/>
                <a:ea typeface="+mn-ea"/>
                <a:cs typeface="+mn-cs"/>
              </a:rPr>
              <a:t>sets out requirements and guidance for the certification of operatives, equipment</a:t>
            </a:r>
            <a:r>
              <a:rPr lang="en-GB" spc="-50" dirty="0">
                <a:solidFill>
                  <a:schemeClr val="tx1"/>
                </a:solidFill>
              </a:rPr>
              <a:t>,</a:t>
            </a:r>
            <a:r>
              <a:rPr kumimoji="0" lang="en-GB" i="0" u="none" strike="noStrike" kern="1200" cap="none" spc="-50" normalizeH="0" noProof="0">
                <a:ln>
                  <a:noFill/>
                </a:ln>
                <a:solidFill>
                  <a:schemeClr val="tx1"/>
                </a:solidFill>
                <a:effectLst/>
                <a:uLnTx/>
                <a:uFillTx/>
                <a:ea typeface="+mn-ea"/>
                <a:cs typeface="+mn-cs"/>
              </a:rPr>
              <a:t> and facilities used to undertake NDT of components on rail vehicles. Issue 2 includes updates to </a:t>
            </a:r>
            <a:r>
              <a:rPr lang="en-GB">
                <a:solidFill>
                  <a:schemeClr val="tx1"/>
                </a:solidFill>
              </a:rPr>
              <a:t>the sequence, structure</a:t>
            </a:r>
            <a:r>
              <a:rPr lang="en-GB" dirty="0">
                <a:solidFill>
                  <a:schemeClr val="tx1"/>
                </a:solidFill>
              </a:rPr>
              <a:t>,</a:t>
            </a:r>
            <a:r>
              <a:rPr lang="en-GB">
                <a:solidFill>
                  <a:schemeClr val="tx1"/>
                </a:solidFill>
              </a:rPr>
              <a:t> and layout of its clauses</a:t>
            </a:r>
            <a:r>
              <a:rPr lang="en-GB" dirty="0">
                <a:solidFill>
                  <a:schemeClr val="tx1"/>
                </a:solidFill>
              </a:rPr>
              <a:t>. This improves </a:t>
            </a:r>
            <a:r>
              <a:rPr lang="en-GB">
                <a:solidFill>
                  <a:schemeClr val="tx1"/>
                </a:solidFill>
              </a:rPr>
              <a:t>readability and usability. </a:t>
            </a:r>
          </a:p>
          <a:p>
            <a:pPr>
              <a:spcAft>
                <a:spcPts val="600"/>
              </a:spcAft>
              <a:defRPr/>
            </a:pPr>
            <a:r>
              <a:rPr lang="en-GB">
                <a:solidFill>
                  <a:schemeClr val="tx1"/>
                </a:solidFill>
              </a:rPr>
              <a:t>References to external standards have been updated to the latest versions</a:t>
            </a:r>
            <a:r>
              <a:rPr lang="en-GB" dirty="0">
                <a:solidFill>
                  <a:schemeClr val="tx1"/>
                </a:solidFill>
              </a:rPr>
              <a:t>. Where</a:t>
            </a:r>
            <a:r>
              <a:rPr lang="en-GB">
                <a:solidFill>
                  <a:schemeClr val="tx1"/>
                </a:solidFill>
              </a:rPr>
              <a:t> possible, these now </a:t>
            </a:r>
            <a:r>
              <a:rPr lang="en-GB" dirty="0">
                <a:solidFill>
                  <a:schemeClr val="tx1"/>
                </a:solidFill>
              </a:rPr>
              <a:t>point </a:t>
            </a:r>
            <a:r>
              <a:rPr lang="en-GB">
                <a:solidFill>
                  <a:schemeClr val="tx1"/>
                </a:solidFill>
              </a:rPr>
              <a:t>to recognised European or international standards</a:t>
            </a:r>
            <a:r>
              <a:rPr lang="en-GB" dirty="0">
                <a:solidFill>
                  <a:schemeClr val="tx1"/>
                </a:solidFill>
              </a:rPr>
              <a:t>. The </a:t>
            </a:r>
            <a:r>
              <a:rPr lang="en-GB">
                <a:solidFill>
                  <a:schemeClr val="tx1"/>
                </a:solidFill>
              </a:rPr>
              <a:t>technical content has not altered significantly</a:t>
            </a:r>
            <a:r>
              <a:rPr lang="en-GB" dirty="0">
                <a:solidFill>
                  <a:schemeClr val="tx1"/>
                </a:solidFill>
              </a:rPr>
              <a:t>. Requirements </a:t>
            </a:r>
            <a:r>
              <a:rPr lang="en-GB">
                <a:solidFill>
                  <a:schemeClr val="tx1"/>
                </a:solidFill>
              </a:rPr>
              <a:t>are now clearly distinguished. Rationale is provided for each requirement to </a:t>
            </a:r>
            <a:r>
              <a:rPr lang="en-GB" dirty="0">
                <a:solidFill>
                  <a:schemeClr val="tx1"/>
                </a:solidFill>
              </a:rPr>
              <a:t>clarify </a:t>
            </a:r>
            <a:r>
              <a:rPr lang="en-GB">
                <a:solidFill>
                  <a:schemeClr val="tx1"/>
                </a:solidFill>
              </a:rPr>
              <a:t>their intent or purpose</a:t>
            </a:r>
            <a:r>
              <a:rPr lang="en-GB" dirty="0">
                <a:solidFill>
                  <a:schemeClr val="tx1"/>
                </a:solidFill>
              </a:rPr>
              <a:t>. The</a:t>
            </a:r>
            <a:r>
              <a:rPr lang="en-GB">
                <a:solidFill>
                  <a:schemeClr val="tx1"/>
                </a:solidFill>
              </a:rPr>
              <a:t> associated guidance has been refined to </a:t>
            </a:r>
            <a:r>
              <a:rPr lang="en-GB" dirty="0">
                <a:solidFill>
                  <a:schemeClr val="tx1"/>
                </a:solidFill>
              </a:rPr>
              <a:t>better assist </a:t>
            </a:r>
            <a:r>
              <a:rPr lang="en-GB">
                <a:solidFill>
                  <a:schemeClr val="tx1"/>
                </a:solidFill>
              </a:rPr>
              <a:t>the user.</a:t>
            </a:r>
            <a:endParaRPr kumimoji="0" lang="en-GB" b="1" i="0" u="none" strike="noStrike" kern="1200" cap="none" spc="-50" normalizeH="0" noProof="0" dirty="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a:ln>
                  <a:noFill/>
                </a:ln>
                <a:solidFill>
                  <a:schemeClr val="tx1"/>
                </a:solidFill>
                <a:effectLst/>
                <a:uLnTx/>
                <a:uFillTx/>
                <a:ea typeface="+mn-ea"/>
                <a:cs typeface="+mn-cs"/>
              </a:rPr>
              <a:t>Benefits</a:t>
            </a:r>
            <a:r>
              <a:rPr lang="en-GB" b="1" spc="-50">
                <a:solidFill>
                  <a:schemeClr val="tx1"/>
                </a:solidFill>
              </a:rPr>
              <a:t> </a:t>
            </a:r>
            <a:r>
              <a:rPr kumimoji="0" lang="en-GB" i="0" u="none" strike="noStrike" kern="1200" cap="none" spc="-50" normalizeH="0" noProof="0">
                <a:ln>
                  <a:noFill/>
                </a:ln>
                <a:solidFill>
                  <a:schemeClr val="tx1"/>
                </a:solidFill>
                <a:effectLst/>
                <a:uLnTx/>
                <a:uFillTx/>
                <a:ea typeface="+mn-ea"/>
                <a:cs typeface="+mn-cs"/>
              </a:rPr>
              <a:t>–</a:t>
            </a:r>
            <a:r>
              <a:rPr lang="en-GB" b="1" spc="-50">
                <a:solidFill>
                  <a:schemeClr val="tx1"/>
                </a:solidFill>
              </a:rPr>
              <a:t> </a:t>
            </a:r>
            <a:r>
              <a:rPr lang="en-GB" spc="-50">
                <a:solidFill>
                  <a:schemeClr val="tx1"/>
                </a:solidFill>
              </a:rPr>
              <a:t>T</a:t>
            </a:r>
            <a:r>
              <a:rPr lang="en-GB">
                <a:solidFill>
                  <a:schemeClr val="tx1"/>
                </a:solidFill>
              </a:rPr>
              <a:t>he revision </a:t>
            </a:r>
            <a:r>
              <a:rPr lang="en-GB" dirty="0">
                <a:solidFill>
                  <a:schemeClr val="tx1"/>
                </a:solidFill>
              </a:rPr>
              <a:t>is clearer </a:t>
            </a:r>
            <a:r>
              <a:rPr lang="en-GB">
                <a:solidFill>
                  <a:schemeClr val="tx1"/>
                </a:solidFill>
              </a:rPr>
              <a:t>in preparing test procedures, approval of new techniques, the certification of equipment, facilities, and operatives. This should </a:t>
            </a:r>
            <a:r>
              <a:rPr lang="en-GB" dirty="0">
                <a:solidFill>
                  <a:schemeClr val="tx1"/>
                </a:solidFill>
              </a:rPr>
              <a:t>improve </a:t>
            </a:r>
            <a:r>
              <a:rPr lang="en-GB">
                <a:solidFill>
                  <a:schemeClr val="tx1"/>
                </a:solidFill>
              </a:rPr>
              <a:t>these procedures in organisations conducting NDT, with the aim of introducing efficiencies, new techniques, </a:t>
            </a:r>
            <a:r>
              <a:rPr lang="en-GB" dirty="0">
                <a:solidFill>
                  <a:schemeClr val="tx1"/>
                </a:solidFill>
              </a:rPr>
              <a:t>      </a:t>
            </a:r>
            <a:r>
              <a:rPr lang="en-GB">
                <a:solidFill>
                  <a:schemeClr val="tx1"/>
                </a:solidFill>
              </a:rPr>
              <a:t>and improving overall safety.</a:t>
            </a:r>
            <a:endParaRPr kumimoji="0" lang="en-GB" b="1" i="0" u="none" strike="noStrike" kern="1200" cap="none" spc="-50" normalizeH="0">
              <a:ln>
                <a:noFill/>
              </a:ln>
              <a:solidFill>
                <a:schemeClr val="tx1"/>
              </a:solidFill>
              <a:effectLst/>
              <a:uLnTx/>
              <a:uFillTx/>
              <a:ea typeface="+mn-ea"/>
              <a:cs typeface="+mn-cs"/>
            </a:endParaRPr>
          </a:p>
          <a:p>
            <a:pPr>
              <a:spcAft>
                <a:spcPts val="600"/>
              </a:spcAft>
              <a:defRPr/>
            </a:pPr>
            <a:endParaRPr lang="en-GB" i="0" u="none" strike="noStrike" kern="1200" cap="none" normalizeH="0" noProof="0" dirty="0">
              <a:ln>
                <a:noFill/>
              </a:ln>
              <a:solidFill>
                <a:schemeClr val="tx1"/>
              </a:solidFill>
              <a:effectLst/>
              <a:uLnTx/>
              <a:uFillTx/>
              <a:ea typeface="Calibri"/>
              <a:cs typeface="Calibri"/>
            </a:endParaRPr>
          </a:p>
        </p:txBody>
      </p:sp>
      <p:pic>
        <p:nvPicPr>
          <p:cNvPr id="27" name="Picture 26">
            <a:hlinkClick r:id="" action="ppaction://noaction"/>
            <a:extLst>
              <a:ext uri="{FF2B5EF4-FFF2-40B4-BE49-F238E27FC236}">
                <a16:creationId xmlns:a16="http://schemas.microsoft.com/office/drawing/2014/main" id="{6CEC08C8-FEB9-417F-B4EA-027F8C65F4EF}"/>
              </a:ext>
            </a:extLst>
          </p:cNvPr>
          <p:cNvPicPr>
            <a:picLocks noChangeAspect="1"/>
          </p:cNvPicPr>
          <p:nvPr/>
        </p:nvPicPr>
        <p:blipFill>
          <a:blip r:embed="rId3"/>
          <a:stretch>
            <a:fillRect/>
          </a:stretch>
        </p:blipFill>
        <p:spPr>
          <a:xfrm>
            <a:off x="11290478" y="157163"/>
            <a:ext cx="755970" cy="755970"/>
          </a:xfrm>
          <a:prstGeom prst="rect">
            <a:avLst/>
          </a:prstGeom>
        </p:spPr>
      </p:pic>
      <p:sp>
        <p:nvSpPr>
          <p:cNvPr id="44" name="Title 1">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a:t>
            </a:r>
            <a:r>
              <a:rPr lang="en-GB" sz="2400" spc="-50" dirty="0">
                <a:solidFill>
                  <a:prstClr val="black"/>
                </a:solidFill>
                <a:latin typeface="Calibri"/>
              </a:rPr>
              <a:t>standards</a:t>
            </a:r>
            <a:r>
              <a:rPr kumimoji="0" lang="en-GB" sz="2400" b="0" i="0" u="none" strike="noStrike" kern="1200" cap="none" spc="-50" normalizeH="0" baseline="0" noProof="0">
                <a:ln>
                  <a:noFill/>
                </a:ln>
                <a:solidFill>
                  <a:prstClr val="black"/>
                </a:solidFill>
                <a:effectLst/>
                <a:uLnTx/>
                <a:uFillTx/>
                <a:latin typeface="Calibri"/>
                <a:ea typeface="+mj-ea"/>
                <a:cs typeface="+mj-cs"/>
              </a:rPr>
              <a:t> – </a:t>
            </a:r>
            <a:r>
              <a:rPr lang="en-GB" sz="2400" spc="-50">
                <a:solidFill>
                  <a:prstClr val="black"/>
                </a:solidFill>
                <a:latin typeface="Calibri"/>
              </a:rPr>
              <a:t>June</a:t>
            </a:r>
            <a:r>
              <a:rPr kumimoji="0" lang="en-GB" sz="2400" b="0" i="0" u="none" strike="noStrike" kern="1200" cap="none" spc="-50" normalizeH="0" baseline="0" noProof="0">
                <a:ln>
                  <a:noFill/>
                </a:ln>
                <a:solidFill>
                  <a:prstClr val="black"/>
                </a:solidFill>
                <a:effectLst/>
                <a:uLnTx/>
                <a:uFillTx/>
                <a:latin typeface="Calibri"/>
                <a:ea typeface="+mj-ea"/>
                <a:cs typeface="+mj-cs"/>
              </a:rPr>
              <a:t>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22" name="Picture 21">
            <a:hlinkClick r:id="rId4"/>
            <a:extLst>
              <a:ext uri="{FF2B5EF4-FFF2-40B4-BE49-F238E27FC236}">
                <a16:creationId xmlns:a16="http://schemas.microsoft.com/office/drawing/2014/main" id="{28BF2077-600C-4323-B7B7-25758286D64D}"/>
              </a:ext>
            </a:extLst>
          </p:cNvPr>
          <p:cNvPicPr>
            <a:picLocks noChangeAspect="1"/>
          </p:cNvPicPr>
          <p:nvPr/>
        </p:nvPicPr>
        <p:blipFill>
          <a:blip r:embed="rId5"/>
          <a:stretch>
            <a:fillRect/>
          </a:stretch>
        </p:blipFill>
        <p:spPr>
          <a:xfrm>
            <a:off x="10395930" y="542761"/>
            <a:ext cx="755970" cy="755970"/>
          </a:xfrm>
          <a:prstGeom prst="rect">
            <a:avLst/>
          </a:prstGeom>
        </p:spPr>
      </p:pic>
      <p:pic>
        <p:nvPicPr>
          <p:cNvPr id="14" name="Picture 13">
            <a:hlinkClick r:id="" action="ppaction://hlinkshowjump?jump=endshow"/>
            <a:extLst>
              <a:ext uri="{FF2B5EF4-FFF2-40B4-BE49-F238E27FC236}">
                <a16:creationId xmlns:a16="http://schemas.microsoft.com/office/drawing/2014/main" id="{F3E13EC4-7204-4B8D-89F0-07C9C189E4F4}"/>
              </a:ext>
            </a:extLst>
          </p:cNvPr>
          <p:cNvPicPr>
            <a:picLocks noChangeAspect="1"/>
          </p:cNvPicPr>
          <p:nvPr/>
        </p:nvPicPr>
        <p:blipFill>
          <a:blip r:embed="rId6"/>
          <a:stretch>
            <a:fillRect/>
          </a:stretch>
        </p:blipFill>
        <p:spPr>
          <a:xfrm>
            <a:off x="89371" y="6016808"/>
            <a:ext cx="720000" cy="692039"/>
          </a:xfrm>
          <a:prstGeom prst="rect">
            <a:avLst/>
          </a:prstGeom>
        </p:spPr>
      </p:pic>
      <p:grpSp>
        <p:nvGrpSpPr>
          <p:cNvPr id="6" name="Group 5">
            <a:extLst>
              <a:ext uri="{FF2B5EF4-FFF2-40B4-BE49-F238E27FC236}">
                <a16:creationId xmlns:a16="http://schemas.microsoft.com/office/drawing/2014/main" id="{B3FB3724-08CD-494C-B934-D7A7670EC2D5}"/>
              </a:ext>
            </a:extLst>
          </p:cNvPr>
          <p:cNvGrpSpPr/>
          <p:nvPr/>
        </p:nvGrpSpPr>
        <p:grpSpPr>
          <a:xfrm>
            <a:off x="279057" y="1377452"/>
            <a:ext cx="720000" cy="756754"/>
            <a:chOff x="279057" y="1377452"/>
            <a:chExt cx="720000" cy="756754"/>
          </a:xfrm>
        </p:grpSpPr>
        <p:sp>
          <p:nvSpPr>
            <p:cNvPr id="35" name="Rectangle: Rounded Corners 34">
              <a:extLst>
                <a:ext uri="{FF2B5EF4-FFF2-40B4-BE49-F238E27FC236}">
                  <a16:creationId xmlns:a16="http://schemas.microsoft.com/office/drawing/2014/main" id="{D8318DEF-D46B-407F-A800-9C706528D90D}"/>
                </a:ext>
              </a:extLst>
            </p:cNvPr>
            <p:cNvSpPr/>
            <p:nvPr/>
          </p:nvSpPr>
          <p:spPr>
            <a:xfrm>
              <a:off x="279057" y="138761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9D8951F-F4F8-4959-B0DC-34E0BBAF074D}"/>
                </a:ext>
              </a:extLst>
            </p:cNvPr>
            <p:cNvPicPr>
              <a:picLocks noChangeAspect="1"/>
            </p:cNvPicPr>
            <p:nvPr/>
          </p:nvPicPr>
          <p:blipFill>
            <a:blip r:embed="rId7"/>
            <a:stretch>
              <a:fillRect/>
            </a:stretch>
          </p:blipFill>
          <p:spPr>
            <a:xfrm>
              <a:off x="344173" y="1377452"/>
              <a:ext cx="629587" cy="587962"/>
            </a:xfrm>
            <a:prstGeom prst="rect">
              <a:avLst/>
            </a:prstGeom>
          </p:spPr>
        </p:pic>
        <p:sp>
          <p:nvSpPr>
            <p:cNvPr id="5" name="TextBox 4">
              <a:extLst>
                <a:ext uri="{FF2B5EF4-FFF2-40B4-BE49-F238E27FC236}">
                  <a16:creationId xmlns:a16="http://schemas.microsoft.com/office/drawing/2014/main" id="{3F85144B-827C-4621-93EA-0A3E7BA18A32}"/>
                </a:ext>
              </a:extLst>
            </p:cNvPr>
            <p:cNvSpPr txBox="1"/>
            <p:nvPr/>
          </p:nvSpPr>
          <p:spPr>
            <a:xfrm>
              <a:off x="352161" y="1795652"/>
              <a:ext cx="572781" cy="338554"/>
            </a:xfrm>
            <a:prstGeom prst="rect">
              <a:avLst/>
            </a:prstGeom>
            <a:noFill/>
          </p:spPr>
          <p:txBody>
            <a:bodyPr wrap="square" rtlCol="0">
              <a:spAutoFit/>
            </a:bodyPr>
            <a:lstStyle/>
            <a:p>
              <a:pPr algn="ctr"/>
              <a:r>
                <a:rPr lang="en-GB" sz="1600" b="1"/>
                <a:t>RU</a:t>
              </a:r>
            </a:p>
          </p:txBody>
        </p:sp>
      </p:grpSp>
      <p:pic>
        <p:nvPicPr>
          <p:cNvPr id="7" name="Picture 6" descr="A green circle with white lines on it&#10;&#10;Description automatically generated">
            <a:extLst>
              <a:ext uri="{FF2B5EF4-FFF2-40B4-BE49-F238E27FC236}">
                <a16:creationId xmlns:a16="http://schemas.microsoft.com/office/drawing/2014/main" id="{C684AD5C-6897-632A-72FA-A6E1CE0B90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883" y="555512"/>
            <a:ext cx="720000" cy="720000"/>
          </a:xfrm>
          <a:prstGeom prst="rect">
            <a:avLst/>
          </a:prstGeom>
        </p:spPr>
      </p:pic>
      <p:grpSp>
        <p:nvGrpSpPr>
          <p:cNvPr id="11" name="Group 10">
            <a:extLst>
              <a:ext uri="{FF2B5EF4-FFF2-40B4-BE49-F238E27FC236}">
                <a16:creationId xmlns:a16="http://schemas.microsoft.com/office/drawing/2014/main" id="{3EC73F53-09A4-CAB0-A1A6-B7E6FCAFAFA6}"/>
              </a:ext>
            </a:extLst>
          </p:cNvPr>
          <p:cNvGrpSpPr/>
          <p:nvPr/>
        </p:nvGrpSpPr>
        <p:grpSpPr>
          <a:xfrm>
            <a:off x="8729488" y="4437265"/>
            <a:ext cx="2174587" cy="1725435"/>
            <a:chOff x="658735" y="-2250810"/>
            <a:chExt cx="3843969" cy="3050014"/>
          </a:xfrm>
        </p:grpSpPr>
        <p:pic>
          <p:nvPicPr>
            <p:cNvPr id="9" name="Picture 4" descr="See the source image">
              <a:extLst>
                <a:ext uri="{FF2B5EF4-FFF2-40B4-BE49-F238E27FC236}">
                  <a16:creationId xmlns:a16="http://schemas.microsoft.com/office/drawing/2014/main" id="{8362D058-DD20-DDAB-4FF1-29786281FF2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7749" t="16085" b="3838"/>
            <a:stretch/>
          </p:blipFill>
          <p:spPr bwMode="auto">
            <a:xfrm>
              <a:off x="658735" y="-2250810"/>
              <a:ext cx="3843969" cy="3050014"/>
            </a:xfrm>
            <a:prstGeom prst="roundRect">
              <a:avLst>
                <a:gd name="adj" fmla="val 6286"/>
              </a:avLst>
            </a:prstGeom>
            <a:noFill/>
            <a:extLst>
              <a:ext uri="{909E8E84-426E-40DD-AFC4-6F175D3DCCD1}">
                <a14:hiddenFill xmlns:a14="http://schemas.microsoft.com/office/drawing/2010/main">
                  <a:solidFill>
                    <a:srgbClr val="FFFFFF"/>
                  </a:solidFill>
                </a14:hiddenFill>
              </a:ext>
            </a:extLst>
          </p:spPr>
        </p:pic>
        <p:pic>
          <p:nvPicPr>
            <p:cNvPr id="2050" name="Picture 2" descr="Line of trees GIFs - Hole dir die besten GIFs auf GIFER">
              <a:extLst>
                <a:ext uri="{FF2B5EF4-FFF2-40B4-BE49-F238E27FC236}">
                  <a16:creationId xmlns:a16="http://schemas.microsoft.com/office/drawing/2014/main" id="{D0AA364C-98AB-E424-AA4D-8F2D5E2AFCB6}"/>
                </a:ext>
              </a:extLst>
            </p:cNvPr>
            <p:cNvPicPr>
              <a:picLocks noChangeAspect="1" noChangeArrowheads="1"/>
            </p:cNvPicPr>
            <p:nvPr/>
          </p:nvPicPr>
          <p:blipFill rotWithShape="1">
            <a:blip r:embed="rId11">
              <a:duotone>
                <a:prstClr val="black"/>
                <a:schemeClr val="accent6">
                  <a:tint val="45000"/>
                  <a:satMod val="400000"/>
                </a:schemeClr>
              </a:duotone>
              <a:extLst>
                <a:ext uri="{28A0092B-C50C-407E-A947-70E740481C1C}">
                  <a14:useLocalDpi xmlns:a14="http://schemas.microsoft.com/office/drawing/2010/main" val="0"/>
                </a:ext>
              </a:extLst>
            </a:blip>
            <a:srcRect t="7732" b="7452"/>
            <a:stretch/>
          </p:blipFill>
          <p:spPr bwMode="auto">
            <a:xfrm>
              <a:off x="1113000" y="-1807441"/>
              <a:ext cx="2162823" cy="1774174"/>
            </a:xfrm>
            <a:prstGeom prst="roundRect">
              <a:avLst>
                <a:gd name="adj" fmla="val 2617"/>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B081085-AB8F-29B3-AC02-74ACB3DD9314}"/>
              </a:ext>
            </a:extLst>
          </p:cNvPr>
          <p:cNvGrpSpPr/>
          <p:nvPr/>
        </p:nvGrpSpPr>
        <p:grpSpPr>
          <a:xfrm>
            <a:off x="227253" y="2198689"/>
            <a:ext cx="825690" cy="720000"/>
            <a:chOff x="227253" y="3016903"/>
            <a:chExt cx="825690" cy="720000"/>
          </a:xfrm>
        </p:grpSpPr>
        <p:grpSp>
          <p:nvGrpSpPr>
            <p:cNvPr id="13" name="Group 12">
              <a:extLst>
                <a:ext uri="{FF2B5EF4-FFF2-40B4-BE49-F238E27FC236}">
                  <a16:creationId xmlns:a16="http://schemas.microsoft.com/office/drawing/2014/main" id="{B514A554-6192-7074-C808-6525DBC53F46}"/>
                </a:ext>
              </a:extLst>
            </p:cNvPr>
            <p:cNvGrpSpPr/>
            <p:nvPr/>
          </p:nvGrpSpPr>
          <p:grpSpPr>
            <a:xfrm>
              <a:off x="278739" y="3016903"/>
              <a:ext cx="720000" cy="720000"/>
              <a:chOff x="300871" y="4939444"/>
              <a:chExt cx="720000" cy="720000"/>
            </a:xfrm>
          </p:grpSpPr>
          <p:sp>
            <p:nvSpPr>
              <p:cNvPr id="16" name="Rectangle: Rounded Corners 15">
                <a:extLst>
                  <a:ext uri="{FF2B5EF4-FFF2-40B4-BE49-F238E27FC236}">
                    <a16:creationId xmlns:a16="http://schemas.microsoft.com/office/drawing/2014/main" id="{F163E2C3-62A1-1701-472A-AA8980CD2AEB}"/>
                  </a:ext>
                </a:extLst>
              </p:cNvPr>
              <p:cNvSpPr/>
              <p:nvPr/>
            </p:nvSpPr>
            <p:spPr>
              <a:xfrm>
                <a:off x="300871" y="4939444"/>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1FDC1A6-02D7-02C2-6BFC-98D92D92E266}"/>
                  </a:ext>
                </a:extLst>
              </p:cNvPr>
              <p:cNvPicPr>
                <a:picLocks noChangeAspect="1"/>
              </p:cNvPicPr>
              <p:nvPr/>
            </p:nvPicPr>
            <p:blipFill>
              <a:blip r:embed="rId12"/>
              <a:stretch>
                <a:fillRect/>
              </a:stretch>
            </p:blipFill>
            <p:spPr>
              <a:xfrm>
                <a:off x="333860" y="4943298"/>
                <a:ext cx="549627" cy="451186"/>
              </a:xfrm>
              <a:prstGeom prst="rect">
                <a:avLst/>
              </a:prstGeom>
            </p:spPr>
          </p:pic>
        </p:grpSp>
        <p:sp>
          <p:nvSpPr>
            <p:cNvPr id="15" name="TextBox 14">
              <a:extLst>
                <a:ext uri="{FF2B5EF4-FFF2-40B4-BE49-F238E27FC236}">
                  <a16:creationId xmlns:a16="http://schemas.microsoft.com/office/drawing/2014/main" id="{FC072D67-6636-7E63-3968-50A8A11FD28B}"/>
                </a:ext>
              </a:extLst>
            </p:cNvPr>
            <p:cNvSpPr txBox="1"/>
            <p:nvPr/>
          </p:nvSpPr>
          <p:spPr>
            <a:xfrm>
              <a:off x="227253" y="3269131"/>
              <a:ext cx="825690" cy="405624"/>
            </a:xfrm>
            <a:prstGeom prst="rect">
              <a:avLst/>
            </a:prstGeom>
            <a:noFill/>
          </p:spPr>
          <p:txBody>
            <a:bodyPr wrap="square" rtlCol="0">
              <a:spAutoFit/>
            </a:bodyPr>
            <a:lstStyle/>
            <a:p>
              <a:pPr algn="ctr">
                <a:lnSpc>
                  <a:spcPts val="1200"/>
                </a:lnSpc>
              </a:pPr>
              <a:r>
                <a:rPr lang="en-GB" sz="1300" b="1" spc="-70">
                  <a:effectLst>
                    <a:glow rad="127000">
                      <a:schemeClr val="bg1"/>
                    </a:glow>
                  </a:effectLst>
                </a:rPr>
                <a:t>NDT Operators</a:t>
              </a:r>
            </a:p>
          </p:txBody>
        </p:sp>
      </p:grpSp>
      <p:sp>
        <p:nvSpPr>
          <p:cNvPr id="20" name="Title 1">
            <a:extLst>
              <a:ext uri="{FF2B5EF4-FFF2-40B4-BE49-F238E27FC236}">
                <a16:creationId xmlns:a16="http://schemas.microsoft.com/office/drawing/2014/main" id="{1398238B-6D8B-E506-EBA6-EF6F25E7CA0C}"/>
              </a:ext>
            </a:extLst>
          </p:cNvPr>
          <p:cNvSpPr txBox="1">
            <a:spLocks/>
          </p:cNvSpPr>
          <p:nvPr/>
        </p:nvSpPr>
        <p:spPr>
          <a:xfrm>
            <a:off x="2292932" y="6347805"/>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on the link icon to go to the standard  </a:t>
            </a:r>
          </a:p>
        </p:txBody>
      </p:sp>
      <p:sp>
        <p:nvSpPr>
          <p:cNvPr id="2" name="TextBox 1">
            <a:extLst>
              <a:ext uri="{FF2B5EF4-FFF2-40B4-BE49-F238E27FC236}">
                <a16:creationId xmlns:a16="http://schemas.microsoft.com/office/drawing/2014/main" id="{AF518D59-4091-DE16-D0E7-7183E8C2CF9B}"/>
              </a:ext>
            </a:extLst>
          </p:cNvPr>
          <p:cNvSpPr txBox="1"/>
          <p:nvPr/>
        </p:nvSpPr>
        <p:spPr>
          <a:xfrm>
            <a:off x="1104254" y="4688237"/>
            <a:ext cx="765099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Calibri"/>
                <a:cs typeface="Calibri"/>
              </a:rPr>
              <a:t>Audience </a:t>
            </a:r>
            <a:r>
              <a:rPr lang="en-GB" dirty="0">
                <a:ea typeface="Calibri"/>
                <a:cs typeface="Calibri"/>
              </a:rPr>
              <a:t>–</a:t>
            </a:r>
            <a:r>
              <a:rPr lang="en-GB" b="1" dirty="0">
                <a:ea typeface="Calibri"/>
                <a:cs typeface="Calibri"/>
              </a:rPr>
              <a:t> </a:t>
            </a:r>
            <a:r>
              <a:rPr lang="en-GB" dirty="0">
                <a:ea typeface="Calibri"/>
                <a:cs typeface="Calibri"/>
              </a:rPr>
              <a:t>Individuals and organisations that undertake NDT on railway vehicles, NDT operative training, preparation of NDT procedures, and validate and authorise NDT procedures, equipment, and facilities. It is also aimed at organisations that own, operate, or maintain rolling stock that</a:t>
            </a:r>
            <a:br>
              <a:rPr lang="en-GB" dirty="0">
                <a:ea typeface="Calibri"/>
                <a:cs typeface="Calibri"/>
              </a:rPr>
            </a:br>
            <a:r>
              <a:rPr lang="en-GB" dirty="0">
                <a:ea typeface="Calibri"/>
                <a:cs typeface="Calibri"/>
              </a:rPr>
              <a:t>requires NDT to be performed on it.</a:t>
            </a:r>
            <a:endParaRPr lang="en-US" dirty="0">
              <a:ea typeface="Calibri"/>
              <a:cs typeface="Calibri"/>
            </a:endParaRPr>
          </a:p>
        </p:txBody>
      </p:sp>
    </p:spTree>
    <p:extLst>
      <p:ext uri="{BB962C8B-B14F-4D97-AF65-F5344CB8AC3E}">
        <p14:creationId xmlns:p14="http://schemas.microsoft.com/office/powerpoint/2010/main" val="387566287"/>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hlinkClick r:id="" action="ppaction://noaction" highlightClick="1"/>
            <a:extLst>
              <a:ext uri="{FF2B5EF4-FFF2-40B4-BE49-F238E27FC236}">
                <a16:creationId xmlns:a16="http://schemas.microsoft.com/office/drawing/2014/main" id="{44C61555-BA2A-4BC9-A516-C8062C254B09}"/>
              </a:ext>
            </a:extLst>
          </p:cNvPr>
          <p:cNvSpPr/>
          <p:nvPr/>
        </p:nvSpPr>
        <p:spPr>
          <a:xfrm>
            <a:off x="1073189" y="554876"/>
            <a:ext cx="9826040" cy="720000"/>
          </a:xfrm>
          <a:prstGeom prst="roundRect">
            <a:avLst>
              <a:gd name="adj" fmla="val 30718"/>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065020" marR="0" lvl="0" indent="-2065020" algn="l" defTabSz="914400" rtl="0" eaLnBrk="1" fontAlgn="auto" latinLnBrk="0" hangingPunct="1">
              <a:lnSpc>
                <a:spcPct val="100000"/>
              </a:lnSpc>
              <a:spcBef>
                <a:spcPts val="0"/>
              </a:spcBef>
              <a:spcAft>
                <a:spcPts val="0"/>
              </a:spcAft>
              <a:buClrTx/>
              <a:buSzTx/>
              <a:buFontTx/>
              <a:buNone/>
              <a:tabLst>
                <a:tab pos="2065338" algn="l"/>
              </a:tabLst>
              <a:defRPr/>
            </a:pPr>
            <a:r>
              <a:rPr lang="en-GB" sz="1800" dirty="0">
                <a:solidFill>
                  <a:srgbClr val="000000"/>
                </a:solidFill>
                <a:effectLst/>
                <a:latin typeface="Calibri"/>
                <a:ea typeface="Calibri"/>
                <a:cs typeface="Calibri"/>
              </a:rPr>
              <a:t>RIS-2761-RST Issue 2 - Rail Industry Standard for Driving Cabs</a:t>
            </a:r>
            <a:endParaRPr lang="en-GB" sz="1800" b="0" i="0" u="none" strike="noStrike" kern="1200" cap="none" spc="0" normalizeH="0" baseline="0" noProof="0" dirty="0">
              <a:ln>
                <a:noFill/>
              </a:ln>
              <a:solidFill>
                <a:schemeClr val="tx1"/>
              </a:solidFill>
              <a:effectLst/>
              <a:uLnTx/>
              <a:uFillTx/>
              <a:latin typeface="Calibri"/>
              <a:ea typeface="Calibri"/>
              <a:cs typeface="Calibri"/>
            </a:endParaRPr>
          </a:p>
        </p:txBody>
      </p:sp>
      <p:sp>
        <p:nvSpPr>
          <p:cNvPr id="98" name="Rectangle: Rounded Corners 97">
            <a:extLst>
              <a:ext uri="{FF2B5EF4-FFF2-40B4-BE49-F238E27FC236}">
                <a16:creationId xmlns:a16="http://schemas.microsoft.com/office/drawing/2014/main" id="{E62B2296-9CCF-4DBD-BB1C-6B80B8E5D278}"/>
              </a:ext>
            </a:extLst>
          </p:cNvPr>
          <p:cNvSpPr/>
          <p:nvPr/>
        </p:nvSpPr>
        <p:spPr>
          <a:xfrm>
            <a:off x="1063066" y="1429659"/>
            <a:ext cx="10065867" cy="4918146"/>
          </a:xfrm>
          <a:prstGeom prst="roundRect">
            <a:avLst>
              <a:gd name="adj" fmla="val 4382"/>
            </a:avLst>
          </a:prstGeom>
          <a:no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93132" y="1378018"/>
            <a:ext cx="10045924" cy="5131640"/>
          </a:xfrm>
          <a:prstGeom prst="roundRect">
            <a:avLst>
              <a:gd name="adj" fmla="val 438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36000" bIns="45720" rtlCol="0" anchor="t" anchorCtr="0"/>
          <a:lstStyle/>
          <a:p>
            <a:pPr>
              <a:spcAft>
                <a:spcPts val="600"/>
              </a:spcAft>
              <a:defRPr/>
            </a:pPr>
            <a:r>
              <a:rPr kumimoji="0" lang="en-GB" b="1" i="0" u="none" strike="noStrike" kern="1200" cap="none" spc="-50" normalizeH="0" noProof="0">
                <a:ln>
                  <a:noFill/>
                </a:ln>
                <a:solidFill>
                  <a:schemeClr val="tx1"/>
                </a:solidFill>
                <a:effectLst/>
                <a:uLnTx/>
                <a:uFillTx/>
                <a:ea typeface="+mn-ea"/>
                <a:cs typeface="+mn-cs"/>
              </a:rPr>
              <a:t>Overview</a:t>
            </a:r>
            <a:r>
              <a:rPr lang="en-GB" b="1" spc="-50">
                <a:solidFill>
                  <a:schemeClr val="tx1"/>
                </a:solidFill>
              </a:rPr>
              <a:t> </a:t>
            </a:r>
            <a:r>
              <a:rPr lang="en-GB" spc="-50">
                <a:solidFill>
                  <a:schemeClr val="tx1"/>
                </a:solidFill>
              </a:rPr>
              <a:t>–</a:t>
            </a:r>
            <a:r>
              <a:rPr lang="en-GB" b="1" spc="-50">
                <a:solidFill>
                  <a:schemeClr val="tx1"/>
                </a:solidFill>
              </a:rPr>
              <a:t> </a:t>
            </a:r>
            <a:r>
              <a:rPr lang="en-GB">
                <a:solidFill>
                  <a:schemeClr val="tx1"/>
                </a:solidFill>
              </a:rPr>
              <a:t>Driving cab design requirements and guidance contain gaps that have led to differences in cab design</a:t>
            </a:r>
            <a:r>
              <a:rPr lang="en-GB" dirty="0">
                <a:solidFill>
                  <a:schemeClr val="tx1"/>
                </a:solidFill>
              </a:rPr>
              <a:t>. This</a:t>
            </a:r>
            <a:r>
              <a:rPr lang="en-GB">
                <a:solidFill>
                  <a:schemeClr val="tx1"/>
                </a:solidFill>
              </a:rPr>
              <a:t> has resulted in the introduction of some cabs </a:t>
            </a:r>
            <a:r>
              <a:rPr lang="en-GB" dirty="0">
                <a:solidFill>
                  <a:schemeClr val="tx1"/>
                </a:solidFill>
              </a:rPr>
              <a:t>with </a:t>
            </a:r>
            <a:r>
              <a:rPr lang="en-GB">
                <a:solidFill>
                  <a:schemeClr val="tx1"/>
                </a:solidFill>
              </a:rPr>
              <a:t>features that </a:t>
            </a:r>
            <a:r>
              <a:rPr lang="en-GB" dirty="0">
                <a:solidFill>
                  <a:schemeClr val="tx1"/>
                </a:solidFill>
              </a:rPr>
              <a:t>caused </a:t>
            </a:r>
            <a:r>
              <a:rPr lang="en-GB">
                <a:solidFill>
                  <a:schemeClr val="tx1"/>
                </a:solidFill>
              </a:rPr>
              <a:t>discomfort or injury to drivers and increased operational risk. RIS-2761-RST </a:t>
            </a:r>
            <a:r>
              <a:rPr lang="en-GB" dirty="0">
                <a:solidFill>
                  <a:schemeClr val="tx1"/>
                </a:solidFill>
              </a:rPr>
              <a:t>Issue </a:t>
            </a:r>
            <a:r>
              <a:rPr lang="en-GB">
                <a:solidFill>
                  <a:schemeClr val="tx1"/>
                </a:solidFill>
              </a:rPr>
              <a:t>2 sets out new requirements for side glazing in driving cabs to support drivers aligning with station features</a:t>
            </a:r>
            <a:r>
              <a:rPr lang="en-GB" dirty="0">
                <a:solidFill>
                  <a:schemeClr val="tx1"/>
                </a:solidFill>
              </a:rPr>
              <a:t>. Also</a:t>
            </a:r>
            <a:r>
              <a:rPr lang="en-GB">
                <a:solidFill>
                  <a:schemeClr val="tx1"/>
                </a:solidFill>
              </a:rPr>
              <a:t>, </a:t>
            </a:r>
            <a:r>
              <a:rPr lang="en-GB" dirty="0">
                <a:solidFill>
                  <a:schemeClr val="tx1"/>
                </a:solidFill>
              </a:rPr>
              <a:t>for </a:t>
            </a:r>
            <a:r>
              <a:rPr lang="en-GB">
                <a:solidFill>
                  <a:schemeClr val="tx1"/>
                </a:solidFill>
              </a:rPr>
              <a:t>thermal comfort including air conditioning</a:t>
            </a:r>
            <a:r>
              <a:rPr lang="en-GB" dirty="0">
                <a:solidFill>
                  <a:schemeClr val="tx1"/>
                </a:solidFill>
              </a:rPr>
              <a:t>. It requires</a:t>
            </a:r>
            <a:r>
              <a:rPr lang="en-GB">
                <a:solidFill>
                  <a:schemeClr val="tx1"/>
                </a:solidFill>
              </a:rPr>
              <a:t> the illumination of cab footsteps to reduce the risk of injury when accessing or egressing the driving cab during hours of darkness. Guidance on good practice in human factors for driving cab design</a:t>
            </a:r>
            <a:r>
              <a:rPr lang="en-GB" dirty="0">
                <a:solidFill>
                  <a:schemeClr val="tx1"/>
                </a:solidFill>
              </a:rPr>
              <a:t> has been added as an appendix </a:t>
            </a:r>
            <a:r>
              <a:rPr lang="en-GB">
                <a:solidFill>
                  <a:schemeClr val="tx1"/>
                </a:solidFill>
              </a:rPr>
              <a:t>.</a:t>
            </a:r>
          </a:p>
          <a:p>
            <a:pPr>
              <a:spcAft>
                <a:spcPts val="600"/>
              </a:spcAft>
              <a:defRPr/>
            </a:pPr>
            <a:r>
              <a:rPr kumimoji="0" lang="en-GB" b="1" i="0" u="none" strike="noStrike" kern="1200" cap="none" spc="-50" normalizeH="0" noProof="0">
                <a:ln>
                  <a:noFill/>
                </a:ln>
                <a:solidFill>
                  <a:schemeClr val="tx1"/>
                </a:solidFill>
                <a:effectLst/>
                <a:uLnTx/>
                <a:uFillTx/>
                <a:ea typeface="+mn-ea"/>
                <a:cs typeface="+mn-cs"/>
              </a:rPr>
              <a:t>Benefits</a:t>
            </a:r>
            <a:r>
              <a:rPr lang="en-GB" b="1" spc="-50">
                <a:solidFill>
                  <a:schemeClr val="tx1"/>
                </a:solidFill>
              </a:rPr>
              <a:t> </a:t>
            </a:r>
            <a:r>
              <a:rPr kumimoji="0" lang="en-GB" i="0" u="none" strike="noStrike" kern="1200" cap="none" spc="-50" normalizeH="0" noProof="0">
                <a:ln>
                  <a:noFill/>
                </a:ln>
                <a:solidFill>
                  <a:schemeClr val="tx1"/>
                </a:solidFill>
                <a:effectLst/>
                <a:uLnTx/>
                <a:uFillTx/>
                <a:ea typeface="+mn-ea"/>
                <a:cs typeface="+mn-cs"/>
              </a:rPr>
              <a:t>–</a:t>
            </a:r>
            <a:r>
              <a:rPr lang="en-GB" b="1" spc="-50">
                <a:solidFill>
                  <a:schemeClr val="tx1"/>
                </a:solidFill>
              </a:rPr>
              <a:t> </a:t>
            </a:r>
            <a:r>
              <a:rPr lang="en-GB" spc="-50" dirty="0">
                <a:solidFill>
                  <a:schemeClr val="tx1"/>
                </a:solidFill>
              </a:rPr>
              <a:t>This</a:t>
            </a:r>
            <a:r>
              <a:rPr lang="en-GB" dirty="0">
                <a:solidFill>
                  <a:schemeClr val="tx1"/>
                </a:solidFill>
              </a:rPr>
              <a:t> </a:t>
            </a:r>
            <a:r>
              <a:rPr lang="en-GB">
                <a:solidFill>
                  <a:schemeClr val="tx1"/>
                </a:solidFill>
              </a:rPr>
              <a:t>approach to driving cab design puts a human at the centre of the design process</a:t>
            </a:r>
            <a:r>
              <a:rPr lang="en-GB" dirty="0">
                <a:solidFill>
                  <a:schemeClr val="tx1"/>
                </a:solidFill>
              </a:rPr>
              <a:t>. Considering </a:t>
            </a:r>
            <a:r>
              <a:rPr lang="en-GB">
                <a:solidFill>
                  <a:schemeClr val="tx1"/>
                </a:solidFill>
              </a:rPr>
              <a:t>how they interact with the vehicle will result in improved comfort for drivers and reduce instances of discomfort or injury to drivers</a:t>
            </a:r>
            <a:r>
              <a:rPr lang="en-GB" dirty="0">
                <a:solidFill>
                  <a:schemeClr val="tx1"/>
                </a:solidFill>
              </a:rPr>
              <a:t>. This can</a:t>
            </a:r>
            <a:r>
              <a:rPr lang="en-GB">
                <a:solidFill>
                  <a:schemeClr val="tx1"/>
                </a:solidFill>
              </a:rPr>
              <a:t>, in turn</a:t>
            </a:r>
            <a:r>
              <a:rPr lang="en-GB" dirty="0">
                <a:solidFill>
                  <a:schemeClr val="tx1"/>
                </a:solidFill>
              </a:rPr>
              <a:t>,</a:t>
            </a:r>
            <a:r>
              <a:rPr lang="en-GB">
                <a:solidFill>
                  <a:schemeClr val="tx1"/>
                </a:solidFill>
              </a:rPr>
              <a:t> reduce operational risks such as train stop-shorts and station over runs.</a:t>
            </a:r>
            <a:endParaRPr kumimoji="0" lang="en-GB" b="1" i="0" u="none" strike="noStrike" kern="1200" cap="none" spc="-50" normalizeH="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a:ln>
                  <a:noFill/>
                </a:ln>
                <a:solidFill>
                  <a:schemeClr val="tx1"/>
                </a:solidFill>
                <a:effectLst/>
                <a:uLnTx/>
                <a:uFillTx/>
                <a:ea typeface="+mn-ea"/>
                <a:cs typeface="+mn-cs"/>
              </a:rPr>
              <a:t>Audience</a:t>
            </a:r>
            <a:r>
              <a:rPr lang="en-GB" b="1" spc="-50">
                <a:solidFill>
                  <a:schemeClr val="tx1"/>
                </a:solidFill>
              </a:rPr>
              <a:t> </a:t>
            </a:r>
            <a:r>
              <a:rPr kumimoji="0" lang="en-GB" i="0" u="none" strike="noStrike" kern="1200" cap="none" spc="-50" normalizeH="0" noProof="0">
                <a:ln>
                  <a:noFill/>
                </a:ln>
                <a:solidFill>
                  <a:schemeClr val="tx1"/>
                </a:solidFill>
                <a:effectLst/>
                <a:uLnTx/>
                <a:uFillTx/>
                <a:ea typeface="+mn-ea"/>
                <a:cs typeface="+mn-cs"/>
              </a:rPr>
              <a:t>–</a:t>
            </a:r>
            <a:r>
              <a:rPr lang="en-GB" b="1" spc="-50">
                <a:solidFill>
                  <a:schemeClr val="tx1"/>
                </a:solidFill>
              </a:rPr>
              <a:t> </a:t>
            </a:r>
            <a:r>
              <a:rPr lang="en-GB">
                <a:solidFill>
                  <a:schemeClr val="tx1"/>
                </a:solidFill>
              </a:rPr>
              <a:t>This standard update is intended for Rolling</a:t>
            </a:r>
            <a:br>
              <a:rPr lang="en-GB" dirty="0"/>
            </a:br>
            <a:r>
              <a:rPr lang="en-GB">
                <a:solidFill>
                  <a:schemeClr val="tx1"/>
                </a:solidFill>
              </a:rPr>
              <a:t>stock owning companies (ROSCO), Train and freight</a:t>
            </a:r>
            <a:br>
              <a:rPr lang="en-GB" dirty="0"/>
            </a:br>
            <a:r>
              <a:rPr lang="en-GB">
                <a:solidFill>
                  <a:schemeClr val="tx1"/>
                </a:solidFill>
              </a:rPr>
              <a:t>operating companies, Assessment bodies and</a:t>
            </a:r>
            <a:br>
              <a:rPr lang="en-GB" dirty="0"/>
            </a:br>
            <a:r>
              <a:rPr lang="en-GB">
                <a:solidFill>
                  <a:schemeClr val="tx1"/>
                </a:solidFill>
              </a:rPr>
              <a:t>Vehicle manufacturers When designing and specifying</a:t>
            </a:r>
            <a:br>
              <a:rPr lang="en-GB" dirty="0"/>
            </a:br>
            <a:r>
              <a:rPr lang="en-GB">
                <a:solidFill>
                  <a:schemeClr val="tx1"/>
                </a:solidFill>
              </a:rPr>
              <a:t>new rolling stock and changes to existing rolling stock.</a:t>
            </a:r>
            <a:endParaRPr kumimoji="0" lang="en-GB" i="0" u="none" strike="noStrike" kern="1200" cap="none" spc="-50" normalizeH="0" noProof="0">
              <a:ln>
                <a:noFill/>
              </a:ln>
              <a:solidFill>
                <a:schemeClr val="tx1"/>
              </a:solidFill>
              <a:effectLst/>
              <a:uLnTx/>
              <a:uFillTx/>
              <a:ea typeface="+mn-ea"/>
              <a:cs typeface="+mn-cs"/>
            </a:endParaRPr>
          </a:p>
        </p:txBody>
      </p:sp>
      <p:pic>
        <p:nvPicPr>
          <p:cNvPr id="27" name="Picture 26">
            <a:hlinkClick r:id="" action="ppaction://noaction"/>
            <a:extLst>
              <a:ext uri="{FF2B5EF4-FFF2-40B4-BE49-F238E27FC236}">
                <a16:creationId xmlns:a16="http://schemas.microsoft.com/office/drawing/2014/main" id="{6CEC08C8-FEB9-417F-B4EA-027F8C65F4EF}"/>
              </a:ext>
            </a:extLst>
          </p:cNvPr>
          <p:cNvPicPr>
            <a:picLocks noChangeAspect="1"/>
          </p:cNvPicPr>
          <p:nvPr/>
        </p:nvPicPr>
        <p:blipFill>
          <a:blip r:embed="rId3"/>
          <a:stretch>
            <a:fillRect/>
          </a:stretch>
        </p:blipFill>
        <p:spPr>
          <a:xfrm>
            <a:off x="11290478" y="157163"/>
            <a:ext cx="755970" cy="755970"/>
          </a:xfrm>
          <a:prstGeom prst="rect">
            <a:avLst/>
          </a:prstGeom>
        </p:spPr>
      </p:pic>
      <p:sp>
        <p:nvSpPr>
          <p:cNvPr id="44" name="Title 1">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Standards – </a:t>
            </a:r>
            <a:r>
              <a:rPr lang="en-GB" sz="2400" spc="-50">
                <a:solidFill>
                  <a:prstClr val="black"/>
                </a:solidFill>
                <a:latin typeface="Calibri"/>
              </a:rPr>
              <a:t>June</a:t>
            </a:r>
            <a:r>
              <a:rPr kumimoji="0" lang="en-GB" sz="2400" b="0" i="0" u="none" strike="noStrike" kern="1200" cap="none" spc="-50" normalizeH="0" baseline="0" noProof="0">
                <a:ln>
                  <a:noFill/>
                </a:ln>
                <a:solidFill>
                  <a:prstClr val="black"/>
                </a:solidFill>
                <a:effectLst/>
                <a:uLnTx/>
                <a:uFillTx/>
                <a:latin typeface="Calibri"/>
                <a:ea typeface="+mj-ea"/>
                <a:cs typeface="+mj-cs"/>
              </a:rPr>
              <a:t>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22" name="Picture 21">
            <a:hlinkClick r:id="rId4"/>
            <a:extLst>
              <a:ext uri="{FF2B5EF4-FFF2-40B4-BE49-F238E27FC236}">
                <a16:creationId xmlns:a16="http://schemas.microsoft.com/office/drawing/2014/main" id="{28BF2077-600C-4323-B7B7-25758286D64D}"/>
              </a:ext>
            </a:extLst>
          </p:cNvPr>
          <p:cNvPicPr>
            <a:picLocks noChangeAspect="1"/>
          </p:cNvPicPr>
          <p:nvPr/>
        </p:nvPicPr>
        <p:blipFill>
          <a:blip r:embed="rId5"/>
          <a:stretch>
            <a:fillRect/>
          </a:stretch>
        </p:blipFill>
        <p:spPr>
          <a:xfrm>
            <a:off x="10395930" y="542761"/>
            <a:ext cx="755970" cy="755970"/>
          </a:xfrm>
          <a:prstGeom prst="rect">
            <a:avLst/>
          </a:prstGeom>
        </p:spPr>
      </p:pic>
      <p:pic>
        <p:nvPicPr>
          <p:cNvPr id="14" name="Picture 13">
            <a:hlinkClick r:id="" action="ppaction://hlinkshowjump?jump=endshow"/>
            <a:extLst>
              <a:ext uri="{FF2B5EF4-FFF2-40B4-BE49-F238E27FC236}">
                <a16:creationId xmlns:a16="http://schemas.microsoft.com/office/drawing/2014/main" id="{F3E13EC4-7204-4B8D-89F0-07C9C189E4F4}"/>
              </a:ext>
            </a:extLst>
          </p:cNvPr>
          <p:cNvPicPr>
            <a:picLocks noChangeAspect="1"/>
          </p:cNvPicPr>
          <p:nvPr/>
        </p:nvPicPr>
        <p:blipFill>
          <a:blip r:embed="rId6"/>
          <a:stretch>
            <a:fillRect/>
          </a:stretch>
        </p:blipFill>
        <p:spPr>
          <a:xfrm>
            <a:off x="89371" y="6016808"/>
            <a:ext cx="720000" cy="692039"/>
          </a:xfrm>
          <a:prstGeom prst="rect">
            <a:avLst/>
          </a:prstGeom>
        </p:spPr>
      </p:pic>
      <p:grpSp>
        <p:nvGrpSpPr>
          <p:cNvPr id="6" name="Group 5">
            <a:extLst>
              <a:ext uri="{FF2B5EF4-FFF2-40B4-BE49-F238E27FC236}">
                <a16:creationId xmlns:a16="http://schemas.microsoft.com/office/drawing/2014/main" id="{B3FB3724-08CD-494C-B934-D7A7670EC2D5}"/>
              </a:ext>
            </a:extLst>
          </p:cNvPr>
          <p:cNvGrpSpPr/>
          <p:nvPr/>
        </p:nvGrpSpPr>
        <p:grpSpPr>
          <a:xfrm>
            <a:off x="294762" y="1377452"/>
            <a:ext cx="720000" cy="756754"/>
            <a:chOff x="279057" y="1377452"/>
            <a:chExt cx="720000" cy="756754"/>
          </a:xfrm>
        </p:grpSpPr>
        <p:sp>
          <p:nvSpPr>
            <p:cNvPr id="35" name="Rectangle: Rounded Corners 34">
              <a:extLst>
                <a:ext uri="{FF2B5EF4-FFF2-40B4-BE49-F238E27FC236}">
                  <a16:creationId xmlns:a16="http://schemas.microsoft.com/office/drawing/2014/main" id="{D8318DEF-D46B-407F-A800-9C706528D90D}"/>
                </a:ext>
              </a:extLst>
            </p:cNvPr>
            <p:cNvSpPr/>
            <p:nvPr/>
          </p:nvSpPr>
          <p:spPr>
            <a:xfrm>
              <a:off x="279057" y="138761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9D8951F-F4F8-4959-B0DC-34E0BBAF074D}"/>
                </a:ext>
              </a:extLst>
            </p:cNvPr>
            <p:cNvPicPr>
              <a:picLocks noChangeAspect="1"/>
            </p:cNvPicPr>
            <p:nvPr/>
          </p:nvPicPr>
          <p:blipFill>
            <a:blip r:embed="rId7"/>
            <a:stretch>
              <a:fillRect/>
            </a:stretch>
          </p:blipFill>
          <p:spPr>
            <a:xfrm>
              <a:off x="344173" y="1377452"/>
              <a:ext cx="629587" cy="587962"/>
            </a:xfrm>
            <a:prstGeom prst="rect">
              <a:avLst/>
            </a:prstGeom>
          </p:spPr>
        </p:pic>
        <p:sp>
          <p:nvSpPr>
            <p:cNvPr id="5" name="TextBox 4">
              <a:extLst>
                <a:ext uri="{FF2B5EF4-FFF2-40B4-BE49-F238E27FC236}">
                  <a16:creationId xmlns:a16="http://schemas.microsoft.com/office/drawing/2014/main" id="{3F85144B-827C-4621-93EA-0A3E7BA18A32}"/>
                </a:ext>
              </a:extLst>
            </p:cNvPr>
            <p:cNvSpPr txBox="1"/>
            <p:nvPr/>
          </p:nvSpPr>
          <p:spPr>
            <a:xfrm>
              <a:off x="352161" y="1795652"/>
              <a:ext cx="572781" cy="338554"/>
            </a:xfrm>
            <a:prstGeom prst="rect">
              <a:avLst/>
            </a:prstGeom>
            <a:noFill/>
          </p:spPr>
          <p:txBody>
            <a:bodyPr wrap="square" rtlCol="0">
              <a:spAutoFit/>
            </a:bodyPr>
            <a:lstStyle/>
            <a:p>
              <a:pPr algn="ctr"/>
              <a:r>
                <a:rPr lang="en-GB" sz="1600" b="1"/>
                <a:t>RU</a:t>
              </a:r>
            </a:p>
          </p:txBody>
        </p:sp>
      </p:grpSp>
      <p:grpSp>
        <p:nvGrpSpPr>
          <p:cNvPr id="4" name="Group 3">
            <a:extLst>
              <a:ext uri="{FF2B5EF4-FFF2-40B4-BE49-F238E27FC236}">
                <a16:creationId xmlns:a16="http://schemas.microsoft.com/office/drawing/2014/main" id="{CDAB088C-F746-8D0E-0441-2641FB56262A}"/>
              </a:ext>
            </a:extLst>
          </p:cNvPr>
          <p:cNvGrpSpPr/>
          <p:nvPr/>
        </p:nvGrpSpPr>
        <p:grpSpPr>
          <a:xfrm>
            <a:off x="264822" y="2198689"/>
            <a:ext cx="779880" cy="720000"/>
            <a:chOff x="245315" y="3016903"/>
            <a:chExt cx="779880" cy="720000"/>
          </a:xfrm>
        </p:grpSpPr>
        <p:grpSp>
          <p:nvGrpSpPr>
            <p:cNvPr id="272" name="Group 271">
              <a:extLst>
                <a:ext uri="{FF2B5EF4-FFF2-40B4-BE49-F238E27FC236}">
                  <a16:creationId xmlns:a16="http://schemas.microsoft.com/office/drawing/2014/main" id="{DC2F099A-5C15-4A75-A9FD-AA44069EC83C}"/>
                </a:ext>
              </a:extLst>
            </p:cNvPr>
            <p:cNvGrpSpPr/>
            <p:nvPr/>
          </p:nvGrpSpPr>
          <p:grpSpPr>
            <a:xfrm>
              <a:off x="278739" y="3016903"/>
              <a:ext cx="720000" cy="720000"/>
              <a:chOff x="300871" y="4939444"/>
              <a:chExt cx="720000" cy="720000"/>
            </a:xfrm>
          </p:grpSpPr>
          <p:sp>
            <p:nvSpPr>
              <p:cNvPr id="264" name="Rectangle: Rounded Corners 263">
                <a:extLst>
                  <a:ext uri="{FF2B5EF4-FFF2-40B4-BE49-F238E27FC236}">
                    <a16:creationId xmlns:a16="http://schemas.microsoft.com/office/drawing/2014/main" id="{08A90D6D-F7F4-4F56-AE5D-DA56069A34AD}"/>
                  </a:ext>
                </a:extLst>
              </p:cNvPr>
              <p:cNvSpPr/>
              <p:nvPr/>
            </p:nvSpPr>
            <p:spPr>
              <a:xfrm>
                <a:off x="300871" y="4939444"/>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1" name="Picture 270">
                <a:extLst>
                  <a:ext uri="{FF2B5EF4-FFF2-40B4-BE49-F238E27FC236}">
                    <a16:creationId xmlns:a16="http://schemas.microsoft.com/office/drawing/2014/main" id="{E6168258-AEC0-47E3-9605-5B3685AF6413}"/>
                  </a:ext>
                </a:extLst>
              </p:cNvPr>
              <p:cNvPicPr>
                <a:picLocks noChangeAspect="1"/>
              </p:cNvPicPr>
              <p:nvPr/>
            </p:nvPicPr>
            <p:blipFill>
              <a:blip r:embed="rId8"/>
              <a:stretch>
                <a:fillRect/>
              </a:stretch>
            </p:blipFill>
            <p:spPr>
              <a:xfrm>
                <a:off x="300871" y="4957059"/>
                <a:ext cx="665743" cy="546505"/>
              </a:xfrm>
              <a:prstGeom prst="rect">
                <a:avLst/>
              </a:prstGeom>
            </p:spPr>
          </p:pic>
        </p:grpSp>
        <p:sp>
          <p:nvSpPr>
            <p:cNvPr id="2" name="TextBox 1">
              <a:extLst>
                <a:ext uri="{FF2B5EF4-FFF2-40B4-BE49-F238E27FC236}">
                  <a16:creationId xmlns:a16="http://schemas.microsoft.com/office/drawing/2014/main" id="{46DD1692-C40E-75F3-5337-614747D69D42}"/>
                </a:ext>
              </a:extLst>
            </p:cNvPr>
            <p:cNvSpPr txBox="1"/>
            <p:nvPr/>
          </p:nvSpPr>
          <p:spPr>
            <a:xfrm>
              <a:off x="245315" y="3411746"/>
              <a:ext cx="779880" cy="292388"/>
            </a:xfrm>
            <a:prstGeom prst="rect">
              <a:avLst/>
            </a:prstGeom>
            <a:noFill/>
          </p:spPr>
          <p:txBody>
            <a:bodyPr wrap="square" rtlCol="0">
              <a:spAutoFit/>
            </a:bodyPr>
            <a:lstStyle/>
            <a:p>
              <a:pPr algn="ctr"/>
              <a:r>
                <a:rPr lang="en-GB" sz="1300" b="1" spc="-50"/>
                <a:t>Builders</a:t>
              </a:r>
            </a:p>
          </p:txBody>
        </p:sp>
      </p:grpSp>
      <p:pic>
        <p:nvPicPr>
          <p:cNvPr id="7" name="Picture 6" descr="A green circle with white lines on it&#10;&#10;Description automatically generated">
            <a:extLst>
              <a:ext uri="{FF2B5EF4-FFF2-40B4-BE49-F238E27FC236}">
                <a16:creationId xmlns:a16="http://schemas.microsoft.com/office/drawing/2014/main" id="{C684AD5C-6897-632A-72FA-A6E1CE0B90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762" y="555512"/>
            <a:ext cx="720000" cy="720000"/>
          </a:xfrm>
          <a:prstGeom prst="rect">
            <a:avLst/>
          </a:prstGeom>
        </p:spPr>
      </p:pic>
      <p:grpSp>
        <p:nvGrpSpPr>
          <p:cNvPr id="15" name="Group 14">
            <a:extLst>
              <a:ext uri="{FF2B5EF4-FFF2-40B4-BE49-F238E27FC236}">
                <a16:creationId xmlns:a16="http://schemas.microsoft.com/office/drawing/2014/main" id="{1273971F-9336-772D-D995-19A3D1D8DB17}"/>
              </a:ext>
            </a:extLst>
          </p:cNvPr>
          <p:cNvGrpSpPr/>
          <p:nvPr/>
        </p:nvGrpSpPr>
        <p:grpSpPr>
          <a:xfrm>
            <a:off x="245543" y="3767790"/>
            <a:ext cx="818438" cy="720000"/>
            <a:chOff x="234505" y="3795715"/>
            <a:chExt cx="818438" cy="720000"/>
          </a:xfrm>
        </p:grpSpPr>
        <p:sp>
          <p:nvSpPr>
            <p:cNvPr id="16" name="Rectangle: Rounded Corners 15">
              <a:extLst>
                <a:ext uri="{FF2B5EF4-FFF2-40B4-BE49-F238E27FC236}">
                  <a16:creationId xmlns:a16="http://schemas.microsoft.com/office/drawing/2014/main" id="{ECF6D451-7979-89AE-8A7E-E365D8552A6D}"/>
                </a:ext>
              </a:extLst>
            </p:cNvPr>
            <p:cNvSpPr/>
            <p:nvPr/>
          </p:nvSpPr>
          <p:spPr>
            <a:xfrm>
              <a:off x="279057" y="3795715"/>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4E9B3417-823F-38BA-0A33-7452358F06ED}"/>
                </a:ext>
              </a:extLst>
            </p:cNvPr>
            <p:cNvGrpSpPr/>
            <p:nvPr/>
          </p:nvGrpSpPr>
          <p:grpSpPr>
            <a:xfrm>
              <a:off x="234505" y="3829861"/>
              <a:ext cx="818438" cy="612349"/>
              <a:chOff x="234505" y="3829861"/>
              <a:chExt cx="818438" cy="612349"/>
            </a:xfrm>
          </p:grpSpPr>
          <p:grpSp>
            <p:nvGrpSpPr>
              <p:cNvPr id="18" name="Group 17">
                <a:extLst>
                  <a:ext uri="{FF2B5EF4-FFF2-40B4-BE49-F238E27FC236}">
                    <a16:creationId xmlns:a16="http://schemas.microsoft.com/office/drawing/2014/main" id="{DE6F9E3F-95EB-3435-C6CE-69374627CA48}"/>
                  </a:ext>
                </a:extLst>
              </p:cNvPr>
              <p:cNvGrpSpPr/>
              <p:nvPr/>
            </p:nvGrpSpPr>
            <p:grpSpPr>
              <a:xfrm>
                <a:off x="440269" y="3829861"/>
                <a:ext cx="396564" cy="492881"/>
                <a:chOff x="7256923" y="5021955"/>
                <a:chExt cx="847205" cy="1052973"/>
              </a:xfrm>
            </p:grpSpPr>
            <p:sp>
              <p:nvSpPr>
                <p:cNvPr id="21" name="Freeform: Shape 20">
                  <a:extLst>
                    <a:ext uri="{FF2B5EF4-FFF2-40B4-BE49-F238E27FC236}">
                      <a16:creationId xmlns:a16="http://schemas.microsoft.com/office/drawing/2014/main" id="{57987269-088A-A485-7614-45EFA1238DB2}"/>
                    </a:ext>
                  </a:extLst>
                </p:cNvPr>
                <p:cNvSpPr/>
                <p:nvPr/>
              </p:nvSpPr>
              <p:spPr>
                <a:xfrm>
                  <a:off x="7256923" y="5021955"/>
                  <a:ext cx="847205" cy="1024322"/>
                </a:xfrm>
                <a:custGeom>
                  <a:avLst/>
                  <a:gdLst>
                    <a:gd name="connsiteX0" fmla="*/ 206322 w 847205"/>
                    <a:gd name="connsiteY0" fmla="*/ 549668 h 1024322"/>
                    <a:gd name="connsiteX1" fmla="*/ 70522 w 847205"/>
                    <a:gd name="connsiteY1" fmla="*/ 627268 h 1024322"/>
                    <a:gd name="connsiteX2" fmla="*/ 22669 w 847205"/>
                    <a:gd name="connsiteY2" fmla="*/ 722975 h 1024322"/>
                    <a:gd name="connsiteX3" fmla="*/ 682 w 847205"/>
                    <a:gd name="connsiteY3" fmla="*/ 914389 h 1024322"/>
                    <a:gd name="connsiteX4" fmla="*/ 33015 w 847205"/>
                    <a:gd name="connsiteY4" fmla="*/ 986816 h 1024322"/>
                    <a:gd name="connsiteX5" fmla="*/ 106735 w 847205"/>
                    <a:gd name="connsiteY5" fmla="*/ 1024322 h 1024322"/>
                    <a:gd name="connsiteX6" fmla="*/ 118375 w 847205"/>
                    <a:gd name="connsiteY6" fmla="*/ 1024322 h 1024322"/>
                    <a:gd name="connsiteX7" fmla="*/ 118375 w 847205"/>
                    <a:gd name="connsiteY7" fmla="*/ 973882 h 1024322"/>
                    <a:gd name="connsiteX8" fmla="*/ 61469 w 847205"/>
                    <a:gd name="connsiteY8" fmla="*/ 944136 h 1024322"/>
                    <a:gd name="connsiteX9" fmla="*/ 51122 w 847205"/>
                    <a:gd name="connsiteY9" fmla="*/ 920856 h 1024322"/>
                    <a:gd name="connsiteX10" fmla="*/ 74402 w 847205"/>
                    <a:gd name="connsiteY10" fmla="*/ 726855 h 1024322"/>
                    <a:gd name="connsiteX11" fmla="*/ 74402 w 847205"/>
                    <a:gd name="connsiteY11" fmla="*/ 724268 h 1024322"/>
                    <a:gd name="connsiteX12" fmla="*/ 104149 w 847205"/>
                    <a:gd name="connsiteY12" fmla="*/ 666068 h 1024322"/>
                    <a:gd name="connsiteX13" fmla="*/ 259349 w 847205"/>
                    <a:gd name="connsiteY13" fmla="*/ 583295 h 1024322"/>
                    <a:gd name="connsiteX14" fmla="*/ 423603 w 847205"/>
                    <a:gd name="connsiteY14" fmla="*/ 620802 h 1024322"/>
                    <a:gd name="connsiteX15" fmla="*/ 587857 w 847205"/>
                    <a:gd name="connsiteY15" fmla="*/ 583295 h 1024322"/>
                    <a:gd name="connsiteX16" fmla="*/ 743057 w 847205"/>
                    <a:gd name="connsiteY16" fmla="*/ 666068 h 1024322"/>
                    <a:gd name="connsiteX17" fmla="*/ 772804 w 847205"/>
                    <a:gd name="connsiteY17" fmla="*/ 724268 h 1024322"/>
                    <a:gd name="connsiteX18" fmla="*/ 796084 w 847205"/>
                    <a:gd name="connsiteY18" fmla="*/ 919562 h 1024322"/>
                    <a:gd name="connsiteX19" fmla="*/ 785737 w 847205"/>
                    <a:gd name="connsiteY19" fmla="*/ 942842 h 1024322"/>
                    <a:gd name="connsiteX20" fmla="*/ 785737 w 847205"/>
                    <a:gd name="connsiteY20" fmla="*/ 942842 h 1024322"/>
                    <a:gd name="connsiteX21" fmla="*/ 728830 w 847205"/>
                    <a:gd name="connsiteY21" fmla="*/ 972589 h 1024322"/>
                    <a:gd name="connsiteX22" fmla="*/ 728830 w 847205"/>
                    <a:gd name="connsiteY22" fmla="*/ 1023029 h 1024322"/>
                    <a:gd name="connsiteX23" fmla="*/ 740470 w 847205"/>
                    <a:gd name="connsiteY23" fmla="*/ 1023029 h 1024322"/>
                    <a:gd name="connsiteX24" fmla="*/ 814190 w 847205"/>
                    <a:gd name="connsiteY24" fmla="*/ 985522 h 1024322"/>
                    <a:gd name="connsiteX25" fmla="*/ 814190 w 847205"/>
                    <a:gd name="connsiteY25" fmla="*/ 985522 h 1024322"/>
                    <a:gd name="connsiteX26" fmla="*/ 846524 w 847205"/>
                    <a:gd name="connsiteY26" fmla="*/ 913096 h 1024322"/>
                    <a:gd name="connsiteX27" fmla="*/ 824537 w 847205"/>
                    <a:gd name="connsiteY27" fmla="*/ 722975 h 1024322"/>
                    <a:gd name="connsiteX28" fmla="*/ 776684 w 847205"/>
                    <a:gd name="connsiteY28" fmla="*/ 627268 h 1024322"/>
                    <a:gd name="connsiteX29" fmla="*/ 640883 w 847205"/>
                    <a:gd name="connsiteY29" fmla="*/ 549668 h 1024322"/>
                    <a:gd name="connsiteX30" fmla="*/ 643470 w 847205"/>
                    <a:gd name="connsiteY30" fmla="*/ 228921 h 1024322"/>
                    <a:gd name="connsiteX31" fmla="*/ 635710 w 847205"/>
                    <a:gd name="connsiteY31" fmla="*/ 166840 h 1024322"/>
                    <a:gd name="connsiteX32" fmla="*/ 519310 w 847205"/>
                    <a:gd name="connsiteY32" fmla="*/ 23280 h 1024322"/>
                    <a:gd name="connsiteX33" fmla="*/ 502496 w 847205"/>
                    <a:gd name="connsiteY33" fmla="*/ 24573 h 1024322"/>
                    <a:gd name="connsiteX34" fmla="*/ 490856 w 847205"/>
                    <a:gd name="connsiteY34" fmla="*/ 33627 h 1024322"/>
                    <a:gd name="connsiteX35" fmla="*/ 477923 w 847205"/>
                    <a:gd name="connsiteY35" fmla="*/ 15520 h 1024322"/>
                    <a:gd name="connsiteX36" fmla="*/ 461110 w 847205"/>
                    <a:gd name="connsiteY36" fmla="*/ 3880 h 1024322"/>
                    <a:gd name="connsiteX37" fmla="*/ 423603 w 847205"/>
                    <a:gd name="connsiteY37" fmla="*/ 0 h 1024322"/>
                    <a:gd name="connsiteX38" fmla="*/ 281336 w 847205"/>
                    <a:gd name="connsiteY38" fmla="*/ 53027 h 1024322"/>
                    <a:gd name="connsiteX39" fmla="*/ 206322 w 847205"/>
                    <a:gd name="connsiteY39" fmla="*/ 225041 h 1024322"/>
                    <a:gd name="connsiteX40" fmla="*/ 206322 w 847205"/>
                    <a:gd name="connsiteY40" fmla="*/ 549668 h 1024322"/>
                    <a:gd name="connsiteX41" fmla="*/ 270989 w 847205"/>
                    <a:gd name="connsiteY41" fmla="*/ 338854 h 1024322"/>
                    <a:gd name="connsiteX42" fmla="*/ 280043 w 847205"/>
                    <a:gd name="connsiteY42" fmla="*/ 232801 h 1024322"/>
                    <a:gd name="connsiteX43" fmla="*/ 565870 w 847205"/>
                    <a:gd name="connsiteY43" fmla="*/ 232801 h 1024322"/>
                    <a:gd name="connsiteX44" fmla="*/ 574923 w 847205"/>
                    <a:gd name="connsiteY44" fmla="*/ 338854 h 1024322"/>
                    <a:gd name="connsiteX45" fmla="*/ 393856 w 847205"/>
                    <a:gd name="connsiteY45" fmla="*/ 463014 h 1024322"/>
                    <a:gd name="connsiteX46" fmla="*/ 270989 w 847205"/>
                    <a:gd name="connsiteY46" fmla="*/ 338854 h 1024322"/>
                    <a:gd name="connsiteX47" fmla="*/ 322723 w 847205"/>
                    <a:gd name="connsiteY47" fmla="*/ 554841 h 1024322"/>
                    <a:gd name="connsiteX48" fmla="*/ 346003 w 847205"/>
                    <a:gd name="connsiteY48" fmla="*/ 504401 h 1024322"/>
                    <a:gd name="connsiteX49" fmla="*/ 346003 w 847205"/>
                    <a:gd name="connsiteY49" fmla="*/ 501815 h 1024322"/>
                    <a:gd name="connsiteX50" fmla="*/ 501203 w 847205"/>
                    <a:gd name="connsiteY50" fmla="*/ 501815 h 1024322"/>
                    <a:gd name="connsiteX51" fmla="*/ 501203 w 847205"/>
                    <a:gd name="connsiteY51" fmla="*/ 504401 h 1024322"/>
                    <a:gd name="connsiteX52" fmla="*/ 524483 w 847205"/>
                    <a:gd name="connsiteY52" fmla="*/ 554841 h 1024322"/>
                    <a:gd name="connsiteX53" fmla="*/ 423603 w 847205"/>
                    <a:gd name="connsiteY53" fmla="*/ 569068 h 1024322"/>
                    <a:gd name="connsiteX54" fmla="*/ 322723 w 847205"/>
                    <a:gd name="connsiteY54" fmla="*/ 554841 h 10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7205" h="1024322">
                      <a:moveTo>
                        <a:pt x="206322" y="549668"/>
                      </a:moveTo>
                      <a:cubicBezTo>
                        <a:pt x="157176" y="569068"/>
                        <a:pt x="111909" y="594935"/>
                        <a:pt x="70522" y="627268"/>
                      </a:cubicBezTo>
                      <a:cubicBezTo>
                        <a:pt x="42069" y="650548"/>
                        <a:pt x="23962" y="685468"/>
                        <a:pt x="22669" y="722975"/>
                      </a:cubicBezTo>
                      <a:lnTo>
                        <a:pt x="682" y="914389"/>
                      </a:lnTo>
                      <a:cubicBezTo>
                        <a:pt x="-3198" y="942842"/>
                        <a:pt x="9735" y="971296"/>
                        <a:pt x="33015" y="986816"/>
                      </a:cubicBezTo>
                      <a:cubicBezTo>
                        <a:pt x="56295" y="1002336"/>
                        <a:pt x="80869" y="1013976"/>
                        <a:pt x="106735" y="1024322"/>
                      </a:cubicBezTo>
                      <a:lnTo>
                        <a:pt x="118375" y="1024322"/>
                      </a:lnTo>
                      <a:lnTo>
                        <a:pt x="118375" y="973882"/>
                      </a:lnTo>
                      <a:cubicBezTo>
                        <a:pt x="98975" y="966122"/>
                        <a:pt x="79575" y="955776"/>
                        <a:pt x="61469" y="944136"/>
                      </a:cubicBezTo>
                      <a:cubicBezTo>
                        <a:pt x="53709" y="938962"/>
                        <a:pt x="49829" y="929909"/>
                        <a:pt x="51122" y="920856"/>
                      </a:cubicBezTo>
                      <a:lnTo>
                        <a:pt x="74402" y="726855"/>
                      </a:lnTo>
                      <a:lnTo>
                        <a:pt x="74402" y="724268"/>
                      </a:lnTo>
                      <a:cubicBezTo>
                        <a:pt x="75695" y="700988"/>
                        <a:pt x="86042" y="680295"/>
                        <a:pt x="104149" y="666068"/>
                      </a:cubicBezTo>
                      <a:cubicBezTo>
                        <a:pt x="139069" y="636322"/>
                        <a:pt x="189509" y="609161"/>
                        <a:pt x="259349" y="583295"/>
                      </a:cubicBezTo>
                      <a:cubicBezTo>
                        <a:pt x="298149" y="606575"/>
                        <a:pt x="357643" y="620802"/>
                        <a:pt x="423603" y="620802"/>
                      </a:cubicBezTo>
                      <a:cubicBezTo>
                        <a:pt x="489563" y="620802"/>
                        <a:pt x="549057" y="606575"/>
                        <a:pt x="587857" y="583295"/>
                      </a:cubicBezTo>
                      <a:cubicBezTo>
                        <a:pt x="658990" y="609161"/>
                        <a:pt x="708137" y="636322"/>
                        <a:pt x="743057" y="666068"/>
                      </a:cubicBezTo>
                      <a:cubicBezTo>
                        <a:pt x="761164" y="680295"/>
                        <a:pt x="771510" y="702282"/>
                        <a:pt x="772804" y="724268"/>
                      </a:cubicBezTo>
                      <a:lnTo>
                        <a:pt x="796084" y="919562"/>
                      </a:lnTo>
                      <a:cubicBezTo>
                        <a:pt x="797377" y="928616"/>
                        <a:pt x="793497" y="937669"/>
                        <a:pt x="785737" y="942842"/>
                      </a:cubicBezTo>
                      <a:lnTo>
                        <a:pt x="785737" y="942842"/>
                      </a:lnTo>
                      <a:cubicBezTo>
                        <a:pt x="767630" y="954482"/>
                        <a:pt x="749524" y="964829"/>
                        <a:pt x="728830" y="972589"/>
                      </a:cubicBezTo>
                      <a:lnTo>
                        <a:pt x="728830" y="1023029"/>
                      </a:lnTo>
                      <a:lnTo>
                        <a:pt x="740470" y="1023029"/>
                      </a:lnTo>
                      <a:cubicBezTo>
                        <a:pt x="766337" y="1013976"/>
                        <a:pt x="790910" y="1001042"/>
                        <a:pt x="814190" y="985522"/>
                      </a:cubicBezTo>
                      <a:lnTo>
                        <a:pt x="814190" y="985522"/>
                      </a:lnTo>
                      <a:cubicBezTo>
                        <a:pt x="837471" y="968709"/>
                        <a:pt x="850404" y="941549"/>
                        <a:pt x="846524" y="913096"/>
                      </a:cubicBezTo>
                      <a:lnTo>
                        <a:pt x="824537" y="722975"/>
                      </a:lnTo>
                      <a:cubicBezTo>
                        <a:pt x="823244" y="685468"/>
                        <a:pt x="805137" y="650548"/>
                        <a:pt x="776684" y="627268"/>
                      </a:cubicBezTo>
                      <a:cubicBezTo>
                        <a:pt x="735297" y="594935"/>
                        <a:pt x="690030" y="567775"/>
                        <a:pt x="640883" y="549668"/>
                      </a:cubicBezTo>
                      <a:cubicBezTo>
                        <a:pt x="640883" y="483708"/>
                        <a:pt x="643470" y="302641"/>
                        <a:pt x="643470" y="228921"/>
                      </a:cubicBezTo>
                      <a:cubicBezTo>
                        <a:pt x="643470" y="208227"/>
                        <a:pt x="640883" y="187534"/>
                        <a:pt x="635710" y="166840"/>
                      </a:cubicBezTo>
                      <a:cubicBezTo>
                        <a:pt x="618897" y="104760"/>
                        <a:pt x="576217" y="53027"/>
                        <a:pt x="519310" y="23280"/>
                      </a:cubicBezTo>
                      <a:cubicBezTo>
                        <a:pt x="514136" y="20693"/>
                        <a:pt x="506376" y="20693"/>
                        <a:pt x="502496" y="24573"/>
                      </a:cubicBezTo>
                      <a:lnTo>
                        <a:pt x="490856" y="33627"/>
                      </a:lnTo>
                      <a:lnTo>
                        <a:pt x="477923" y="15520"/>
                      </a:lnTo>
                      <a:cubicBezTo>
                        <a:pt x="474043" y="9053"/>
                        <a:pt x="467576" y="5173"/>
                        <a:pt x="461110" y="3880"/>
                      </a:cubicBezTo>
                      <a:cubicBezTo>
                        <a:pt x="448176" y="1293"/>
                        <a:pt x="436536" y="0"/>
                        <a:pt x="423603" y="0"/>
                      </a:cubicBezTo>
                      <a:cubicBezTo>
                        <a:pt x="371869" y="0"/>
                        <a:pt x="320136" y="19400"/>
                        <a:pt x="281336" y="53027"/>
                      </a:cubicBezTo>
                      <a:cubicBezTo>
                        <a:pt x="232189" y="97000"/>
                        <a:pt x="205029" y="159080"/>
                        <a:pt x="206322" y="225041"/>
                      </a:cubicBezTo>
                      <a:lnTo>
                        <a:pt x="206322" y="549668"/>
                      </a:lnTo>
                      <a:close/>
                      <a:moveTo>
                        <a:pt x="270989" y="338854"/>
                      </a:moveTo>
                      <a:lnTo>
                        <a:pt x="280043" y="232801"/>
                      </a:lnTo>
                      <a:lnTo>
                        <a:pt x="565870" y="232801"/>
                      </a:lnTo>
                      <a:lnTo>
                        <a:pt x="574923" y="338854"/>
                      </a:lnTo>
                      <a:cubicBezTo>
                        <a:pt x="559403" y="422921"/>
                        <a:pt x="479216" y="478535"/>
                        <a:pt x="393856" y="463014"/>
                      </a:cubicBezTo>
                      <a:cubicBezTo>
                        <a:pt x="331776" y="451374"/>
                        <a:pt x="282629" y="402228"/>
                        <a:pt x="270989" y="338854"/>
                      </a:cubicBezTo>
                      <a:close/>
                      <a:moveTo>
                        <a:pt x="322723" y="554841"/>
                      </a:moveTo>
                      <a:cubicBezTo>
                        <a:pt x="336949" y="543201"/>
                        <a:pt x="346003" y="523801"/>
                        <a:pt x="346003" y="504401"/>
                      </a:cubicBezTo>
                      <a:lnTo>
                        <a:pt x="346003" y="501815"/>
                      </a:lnTo>
                      <a:cubicBezTo>
                        <a:pt x="395149" y="522508"/>
                        <a:pt x="452056" y="522508"/>
                        <a:pt x="501203" y="501815"/>
                      </a:cubicBezTo>
                      <a:lnTo>
                        <a:pt x="501203" y="504401"/>
                      </a:lnTo>
                      <a:cubicBezTo>
                        <a:pt x="501203" y="523801"/>
                        <a:pt x="510256" y="541908"/>
                        <a:pt x="524483" y="554841"/>
                      </a:cubicBezTo>
                      <a:cubicBezTo>
                        <a:pt x="492150" y="565188"/>
                        <a:pt x="457230" y="569068"/>
                        <a:pt x="423603" y="569068"/>
                      </a:cubicBezTo>
                      <a:cubicBezTo>
                        <a:pt x="389976" y="569068"/>
                        <a:pt x="355056" y="565188"/>
                        <a:pt x="322723" y="554841"/>
                      </a:cubicBezTo>
                      <a:close/>
                    </a:path>
                  </a:pathLst>
                </a:custGeom>
                <a:solidFill>
                  <a:schemeClr val="tx1"/>
                </a:solidFill>
                <a:ln w="128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25DFF81-B250-6351-7837-575859C7B44A}"/>
                    </a:ext>
                  </a:extLst>
                </p:cNvPr>
                <p:cNvSpPr/>
                <p:nvPr/>
              </p:nvSpPr>
              <p:spPr>
                <a:xfrm>
                  <a:off x="7300227" y="5701210"/>
                  <a:ext cx="760596" cy="373718"/>
                </a:xfrm>
                <a:custGeom>
                  <a:avLst/>
                  <a:gdLst>
                    <a:gd name="connsiteX0" fmla="*/ 607292 w 698325"/>
                    <a:gd name="connsiteY0" fmla="*/ 29945 h 373718"/>
                    <a:gd name="connsiteX1" fmla="*/ 577347 w 698325"/>
                    <a:gd name="connsiteY1" fmla="*/ 0 h 373718"/>
                    <a:gd name="connsiteX2" fmla="*/ 577347 w 698325"/>
                    <a:gd name="connsiteY2" fmla="*/ 0 h 373718"/>
                    <a:gd name="connsiteX3" fmla="*/ 120979 w 698325"/>
                    <a:gd name="connsiteY3" fmla="*/ 0 h 373718"/>
                    <a:gd name="connsiteX4" fmla="*/ 91034 w 698325"/>
                    <a:gd name="connsiteY4" fmla="*/ 29945 h 373718"/>
                    <a:gd name="connsiteX5" fmla="*/ 91034 w 698325"/>
                    <a:gd name="connsiteY5" fmla="*/ 29945 h 373718"/>
                    <a:gd name="connsiteX6" fmla="*/ 91034 w 698325"/>
                    <a:gd name="connsiteY6" fmla="*/ 328201 h 373718"/>
                    <a:gd name="connsiteX7" fmla="*/ 0 w 698325"/>
                    <a:gd name="connsiteY7" fmla="*/ 328201 h 373718"/>
                    <a:gd name="connsiteX8" fmla="*/ 0 w 698325"/>
                    <a:gd name="connsiteY8" fmla="*/ 343773 h 373718"/>
                    <a:gd name="connsiteX9" fmla="*/ 29945 w 698325"/>
                    <a:gd name="connsiteY9" fmla="*/ 373718 h 373718"/>
                    <a:gd name="connsiteX10" fmla="*/ 668381 w 698325"/>
                    <a:gd name="connsiteY10" fmla="*/ 373718 h 373718"/>
                    <a:gd name="connsiteX11" fmla="*/ 698326 w 698325"/>
                    <a:gd name="connsiteY11" fmla="*/ 343773 h 373718"/>
                    <a:gd name="connsiteX12" fmla="*/ 698326 w 698325"/>
                    <a:gd name="connsiteY12" fmla="*/ 328201 h 373718"/>
                    <a:gd name="connsiteX13" fmla="*/ 607292 w 698325"/>
                    <a:gd name="connsiteY13" fmla="*/ 328201 h 373718"/>
                    <a:gd name="connsiteX14" fmla="*/ 607292 w 698325"/>
                    <a:gd name="connsiteY14" fmla="*/ 29945 h 373718"/>
                    <a:gd name="connsiteX15" fmla="*/ 286278 w 698325"/>
                    <a:gd name="connsiteY15" fmla="*/ 227585 h 373718"/>
                    <a:gd name="connsiteX16" fmla="*/ 269508 w 698325"/>
                    <a:gd name="connsiteY16" fmla="*/ 244354 h 373718"/>
                    <a:gd name="connsiteX17" fmla="*/ 202431 w 698325"/>
                    <a:gd name="connsiteY17" fmla="*/ 177277 h 373718"/>
                    <a:gd name="connsiteX18" fmla="*/ 269508 w 698325"/>
                    <a:gd name="connsiteY18" fmla="*/ 110199 h 373718"/>
                    <a:gd name="connsiteX19" fmla="*/ 286278 w 698325"/>
                    <a:gd name="connsiteY19" fmla="*/ 126968 h 373718"/>
                    <a:gd name="connsiteX20" fmla="*/ 235969 w 698325"/>
                    <a:gd name="connsiteY20" fmla="*/ 177277 h 373718"/>
                    <a:gd name="connsiteX21" fmla="*/ 286278 w 698325"/>
                    <a:gd name="connsiteY21" fmla="*/ 227585 h 373718"/>
                    <a:gd name="connsiteX22" fmla="*/ 331795 w 698325"/>
                    <a:gd name="connsiteY22" fmla="*/ 252739 h 373718"/>
                    <a:gd name="connsiteX23" fmla="*/ 310234 w 698325"/>
                    <a:gd name="connsiteY23" fmla="*/ 243156 h 373718"/>
                    <a:gd name="connsiteX24" fmla="*/ 366531 w 698325"/>
                    <a:gd name="connsiteY24" fmla="*/ 107803 h 373718"/>
                    <a:gd name="connsiteX25" fmla="*/ 388092 w 698325"/>
                    <a:gd name="connsiteY25" fmla="*/ 117386 h 373718"/>
                    <a:gd name="connsiteX26" fmla="*/ 331795 w 698325"/>
                    <a:gd name="connsiteY26" fmla="*/ 252739 h 373718"/>
                    <a:gd name="connsiteX27" fmla="*/ 427620 w 698325"/>
                    <a:gd name="connsiteY27" fmla="*/ 245552 h 373718"/>
                    <a:gd name="connsiteX28" fmla="*/ 410850 w 698325"/>
                    <a:gd name="connsiteY28" fmla="*/ 228783 h 373718"/>
                    <a:gd name="connsiteX29" fmla="*/ 461159 w 698325"/>
                    <a:gd name="connsiteY29" fmla="*/ 178474 h 373718"/>
                    <a:gd name="connsiteX30" fmla="*/ 410850 w 698325"/>
                    <a:gd name="connsiteY30" fmla="*/ 128166 h 373718"/>
                    <a:gd name="connsiteX31" fmla="*/ 427620 w 698325"/>
                    <a:gd name="connsiteY31" fmla="*/ 111397 h 373718"/>
                    <a:gd name="connsiteX32" fmla="*/ 494697 w 698325"/>
                    <a:gd name="connsiteY32" fmla="*/ 178474 h 373718"/>
                    <a:gd name="connsiteX33" fmla="*/ 427620 w 698325"/>
                    <a:gd name="connsiteY33"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126968 h 373718"/>
                    <a:gd name="connsiteX19" fmla="*/ 235969 w 698326"/>
                    <a:gd name="connsiteY19" fmla="*/ 177277 h 373718"/>
                    <a:gd name="connsiteX20" fmla="*/ 286278 w 698326"/>
                    <a:gd name="connsiteY20" fmla="*/ 227585 h 373718"/>
                    <a:gd name="connsiteX21" fmla="*/ 331795 w 698326"/>
                    <a:gd name="connsiteY21" fmla="*/ 252739 h 373718"/>
                    <a:gd name="connsiteX22" fmla="*/ 310234 w 698326"/>
                    <a:gd name="connsiteY22" fmla="*/ 243156 h 373718"/>
                    <a:gd name="connsiteX23" fmla="*/ 366531 w 698326"/>
                    <a:gd name="connsiteY23" fmla="*/ 107803 h 373718"/>
                    <a:gd name="connsiteX24" fmla="*/ 388092 w 698326"/>
                    <a:gd name="connsiteY24" fmla="*/ 117386 h 373718"/>
                    <a:gd name="connsiteX25" fmla="*/ 331795 w 698326"/>
                    <a:gd name="connsiteY25" fmla="*/ 252739 h 373718"/>
                    <a:gd name="connsiteX26" fmla="*/ 427620 w 698326"/>
                    <a:gd name="connsiteY26" fmla="*/ 245552 h 373718"/>
                    <a:gd name="connsiteX27" fmla="*/ 410850 w 698326"/>
                    <a:gd name="connsiteY27" fmla="*/ 228783 h 373718"/>
                    <a:gd name="connsiteX28" fmla="*/ 461159 w 698326"/>
                    <a:gd name="connsiteY28" fmla="*/ 178474 h 373718"/>
                    <a:gd name="connsiteX29" fmla="*/ 410850 w 698326"/>
                    <a:gd name="connsiteY29" fmla="*/ 128166 h 373718"/>
                    <a:gd name="connsiteX30" fmla="*/ 427620 w 698326"/>
                    <a:gd name="connsiteY30" fmla="*/ 111397 h 373718"/>
                    <a:gd name="connsiteX31" fmla="*/ 494697 w 698326"/>
                    <a:gd name="connsiteY31" fmla="*/ 178474 h 373718"/>
                    <a:gd name="connsiteX32" fmla="*/ 427620 w 698326"/>
                    <a:gd name="connsiteY32"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35969 w 698326"/>
                    <a:gd name="connsiteY18" fmla="*/ 177277 h 373718"/>
                    <a:gd name="connsiteX19" fmla="*/ 286278 w 698326"/>
                    <a:gd name="connsiteY19" fmla="*/ 227585 h 373718"/>
                    <a:gd name="connsiteX20" fmla="*/ 331795 w 698326"/>
                    <a:gd name="connsiteY20" fmla="*/ 252739 h 373718"/>
                    <a:gd name="connsiteX21" fmla="*/ 310234 w 698326"/>
                    <a:gd name="connsiteY21" fmla="*/ 243156 h 373718"/>
                    <a:gd name="connsiteX22" fmla="*/ 366531 w 698326"/>
                    <a:gd name="connsiteY22" fmla="*/ 107803 h 373718"/>
                    <a:gd name="connsiteX23" fmla="*/ 388092 w 698326"/>
                    <a:gd name="connsiteY23" fmla="*/ 117386 h 373718"/>
                    <a:gd name="connsiteX24" fmla="*/ 331795 w 698326"/>
                    <a:gd name="connsiteY24" fmla="*/ 252739 h 373718"/>
                    <a:gd name="connsiteX25" fmla="*/ 427620 w 698326"/>
                    <a:gd name="connsiteY25" fmla="*/ 245552 h 373718"/>
                    <a:gd name="connsiteX26" fmla="*/ 410850 w 698326"/>
                    <a:gd name="connsiteY26" fmla="*/ 228783 h 373718"/>
                    <a:gd name="connsiteX27" fmla="*/ 461159 w 698326"/>
                    <a:gd name="connsiteY27" fmla="*/ 178474 h 373718"/>
                    <a:gd name="connsiteX28" fmla="*/ 410850 w 698326"/>
                    <a:gd name="connsiteY28" fmla="*/ 128166 h 373718"/>
                    <a:gd name="connsiteX29" fmla="*/ 427620 w 698326"/>
                    <a:gd name="connsiteY29" fmla="*/ 111397 h 373718"/>
                    <a:gd name="connsiteX30" fmla="*/ 494697 w 698326"/>
                    <a:gd name="connsiteY30" fmla="*/ 178474 h 373718"/>
                    <a:gd name="connsiteX31" fmla="*/ 427620 w 698326"/>
                    <a:gd name="connsiteY31"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227585 h 373718"/>
                    <a:gd name="connsiteX19" fmla="*/ 331795 w 698326"/>
                    <a:gd name="connsiteY19" fmla="*/ 252739 h 373718"/>
                    <a:gd name="connsiteX20" fmla="*/ 310234 w 698326"/>
                    <a:gd name="connsiteY20" fmla="*/ 243156 h 373718"/>
                    <a:gd name="connsiteX21" fmla="*/ 366531 w 698326"/>
                    <a:gd name="connsiteY21" fmla="*/ 107803 h 373718"/>
                    <a:gd name="connsiteX22" fmla="*/ 388092 w 698326"/>
                    <a:gd name="connsiteY22" fmla="*/ 117386 h 373718"/>
                    <a:gd name="connsiteX23" fmla="*/ 331795 w 698326"/>
                    <a:gd name="connsiteY23" fmla="*/ 252739 h 373718"/>
                    <a:gd name="connsiteX24" fmla="*/ 427620 w 698326"/>
                    <a:gd name="connsiteY24" fmla="*/ 245552 h 373718"/>
                    <a:gd name="connsiteX25" fmla="*/ 410850 w 698326"/>
                    <a:gd name="connsiteY25" fmla="*/ 228783 h 373718"/>
                    <a:gd name="connsiteX26" fmla="*/ 461159 w 698326"/>
                    <a:gd name="connsiteY26" fmla="*/ 178474 h 373718"/>
                    <a:gd name="connsiteX27" fmla="*/ 410850 w 698326"/>
                    <a:gd name="connsiteY27" fmla="*/ 128166 h 373718"/>
                    <a:gd name="connsiteX28" fmla="*/ 427620 w 698326"/>
                    <a:gd name="connsiteY28" fmla="*/ 111397 h 373718"/>
                    <a:gd name="connsiteX29" fmla="*/ 494697 w 698326"/>
                    <a:gd name="connsiteY29" fmla="*/ 178474 h 373718"/>
                    <a:gd name="connsiteX30" fmla="*/ 427620 w 698326"/>
                    <a:gd name="connsiteY30"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86278 w 698326"/>
                    <a:gd name="connsiteY17" fmla="*/ 227585 h 373718"/>
                    <a:gd name="connsiteX18" fmla="*/ 331795 w 698326"/>
                    <a:gd name="connsiteY18" fmla="*/ 252739 h 373718"/>
                    <a:gd name="connsiteX19" fmla="*/ 310234 w 698326"/>
                    <a:gd name="connsiteY19" fmla="*/ 243156 h 373718"/>
                    <a:gd name="connsiteX20" fmla="*/ 366531 w 698326"/>
                    <a:gd name="connsiteY20" fmla="*/ 107803 h 373718"/>
                    <a:gd name="connsiteX21" fmla="*/ 388092 w 698326"/>
                    <a:gd name="connsiteY21" fmla="*/ 117386 h 373718"/>
                    <a:gd name="connsiteX22" fmla="*/ 331795 w 698326"/>
                    <a:gd name="connsiteY22" fmla="*/ 252739 h 373718"/>
                    <a:gd name="connsiteX23" fmla="*/ 427620 w 698326"/>
                    <a:gd name="connsiteY23" fmla="*/ 245552 h 373718"/>
                    <a:gd name="connsiteX24" fmla="*/ 410850 w 698326"/>
                    <a:gd name="connsiteY24" fmla="*/ 228783 h 373718"/>
                    <a:gd name="connsiteX25" fmla="*/ 461159 w 698326"/>
                    <a:gd name="connsiteY25" fmla="*/ 178474 h 373718"/>
                    <a:gd name="connsiteX26" fmla="*/ 410850 w 698326"/>
                    <a:gd name="connsiteY26" fmla="*/ 128166 h 373718"/>
                    <a:gd name="connsiteX27" fmla="*/ 427620 w 698326"/>
                    <a:gd name="connsiteY27" fmla="*/ 111397 h 373718"/>
                    <a:gd name="connsiteX28" fmla="*/ 494697 w 698326"/>
                    <a:gd name="connsiteY28" fmla="*/ 178474 h 373718"/>
                    <a:gd name="connsiteX29" fmla="*/ 427620 w 698326"/>
                    <a:gd name="connsiteY29"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10234 w 698326"/>
                    <a:gd name="connsiteY16" fmla="*/ 243156 h 373718"/>
                    <a:gd name="connsiteX17" fmla="*/ 366531 w 698326"/>
                    <a:gd name="connsiteY17" fmla="*/ 107803 h 373718"/>
                    <a:gd name="connsiteX18" fmla="*/ 388092 w 698326"/>
                    <a:gd name="connsiteY18" fmla="*/ 117386 h 373718"/>
                    <a:gd name="connsiteX19" fmla="*/ 331795 w 698326"/>
                    <a:gd name="connsiteY19" fmla="*/ 252739 h 373718"/>
                    <a:gd name="connsiteX20" fmla="*/ 427620 w 698326"/>
                    <a:gd name="connsiteY20" fmla="*/ 245552 h 373718"/>
                    <a:gd name="connsiteX21" fmla="*/ 410850 w 698326"/>
                    <a:gd name="connsiteY21" fmla="*/ 228783 h 373718"/>
                    <a:gd name="connsiteX22" fmla="*/ 461159 w 698326"/>
                    <a:gd name="connsiteY22" fmla="*/ 178474 h 373718"/>
                    <a:gd name="connsiteX23" fmla="*/ 410850 w 698326"/>
                    <a:gd name="connsiteY23" fmla="*/ 128166 h 373718"/>
                    <a:gd name="connsiteX24" fmla="*/ 427620 w 698326"/>
                    <a:gd name="connsiteY24" fmla="*/ 111397 h 373718"/>
                    <a:gd name="connsiteX25" fmla="*/ 494697 w 698326"/>
                    <a:gd name="connsiteY25" fmla="*/ 178474 h 373718"/>
                    <a:gd name="connsiteX26" fmla="*/ 427620 w 698326"/>
                    <a:gd name="connsiteY26"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66531 w 698326"/>
                    <a:gd name="connsiteY16" fmla="*/ 107803 h 373718"/>
                    <a:gd name="connsiteX17" fmla="*/ 388092 w 698326"/>
                    <a:gd name="connsiteY17" fmla="*/ 117386 h 373718"/>
                    <a:gd name="connsiteX18" fmla="*/ 331795 w 698326"/>
                    <a:gd name="connsiteY18" fmla="*/ 252739 h 373718"/>
                    <a:gd name="connsiteX19" fmla="*/ 427620 w 698326"/>
                    <a:gd name="connsiteY19" fmla="*/ 245552 h 373718"/>
                    <a:gd name="connsiteX20" fmla="*/ 410850 w 698326"/>
                    <a:gd name="connsiteY20" fmla="*/ 228783 h 373718"/>
                    <a:gd name="connsiteX21" fmla="*/ 461159 w 698326"/>
                    <a:gd name="connsiteY21" fmla="*/ 178474 h 373718"/>
                    <a:gd name="connsiteX22" fmla="*/ 410850 w 698326"/>
                    <a:gd name="connsiteY22" fmla="*/ 128166 h 373718"/>
                    <a:gd name="connsiteX23" fmla="*/ 427620 w 698326"/>
                    <a:gd name="connsiteY23" fmla="*/ 111397 h 373718"/>
                    <a:gd name="connsiteX24" fmla="*/ 494697 w 698326"/>
                    <a:gd name="connsiteY24" fmla="*/ 178474 h 373718"/>
                    <a:gd name="connsiteX25" fmla="*/ 427620 w 698326"/>
                    <a:gd name="connsiteY25"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27620 w 698326"/>
                    <a:gd name="connsiteY18" fmla="*/ 245552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24" fmla="*/ 427620 w 698326"/>
                    <a:gd name="connsiteY24"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61159 w 698326"/>
                    <a:gd name="connsiteY19" fmla="*/ 178474 h 373718"/>
                    <a:gd name="connsiteX20" fmla="*/ 410850 w 698326"/>
                    <a:gd name="connsiteY20" fmla="*/ 128166 h 373718"/>
                    <a:gd name="connsiteX21" fmla="*/ 427620 w 698326"/>
                    <a:gd name="connsiteY21" fmla="*/ 111397 h 373718"/>
                    <a:gd name="connsiteX22" fmla="*/ 494697 w 698326"/>
                    <a:gd name="connsiteY22"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10850 w 698326"/>
                    <a:gd name="connsiteY17" fmla="*/ 128166 h 373718"/>
                    <a:gd name="connsiteX18" fmla="*/ 427620 w 698326"/>
                    <a:gd name="connsiteY18" fmla="*/ 111397 h 373718"/>
                    <a:gd name="connsiteX19" fmla="*/ 494697 w 698326"/>
                    <a:gd name="connsiteY19"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27620 w 698326"/>
                    <a:gd name="connsiteY17" fmla="*/ 111397 h 373718"/>
                    <a:gd name="connsiteX18" fmla="*/ 494697 w 698326"/>
                    <a:gd name="connsiteY18"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94697 w 698326"/>
                    <a:gd name="connsiteY17"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326" h="373718">
                      <a:moveTo>
                        <a:pt x="607292" y="29945"/>
                      </a:moveTo>
                      <a:cubicBezTo>
                        <a:pt x="607292" y="13176"/>
                        <a:pt x="594116" y="0"/>
                        <a:pt x="577347" y="0"/>
                      </a:cubicBezTo>
                      <a:lnTo>
                        <a:pt x="577347" y="0"/>
                      </a:lnTo>
                      <a:lnTo>
                        <a:pt x="120979" y="0"/>
                      </a:lnTo>
                      <a:cubicBezTo>
                        <a:pt x="104210" y="0"/>
                        <a:pt x="91034" y="13176"/>
                        <a:pt x="91034" y="29945"/>
                      </a:cubicBezTo>
                      <a:lnTo>
                        <a:pt x="91034" y="29945"/>
                      </a:lnTo>
                      <a:lnTo>
                        <a:pt x="91034" y="328201"/>
                      </a:lnTo>
                      <a:lnTo>
                        <a:pt x="0" y="328201"/>
                      </a:lnTo>
                      <a:lnTo>
                        <a:pt x="0" y="343773"/>
                      </a:lnTo>
                      <a:cubicBezTo>
                        <a:pt x="0" y="360542"/>
                        <a:pt x="13176" y="373718"/>
                        <a:pt x="29945" y="373718"/>
                      </a:cubicBezTo>
                      <a:lnTo>
                        <a:pt x="668381" y="373718"/>
                      </a:lnTo>
                      <a:cubicBezTo>
                        <a:pt x="685150" y="373718"/>
                        <a:pt x="698326" y="360542"/>
                        <a:pt x="698326" y="343773"/>
                      </a:cubicBezTo>
                      <a:lnTo>
                        <a:pt x="698326" y="328201"/>
                      </a:lnTo>
                      <a:lnTo>
                        <a:pt x="607292" y="328201"/>
                      </a:lnTo>
                      <a:lnTo>
                        <a:pt x="607292" y="29945"/>
                      </a:lnTo>
                      <a:close/>
                    </a:path>
                  </a:pathLst>
                </a:custGeom>
                <a:solidFill>
                  <a:schemeClr val="bg1">
                    <a:lumMod val="65000"/>
                  </a:schemeClr>
                </a:solidFill>
                <a:ln w="11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Graphic 23" descr="Apple with solid fill">
                  <a:extLst>
                    <a:ext uri="{FF2B5EF4-FFF2-40B4-BE49-F238E27FC236}">
                      <a16:creationId xmlns:a16="http://schemas.microsoft.com/office/drawing/2014/main" id="{E5FFAC61-E376-3B4D-4B79-A72326DE5E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50961">
                  <a:off x="7509071" y="5701210"/>
                  <a:ext cx="342908" cy="314834"/>
                </a:xfrm>
                <a:prstGeom prst="rect">
                  <a:avLst/>
                </a:prstGeom>
              </p:spPr>
            </p:pic>
          </p:grpSp>
          <p:sp>
            <p:nvSpPr>
              <p:cNvPr id="20" name="TextBox 19">
                <a:extLst>
                  <a:ext uri="{FF2B5EF4-FFF2-40B4-BE49-F238E27FC236}">
                    <a16:creationId xmlns:a16="http://schemas.microsoft.com/office/drawing/2014/main" id="{F2C43A38-7B13-4281-0346-AE54465DB214}"/>
                  </a:ext>
                </a:extLst>
              </p:cNvPr>
              <p:cNvSpPr txBox="1"/>
              <p:nvPr/>
            </p:nvSpPr>
            <p:spPr>
              <a:xfrm>
                <a:off x="234505" y="4180600"/>
                <a:ext cx="818438" cy="261610"/>
              </a:xfrm>
              <a:prstGeom prst="rect">
                <a:avLst/>
              </a:prstGeom>
              <a:noFill/>
            </p:spPr>
            <p:txBody>
              <a:bodyPr wrap="square" rtlCol="0">
                <a:spAutoFit/>
              </a:bodyPr>
              <a:lstStyle/>
              <a:p>
                <a:pPr algn="ctr"/>
                <a:r>
                  <a:rPr lang="en-GB" sz="1100" b="1">
                    <a:effectLst>
                      <a:glow rad="101600">
                        <a:schemeClr val="bg1">
                          <a:alpha val="60000"/>
                        </a:schemeClr>
                      </a:glow>
                    </a:effectLst>
                  </a:rPr>
                  <a:t>Designers</a:t>
                </a:r>
              </a:p>
            </p:txBody>
          </p:sp>
        </p:grpSp>
      </p:grpSp>
      <p:grpSp>
        <p:nvGrpSpPr>
          <p:cNvPr id="25" name="Group 24">
            <a:extLst>
              <a:ext uri="{FF2B5EF4-FFF2-40B4-BE49-F238E27FC236}">
                <a16:creationId xmlns:a16="http://schemas.microsoft.com/office/drawing/2014/main" id="{33860827-A061-4528-5C5F-1FEC61F2BA91}"/>
              </a:ext>
            </a:extLst>
          </p:cNvPr>
          <p:cNvGrpSpPr/>
          <p:nvPr/>
        </p:nvGrpSpPr>
        <p:grpSpPr>
          <a:xfrm>
            <a:off x="264822" y="2983979"/>
            <a:ext cx="779880" cy="731864"/>
            <a:chOff x="236141" y="2230913"/>
            <a:chExt cx="779880" cy="731864"/>
          </a:xfrm>
        </p:grpSpPr>
        <p:grpSp>
          <p:nvGrpSpPr>
            <p:cNvPr id="26" name="Group 25">
              <a:extLst>
                <a:ext uri="{FF2B5EF4-FFF2-40B4-BE49-F238E27FC236}">
                  <a16:creationId xmlns:a16="http://schemas.microsoft.com/office/drawing/2014/main" id="{21889163-8194-12CC-F7FD-DF7FDF4D09F3}"/>
                </a:ext>
              </a:extLst>
            </p:cNvPr>
            <p:cNvGrpSpPr/>
            <p:nvPr/>
          </p:nvGrpSpPr>
          <p:grpSpPr>
            <a:xfrm>
              <a:off x="236141" y="2230913"/>
              <a:ext cx="779880" cy="731864"/>
              <a:chOff x="236141" y="3016903"/>
              <a:chExt cx="779880" cy="731864"/>
            </a:xfrm>
          </p:grpSpPr>
          <p:sp>
            <p:nvSpPr>
              <p:cNvPr id="31" name="Rectangle: Rounded Corners 30">
                <a:extLst>
                  <a:ext uri="{FF2B5EF4-FFF2-40B4-BE49-F238E27FC236}">
                    <a16:creationId xmlns:a16="http://schemas.microsoft.com/office/drawing/2014/main" id="{6983907D-5949-3714-B69D-92112900837A}"/>
                  </a:ext>
                </a:extLst>
              </p:cNvPr>
              <p:cNvSpPr/>
              <p:nvPr/>
            </p:nvSpPr>
            <p:spPr>
              <a:xfrm>
                <a:off x="278739" y="3016903"/>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89872006-EDFD-093C-D30A-97AD7C2528DA}"/>
                  </a:ext>
                </a:extLst>
              </p:cNvPr>
              <p:cNvSpPr txBox="1"/>
              <p:nvPr/>
            </p:nvSpPr>
            <p:spPr>
              <a:xfrm>
                <a:off x="236141" y="3417201"/>
                <a:ext cx="779880" cy="331566"/>
              </a:xfrm>
              <a:prstGeom prst="rect">
                <a:avLst/>
              </a:prstGeom>
              <a:noFill/>
            </p:spPr>
            <p:txBody>
              <a:bodyPr wrap="square" rtlCol="0">
                <a:spAutoFit/>
              </a:bodyPr>
              <a:lstStyle/>
              <a:p>
                <a:pPr algn="ctr">
                  <a:lnSpc>
                    <a:spcPts val="900"/>
                  </a:lnSpc>
                </a:pPr>
                <a:r>
                  <a:rPr lang="en-GB" sz="1100" b="1" spc="-70"/>
                  <a:t>Assessment bodies</a:t>
                </a:r>
              </a:p>
            </p:txBody>
          </p:sp>
        </p:grpSp>
        <p:grpSp>
          <p:nvGrpSpPr>
            <p:cNvPr id="28" name="Group 27">
              <a:extLst>
                <a:ext uri="{FF2B5EF4-FFF2-40B4-BE49-F238E27FC236}">
                  <a16:creationId xmlns:a16="http://schemas.microsoft.com/office/drawing/2014/main" id="{E64D18CD-5B6F-F9ED-341D-CCA4A5861B74}"/>
                </a:ext>
              </a:extLst>
            </p:cNvPr>
            <p:cNvGrpSpPr/>
            <p:nvPr/>
          </p:nvGrpSpPr>
          <p:grpSpPr>
            <a:xfrm>
              <a:off x="461881" y="2250317"/>
              <a:ext cx="459155" cy="462307"/>
              <a:chOff x="8466845" y="5113867"/>
              <a:chExt cx="1055519" cy="1062764"/>
            </a:xfrm>
          </p:grpSpPr>
          <p:sp>
            <p:nvSpPr>
              <p:cNvPr id="29" name="Freeform: Shape 28">
                <a:extLst>
                  <a:ext uri="{FF2B5EF4-FFF2-40B4-BE49-F238E27FC236}">
                    <a16:creationId xmlns:a16="http://schemas.microsoft.com/office/drawing/2014/main" id="{D09FD4AA-B744-89D6-0F89-4B3B16A695B9}"/>
                  </a:ext>
                </a:extLst>
              </p:cNvPr>
              <p:cNvSpPr/>
              <p:nvPr/>
            </p:nvSpPr>
            <p:spPr>
              <a:xfrm>
                <a:off x="8466845" y="5113867"/>
                <a:ext cx="824810" cy="999404"/>
              </a:xfrm>
              <a:custGeom>
                <a:avLst/>
                <a:gdLst>
                  <a:gd name="connsiteX0" fmla="*/ 609505 w 609523"/>
                  <a:gd name="connsiteY0" fmla="*/ 533019 h 753122"/>
                  <a:gd name="connsiteX1" fmla="*/ 573938 w 609523"/>
                  <a:gd name="connsiteY1" fmla="*/ 461582 h 753122"/>
                  <a:gd name="connsiteX2" fmla="*/ 483337 w 609523"/>
                  <a:gd name="connsiteY2" fmla="*/ 410404 h 753122"/>
                  <a:gd name="connsiteX3" fmla="*/ 483213 w 609523"/>
                  <a:gd name="connsiteY3" fmla="*/ 410347 h 753122"/>
                  <a:gd name="connsiteX4" fmla="*/ 483213 w 609523"/>
                  <a:gd name="connsiteY4" fmla="*/ 410347 h 753122"/>
                  <a:gd name="connsiteX5" fmla="*/ 482965 w 609523"/>
                  <a:gd name="connsiteY5" fmla="*/ 410251 h 753122"/>
                  <a:gd name="connsiteX6" fmla="*/ 468611 w 609523"/>
                  <a:gd name="connsiteY6" fmla="*/ 404536 h 753122"/>
                  <a:gd name="connsiteX7" fmla="*/ 405898 w 609523"/>
                  <a:gd name="connsiteY7" fmla="*/ 379590 h 753122"/>
                  <a:gd name="connsiteX8" fmla="*/ 400002 w 609523"/>
                  <a:gd name="connsiteY8" fmla="*/ 370789 h 753122"/>
                  <a:gd name="connsiteX9" fmla="*/ 400002 w 609523"/>
                  <a:gd name="connsiteY9" fmla="*/ 347415 h 753122"/>
                  <a:gd name="connsiteX10" fmla="*/ 457200 w 609523"/>
                  <a:gd name="connsiteY10" fmla="*/ 228600 h 753122"/>
                  <a:gd name="connsiteX11" fmla="*/ 457200 w 609523"/>
                  <a:gd name="connsiteY11" fmla="*/ 214313 h 753122"/>
                  <a:gd name="connsiteX12" fmla="*/ 472773 w 609523"/>
                  <a:gd name="connsiteY12" fmla="*/ 160487 h 753122"/>
                  <a:gd name="connsiteX13" fmla="*/ 377095 w 609523"/>
                  <a:gd name="connsiteY13" fmla="*/ 17974 h 753122"/>
                  <a:gd name="connsiteX14" fmla="*/ 363122 w 609523"/>
                  <a:gd name="connsiteY14" fmla="*/ 19221 h 753122"/>
                  <a:gd name="connsiteX15" fmla="*/ 353501 w 609523"/>
                  <a:gd name="connsiteY15" fmla="*/ 25889 h 753122"/>
                  <a:gd name="connsiteX16" fmla="*/ 342862 w 609523"/>
                  <a:gd name="connsiteY16" fmla="*/ 11344 h 753122"/>
                  <a:gd name="connsiteX17" fmla="*/ 329117 w 609523"/>
                  <a:gd name="connsiteY17" fmla="*/ 2591 h 753122"/>
                  <a:gd name="connsiteX18" fmla="*/ 299104 w 609523"/>
                  <a:gd name="connsiteY18" fmla="*/ 0 h 753122"/>
                  <a:gd name="connsiteX19" fmla="*/ 153905 w 609523"/>
                  <a:gd name="connsiteY19" fmla="*/ 91440 h 753122"/>
                  <a:gd name="connsiteX20" fmla="*/ 152133 w 609523"/>
                  <a:gd name="connsiteY20" fmla="*/ 219437 h 753122"/>
                  <a:gd name="connsiteX21" fmla="*/ 152400 w 609523"/>
                  <a:gd name="connsiteY21" fmla="*/ 221437 h 753122"/>
                  <a:gd name="connsiteX22" fmla="*/ 152400 w 609523"/>
                  <a:gd name="connsiteY22" fmla="*/ 228600 h 753122"/>
                  <a:gd name="connsiteX23" fmla="*/ 209455 w 609523"/>
                  <a:gd name="connsiteY23" fmla="*/ 347348 h 753122"/>
                  <a:gd name="connsiteX24" fmla="*/ 209455 w 609523"/>
                  <a:gd name="connsiteY24" fmla="*/ 370742 h 753122"/>
                  <a:gd name="connsiteX25" fmla="*/ 203740 w 609523"/>
                  <a:gd name="connsiteY25" fmla="*/ 379476 h 753122"/>
                  <a:gd name="connsiteX26" fmla="*/ 139284 w 609523"/>
                  <a:gd name="connsiteY26" fmla="*/ 405136 h 753122"/>
                  <a:gd name="connsiteX27" fmla="*/ 124587 w 609523"/>
                  <a:gd name="connsiteY27" fmla="*/ 410985 h 753122"/>
                  <a:gd name="connsiteX28" fmla="*/ 44958 w 609523"/>
                  <a:gd name="connsiteY28" fmla="*/ 454190 h 753122"/>
                  <a:gd name="connsiteX29" fmla="*/ 72580 w 609523"/>
                  <a:gd name="connsiteY29" fmla="*/ 481813 h 753122"/>
                  <a:gd name="connsiteX30" fmla="*/ 85801 w 609523"/>
                  <a:gd name="connsiteY30" fmla="*/ 495052 h 753122"/>
                  <a:gd name="connsiteX31" fmla="*/ 72790 w 609523"/>
                  <a:gd name="connsiteY31" fmla="*/ 508540 h 753122"/>
                  <a:gd name="connsiteX32" fmla="*/ 59169 w 609523"/>
                  <a:gd name="connsiteY32" fmla="*/ 522637 h 753122"/>
                  <a:gd name="connsiteX33" fmla="*/ 58988 w 609523"/>
                  <a:gd name="connsiteY33" fmla="*/ 522818 h 753122"/>
                  <a:gd name="connsiteX34" fmla="*/ 58807 w 609523"/>
                  <a:gd name="connsiteY34" fmla="*/ 522999 h 753122"/>
                  <a:gd name="connsiteX35" fmla="*/ 38138 w 609523"/>
                  <a:gd name="connsiteY35" fmla="*/ 531438 h 753122"/>
                  <a:gd name="connsiteX36" fmla="*/ 35785 w 609523"/>
                  <a:gd name="connsiteY36" fmla="*/ 531352 h 753122"/>
                  <a:gd name="connsiteX37" fmla="*/ 29118 w 609523"/>
                  <a:gd name="connsiteY37" fmla="*/ 538020 h 753122"/>
                  <a:gd name="connsiteX38" fmla="*/ 120463 w 609523"/>
                  <a:gd name="connsiteY38" fmla="*/ 629860 h 753122"/>
                  <a:gd name="connsiteX39" fmla="*/ 120486 w 609523"/>
                  <a:gd name="connsiteY39" fmla="*/ 678232 h 753122"/>
                  <a:gd name="connsiteX40" fmla="*/ 72114 w 609523"/>
                  <a:gd name="connsiteY40" fmla="*/ 678256 h 753122"/>
                  <a:gd name="connsiteX41" fmla="*/ 0 w 609523"/>
                  <a:gd name="connsiteY41" fmla="*/ 606400 h 753122"/>
                  <a:gd name="connsiteX42" fmla="*/ 0 w 609523"/>
                  <a:gd name="connsiteY42" fmla="*/ 700792 h 753122"/>
                  <a:gd name="connsiteX43" fmla="*/ 8477 w 609523"/>
                  <a:gd name="connsiteY43" fmla="*/ 706450 h 753122"/>
                  <a:gd name="connsiteX44" fmla="*/ 307438 w 609523"/>
                  <a:gd name="connsiteY44" fmla="*/ 753123 h 753122"/>
                  <a:gd name="connsiteX45" fmla="*/ 601904 w 609523"/>
                  <a:gd name="connsiteY45" fmla="*/ 705841 h 753122"/>
                  <a:gd name="connsiteX46" fmla="*/ 609524 w 609523"/>
                  <a:gd name="connsiteY46" fmla="*/ 700126 h 753122"/>
                  <a:gd name="connsiteX47" fmla="*/ 190500 w 609523"/>
                  <a:gd name="connsiteY47" fmla="*/ 228600 h 753122"/>
                  <a:gd name="connsiteX48" fmla="*/ 190500 w 609523"/>
                  <a:gd name="connsiteY48" fmla="*/ 196215 h 753122"/>
                  <a:gd name="connsiteX49" fmla="*/ 375590 w 609523"/>
                  <a:gd name="connsiteY49" fmla="*/ 117872 h 753122"/>
                  <a:gd name="connsiteX50" fmla="*/ 419100 w 609523"/>
                  <a:gd name="connsiteY50" fmla="*/ 182251 h 753122"/>
                  <a:gd name="connsiteX51" fmla="*/ 419100 w 609523"/>
                  <a:gd name="connsiteY51" fmla="*/ 228600 h 753122"/>
                  <a:gd name="connsiteX52" fmla="*/ 304800 w 609523"/>
                  <a:gd name="connsiteY52" fmla="*/ 342900 h 753122"/>
                  <a:gd name="connsiteX53" fmla="*/ 190500 w 609523"/>
                  <a:gd name="connsiteY53" fmla="*/ 228600 h 753122"/>
                  <a:gd name="connsiteX54" fmla="*/ 266605 w 609523"/>
                  <a:gd name="connsiteY54" fmla="*/ 601513 h 753122"/>
                  <a:gd name="connsiteX55" fmla="*/ 160430 w 609523"/>
                  <a:gd name="connsiteY55" fmla="*/ 437731 h 753122"/>
                  <a:gd name="connsiteX56" fmla="*/ 199358 w 609523"/>
                  <a:gd name="connsiteY56" fmla="*/ 422234 h 753122"/>
                  <a:gd name="connsiteX57" fmla="*/ 266605 w 609523"/>
                  <a:gd name="connsiteY57" fmla="*/ 449142 h 753122"/>
                  <a:gd name="connsiteX58" fmla="*/ 304705 w 609523"/>
                  <a:gd name="connsiteY58" fmla="*/ 423396 h 753122"/>
                  <a:gd name="connsiteX59" fmla="*/ 239506 w 609523"/>
                  <a:gd name="connsiteY59" fmla="*/ 397316 h 753122"/>
                  <a:gd name="connsiteX60" fmla="*/ 247555 w 609523"/>
                  <a:gd name="connsiteY60" fmla="*/ 370742 h 753122"/>
                  <a:gd name="connsiteX61" fmla="*/ 247555 w 609523"/>
                  <a:gd name="connsiteY61" fmla="*/ 369789 h 753122"/>
                  <a:gd name="connsiteX62" fmla="*/ 361912 w 609523"/>
                  <a:gd name="connsiteY62" fmla="*/ 369789 h 753122"/>
                  <a:gd name="connsiteX63" fmla="*/ 361912 w 609523"/>
                  <a:gd name="connsiteY63" fmla="*/ 370742 h 753122"/>
                  <a:gd name="connsiteX64" fmla="*/ 369951 w 609523"/>
                  <a:gd name="connsiteY64" fmla="*/ 397259 h 753122"/>
                  <a:gd name="connsiteX65" fmla="*/ 342805 w 609523"/>
                  <a:gd name="connsiteY65" fmla="*/ 600751 h 753122"/>
                  <a:gd name="connsiteX66" fmla="*/ 342805 w 609523"/>
                  <a:gd name="connsiteY66" fmla="*/ 449142 h 753122"/>
                  <a:gd name="connsiteX67" fmla="*/ 410099 w 609523"/>
                  <a:gd name="connsiteY67" fmla="*/ 422224 h 753122"/>
                  <a:gd name="connsiteX68" fmla="*/ 447694 w 609523"/>
                  <a:gd name="connsiteY68" fmla="*/ 437198 h 753122"/>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120486 w 609524"/>
                  <a:gd name="connsiteY38" fmla="*/ 678232 h 753123"/>
                  <a:gd name="connsiteX39" fmla="*/ 72114 w 609524"/>
                  <a:gd name="connsiteY39" fmla="*/ 678256 h 753123"/>
                  <a:gd name="connsiteX40" fmla="*/ 0 w 609524"/>
                  <a:gd name="connsiteY40" fmla="*/ 606400 h 753123"/>
                  <a:gd name="connsiteX41" fmla="*/ 0 w 609524"/>
                  <a:gd name="connsiteY41" fmla="*/ 700792 h 753123"/>
                  <a:gd name="connsiteX42" fmla="*/ 8477 w 609524"/>
                  <a:gd name="connsiteY42" fmla="*/ 706450 h 753123"/>
                  <a:gd name="connsiteX43" fmla="*/ 307438 w 609524"/>
                  <a:gd name="connsiteY43" fmla="*/ 753123 h 753123"/>
                  <a:gd name="connsiteX44" fmla="*/ 601904 w 609524"/>
                  <a:gd name="connsiteY44" fmla="*/ 705841 h 753123"/>
                  <a:gd name="connsiteX45" fmla="*/ 609524 w 609524"/>
                  <a:gd name="connsiteY45" fmla="*/ 700126 h 753123"/>
                  <a:gd name="connsiteX46" fmla="*/ 609505 w 609524"/>
                  <a:gd name="connsiteY46" fmla="*/ 533019 h 753123"/>
                  <a:gd name="connsiteX47" fmla="*/ 190500 w 609524"/>
                  <a:gd name="connsiteY47" fmla="*/ 228600 h 753123"/>
                  <a:gd name="connsiteX48" fmla="*/ 190500 w 609524"/>
                  <a:gd name="connsiteY48" fmla="*/ 196215 h 753123"/>
                  <a:gd name="connsiteX49" fmla="*/ 375590 w 609524"/>
                  <a:gd name="connsiteY49" fmla="*/ 117872 h 753123"/>
                  <a:gd name="connsiteX50" fmla="*/ 419100 w 609524"/>
                  <a:gd name="connsiteY50" fmla="*/ 182251 h 753123"/>
                  <a:gd name="connsiteX51" fmla="*/ 419100 w 609524"/>
                  <a:gd name="connsiteY51" fmla="*/ 228600 h 753123"/>
                  <a:gd name="connsiteX52" fmla="*/ 304800 w 609524"/>
                  <a:gd name="connsiteY52" fmla="*/ 342900 h 753123"/>
                  <a:gd name="connsiteX53" fmla="*/ 190500 w 609524"/>
                  <a:gd name="connsiteY53" fmla="*/ 228600 h 753123"/>
                  <a:gd name="connsiteX54" fmla="*/ 266605 w 609524"/>
                  <a:gd name="connsiteY54" fmla="*/ 601513 h 753123"/>
                  <a:gd name="connsiteX55" fmla="*/ 160430 w 609524"/>
                  <a:gd name="connsiteY55" fmla="*/ 437731 h 753123"/>
                  <a:gd name="connsiteX56" fmla="*/ 199358 w 609524"/>
                  <a:gd name="connsiteY56" fmla="*/ 422234 h 753123"/>
                  <a:gd name="connsiteX57" fmla="*/ 266605 w 609524"/>
                  <a:gd name="connsiteY57" fmla="*/ 449142 h 753123"/>
                  <a:gd name="connsiteX58" fmla="*/ 266605 w 609524"/>
                  <a:gd name="connsiteY58" fmla="*/ 601513 h 753123"/>
                  <a:gd name="connsiteX59" fmla="*/ 304705 w 609524"/>
                  <a:gd name="connsiteY59" fmla="*/ 423396 h 753123"/>
                  <a:gd name="connsiteX60" fmla="*/ 239506 w 609524"/>
                  <a:gd name="connsiteY60" fmla="*/ 397316 h 753123"/>
                  <a:gd name="connsiteX61" fmla="*/ 247555 w 609524"/>
                  <a:gd name="connsiteY61" fmla="*/ 370742 h 753123"/>
                  <a:gd name="connsiteX62" fmla="*/ 247555 w 609524"/>
                  <a:gd name="connsiteY62" fmla="*/ 369789 h 753123"/>
                  <a:gd name="connsiteX63" fmla="*/ 361912 w 609524"/>
                  <a:gd name="connsiteY63" fmla="*/ 369789 h 753123"/>
                  <a:gd name="connsiteX64" fmla="*/ 361912 w 609524"/>
                  <a:gd name="connsiteY64" fmla="*/ 370742 h 753123"/>
                  <a:gd name="connsiteX65" fmla="*/ 369951 w 609524"/>
                  <a:gd name="connsiteY65" fmla="*/ 397259 h 753123"/>
                  <a:gd name="connsiteX66" fmla="*/ 304705 w 609524"/>
                  <a:gd name="connsiteY66" fmla="*/ 423396 h 753123"/>
                  <a:gd name="connsiteX67" fmla="*/ 342805 w 609524"/>
                  <a:gd name="connsiteY67" fmla="*/ 600751 h 753123"/>
                  <a:gd name="connsiteX68" fmla="*/ 342805 w 609524"/>
                  <a:gd name="connsiteY68" fmla="*/ 449142 h 753123"/>
                  <a:gd name="connsiteX69" fmla="*/ 410099 w 609524"/>
                  <a:gd name="connsiteY69" fmla="*/ 422224 h 753123"/>
                  <a:gd name="connsiteX70" fmla="*/ 447694 w 609524"/>
                  <a:gd name="connsiteY70" fmla="*/ 437198 h 753123"/>
                  <a:gd name="connsiteX71" fmla="*/ 342805 w 609524"/>
                  <a:gd name="connsiteY71"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72114 w 609524"/>
                  <a:gd name="connsiteY38" fmla="*/ 678256 h 753123"/>
                  <a:gd name="connsiteX39" fmla="*/ 0 w 609524"/>
                  <a:gd name="connsiteY39" fmla="*/ 606400 h 753123"/>
                  <a:gd name="connsiteX40" fmla="*/ 0 w 609524"/>
                  <a:gd name="connsiteY40" fmla="*/ 700792 h 753123"/>
                  <a:gd name="connsiteX41" fmla="*/ 8477 w 609524"/>
                  <a:gd name="connsiteY41" fmla="*/ 706450 h 753123"/>
                  <a:gd name="connsiteX42" fmla="*/ 307438 w 609524"/>
                  <a:gd name="connsiteY42" fmla="*/ 753123 h 753123"/>
                  <a:gd name="connsiteX43" fmla="*/ 601904 w 609524"/>
                  <a:gd name="connsiteY43" fmla="*/ 705841 h 753123"/>
                  <a:gd name="connsiteX44" fmla="*/ 609524 w 609524"/>
                  <a:gd name="connsiteY44" fmla="*/ 700126 h 753123"/>
                  <a:gd name="connsiteX45" fmla="*/ 609505 w 609524"/>
                  <a:gd name="connsiteY45" fmla="*/ 533019 h 753123"/>
                  <a:gd name="connsiteX46" fmla="*/ 190500 w 609524"/>
                  <a:gd name="connsiteY46" fmla="*/ 228600 h 753123"/>
                  <a:gd name="connsiteX47" fmla="*/ 190500 w 609524"/>
                  <a:gd name="connsiteY47" fmla="*/ 196215 h 753123"/>
                  <a:gd name="connsiteX48" fmla="*/ 375590 w 609524"/>
                  <a:gd name="connsiteY48" fmla="*/ 117872 h 753123"/>
                  <a:gd name="connsiteX49" fmla="*/ 419100 w 609524"/>
                  <a:gd name="connsiteY49" fmla="*/ 182251 h 753123"/>
                  <a:gd name="connsiteX50" fmla="*/ 419100 w 609524"/>
                  <a:gd name="connsiteY50" fmla="*/ 228600 h 753123"/>
                  <a:gd name="connsiteX51" fmla="*/ 304800 w 609524"/>
                  <a:gd name="connsiteY51" fmla="*/ 342900 h 753123"/>
                  <a:gd name="connsiteX52" fmla="*/ 190500 w 609524"/>
                  <a:gd name="connsiteY52" fmla="*/ 228600 h 753123"/>
                  <a:gd name="connsiteX53" fmla="*/ 266605 w 609524"/>
                  <a:gd name="connsiteY53" fmla="*/ 601513 h 753123"/>
                  <a:gd name="connsiteX54" fmla="*/ 160430 w 609524"/>
                  <a:gd name="connsiteY54" fmla="*/ 437731 h 753123"/>
                  <a:gd name="connsiteX55" fmla="*/ 199358 w 609524"/>
                  <a:gd name="connsiteY55" fmla="*/ 422234 h 753123"/>
                  <a:gd name="connsiteX56" fmla="*/ 266605 w 609524"/>
                  <a:gd name="connsiteY56" fmla="*/ 449142 h 753123"/>
                  <a:gd name="connsiteX57" fmla="*/ 266605 w 609524"/>
                  <a:gd name="connsiteY57" fmla="*/ 601513 h 753123"/>
                  <a:gd name="connsiteX58" fmla="*/ 304705 w 609524"/>
                  <a:gd name="connsiteY58" fmla="*/ 423396 h 753123"/>
                  <a:gd name="connsiteX59" fmla="*/ 239506 w 609524"/>
                  <a:gd name="connsiteY59" fmla="*/ 397316 h 753123"/>
                  <a:gd name="connsiteX60" fmla="*/ 247555 w 609524"/>
                  <a:gd name="connsiteY60" fmla="*/ 370742 h 753123"/>
                  <a:gd name="connsiteX61" fmla="*/ 247555 w 609524"/>
                  <a:gd name="connsiteY61" fmla="*/ 369789 h 753123"/>
                  <a:gd name="connsiteX62" fmla="*/ 361912 w 609524"/>
                  <a:gd name="connsiteY62" fmla="*/ 369789 h 753123"/>
                  <a:gd name="connsiteX63" fmla="*/ 361912 w 609524"/>
                  <a:gd name="connsiteY63" fmla="*/ 370742 h 753123"/>
                  <a:gd name="connsiteX64" fmla="*/ 369951 w 609524"/>
                  <a:gd name="connsiteY64" fmla="*/ 397259 h 753123"/>
                  <a:gd name="connsiteX65" fmla="*/ 304705 w 609524"/>
                  <a:gd name="connsiteY65" fmla="*/ 423396 h 753123"/>
                  <a:gd name="connsiteX66" fmla="*/ 342805 w 609524"/>
                  <a:gd name="connsiteY66" fmla="*/ 600751 h 753123"/>
                  <a:gd name="connsiteX67" fmla="*/ 342805 w 609524"/>
                  <a:gd name="connsiteY67" fmla="*/ 449142 h 753123"/>
                  <a:gd name="connsiteX68" fmla="*/ 410099 w 609524"/>
                  <a:gd name="connsiteY68" fmla="*/ 422224 h 753123"/>
                  <a:gd name="connsiteX69" fmla="*/ 447694 w 609524"/>
                  <a:gd name="connsiteY69" fmla="*/ 437198 h 753123"/>
                  <a:gd name="connsiteX70" fmla="*/ 342805 w 609524"/>
                  <a:gd name="connsiteY70"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29118 w 609524"/>
                  <a:gd name="connsiteY37" fmla="*/ 538020 h 753123"/>
                  <a:gd name="connsiteX38" fmla="*/ 0 w 609524"/>
                  <a:gd name="connsiteY38" fmla="*/ 606400 h 753123"/>
                  <a:gd name="connsiteX39" fmla="*/ 0 w 609524"/>
                  <a:gd name="connsiteY39" fmla="*/ 700792 h 753123"/>
                  <a:gd name="connsiteX40" fmla="*/ 8477 w 609524"/>
                  <a:gd name="connsiteY40" fmla="*/ 706450 h 753123"/>
                  <a:gd name="connsiteX41" fmla="*/ 307438 w 609524"/>
                  <a:gd name="connsiteY41" fmla="*/ 753123 h 753123"/>
                  <a:gd name="connsiteX42" fmla="*/ 601904 w 609524"/>
                  <a:gd name="connsiteY42" fmla="*/ 705841 h 753123"/>
                  <a:gd name="connsiteX43" fmla="*/ 609524 w 609524"/>
                  <a:gd name="connsiteY43" fmla="*/ 700126 h 753123"/>
                  <a:gd name="connsiteX44" fmla="*/ 609505 w 609524"/>
                  <a:gd name="connsiteY44" fmla="*/ 533019 h 753123"/>
                  <a:gd name="connsiteX45" fmla="*/ 190500 w 609524"/>
                  <a:gd name="connsiteY45" fmla="*/ 228600 h 753123"/>
                  <a:gd name="connsiteX46" fmla="*/ 190500 w 609524"/>
                  <a:gd name="connsiteY46" fmla="*/ 196215 h 753123"/>
                  <a:gd name="connsiteX47" fmla="*/ 375590 w 609524"/>
                  <a:gd name="connsiteY47" fmla="*/ 117872 h 753123"/>
                  <a:gd name="connsiteX48" fmla="*/ 419100 w 609524"/>
                  <a:gd name="connsiteY48" fmla="*/ 182251 h 753123"/>
                  <a:gd name="connsiteX49" fmla="*/ 419100 w 609524"/>
                  <a:gd name="connsiteY49" fmla="*/ 228600 h 753123"/>
                  <a:gd name="connsiteX50" fmla="*/ 304800 w 609524"/>
                  <a:gd name="connsiteY50" fmla="*/ 342900 h 753123"/>
                  <a:gd name="connsiteX51" fmla="*/ 190500 w 609524"/>
                  <a:gd name="connsiteY51" fmla="*/ 228600 h 753123"/>
                  <a:gd name="connsiteX52" fmla="*/ 266605 w 609524"/>
                  <a:gd name="connsiteY52" fmla="*/ 601513 h 753123"/>
                  <a:gd name="connsiteX53" fmla="*/ 160430 w 609524"/>
                  <a:gd name="connsiteY53" fmla="*/ 437731 h 753123"/>
                  <a:gd name="connsiteX54" fmla="*/ 199358 w 609524"/>
                  <a:gd name="connsiteY54" fmla="*/ 422234 h 753123"/>
                  <a:gd name="connsiteX55" fmla="*/ 266605 w 609524"/>
                  <a:gd name="connsiteY55" fmla="*/ 449142 h 753123"/>
                  <a:gd name="connsiteX56" fmla="*/ 266605 w 609524"/>
                  <a:gd name="connsiteY56" fmla="*/ 601513 h 753123"/>
                  <a:gd name="connsiteX57" fmla="*/ 304705 w 609524"/>
                  <a:gd name="connsiteY57" fmla="*/ 423396 h 753123"/>
                  <a:gd name="connsiteX58" fmla="*/ 239506 w 609524"/>
                  <a:gd name="connsiteY58" fmla="*/ 397316 h 753123"/>
                  <a:gd name="connsiteX59" fmla="*/ 247555 w 609524"/>
                  <a:gd name="connsiteY59" fmla="*/ 370742 h 753123"/>
                  <a:gd name="connsiteX60" fmla="*/ 247555 w 609524"/>
                  <a:gd name="connsiteY60" fmla="*/ 369789 h 753123"/>
                  <a:gd name="connsiteX61" fmla="*/ 361912 w 609524"/>
                  <a:gd name="connsiteY61" fmla="*/ 369789 h 753123"/>
                  <a:gd name="connsiteX62" fmla="*/ 361912 w 609524"/>
                  <a:gd name="connsiteY62" fmla="*/ 370742 h 753123"/>
                  <a:gd name="connsiteX63" fmla="*/ 369951 w 609524"/>
                  <a:gd name="connsiteY63" fmla="*/ 397259 h 753123"/>
                  <a:gd name="connsiteX64" fmla="*/ 304705 w 609524"/>
                  <a:gd name="connsiteY64" fmla="*/ 423396 h 753123"/>
                  <a:gd name="connsiteX65" fmla="*/ 342805 w 609524"/>
                  <a:gd name="connsiteY65" fmla="*/ 600751 h 753123"/>
                  <a:gd name="connsiteX66" fmla="*/ 342805 w 609524"/>
                  <a:gd name="connsiteY66" fmla="*/ 449142 h 753123"/>
                  <a:gd name="connsiteX67" fmla="*/ 410099 w 609524"/>
                  <a:gd name="connsiteY67" fmla="*/ 422224 h 753123"/>
                  <a:gd name="connsiteX68" fmla="*/ 447694 w 609524"/>
                  <a:gd name="connsiteY68" fmla="*/ 437198 h 753123"/>
                  <a:gd name="connsiteX69" fmla="*/ 342805 w 609524"/>
                  <a:gd name="connsiteY69"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72790 w 609524"/>
                  <a:gd name="connsiteY31" fmla="*/ 508540 h 753123"/>
                  <a:gd name="connsiteX32" fmla="*/ 59169 w 609524"/>
                  <a:gd name="connsiteY32" fmla="*/ 522637 h 753123"/>
                  <a:gd name="connsiteX33" fmla="*/ 58988 w 609524"/>
                  <a:gd name="connsiteY33" fmla="*/ 522818 h 753123"/>
                  <a:gd name="connsiteX34" fmla="*/ 58807 w 609524"/>
                  <a:gd name="connsiteY34" fmla="*/ 522999 h 753123"/>
                  <a:gd name="connsiteX35" fmla="*/ 38138 w 609524"/>
                  <a:gd name="connsiteY35" fmla="*/ 531438 h 753123"/>
                  <a:gd name="connsiteX36" fmla="*/ 35785 w 609524"/>
                  <a:gd name="connsiteY36" fmla="*/ 531352 h 753123"/>
                  <a:gd name="connsiteX37" fmla="*/ 0 w 609524"/>
                  <a:gd name="connsiteY37" fmla="*/ 606400 h 753123"/>
                  <a:gd name="connsiteX38" fmla="*/ 0 w 609524"/>
                  <a:gd name="connsiteY38" fmla="*/ 700792 h 753123"/>
                  <a:gd name="connsiteX39" fmla="*/ 8477 w 609524"/>
                  <a:gd name="connsiteY39" fmla="*/ 706450 h 753123"/>
                  <a:gd name="connsiteX40" fmla="*/ 307438 w 609524"/>
                  <a:gd name="connsiteY40" fmla="*/ 753123 h 753123"/>
                  <a:gd name="connsiteX41" fmla="*/ 601904 w 609524"/>
                  <a:gd name="connsiteY41" fmla="*/ 705841 h 753123"/>
                  <a:gd name="connsiteX42" fmla="*/ 609524 w 609524"/>
                  <a:gd name="connsiteY42" fmla="*/ 700126 h 753123"/>
                  <a:gd name="connsiteX43" fmla="*/ 609505 w 609524"/>
                  <a:gd name="connsiteY43" fmla="*/ 533019 h 753123"/>
                  <a:gd name="connsiteX44" fmla="*/ 190500 w 609524"/>
                  <a:gd name="connsiteY44" fmla="*/ 228600 h 753123"/>
                  <a:gd name="connsiteX45" fmla="*/ 190500 w 609524"/>
                  <a:gd name="connsiteY45" fmla="*/ 196215 h 753123"/>
                  <a:gd name="connsiteX46" fmla="*/ 375590 w 609524"/>
                  <a:gd name="connsiteY46" fmla="*/ 117872 h 753123"/>
                  <a:gd name="connsiteX47" fmla="*/ 419100 w 609524"/>
                  <a:gd name="connsiteY47" fmla="*/ 182251 h 753123"/>
                  <a:gd name="connsiteX48" fmla="*/ 419100 w 609524"/>
                  <a:gd name="connsiteY48" fmla="*/ 228600 h 753123"/>
                  <a:gd name="connsiteX49" fmla="*/ 304800 w 609524"/>
                  <a:gd name="connsiteY49" fmla="*/ 342900 h 753123"/>
                  <a:gd name="connsiteX50" fmla="*/ 190500 w 609524"/>
                  <a:gd name="connsiteY50" fmla="*/ 228600 h 753123"/>
                  <a:gd name="connsiteX51" fmla="*/ 266605 w 609524"/>
                  <a:gd name="connsiteY51" fmla="*/ 601513 h 753123"/>
                  <a:gd name="connsiteX52" fmla="*/ 160430 w 609524"/>
                  <a:gd name="connsiteY52" fmla="*/ 437731 h 753123"/>
                  <a:gd name="connsiteX53" fmla="*/ 199358 w 609524"/>
                  <a:gd name="connsiteY53" fmla="*/ 422234 h 753123"/>
                  <a:gd name="connsiteX54" fmla="*/ 266605 w 609524"/>
                  <a:gd name="connsiteY54" fmla="*/ 449142 h 753123"/>
                  <a:gd name="connsiteX55" fmla="*/ 266605 w 609524"/>
                  <a:gd name="connsiteY55" fmla="*/ 601513 h 753123"/>
                  <a:gd name="connsiteX56" fmla="*/ 304705 w 609524"/>
                  <a:gd name="connsiteY56" fmla="*/ 423396 h 753123"/>
                  <a:gd name="connsiteX57" fmla="*/ 239506 w 609524"/>
                  <a:gd name="connsiteY57" fmla="*/ 397316 h 753123"/>
                  <a:gd name="connsiteX58" fmla="*/ 247555 w 609524"/>
                  <a:gd name="connsiteY58" fmla="*/ 370742 h 753123"/>
                  <a:gd name="connsiteX59" fmla="*/ 247555 w 609524"/>
                  <a:gd name="connsiteY59" fmla="*/ 369789 h 753123"/>
                  <a:gd name="connsiteX60" fmla="*/ 361912 w 609524"/>
                  <a:gd name="connsiteY60" fmla="*/ 369789 h 753123"/>
                  <a:gd name="connsiteX61" fmla="*/ 361912 w 609524"/>
                  <a:gd name="connsiteY61" fmla="*/ 370742 h 753123"/>
                  <a:gd name="connsiteX62" fmla="*/ 369951 w 609524"/>
                  <a:gd name="connsiteY62" fmla="*/ 397259 h 753123"/>
                  <a:gd name="connsiteX63" fmla="*/ 304705 w 609524"/>
                  <a:gd name="connsiteY63" fmla="*/ 423396 h 753123"/>
                  <a:gd name="connsiteX64" fmla="*/ 342805 w 609524"/>
                  <a:gd name="connsiteY64" fmla="*/ 600751 h 753123"/>
                  <a:gd name="connsiteX65" fmla="*/ 342805 w 609524"/>
                  <a:gd name="connsiteY65" fmla="*/ 449142 h 753123"/>
                  <a:gd name="connsiteX66" fmla="*/ 410099 w 609524"/>
                  <a:gd name="connsiteY66" fmla="*/ 422224 h 753123"/>
                  <a:gd name="connsiteX67" fmla="*/ 447694 w 609524"/>
                  <a:gd name="connsiteY67" fmla="*/ 437198 h 753123"/>
                  <a:gd name="connsiteX68" fmla="*/ 342805 w 609524"/>
                  <a:gd name="connsiteY68"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85801 w 609524"/>
                  <a:gd name="connsiteY30" fmla="*/ 495052 h 753123"/>
                  <a:gd name="connsiteX31" fmla="*/ 59169 w 609524"/>
                  <a:gd name="connsiteY31" fmla="*/ 522637 h 753123"/>
                  <a:gd name="connsiteX32" fmla="*/ 58988 w 609524"/>
                  <a:gd name="connsiteY32" fmla="*/ 522818 h 753123"/>
                  <a:gd name="connsiteX33" fmla="*/ 58807 w 609524"/>
                  <a:gd name="connsiteY33" fmla="*/ 522999 h 753123"/>
                  <a:gd name="connsiteX34" fmla="*/ 38138 w 609524"/>
                  <a:gd name="connsiteY34" fmla="*/ 531438 h 753123"/>
                  <a:gd name="connsiteX35" fmla="*/ 35785 w 609524"/>
                  <a:gd name="connsiteY35" fmla="*/ 531352 h 753123"/>
                  <a:gd name="connsiteX36" fmla="*/ 0 w 609524"/>
                  <a:gd name="connsiteY36" fmla="*/ 606400 h 753123"/>
                  <a:gd name="connsiteX37" fmla="*/ 0 w 609524"/>
                  <a:gd name="connsiteY37" fmla="*/ 700792 h 753123"/>
                  <a:gd name="connsiteX38" fmla="*/ 8477 w 609524"/>
                  <a:gd name="connsiteY38" fmla="*/ 706450 h 753123"/>
                  <a:gd name="connsiteX39" fmla="*/ 307438 w 609524"/>
                  <a:gd name="connsiteY39" fmla="*/ 753123 h 753123"/>
                  <a:gd name="connsiteX40" fmla="*/ 601904 w 609524"/>
                  <a:gd name="connsiteY40" fmla="*/ 705841 h 753123"/>
                  <a:gd name="connsiteX41" fmla="*/ 609524 w 609524"/>
                  <a:gd name="connsiteY41" fmla="*/ 700126 h 753123"/>
                  <a:gd name="connsiteX42" fmla="*/ 609505 w 609524"/>
                  <a:gd name="connsiteY42" fmla="*/ 533019 h 753123"/>
                  <a:gd name="connsiteX43" fmla="*/ 190500 w 609524"/>
                  <a:gd name="connsiteY43" fmla="*/ 228600 h 753123"/>
                  <a:gd name="connsiteX44" fmla="*/ 190500 w 609524"/>
                  <a:gd name="connsiteY44" fmla="*/ 196215 h 753123"/>
                  <a:gd name="connsiteX45" fmla="*/ 375590 w 609524"/>
                  <a:gd name="connsiteY45" fmla="*/ 117872 h 753123"/>
                  <a:gd name="connsiteX46" fmla="*/ 419100 w 609524"/>
                  <a:gd name="connsiteY46" fmla="*/ 182251 h 753123"/>
                  <a:gd name="connsiteX47" fmla="*/ 419100 w 609524"/>
                  <a:gd name="connsiteY47" fmla="*/ 228600 h 753123"/>
                  <a:gd name="connsiteX48" fmla="*/ 304800 w 609524"/>
                  <a:gd name="connsiteY48" fmla="*/ 342900 h 753123"/>
                  <a:gd name="connsiteX49" fmla="*/ 190500 w 609524"/>
                  <a:gd name="connsiteY49" fmla="*/ 228600 h 753123"/>
                  <a:gd name="connsiteX50" fmla="*/ 266605 w 609524"/>
                  <a:gd name="connsiteY50" fmla="*/ 601513 h 753123"/>
                  <a:gd name="connsiteX51" fmla="*/ 160430 w 609524"/>
                  <a:gd name="connsiteY51" fmla="*/ 437731 h 753123"/>
                  <a:gd name="connsiteX52" fmla="*/ 199358 w 609524"/>
                  <a:gd name="connsiteY52" fmla="*/ 422234 h 753123"/>
                  <a:gd name="connsiteX53" fmla="*/ 266605 w 609524"/>
                  <a:gd name="connsiteY53" fmla="*/ 449142 h 753123"/>
                  <a:gd name="connsiteX54" fmla="*/ 266605 w 609524"/>
                  <a:gd name="connsiteY54" fmla="*/ 601513 h 753123"/>
                  <a:gd name="connsiteX55" fmla="*/ 304705 w 609524"/>
                  <a:gd name="connsiteY55" fmla="*/ 423396 h 753123"/>
                  <a:gd name="connsiteX56" fmla="*/ 239506 w 609524"/>
                  <a:gd name="connsiteY56" fmla="*/ 397316 h 753123"/>
                  <a:gd name="connsiteX57" fmla="*/ 247555 w 609524"/>
                  <a:gd name="connsiteY57" fmla="*/ 370742 h 753123"/>
                  <a:gd name="connsiteX58" fmla="*/ 247555 w 609524"/>
                  <a:gd name="connsiteY58" fmla="*/ 369789 h 753123"/>
                  <a:gd name="connsiteX59" fmla="*/ 361912 w 609524"/>
                  <a:gd name="connsiteY59" fmla="*/ 369789 h 753123"/>
                  <a:gd name="connsiteX60" fmla="*/ 361912 w 609524"/>
                  <a:gd name="connsiteY60" fmla="*/ 370742 h 753123"/>
                  <a:gd name="connsiteX61" fmla="*/ 369951 w 609524"/>
                  <a:gd name="connsiteY61" fmla="*/ 397259 h 753123"/>
                  <a:gd name="connsiteX62" fmla="*/ 304705 w 609524"/>
                  <a:gd name="connsiteY62" fmla="*/ 423396 h 753123"/>
                  <a:gd name="connsiteX63" fmla="*/ 342805 w 609524"/>
                  <a:gd name="connsiteY63" fmla="*/ 600751 h 753123"/>
                  <a:gd name="connsiteX64" fmla="*/ 342805 w 609524"/>
                  <a:gd name="connsiteY64" fmla="*/ 449142 h 753123"/>
                  <a:gd name="connsiteX65" fmla="*/ 410099 w 609524"/>
                  <a:gd name="connsiteY65" fmla="*/ 422224 h 753123"/>
                  <a:gd name="connsiteX66" fmla="*/ 447694 w 609524"/>
                  <a:gd name="connsiteY66" fmla="*/ 437198 h 753123"/>
                  <a:gd name="connsiteX67" fmla="*/ 342805 w 609524"/>
                  <a:gd name="connsiteY67"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72580 w 609524"/>
                  <a:gd name="connsiteY29" fmla="*/ 481813 h 753123"/>
                  <a:gd name="connsiteX30" fmla="*/ 59169 w 609524"/>
                  <a:gd name="connsiteY30" fmla="*/ 522637 h 753123"/>
                  <a:gd name="connsiteX31" fmla="*/ 58988 w 609524"/>
                  <a:gd name="connsiteY31" fmla="*/ 522818 h 753123"/>
                  <a:gd name="connsiteX32" fmla="*/ 58807 w 609524"/>
                  <a:gd name="connsiteY32" fmla="*/ 522999 h 753123"/>
                  <a:gd name="connsiteX33" fmla="*/ 38138 w 609524"/>
                  <a:gd name="connsiteY33" fmla="*/ 531438 h 753123"/>
                  <a:gd name="connsiteX34" fmla="*/ 35785 w 609524"/>
                  <a:gd name="connsiteY34" fmla="*/ 531352 h 753123"/>
                  <a:gd name="connsiteX35" fmla="*/ 0 w 609524"/>
                  <a:gd name="connsiteY35" fmla="*/ 606400 h 753123"/>
                  <a:gd name="connsiteX36" fmla="*/ 0 w 609524"/>
                  <a:gd name="connsiteY36" fmla="*/ 700792 h 753123"/>
                  <a:gd name="connsiteX37" fmla="*/ 8477 w 609524"/>
                  <a:gd name="connsiteY37" fmla="*/ 706450 h 753123"/>
                  <a:gd name="connsiteX38" fmla="*/ 307438 w 609524"/>
                  <a:gd name="connsiteY38" fmla="*/ 753123 h 753123"/>
                  <a:gd name="connsiteX39" fmla="*/ 601904 w 609524"/>
                  <a:gd name="connsiteY39" fmla="*/ 705841 h 753123"/>
                  <a:gd name="connsiteX40" fmla="*/ 609524 w 609524"/>
                  <a:gd name="connsiteY40" fmla="*/ 700126 h 753123"/>
                  <a:gd name="connsiteX41" fmla="*/ 609505 w 609524"/>
                  <a:gd name="connsiteY41" fmla="*/ 533019 h 753123"/>
                  <a:gd name="connsiteX42" fmla="*/ 190500 w 609524"/>
                  <a:gd name="connsiteY42" fmla="*/ 228600 h 753123"/>
                  <a:gd name="connsiteX43" fmla="*/ 190500 w 609524"/>
                  <a:gd name="connsiteY43" fmla="*/ 196215 h 753123"/>
                  <a:gd name="connsiteX44" fmla="*/ 375590 w 609524"/>
                  <a:gd name="connsiteY44" fmla="*/ 117872 h 753123"/>
                  <a:gd name="connsiteX45" fmla="*/ 419100 w 609524"/>
                  <a:gd name="connsiteY45" fmla="*/ 182251 h 753123"/>
                  <a:gd name="connsiteX46" fmla="*/ 419100 w 609524"/>
                  <a:gd name="connsiteY46" fmla="*/ 228600 h 753123"/>
                  <a:gd name="connsiteX47" fmla="*/ 304800 w 609524"/>
                  <a:gd name="connsiteY47" fmla="*/ 342900 h 753123"/>
                  <a:gd name="connsiteX48" fmla="*/ 190500 w 609524"/>
                  <a:gd name="connsiteY48" fmla="*/ 228600 h 753123"/>
                  <a:gd name="connsiteX49" fmla="*/ 266605 w 609524"/>
                  <a:gd name="connsiteY49" fmla="*/ 601513 h 753123"/>
                  <a:gd name="connsiteX50" fmla="*/ 160430 w 609524"/>
                  <a:gd name="connsiteY50" fmla="*/ 437731 h 753123"/>
                  <a:gd name="connsiteX51" fmla="*/ 199358 w 609524"/>
                  <a:gd name="connsiteY51" fmla="*/ 422234 h 753123"/>
                  <a:gd name="connsiteX52" fmla="*/ 266605 w 609524"/>
                  <a:gd name="connsiteY52" fmla="*/ 449142 h 753123"/>
                  <a:gd name="connsiteX53" fmla="*/ 266605 w 609524"/>
                  <a:gd name="connsiteY53" fmla="*/ 601513 h 753123"/>
                  <a:gd name="connsiteX54" fmla="*/ 304705 w 609524"/>
                  <a:gd name="connsiteY54" fmla="*/ 423396 h 753123"/>
                  <a:gd name="connsiteX55" fmla="*/ 239506 w 609524"/>
                  <a:gd name="connsiteY55" fmla="*/ 397316 h 753123"/>
                  <a:gd name="connsiteX56" fmla="*/ 247555 w 609524"/>
                  <a:gd name="connsiteY56" fmla="*/ 370742 h 753123"/>
                  <a:gd name="connsiteX57" fmla="*/ 247555 w 609524"/>
                  <a:gd name="connsiteY57" fmla="*/ 369789 h 753123"/>
                  <a:gd name="connsiteX58" fmla="*/ 361912 w 609524"/>
                  <a:gd name="connsiteY58" fmla="*/ 369789 h 753123"/>
                  <a:gd name="connsiteX59" fmla="*/ 361912 w 609524"/>
                  <a:gd name="connsiteY59" fmla="*/ 370742 h 753123"/>
                  <a:gd name="connsiteX60" fmla="*/ 369951 w 609524"/>
                  <a:gd name="connsiteY60" fmla="*/ 397259 h 753123"/>
                  <a:gd name="connsiteX61" fmla="*/ 304705 w 609524"/>
                  <a:gd name="connsiteY61" fmla="*/ 423396 h 753123"/>
                  <a:gd name="connsiteX62" fmla="*/ 342805 w 609524"/>
                  <a:gd name="connsiteY62" fmla="*/ 600751 h 753123"/>
                  <a:gd name="connsiteX63" fmla="*/ 342805 w 609524"/>
                  <a:gd name="connsiteY63" fmla="*/ 449142 h 753123"/>
                  <a:gd name="connsiteX64" fmla="*/ 410099 w 609524"/>
                  <a:gd name="connsiteY64" fmla="*/ 422224 h 753123"/>
                  <a:gd name="connsiteX65" fmla="*/ 447694 w 609524"/>
                  <a:gd name="connsiteY65" fmla="*/ 437198 h 753123"/>
                  <a:gd name="connsiteX66" fmla="*/ 342805 w 609524"/>
                  <a:gd name="connsiteY66"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58988 w 609524"/>
                  <a:gd name="connsiteY30" fmla="*/ 522818 h 753123"/>
                  <a:gd name="connsiteX31" fmla="*/ 58807 w 609524"/>
                  <a:gd name="connsiteY31" fmla="*/ 522999 h 753123"/>
                  <a:gd name="connsiteX32" fmla="*/ 38138 w 609524"/>
                  <a:gd name="connsiteY32" fmla="*/ 531438 h 753123"/>
                  <a:gd name="connsiteX33" fmla="*/ 35785 w 609524"/>
                  <a:gd name="connsiteY33" fmla="*/ 531352 h 753123"/>
                  <a:gd name="connsiteX34" fmla="*/ 0 w 609524"/>
                  <a:gd name="connsiteY34" fmla="*/ 606400 h 753123"/>
                  <a:gd name="connsiteX35" fmla="*/ 0 w 609524"/>
                  <a:gd name="connsiteY35" fmla="*/ 700792 h 753123"/>
                  <a:gd name="connsiteX36" fmla="*/ 8477 w 609524"/>
                  <a:gd name="connsiteY36" fmla="*/ 706450 h 753123"/>
                  <a:gd name="connsiteX37" fmla="*/ 307438 w 609524"/>
                  <a:gd name="connsiteY37" fmla="*/ 753123 h 753123"/>
                  <a:gd name="connsiteX38" fmla="*/ 601904 w 609524"/>
                  <a:gd name="connsiteY38" fmla="*/ 705841 h 753123"/>
                  <a:gd name="connsiteX39" fmla="*/ 609524 w 609524"/>
                  <a:gd name="connsiteY39" fmla="*/ 700126 h 753123"/>
                  <a:gd name="connsiteX40" fmla="*/ 609505 w 609524"/>
                  <a:gd name="connsiteY40" fmla="*/ 533019 h 753123"/>
                  <a:gd name="connsiteX41" fmla="*/ 190500 w 609524"/>
                  <a:gd name="connsiteY41" fmla="*/ 228600 h 753123"/>
                  <a:gd name="connsiteX42" fmla="*/ 190500 w 609524"/>
                  <a:gd name="connsiteY42" fmla="*/ 196215 h 753123"/>
                  <a:gd name="connsiteX43" fmla="*/ 375590 w 609524"/>
                  <a:gd name="connsiteY43" fmla="*/ 117872 h 753123"/>
                  <a:gd name="connsiteX44" fmla="*/ 419100 w 609524"/>
                  <a:gd name="connsiteY44" fmla="*/ 182251 h 753123"/>
                  <a:gd name="connsiteX45" fmla="*/ 419100 w 609524"/>
                  <a:gd name="connsiteY45" fmla="*/ 228600 h 753123"/>
                  <a:gd name="connsiteX46" fmla="*/ 304800 w 609524"/>
                  <a:gd name="connsiteY46" fmla="*/ 342900 h 753123"/>
                  <a:gd name="connsiteX47" fmla="*/ 190500 w 609524"/>
                  <a:gd name="connsiteY47" fmla="*/ 228600 h 753123"/>
                  <a:gd name="connsiteX48" fmla="*/ 266605 w 609524"/>
                  <a:gd name="connsiteY48" fmla="*/ 601513 h 753123"/>
                  <a:gd name="connsiteX49" fmla="*/ 160430 w 609524"/>
                  <a:gd name="connsiteY49" fmla="*/ 437731 h 753123"/>
                  <a:gd name="connsiteX50" fmla="*/ 199358 w 609524"/>
                  <a:gd name="connsiteY50" fmla="*/ 422234 h 753123"/>
                  <a:gd name="connsiteX51" fmla="*/ 266605 w 609524"/>
                  <a:gd name="connsiteY51" fmla="*/ 449142 h 753123"/>
                  <a:gd name="connsiteX52" fmla="*/ 266605 w 609524"/>
                  <a:gd name="connsiteY52" fmla="*/ 601513 h 753123"/>
                  <a:gd name="connsiteX53" fmla="*/ 304705 w 609524"/>
                  <a:gd name="connsiteY53" fmla="*/ 423396 h 753123"/>
                  <a:gd name="connsiteX54" fmla="*/ 239506 w 609524"/>
                  <a:gd name="connsiteY54" fmla="*/ 397316 h 753123"/>
                  <a:gd name="connsiteX55" fmla="*/ 247555 w 609524"/>
                  <a:gd name="connsiteY55" fmla="*/ 370742 h 753123"/>
                  <a:gd name="connsiteX56" fmla="*/ 247555 w 609524"/>
                  <a:gd name="connsiteY56" fmla="*/ 369789 h 753123"/>
                  <a:gd name="connsiteX57" fmla="*/ 361912 w 609524"/>
                  <a:gd name="connsiteY57" fmla="*/ 369789 h 753123"/>
                  <a:gd name="connsiteX58" fmla="*/ 361912 w 609524"/>
                  <a:gd name="connsiteY58" fmla="*/ 370742 h 753123"/>
                  <a:gd name="connsiteX59" fmla="*/ 369951 w 609524"/>
                  <a:gd name="connsiteY59" fmla="*/ 397259 h 753123"/>
                  <a:gd name="connsiteX60" fmla="*/ 304705 w 609524"/>
                  <a:gd name="connsiteY60" fmla="*/ 423396 h 753123"/>
                  <a:gd name="connsiteX61" fmla="*/ 342805 w 609524"/>
                  <a:gd name="connsiteY61" fmla="*/ 600751 h 753123"/>
                  <a:gd name="connsiteX62" fmla="*/ 342805 w 609524"/>
                  <a:gd name="connsiteY62" fmla="*/ 449142 h 753123"/>
                  <a:gd name="connsiteX63" fmla="*/ 410099 w 609524"/>
                  <a:gd name="connsiteY63" fmla="*/ 422224 h 753123"/>
                  <a:gd name="connsiteX64" fmla="*/ 447694 w 609524"/>
                  <a:gd name="connsiteY64" fmla="*/ 437198 h 753123"/>
                  <a:gd name="connsiteX65" fmla="*/ 342805 w 609524"/>
                  <a:gd name="connsiteY65"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58988 w 609524"/>
                  <a:gd name="connsiteY30" fmla="*/ 522818 h 753123"/>
                  <a:gd name="connsiteX31" fmla="*/ 38138 w 609524"/>
                  <a:gd name="connsiteY31" fmla="*/ 531438 h 753123"/>
                  <a:gd name="connsiteX32" fmla="*/ 35785 w 609524"/>
                  <a:gd name="connsiteY32" fmla="*/ 531352 h 753123"/>
                  <a:gd name="connsiteX33" fmla="*/ 0 w 609524"/>
                  <a:gd name="connsiteY33" fmla="*/ 606400 h 753123"/>
                  <a:gd name="connsiteX34" fmla="*/ 0 w 609524"/>
                  <a:gd name="connsiteY34" fmla="*/ 700792 h 753123"/>
                  <a:gd name="connsiteX35" fmla="*/ 8477 w 609524"/>
                  <a:gd name="connsiteY35" fmla="*/ 706450 h 753123"/>
                  <a:gd name="connsiteX36" fmla="*/ 307438 w 609524"/>
                  <a:gd name="connsiteY36" fmla="*/ 753123 h 753123"/>
                  <a:gd name="connsiteX37" fmla="*/ 601904 w 609524"/>
                  <a:gd name="connsiteY37" fmla="*/ 705841 h 753123"/>
                  <a:gd name="connsiteX38" fmla="*/ 609524 w 609524"/>
                  <a:gd name="connsiteY38" fmla="*/ 700126 h 753123"/>
                  <a:gd name="connsiteX39" fmla="*/ 609505 w 609524"/>
                  <a:gd name="connsiteY39" fmla="*/ 533019 h 753123"/>
                  <a:gd name="connsiteX40" fmla="*/ 190500 w 609524"/>
                  <a:gd name="connsiteY40" fmla="*/ 228600 h 753123"/>
                  <a:gd name="connsiteX41" fmla="*/ 190500 w 609524"/>
                  <a:gd name="connsiteY41" fmla="*/ 196215 h 753123"/>
                  <a:gd name="connsiteX42" fmla="*/ 375590 w 609524"/>
                  <a:gd name="connsiteY42" fmla="*/ 117872 h 753123"/>
                  <a:gd name="connsiteX43" fmla="*/ 419100 w 609524"/>
                  <a:gd name="connsiteY43" fmla="*/ 182251 h 753123"/>
                  <a:gd name="connsiteX44" fmla="*/ 419100 w 609524"/>
                  <a:gd name="connsiteY44" fmla="*/ 228600 h 753123"/>
                  <a:gd name="connsiteX45" fmla="*/ 304800 w 609524"/>
                  <a:gd name="connsiteY45" fmla="*/ 342900 h 753123"/>
                  <a:gd name="connsiteX46" fmla="*/ 190500 w 609524"/>
                  <a:gd name="connsiteY46" fmla="*/ 228600 h 753123"/>
                  <a:gd name="connsiteX47" fmla="*/ 266605 w 609524"/>
                  <a:gd name="connsiteY47" fmla="*/ 601513 h 753123"/>
                  <a:gd name="connsiteX48" fmla="*/ 160430 w 609524"/>
                  <a:gd name="connsiteY48" fmla="*/ 437731 h 753123"/>
                  <a:gd name="connsiteX49" fmla="*/ 199358 w 609524"/>
                  <a:gd name="connsiteY49" fmla="*/ 422234 h 753123"/>
                  <a:gd name="connsiteX50" fmla="*/ 266605 w 609524"/>
                  <a:gd name="connsiteY50" fmla="*/ 449142 h 753123"/>
                  <a:gd name="connsiteX51" fmla="*/ 266605 w 609524"/>
                  <a:gd name="connsiteY51" fmla="*/ 601513 h 753123"/>
                  <a:gd name="connsiteX52" fmla="*/ 304705 w 609524"/>
                  <a:gd name="connsiteY52" fmla="*/ 423396 h 753123"/>
                  <a:gd name="connsiteX53" fmla="*/ 239506 w 609524"/>
                  <a:gd name="connsiteY53" fmla="*/ 397316 h 753123"/>
                  <a:gd name="connsiteX54" fmla="*/ 247555 w 609524"/>
                  <a:gd name="connsiteY54" fmla="*/ 370742 h 753123"/>
                  <a:gd name="connsiteX55" fmla="*/ 247555 w 609524"/>
                  <a:gd name="connsiteY55" fmla="*/ 369789 h 753123"/>
                  <a:gd name="connsiteX56" fmla="*/ 361912 w 609524"/>
                  <a:gd name="connsiteY56" fmla="*/ 369789 h 753123"/>
                  <a:gd name="connsiteX57" fmla="*/ 361912 w 609524"/>
                  <a:gd name="connsiteY57" fmla="*/ 370742 h 753123"/>
                  <a:gd name="connsiteX58" fmla="*/ 369951 w 609524"/>
                  <a:gd name="connsiteY58" fmla="*/ 397259 h 753123"/>
                  <a:gd name="connsiteX59" fmla="*/ 304705 w 609524"/>
                  <a:gd name="connsiteY59" fmla="*/ 423396 h 753123"/>
                  <a:gd name="connsiteX60" fmla="*/ 342805 w 609524"/>
                  <a:gd name="connsiteY60" fmla="*/ 600751 h 753123"/>
                  <a:gd name="connsiteX61" fmla="*/ 342805 w 609524"/>
                  <a:gd name="connsiteY61" fmla="*/ 449142 h 753123"/>
                  <a:gd name="connsiteX62" fmla="*/ 410099 w 609524"/>
                  <a:gd name="connsiteY62" fmla="*/ 422224 h 753123"/>
                  <a:gd name="connsiteX63" fmla="*/ 447694 w 609524"/>
                  <a:gd name="connsiteY63" fmla="*/ 437198 h 753123"/>
                  <a:gd name="connsiteX64" fmla="*/ 342805 w 609524"/>
                  <a:gd name="connsiteY64"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59169 w 609524"/>
                  <a:gd name="connsiteY29" fmla="*/ 522637 h 753123"/>
                  <a:gd name="connsiteX30" fmla="*/ 38138 w 609524"/>
                  <a:gd name="connsiteY30" fmla="*/ 531438 h 753123"/>
                  <a:gd name="connsiteX31" fmla="*/ 35785 w 609524"/>
                  <a:gd name="connsiteY31" fmla="*/ 531352 h 753123"/>
                  <a:gd name="connsiteX32" fmla="*/ 0 w 609524"/>
                  <a:gd name="connsiteY32" fmla="*/ 606400 h 753123"/>
                  <a:gd name="connsiteX33" fmla="*/ 0 w 609524"/>
                  <a:gd name="connsiteY33" fmla="*/ 700792 h 753123"/>
                  <a:gd name="connsiteX34" fmla="*/ 8477 w 609524"/>
                  <a:gd name="connsiteY34" fmla="*/ 706450 h 753123"/>
                  <a:gd name="connsiteX35" fmla="*/ 307438 w 609524"/>
                  <a:gd name="connsiteY35" fmla="*/ 753123 h 753123"/>
                  <a:gd name="connsiteX36" fmla="*/ 601904 w 609524"/>
                  <a:gd name="connsiteY36" fmla="*/ 705841 h 753123"/>
                  <a:gd name="connsiteX37" fmla="*/ 609524 w 609524"/>
                  <a:gd name="connsiteY37" fmla="*/ 700126 h 753123"/>
                  <a:gd name="connsiteX38" fmla="*/ 609505 w 609524"/>
                  <a:gd name="connsiteY38" fmla="*/ 533019 h 753123"/>
                  <a:gd name="connsiteX39" fmla="*/ 190500 w 609524"/>
                  <a:gd name="connsiteY39" fmla="*/ 228600 h 753123"/>
                  <a:gd name="connsiteX40" fmla="*/ 190500 w 609524"/>
                  <a:gd name="connsiteY40" fmla="*/ 196215 h 753123"/>
                  <a:gd name="connsiteX41" fmla="*/ 375590 w 609524"/>
                  <a:gd name="connsiteY41" fmla="*/ 117872 h 753123"/>
                  <a:gd name="connsiteX42" fmla="*/ 419100 w 609524"/>
                  <a:gd name="connsiteY42" fmla="*/ 182251 h 753123"/>
                  <a:gd name="connsiteX43" fmla="*/ 419100 w 609524"/>
                  <a:gd name="connsiteY43" fmla="*/ 228600 h 753123"/>
                  <a:gd name="connsiteX44" fmla="*/ 304800 w 609524"/>
                  <a:gd name="connsiteY44" fmla="*/ 342900 h 753123"/>
                  <a:gd name="connsiteX45" fmla="*/ 190500 w 609524"/>
                  <a:gd name="connsiteY45" fmla="*/ 228600 h 753123"/>
                  <a:gd name="connsiteX46" fmla="*/ 266605 w 609524"/>
                  <a:gd name="connsiteY46" fmla="*/ 601513 h 753123"/>
                  <a:gd name="connsiteX47" fmla="*/ 160430 w 609524"/>
                  <a:gd name="connsiteY47" fmla="*/ 437731 h 753123"/>
                  <a:gd name="connsiteX48" fmla="*/ 199358 w 609524"/>
                  <a:gd name="connsiteY48" fmla="*/ 422234 h 753123"/>
                  <a:gd name="connsiteX49" fmla="*/ 266605 w 609524"/>
                  <a:gd name="connsiteY49" fmla="*/ 449142 h 753123"/>
                  <a:gd name="connsiteX50" fmla="*/ 266605 w 609524"/>
                  <a:gd name="connsiteY50" fmla="*/ 601513 h 753123"/>
                  <a:gd name="connsiteX51" fmla="*/ 304705 w 609524"/>
                  <a:gd name="connsiteY51" fmla="*/ 423396 h 753123"/>
                  <a:gd name="connsiteX52" fmla="*/ 239506 w 609524"/>
                  <a:gd name="connsiteY52" fmla="*/ 397316 h 753123"/>
                  <a:gd name="connsiteX53" fmla="*/ 247555 w 609524"/>
                  <a:gd name="connsiteY53" fmla="*/ 370742 h 753123"/>
                  <a:gd name="connsiteX54" fmla="*/ 247555 w 609524"/>
                  <a:gd name="connsiteY54" fmla="*/ 369789 h 753123"/>
                  <a:gd name="connsiteX55" fmla="*/ 361912 w 609524"/>
                  <a:gd name="connsiteY55" fmla="*/ 369789 h 753123"/>
                  <a:gd name="connsiteX56" fmla="*/ 361912 w 609524"/>
                  <a:gd name="connsiteY56" fmla="*/ 370742 h 753123"/>
                  <a:gd name="connsiteX57" fmla="*/ 369951 w 609524"/>
                  <a:gd name="connsiteY57" fmla="*/ 397259 h 753123"/>
                  <a:gd name="connsiteX58" fmla="*/ 304705 w 609524"/>
                  <a:gd name="connsiteY58" fmla="*/ 423396 h 753123"/>
                  <a:gd name="connsiteX59" fmla="*/ 342805 w 609524"/>
                  <a:gd name="connsiteY59" fmla="*/ 600751 h 753123"/>
                  <a:gd name="connsiteX60" fmla="*/ 342805 w 609524"/>
                  <a:gd name="connsiteY60" fmla="*/ 449142 h 753123"/>
                  <a:gd name="connsiteX61" fmla="*/ 410099 w 609524"/>
                  <a:gd name="connsiteY61" fmla="*/ 422224 h 753123"/>
                  <a:gd name="connsiteX62" fmla="*/ 447694 w 609524"/>
                  <a:gd name="connsiteY62" fmla="*/ 437198 h 753123"/>
                  <a:gd name="connsiteX63" fmla="*/ 342805 w 609524"/>
                  <a:gd name="connsiteY63"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38138 w 609524"/>
                  <a:gd name="connsiteY29" fmla="*/ 531438 h 753123"/>
                  <a:gd name="connsiteX30" fmla="*/ 35785 w 609524"/>
                  <a:gd name="connsiteY30" fmla="*/ 531352 h 753123"/>
                  <a:gd name="connsiteX31" fmla="*/ 0 w 609524"/>
                  <a:gd name="connsiteY31" fmla="*/ 606400 h 753123"/>
                  <a:gd name="connsiteX32" fmla="*/ 0 w 609524"/>
                  <a:gd name="connsiteY32" fmla="*/ 700792 h 753123"/>
                  <a:gd name="connsiteX33" fmla="*/ 8477 w 609524"/>
                  <a:gd name="connsiteY33" fmla="*/ 706450 h 753123"/>
                  <a:gd name="connsiteX34" fmla="*/ 307438 w 609524"/>
                  <a:gd name="connsiteY34" fmla="*/ 753123 h 753123"/>
                  <a:gd name="connsiteX35" fmla="*/ 601904 w 609524"/>
                  <a:gd name="connsiteY35" fmla="*/ 705841 h 753123"/>
                  <a:gd name="connsiteX36" fmla="*/ 609524 w 609524"/>
                  <a:gd name="connsiteY36" fmla="*/ 700126 h 753123"/>
                  <a:gd name="connsiteX37" fmla="*/ 609505 w 609524"/>
                  <a:gd name="connsiteY37" fmla="*/ 533019 h 753123"/>
                  <a:gd name="connsiteX38" fmla="*/ 190500 w 609524"/>
                  <a:gd name="connsiteY38" fmla="*/ 228600 h 753123"/>
                  <a:gd name="connsiteX39" fmla="*/ 190500 w 609524"/>
                  <a:gd name="connsiteY39" fmla="*/ 196215 h 753123"/>
                  <a:gd name="connsiteX40" fmla="*/ 375590 w 609524"/>
                  <a:gd name="connsiteY40" fmla="*/ 117872 h 753123"/>
                  <a:gd name="connsiteX41" fmla="*/ 419100 w 609524"/>
                  <a:gd name="connsiteY41" fmla="*/ 182251 h 753123"/>
                  <a:gd name="connsiteX42" fmla="*/ 419100 w 609524"/>
                  <a:gd name="connsiteY42" fmla="*/ 228600 h 753123"/>
                  <a:gd name="connsiteX43" fmla="*/ 304800 w 609524"/>
                  <a:gd name="connsiteY43" fmla="*/ 342900 h 753123"/>
                  <a:gd name="connsiteX44" fmla="*/ 190500 w 609524"/>
                  <a:gd name="connsiteY44" fmla="*/ 228600 h 753123"/>
                  <a:gd name="connsiteX45" fmla="*/ 266605 w 609524"/>
                  <a:gd name="connsiteY45" fmla="*/ 601513 h 753123"/>
                  <a:gd name="connsiteX46" fmla="*/ 160430 w 609524"/>
                  <a:gd name="connsiteY46" fmla="*/ 437731 h 753123"/>
                  <a:gd name="connsiteX47" fmla="*/ 199358 w 609524"/>
                  <a:gd name="connsiteY47" fmla="*/ 422234 h 753123"/>
                  <a:gd name="connsiteX48" fmla="*/ 266605 w 609524"/>
                  <a:gd name="connsiteY48" fmla="*/ 449142 h 753123"/>
                  <a:gd name="connsiteX49" fmla="*/ 266605 w 609524"/>
                  <a:gd name="connsiteY49" fmla="*/ 601513 h 753123"/>
                  <a:gd name="connsiteX50" fmla="*/ 304705 w 609524"/>
                  <a:gd name="connsiteY50" fmla="*/ 423396 h 753123"/>
                  <a:gd name="connsiteX51" fmla="*/ 239506 w 609524"/>
                  <a:gd name="connsiteY51" fmla="*/ 397316 h 753123"/>
                  <a:gd name="connsiteX52" fmla="*/ 247555 w 609524"/>
                  <a:gd name="connsiteY52" fmla="*/ 370742 h 753123"/>
                  <a:gd name="connsiteX53" fmla="*/ 247555 w 609524"/>
                  <a:gd name="connsiteY53" fmla="*/ 369789 h 753123"/>
                  <a:gd name="connsiteX54" fmla="*/ 361912 w 609524"/>
                  <a:gd name="connsiteY54" fmla="*/ 369789 h 753123"/>
                  <a:gd name="connsiteX55" fmla="*/ 361912 w 609524"/>
                  <a:gd name="connsiteY55" fmla="*/ 370742 h 753123"/>
                  <a:gd name="connsiteX56" fmla="*/ 369951 w 609524"/>
                  <a:gd name="connsiteY56" fmla="*/ 397259 h 753123"/>
                  <a:gd name="connsiteX57" fmla="*/ 304705 w 609524"/>
                  <a:gd name="connsiteY57" fmla="*/ 423396 h 753123"/>
                  <a:gd name="connsiteX58" fmla="*/ 342805 w 609524"/>
                  <a:gd name="connsiteY58" fmla="*/ 600751 h 753123"/>
                  <a:gd name="connsiteX59" fmla="*/ 342805 w 609524"/>
                  <a:gd name="connsiteY59" fmla="*/ 449142 h 753123"/>
                  <a:gd name="connsiteX60" fmla="*/ 410099 w 609524"/>
                  <a:gd name="connsiteY60" fmla="*/ 422224 h 753123"/>
                  <a:gd name="connsiteX61" fmla="*/ 447694 w 609524"/>
                  <a:gd name="connsiteY61" fmla="*/ 437198 h 753123"/>
                  <a:gd name="connsiteX62" fmla="*/ 342805 w 609524"/>
                  <a:gd name="connsiteY62"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38138 w 609524"/>
                  <a:gd name="connsiteY29" fmla="*/ 531438 h 753123"/>
                  <a:gd name="connsiteX30" fmla="*/ 0 w 609524"/>
                  <a:gd name="connsiteY30" fmla="*/ 606400 h 753123"/>
                  <a:gd name="connsiteX31" fmla="*/ 0 w 609524"/>
                  <a:gd name="connsiteY31" fmla="*/ 700792 h 753123"/>
                  <a:gd name="connsiteX32" fmla="*/ 8477 w 609524"/>
                  <a:gd name="connsiteY32" fmla="*/ 706450 h 753123"/>
                  <a:gd name="connsiteX33" fmla="*/ 307438 w 609524"/>
                  <a:gd name="connsiteY33" fmla="*/ 753123 h 753123"/>
                  <a:gd name="connsiteX34" fmla="*/ 601904 w 609524"/>
                  <a:gd name="connsiteY34" fmla="*/ 705841 h 753123"/>
                  <a:gd name="connsiteX35" fmla="*/ 609524 w 609524"/>
                  <a:gd name="connsiteY35" fmla="*/ 700126 h 753123"/>
                  <a:gd name="connsiteX36" fmla="*/ 609505 w 609524"/>
                  <a:gd name="connsiteY36" fmla="*/ 533019 h 753123"/>
                  <a:gd name="connsiteX37" fmla="*/ 190500 w 609524"/>
                  <a:gd name="connsiteY37" fmla="*/ 228600 h 753123"/>
                  <a:gd name="connsiteX38" fmla="*/ 190500 w 609524"/>
                  <a:gd name="connsiteY38" fmla="*/ 196215 h 753123"/>
                  <a:gd name="connsiteX39" fmla="*/ 375590 w 609524"/>
                  <a:gd name="connsiteY39" fmla="*/ 117872 h 753123"/>
                  <a:gd name="connsiteX40" fmla="*/ 419100 w 609524"/>
                  <a:gd name="connsiteY40" fmla="*/ 182251 h 753123"/>
                  <a:gd name="connsiteX41" fmla="*/ 419100 w 609524"/>
                  <a:gd name="connsiteY41" fmla="*/ 228600 h 753123"/>
                  <a:gd name="connsiteX42" fmla="*/ 304800 w 609524"/>
                  <a:gd name="connsiteY42" fmla="*/ 342900 h 753123"/>
                  <a:gd name="connsiteX43" fmla="*/ 190500 w 609524"/>
                  <a:gd name="connsiteY43" fmla="*/ 228600 h 753123"/>
                  <a:gd name="connsiteX44" fmla="*/ 266605 w 609524"/>
                  <a:gd name="connsiteY44" fmla="*/ 601513 h 753123"/>
                  <a:gd name="connsiteX45" fmla="*/ 160430 w 609524"/>
                  <a:gd name="connsiteY45" fmla="*/ 437731 h 753123"/>
                  <a:gd name="connsiteX46" fmla="*/ 199358 w 609524"/>
                  <a:gd name="connsiteY46" fmla="*/ 422234 h 753123"/>
                  <a:gd name="connsiteX47" fmla="*/ 266605 w 609524"/>
                  <a:gd name="connsiteY47" fmla="*/ 449142 h 753123"/>
                  <a:gd name="connsiteX48" fmla="*/ 266605 w 609524"/>
                  <a:gd name="connsiteY48" fmla="*/ 601513 h 753123"/>
                  <a:gd name="connsiteX49" fmla="*/ 304705 w 609524"/>
                  <a:gd name="connsiteY49" fmla="*/ 423396 h 753123"/>
                  <a:gd name="connsiteX50" fmla="*/ 239506 w 609524"/>
                  <a:gd name="connsiteY50" fmla="*/ 397316 h 753123"/>
                  <a:gd name="connsiteX51" fmla="*/ 247555 w 609524"/>
                  <a:gd name="connsiteY51" fmla="*/ 370742 h 753123"/>
                  <a:gd name="connsiteX52" fmla="*/ 247555 w 609524"/>
                  <a:gd name="connsiteY52" fmla="*/ 369789 h 753123"/>
                  <a:gd name="connsiteX53" fmla="*/ 361912 w 609524"/>
                  <a:gd name="connsiteY53" fmla="*/ 369789 h 753123"/>
                  <a:gd name="connsiteX54" fmla="*/ 361912 w 609524"/>
                  <a:gd name="connsiteY54" fmla="*/ 370742 h 753123"/>
                  <a:gd name="connsiteX55" fmla="*/ 369951 w 609524"/>
                  <a:gd name="connsiteY55" fmla="*/ 397259 h 753123"/>
                  <a:gd name="connsiteX56" fmla="*/ 304705 w 609524"/>
                  <a:gd name="connsiteY56" fmla="*/ 423396 h 753123"/>
                  <a:gd name="connsiteX57" fmla="*/ 342805 w 609524"/>
                  <a:gd name="connsiteY57" fmla="*/ 600751 h 753123"/>
                  <a:gd name="connsiteX58" fmla="*/ 342805 w 609524"/>
                  <a:gd name="connsiteY58" fmla="*/ 449142 h 753123"/>
                  <a:gd name="connsiteX59" fmla="*/ 410099 w 609524"/>
                  <a:gd name="connsiteY59" fmla="*/ 422224 h 753123"/>
                  <a:gd name="connsiteX60" fmla="*/ 447694 w 609524"/>
                  <a:gd name="connsiteY60" fmla="*/ 437198 h 753123"/>
                  <a:gd name="connsiteX61" fmla="*/ 342805 w 609524"/>
                  <a:gd name="connsiteY61" fmla="*/ 600751 h 753123"/>
                  <a:gd name="connsiteX0" fmla="*/ 609505 w 609524"/>
                  <a:gd name="connsiteY0" fmla="*/ 533019 h 753123"/>
                  <a:gd name="connsiteX1" fmla="*/ 573938 w 609524"/>
                  <a:gd name="connsiteY1" fmla="*/ 461582 h 753123"/>
                  <a:gd name="connsiteX2" fmla="*/ 483337 w 609524"/>
                  <a:gd name="connsiteY2" fmla="*/ 410404 h 753123"/>
                  <a:gd name="connsiteX3" fmla="*/ 483213 w 609524"/>
                  <a:gd name="connsiteY3" fmla="*/ 410347 h 753123"/>
                  <a:gd name="connsiteX4" fmla="*/ 483213 w 609524"/>
                  <a:gd name="connsiteY4" fmla="*/ 410347 h 753123"/>
                  <a:gd name="connsiteX5" fmla="*/ 482965 w 609524"/>
                  <a:gd name="connsiteY5" fmla="*/ 410251 h 753123"/>
                  <a:gd name="connsiteX6" fmla="*/ 468611 w 609524"/>
                  <a:gd name="connsiteY6" fmla="*/ 404536 h 753123"/>
                  <a:gd name="connsiteX7" fmla="*/ 405898 w 609524"/>
                  <a:gd name="connsiteY7" fmla="*/ 379590 h 753123"/>
                  <a:gd name="connsiteX8" fmla="*/ 400002 w 609524"/>
                  <a:gd name="connsiteY8" fmla="*/ 370789 h 753123"/>
                  <a:gd name="connsiteX9" fmla="*/ 400002 w 609524"/>
                  <a:gd name="connsiteY9" fmla="*/ 347415 h 753123"/>
                  <a:gd name="connsiteX10" fmla="*/ 457200 w 609524"/>
                  <a:gd name="connsiteY10" fmla="*/ 228600 h 753123"/>
                  <a:gd name="connsiteX11" fmla="*/ 457200 w 609524"/>
                  <a:gd name="connsiteY11" fmla="*/ 214313 h 753123"/>
                  <a:gd name="connsiteX12" fmla="*/ 472773 w 609524"/>
                  <a:gd name="connsiteY12" fmla="*/ 160487 h 753123"/>
                  <a:gd name="connsiteX13" fmla="*/ 377095 w 609524"/>
                  <a:gd name="connsiteY13" fmla="*/ 17974 h 753123"/>
                  <a:gd name="connsiteX14" fmla="*/ 363122 w 609524"/>
                  <a:gd name="connsiteY14" fmla="*/ 19221 h 753123"/>
                  <a:gd name="connsiteX15" fmla="*/ 353501 w 609524"/>
                  <a:gd name="connsiteY15" fmla="*/ 25889 h 753123"/>
                  <a:gd name="connsiteX16" fmla="*/ 342862 w 609524"/>
                  <a:gd name="connsiteY16" fmla="*/ 11344 h 753123"/>
                  <a:gd name="connsiteX17" fmla="*/ 329117 w 609524"/>
                  <a:gd name="connsiteY17" fmla="*/ 2591 h 753123"/>
                  <a:gd name="connsiteX18" fmla="*/ 299104 w 609524"/>
                  <a:gd name="connsiteY18" fmla="*/ 0 h 753123"/>
                  <a:gd name="connsiteX19" fmla="*/ 153905 w 609524"/>
                  <a:gd name="connsiteY19" fmla="*/ 91440 h 753123"/>
                  <a:gd name="connsiteX20" fmla="*/ 152133 w 609524"/>
                  <a:gd name="connsiteY20" fmla="*/ 219437 h 753123"/>
                  <a:gd name="connsiteX21" fmla="*/ 152400 w 609524"/>
                  <a:gd name="connsiteY21" fmla="*/ 221437 h 753123"/>
                  <a:gd name="connsiteX22" fmla="*/ 152400 w 609524"/>
                  <a:gd name="connsiteY22" fmla="*/ 228600 h 753123"/>
                  <a:gd name="connsiteX23" fmla="*/ 209455 w 609524"/>
                  <a:gd name="connsiteY23" fmla="*/ 347348 h 753123"/>
                  <a:gd name="connsiteX24" fmla="*/ 209455 w 609524"/>
                  <a:gd name="connsiteY24" fmla="*/ 370742 h 753123"/>
                  <a:gd name="connsiteX25" fmla="*/ 203740 w 609524"/>
                  <a:gd name="connsiteY25" fmla="*/ 379476 h 753123"/>
                  <a:gd name="connsiteX26" fmla="*/ 139284 w 609524"/>
                  <a:gd name="connsiteY26" fmla="*/ 405136 h 753123"/>
                  <a:gd name="connsiteX27" fmla="*/ 124587 w 609524"/>
                  <a:gd name="connsiteY27" fmla="*/ 410985 h 753123"/>
                  <a:gd name="connsiteX28" fmla="*/ 44958 w 609524"/>
                  <a:gd name="connsiteY28" fmla="*/ 454190 h 753123"/>
                  <a:gd name="connsiteX29" fmla="*/ 0 w 609524"/>
                  <a:gd name="connsiteY29" fmla="*/ 606400 h 753123"/>
                  <a:gd name="connsiteX30" fmla="*/ 0 w 609524"/>
                  <a:gd name="connsiteY30" fmla="*/ 700792 h 753123"/>
                  <a:gd name="connsiteX31" fmla="*/ 8477 w 609524"/>
                  <a:gd name="connsiteY31" fmla="*/ 706450 h 753123"/>
                  <a:gd name="connsiteX32" fmla="*/ 307438 w 609524"/>
                  <a:gd name="connsiteY32" fmla="*/ 753123 h 753123"/>
                  <a:gd name="connsiteX33" fmla="*/ 601904 w 609524"/>
                  <a:gd name="connsiteY33" fmla="*/ 705841 h 753123"/>
                  <a:gd name="connsiteX34" fmla="*/ 609524 w 609524"/>
                  <a:gd name="connsiteY34" fmla="*/ 700126 h 753123"/>
                  <a:gd name="connsiteX35" fmla="*/ 609505 w 609524"/>
                  <a:gd name="connsiteY35" fmla="*/ 533019 h 753123"/>
                  <a:gd name="connsiteX36" fmla="*/ 190500 w 609524"/>
                  <a:gd name="connsiteY36" fmla="*/ 228600 h 753123"/>
                  <a:gd name="connsiteX37" fmla="*/ 190500 w 609524"/>
                  <a:gd name="connsiteY37" fmla="*/ 196215 h 753123"/>
                  <a:gd name="connsiteX38" fmla="*/ 375590 w 609524"/>
                  <a:gd name="connsiteY38" fmla="*/ 117872 h 753123"/>
                  <a:gd name="connsiteX39" fmla="*/ 419100 w 609524"/>
                  <a:gd name="connsiteY39" fmla="*/ 182251 h 753123"/>
                  <a:gd name="connsiteX40" fmla="*/ 419100 w 609524"/>
                  <a:gd name="connsiteY40" fmla="*/ 228600 h 753123"/>
                  <a:gd name="connsiteX41" fmla="*/ 304800 w 609524"/>
                  <a:gd name="connsiteY41" fmla="*/ 342900 h 753123"/>
                  <a:gd name="connsiteX42" fmla="*/ 190500 w 609524"/>
                  <a:gd name="connsiteY42" fmla="*/ 228600 h 753123"/>
                  <a:gd name="connsiteX43" fmla="*/ 266605 w 609524"/>
                  <a:gd name="connsiteY43" fmla="*/ 601513 h 753123"/>
                  <a:gd name="connsiteX44" fmla="*/ 160430 w 609524"/>
                  <a:gd name="connsiteY44" fmla="*/ 437731 h 753123"/>
                  <a:gd name="connsiteX45" fmla="*/ 199358 w 609524"/>
                  <a:gd name="connsiteY45" fmla="*/ 422234 h 753123"/>
                  <a:gd name="connsiteX46" fmla="*/ 266605 w 609524"/>
                  <a:gd name="connsiteY46" fmla="*/ 449142 h 753123"/>
                  <a:gd name="connsiteX47" fmla="*/ 266605 w 609524"/>
                  <a:gd name="connsiteY47" fmla="*/ 601513 h 753123"/>
                  <a:gd name="connsiteX48" fmla="*/ 304705 w 609524"/>
                  <a:gd name="connsiteY48" fmla="*/ 423396 h 753123"/>
                  <a:gd name="connsiteX49" fmla="*/ 239506 w 609524"/>
                  <a:gd name="connsiteY49" fmla="*/ 397316 h 753123"/>
                  <a:gd name="connsiteX50" fmla="*/ 247555 w 609524"/>
                  <a:gd name="connsiteY50" fmla="*/ 370742 h 753123"/>
                  <a:gd name="connsiteX51" fmla="*/ 247555 w 609524"/>
                  <a:gd name="connsiteY51" fmla="*/ 369789 h 753123"/>
                  <a:gd name="connsiteX52" fmla="*/ 361912 w 609524"/>
                  <a:gd name="connsiteY52" fmla="*/ 369789 h 753123"/>
                  <a:gd name="connsiteX53" fmla="*/ 361912 w 609524"/>
                  <a:gd name="connsiteY53" fmla="*/ 370742 h 753123"/>
                  <a:gd name="connsiteX54" fmla="*/ 369951 w 609524"/>
                  <a:gd name="connsiteY54" fmla="*/ 397259 h 753123"/>
                  <a:gd name="connsiteX55" fmla="*/ 304705 w 609524"/>
                  <a:gd name="connsiteY55" fmla="*/ 423396 h 753123"/>
                  <a:gd name="connsiteX56" fmla="*/ 342805 w 609524"/>
                  <a:gd name="connsiteY56" fmla="*/ 600751 h 753123"/>
                  <a:gd name="connsiteX57" fmla="*/ 342805 w 609524"/>
                  <a:gd name="connsiteY57" fmla="*/ 449142 h 753123"/>
                  <a:gd name="connsiteX58" fmla="*/ 410099 w 609524"/>
                  <a:gd name="connsiteY58" fmla="*/ 422224 h 753123"/>
                  <a:gd name="connsiteX59" fmla="*/ 447694 w 609524"/>
                  <a:gd name="connsiteY59" fmla="*/ 437198 h 753123"/>
                  <a:gd name="connsiteX60" fmla="*/ 342805 w 609524"/>
                  <a:gd name="connsiteY60" fmla="*/ 600751 h 753123"/>
                  <a:gd name="connsiteX0" fmla="*/ 611553 w 611572"/>
                  <a:gd name="connsiteY0" fmla="*/ 533019 h 753123"/>
                  <a:gd name="connsiteX1" fmla="*/ 575986 w 611572"/>
                  <a:gd name="connsiteY1" fmla="*/ 461582 h 753123"/>
                  <a:gd name="connsiteX2" fmla="*/ 485385 w 611572"/>
                  <a:gd name="connsiteY2" fmla="*/ 410404 h 753123"/>
                  <a:gd name="connsiteX3" fmla="*/ 485261 w 611572"/>
                  <a:gd name="connsiteY3" fmla="*/ 410347 h 753123"/>
                  <a:gd name="connsiteX4" fmla="*/ 485261 w 611572"/>
                  <a:gd name="connsiteY4" fmla="*/ 410347 h 753123"/>
                  <a:gd name="connsiteX5" fmla="*/ 485013 w 611572"/>
                  <a:gd name="connsiteY5" fmla="*/ 410251 h 753123"/>
                  <a:gd name="connsiteX6" fmla="*/ 470659 w 611572"/>
                  <a:gd name="connsiteY6" fmla="*/ 404536 h 753123"/>
                  <a:gd name="connsiteX7" fmla="*/ 407946 w 611572"/>
                  <a:gd name="connsiteY7" fmla="*/ 379590 h 753123"/>
                  <a:gd name="connsiteX8" fmla="*/ 402050 w 611572"/>
                  <a:gd name="connsiteY8" fmla="*/ 370789 h 753123"/>
                  <a:gd name="connsiteX9" fmla="*/ 402050 w 611572"/>
                  <a:gd name="connsiteY9" fmla="*/ 347415 h 753123"/>
                  <a:gd name="connsiteX10" fmla="*/ 459248 w 611572"/>
                  <a:gd name="connsiteY10" fmla="*/ 228600 h 753123"/>
                  <a:gd name="connsiteX11" fmla="*/ 459248 w 611572"/>
                  <a:gd name="connsiteY11" fmla="*/ 214313 h 753123"/>
                  <a:gd name="connsiteX12" fmla="*/ 474821 w 611572"/>
                  <a:gd name="connsiteY12" fmla="*/ 160487 h 753123"/>
                  <a:gd name="connsiteX13" fmla="*/ 379143 w 611572"/>
                  <a:gd name="connsiteY13" fmla="*/ 17974 h 753123"/>
                  <a:gd name="connsiteX14" fmla="*/ 365170 w 611572"/>
                  <a:gd name="connsiteY14" fmla="*/ 19221 h 753123"/>
                  <a:gd name="connsiteX15" fmla="*/ 355549 w 611572"/>
                  <a:gd name="connsiteY15" fmla="*/ 25889 h 753123"/>
                  <a:gd name="connsiteX16" fmla="*/ 344910 w 611572"/>
                  <a:gd name="connsiteY16" fmla="*/ 11344 h 753123"/>
                  <a:gd name="connsiteX17" fmla="*/ 331165 w 611572"/>
                  <a:gd name="connsiteY17" fmla="*/ 2591 h 753123"/>
                  <a:gd name="connsiteX18" fmla="*/ 301152 w 611572"/>
                  <a:gd name="connsiteY18" fmla="*/ 0 h 753123"/>
                  <a:gd name="connsiteX19" fmla="*/ 155953 w 611572"/>
                  <a:gd name="connsiteY19" fmla="*/ 91440 h 753123"/>
                  <a:gd name="connsiteX20" fmla="*/ 154181 w 611572"/>
                  <a:gd name="connsiteY20" fmla="*/ 219437 h 753123"/>
                  <a:gd name="connsiteX21" fmla="*/ 154448 w 611572"/>
                  <a:gd name="connsiteY21" fmla="*/ 221437 h 753123"/>
                  <a:gd name="connsiteX22" fmla="*/ 154448 w 611572"/>
                  <a:gd name="connsiteY22" fmla="*/ 228600 h 753123"/>
                  <a:gd name="connsiteX23" fmla="*/ 211503 w 611572"/>
                  <a:gd name="connsiteY23" fmla="*/ 347348 h 753123"/>
                  <a:gd name="connsiteX24" fmla="*/ 211503 w 611572"/>
                  <a:gd name="connsiteY24" fmla="*/ 370742 h 753123"/>
                  <a:gd name="connsiteX25" fmla="*/ 205788 w 611572"/>
                  <a:gd name="connsiteY25" fmla="*/ 379476 h 753123"/>
                  <a:gd name="connsiteX26" fmla="*/ 141332 w 611572"/>
                  <a:gd name="connsiteY26" fmla="*/ 405136 h 753123"/>
                  <a:gd name="connsiteX27" fmla="*/ 126635 w 611572"/>
                  <a:gd name="connsiteY27" fmla="*/ 410985 h 753123"/>
                  <a:gd name="connsiteX28" fmla="*/ 47006 w 611572"/>
                  <a:gd name="connsiteY28" fmla="*/ 454190 h 753123"/>
                  <a:gd name="connsiteX29" fmla="*/ 0 w 611572"/>
                  <a:gd name="connsiteY29" fmla="*/ 563156 h 753123"/>
                  <a:gd name="connsiteX30" fmla="*/ 2048 w 611572"/>
                  <a:gd name="connsiteY30" fmla="*/ 700792 h 753123"/>
                  <a:gd name="connsiteX31" fmla="*/ 10525 w 611572"/>
                  <a:gd name="connsiteY31" fmla="*/ 706450 h 753123"/>
                  <a:gd name="connsiteX32" fmla="*/ 309486 w 611572"/>
                  <a:gd name="connsiteY32" fmla="*/ 753123 h 753123"/>
                  <a:gd name="connsiteX33" fmla="*/ 603952 w 611572"/>
                  <a:gd name="connsiteY33" fmla="*/ 705841 h 753123"/>
                  <a:gd name="connsiteX34" fmla="*/ 611572 w 611572"/>
                  <a:gd name="connsiteY34" fmla="*/ 700126 h 753123"/>
                  <a:gd name="connsiteX35" fmla="*/ 611553 w 611572"/>
                  <a:gd name="connsiteY35" fmla="*/ 533019 h 753123"/>
                  <a:gd name="connsiteX36" fmla="*/ 192548 w 611572"/>
                  <a:gd name="connsiteY36" fmla="*/ 228600 h 753123"/>
                  <a:gd name="connsiteX37" fmla="*/ 192548 w 611572"/>
                  <a:gd name="connsiteY37" fmla="*/ 196215 h 753123"/>
                  <a:gd name="connsiteX38" fmla="*/ 377638 w 611572"/>
                  <a:gd name="connsiteY38" fmla="*/ 117872 h 753123"/>
                  <a:gd name="connsiteX39" fmla="*/ 421148 w 611572"/>
                  <a:gd name="connsiteY39" fmla="*/ 182251 h 753123"/>
                  <a:gd name="connsiteX40" fmla="*/ 421148 w 611572"/>
                  <a:gd name="connsiteY40" fmla="*/ 228600 h 753123"/>
                  <a:gd name="connsiteX41" fmla="*/ 306848 w 611572"/>
                  <a:gd name="connsiteY41" fmla="*/ 342900 h 753123"/>
                  <a:gd name="connsiteX42" fmla="*/ 192548 w 611572"/>
                  <a:gd name="connsiteY42" fmla="*/ 228600 h 753123"/>
                  <a:gd name="connsiteX43" fmla="*/ 268653 w 611572"/>
                  <a:gd name="connsiteY43" fmla="*/ 601513 h 753123"/>
                  <a:gd name="connsiteX44" fmla="*/ 162478 w 611572"/>
                  <a:gd name="connsiteY44" fmla="*/ 437731 h 753123"/>
                  <a:gd name="connsiteX45" fmla="*/ 201406 w 611572"/>
                  <a:gd name="connsiteY45" fmla="*/ 422234 h 753123"/>
                  <a:gd name="connsiteX46" fmla="*/ 268653 w 611572"/>
                  <a:gd name="connsiteY46" fmla="*/ 449142 h 753123"/>
                  <a:gd name="connsiteX47" fmla="*/ 268653 w 611572"/>
                  <a:gd name="connsiteY47" fmla="*/ 601513 h 753123"/>
                  <a:gd name="connsiteX48" fmla="*/ 306753 w 611572"/>
                  <a:gd name="connsiteY48" fmla="*/ 423396 h 753123"/>
                  <a:gd name="connsiteX49" fmla="*/ 241554 w 611572"/>
                  <a:gd name="connsiteY49" fmla="*/ 397316 h 753123"/>
                  <a:gd name="connsiteX50" fmla="*/ 249603 w 611572"/>
                  <a:gd name="connsiteY50" fmla="*/ 370742 h 753123"/>
                  <a:gd name="connsiteX51" fmla="*/ 249603 w 611572"/>
                  <a:gd name="connsiteY51" fmla="*/ 369789 h 753123"/>
                  <a:gd name="connsiteX52" fmla="*/ 363960 w 611572"/>
                  <a:gd name="connsiteY52" fmla="*/ 369789 h 753123"/>
                  <a:gd name="connsiteX53" fmla="*/ 363960 w 611572"/>
                  <a:gd name="connsiteY53" fmla="*/ 370742 h 753123"/>
                  <a:gd name="connsiteX54" fmla="*/ 371999 w 611572"/>
                  <a:gd name="connsiteY54" fmla="*/ 397259 h 753123"/>
                  <a:gd name="connsiteX55" fmla="*/ 306753 w 611572"/>
                  <a:gd name="connsiteY55" fmla="*/ 423396 h 753123"/>
                  <a:gd name="connsiteX56" fmla="*/ 344853 w 611572"/>
                  <a:gd name="connsiteY56" fmla="*/ 600751 h 753123"/>
                  <a:gd name="connsiteX57" fmla="*/ 344853 w 611572"/>
                  <a:gd name="connsiteY57" fmla="*/ 449142 h 753123"/>
                  <a:gd name="connsiteX58" fmla="*/ 412147 w 611572"/>
                  <a:gd name="connsiteY58" fmla="*/ 422224 h 753123"/>
                  <a:gd name="connsiteX59" fmla="*/ 449742 w 611572"/>
                  <a:gd name="connsiteY59" fmla="*/ 437198 h 753123"/>
                  <a:gd name="connsiteX60" fmla="*/ 344853 w 611572"/>
                  <a:gd name="connsiteY60" fmla="*/ 600751 h 753123"/>
                  <a:gd name="connsiteX0" fmla="*/ 609596 w 609615"/>
                  <a:gd name="connsiteY0" fmla="*/ 533019 h 753123"/>
                  <a:gd name="connsiteX1" fmla="*/ 574029 w 609615"/>
                  <a:gd name="connsiteY1" fmla="*/ 461582 h 753123"/>
                  <a:gd name="connsiteX2" fmla="*/ 483428 w 609615"/>
                  <a:gd name="connsiteY2" fmla="*/ 410404 h 753123"/>
                  <a:gd name="connsiteX3" fmla="*/ 483304 w 609615"/>
                  <a:gd name="connsiteY3" fmla="*/ 410347 h 753123"/>
                  <a:gd name="connsiteX4" fmla="*/ 483304 w 609615"/>
                  <a:gd name="connsiteY4" fmla="*/ 410347 h 753123"/>
                  <a:gd name="connsiteX5" fmla="*/ 483056 w 609615"/>
                  <a:gd name="connsiteY5" fmla="*/ 410251 h 753123"/>
                  <a:gd name="connsiteX6" fmla="*/ 468702 w 609615"/>
                  <a:gd name="connsiteY6" fmla="*/ 404536 h 753123"/>
                  <a:gd name="connsiteX7" fmla="*/ 405989 w 609615"/>
                  <a:gd name="connsiteY7" fmla="*/ 379590 h 753123"/>
                  <a:gd name="connsiteX8" fmla="*/ 400093 w 609615"/>
                  <a:gd name="connsiteY8" fmla="*/ 370789 h 753123"/>
                  <a:gd name="connsiteX9" fmla="*/ 400093 w 609615"/>
                  <a:gd name="connsiteY9" fmla="*/ 347415 h 753123"/>
                  <a:gd name="connsiteX10" fmla="*/ 457291 w 609615"/>
                  <a:gd name="connsiteY10" fmla="*/ 228600 h 753123"/>
                  <a:gd name="connsiteX11" fmla="*/ 457291 w 609615"/>
                  <a:gd name="connsiteY11" fmla="*/ 214313 h 753123"/>
                  <a:gd name="connsiteX12" fmla="*/ 472864 w 609615"/>
                  <a:gd name="connsiteY12" fmla="*/ 160487 h 753123"/>
                  <a:gd name="connsiteX13" fmla="*/ 377186 w 609615"/>
                  <a:gd name="connsiteY13" fmla="*/ 17974 h 753123"/>
                  <a:gd name="connsiteX14" fmla="*/ 363213 w 609615"/>
                  <a:gd name="connsiteY14" fmla="*/ 19221 h 753123"/>
                  <a:gd name="connsiteX15" fmla="*/ 353592 w 609615"/>
                  <a:gd name="connsiteY15" fmla="*/ 25889 h 753123"/>
                  <a:gd name="connsiteX16" fmla="*/ 342953 w 609615"/>
                  <a:gd name="connsiteY16" fmla="*/ 11344 h 753123"/>
                  <a:gd name="connsiteX17" fmla="*/ 329208 w 609615"/>
                  <a:gd name="connsiteY17" fmla="*/ 2591 h 753123"/>
                  <a:gd name="connsiteX18" fmla="*/ 299195 w 609615"/>
                  <a:gd name="connsiteY18" fmla="*/ 0 h 753123"/>
                  <a:gd name="connsiteX19" fmla="*/ 153996 w 609615"/>
                  <a:gd name="connsiteY19" fmla="*/ 91440 h 753123"/>
                  <a:gd name="connsiteX20" fmla="*/ 152224 w 609615"/>
                  <a:gd name="connsiteY20" fmla="*/ 219437 h 753123"/>
                  <a:gd name="connsiteX21" fmla="*/ 152491 w 609615"/>
                  <a:gd name="connsiteY21" fmla="*/ 221437 h 753123"/>
                  <a:gd name="connsiteX22" fmla="*/ 152491 w 609615"/>
                  <a:gd name="connsiteY22" fmla="*/ 228600 h 753123"/>
                  <a:gd name="connsiteX23" fmla="*/ 209546 w 609615"/>
                  <a:gd name="connsiteY23" fmla="*/ 347348 h 753123"/>
                  <a:gd name="connsiteX24" fmla="*/ 209546 w 609615"/>
                  <a:gd name="connsiteY24" fmla="*/ 370742 h 753123"/>
                  <a:gd name="connsiteX25" fmla="*/ 203831 w 609615"/>
                  <a:gd name="connsiteY25" fmla="*/ 379476 h 753123"/>
                  <a:gd name="connsiteX26" fmla="*/ 139375 w 609615"/>
                  <a:gd name="connsiteY26" fmla="*/ 405136 h 753123"/>
                  <a:gd name="connsiteX27" fmla="*/ 124678 w 609615"/>
                  <a:gd name="connsiteY27" fmla="*/ 410985 h 753123"/>
                  <a:gd name="connsiteX28" fmla="*/ 45049 w 609615"/>
                  <a:gd name="connsiteY28" fmla="*/ 454190 h 753123"/>
                  <a:gd name="connsiteX29" fmla="*/ 2138 w 609615"/>
                  <a:gd name="connsiteY29" fmla="*/ 556328 h 753123"/>
                  <a:gd name="connsiteX30" fmla="*/ 91 w 609615"/>
                  <a:gd name="connsiteY30" fmla="*/ 700792 h 753123"/>
                  <a:gd name="connsiteX31" fmla="*/ 8568 w 609615"/>
                  <a:gd name="connsiteY31" fmla="*/ 706450 h 753123"/>
                  <a:gd name="connsiteX32" fmla="*/ 307529 w 609615"/>
                  <a:gd name="connsiteY32" fmla="*/ 753123 h 753123"/>
                  <a:gd name="connsiteX33" fmla="*/ 601995 w 609615"/>
                  <a:gd name="connsiteY33" fmla="*/ 705841 h 753123"/>
                  <a:gd name="connsiteX34" fmla="*/ 609615 w 609615"/>
                  <a:gd name="connsiteY34" fmla="*/ 700126 h 753123"/>
                  <a:gd name="connsiteX35" fmla="*/ 609596 w 609615"/>
                  <a:gd name="connsiteY35" fmla="*/ 533019 h 753123"/>
                  <a:gd name="connsiteX36" fmla="*/ 190591 w 609615"/>
                  <a:gd name="connsiteY36" fmla="*/ 228600 h 753123"/>
                  <a:gd name="connsiteX37" fmla="*/ 190591 w 609615"/>
                  <a:gd name="connsiteY37" fmla="*/ 196215 h 753123"/>
                  <a:gd name="connsiteX38" fmla="*/ 375681 w 609615"/>
                  <a:gd name="connsiteY38" fmla="*/ 117872 h 753123"/>
                  <a:gd name="connsiteX39" fmla="*/ 419191 w 609615"/>
                  <a:gd name="connsiteY39" fmla="*/ 182251 h 753123"/>
                  <a:gd name="connsiteX40" fmla="*/ 419191 w 609615"/>
                  <a:gd name="connsiteY40" fmla="*/ 228600 h 753123"/>
                  <a:gd name="connsiteX41" fmla="*/ 304891 w 609615"/>
                  <a:gd name="connsiteY41" fmla="*/ 342900 h 753123"/>
                  <a:gd name="connsiteX42" fmla="*/ 190591 w 609615"/>
                  <a:gd name="connsiteY42" fmla="*/ 228600 h 753123"/>
                  <a:gd name="connsiteX43" fmla="*/ 266696 w 609615"/>
                  <a:gd name="connsiteY43" fmla="*/ 601513 h 753123"/>
                  <a:gd name="connsiteX44" fmla="*/ 160521 w 609615"/>
                  <a:gd name="connsiteY44" fmla="*/ 437731 h 753123"/>
                  <a:gd name="connsiteX45" fmla="*/ 199449 w 609615"/>
                  <a:gd name="connsiteY45" fmla="*/ 422234 h 753123"/>
                  <a:gd name="connsiteX46" fmla="*/ 266696 w 609615"/>
                  <a:gd name="connsiteY46" fmla="*/ 449142 h 753123"/>
                  <a:gd name="connsiteX47" fmla="*/ 266696 w 609615"/>
                  <a:gd name="connsiteY47" fmla="*/ 601513 h 753123"/>
                  <a:gd name="connsiteX48" fmla="*/ 304796 w 609615"/>
                  <a:gd name="connsiteY48" fmla="*/ 423396 h 753123"/>
                  <a:gd name="connsiteX49" fmla="*/ 239597 w 609615"/>
                  <a:gd name="connsiteY49" fmla="*/ 397316 h 753123"/>
                  <a:gd name="connsiteX50" fmla="*/ 247646 w 609615"/>
                  <a:gd name="connsiteY50" fmla="*/ 370742 h 753123"/>
                  <a:gd name="connsiteX51" fmla="*/ 247646 w 609615"/>
                  <a:gd name="connsiteY51" fmla="*/ 369789 h 753123"/>
                  <a:gd name="connsiteX52" fmla="*/ 362003 w 609615"/>
                  <a:gd name="connsiteY52" fmla="*/ 369789 h 753123"/>
                  <a:gd name="connsiteX53" fmla="*/ 362003 w 609615"/>
                  <a:gd name="connsiteY53" fmla="*/ 370742 h 753123"/>
                  <a:gd name="connsiteX54" fmla="*/ 370042 w 609615"/>
                  <a:gd name="connsiteY54" fmla="*/ 397259 h 753123"/>
                  <a:gd name="connsiteX55" fmla="*/ 304796 w 609615"/>
                  <a:gd name="connsiteY55" fmla="*/ 423396 h 753123"/>
                  <a:gd name="connsiteX56" fmla="*/ 342896 w 609615"/>
                  <a:gd name="connsiteY56" fmla="*/ 600751 h 753123"/>
                  <a:gd name="connsiteX57" fmla="*/ 342896 w 609615"/>
                  <a:gd name="connsiteY57" fmla="*/ 449142 h 753123"/>
                  <a:gd name="connsiteX58" fmla="*/ 410190 w 609615"/>
                  <a:gd name="connsiteY58" fmla="*/ 422224 h 753123"/>
                  <a:gd name="connsiteX59" fmla="*/ 447785 w 609615"/>
                  <a:gd name="connsiteY59" fmla="*/ 437198 h 753123"/>
                  <a:gd name="connsiteX60" fmla="*/ 342896 w 609615"/>
                  <a:gd name="connsiteY60" fmla="*/ 600751 h 753123"/>
                  <a:gd name="connsiteX0" fmla="*/ 609596 w 609615"/>
                  <a:gd name="connsiteY0" fmla="*/ 533019 h 753123"/>
                  <a:gd name="connsiteX1" fmla="*/ 574029 w 609615"/>
                  <a:gd name="connsiteY1" fmla="*/ 461582 h 753123"/>
                  <a:gd name="connsiteX2" fmla="*/ 483428 w 609615"/>
                  <a:gd name="connsiteY2" fmla="*/ 410404 h 753123"/>
                  <a:gd name="connsiteX3" fmla="*/ 483304 w 609615"/>
                  <a:gd name="connsiteY3" fmla="*/ 410347 h 753123"/>
                  <a:gd name="connsiteX4" fmla="*/ 483304 w 609615"/>
                  <a:gd name="connsiteY4" fmla="*/ 410347 h 753123"/>
                  <a:gd name="connsiteX5" fmla="*/ 483056 w 609615"/>
                  <a:gd name="connsiteY5" fmla="*/ 410251 h 753123"/>
                  <a:gd name="connsiteX6" fmla="*/ 468702 w 609615"/>
                  <a:gd name="connsiteY6" fmla="*/ 404536 h 753123"/>
                  <a:gd name="connsiteX7" fmla="*/ 405989 w 609615"/>
                  <a:gd name="connsiteY7" fmla="*/ 379590 h 753123"/>
                  <a:gd name="connsiteX8" fmla="*/ 400093 w 609615"/>
                  <a:gd name="connsiteY8" fmla="*/ 370789 h 753123"/>
                  <a:gd name="connsiteX9" fmla="*/ 400093 w 609615"/>
                  <a:gd name="connsiteY9" fmla="*/ 347415 h 753123"/>
                  <a:gd name="connsiteX10" fmla="*/ 457291 w 609615"/>
                  <a:gd name="connsiteY10" fmla="*/ 228600 h 753123"/>
                  <a:gd name="connsiteX11" fmla="*/ 457291 w 609615"/>
                  <a:gd name="connsiteY11" fmla="*/ 214313 h 753123"/>
                  <a:gd name="connsiteX12" fmla="*/ 472864 w 609615"/>
                  <a:gd name="connsiteY12" fmla="*/ 160487 h 753123"/>
                  <a:gd name="connsiteX13" fmla="*/ 377186 w 609615"/>
                  <a:gd name="connsiteY13" fmla="*/ 17974 h 753123"/>
                  <a:gd name="connsiteX14" fmla="*/ 363213 w 609615"/>
                  <a:gd name="connsiteY14" fmla="*/ 19221 h 753123"/>
                  <a:gd name="connsiteX15" fmla="*/ 353592 w 609615"/>
                  <a:gd name="connsiteY15" fmla="*/ 25889 h 753123"/>
                  <a:gd name="connsiteX16" fmla="*/ 342953 w 609615"/>
                  <a:gd name="connsiteY16" fmla="*/ 11344 h 753123"/>
                  <a:gd name="connsiteX17" fmla="*/ 329208 w 609615"/>
                  <a:gd name="connsiteY17" fmla="*/ 2591 h 753123"/>
                  <a:gd name="connsiteX18" fmla="*/ 299195 w 609615"/>
                  <a:gd name="connsiteY18" fmla="*/ 0 h 753123"/>
                  <a:gd name="connsiteX19" fmla="*/ 153996 w 609615"/>
                  <a:gd name="connsiteY19" fmla="*/ 91440 h 753123"/>
                  <a:gd name="connsiteX20" fmla="*/ 152224 w 609615"/>
                  <a:gd name="connsiteY20" fmla="*/ 219437 h 753123"/>
                  <a:gd name="connsiteX21" fmla="*/ 152491 w 609615"/>
                  <a:gd name="connsiteY21" fmla="*/ 221437 h 753123"/>
                  <a:gd name="connsiteX22" fmla="*/ 152491 w 609615"/>
                  <a:gd name="connsiteY22" fmla="*/ 228600 h 753123"/>
                  <a:gd name="connsiteX23" fmla="*/ 209546 w 609615"/>
                  <a:gd name="connsiteY23" fmla="*/ 347348 h 753123"/>
                  <a:gd name="connsiteX24" fmla="*/ 209546 w 609615"/>
                  <a:gd name="connsiteY24" fmla="*/ 370742 h 753123"/>
                  <a:gd name="connsiteX25" fmla="*/ 203831 w 609615"/>
                  <a:gd name="connsiteY25" fmla="*/ 379476 h 753123"/>
                  <a:gd name="connsiteX26" fmla="*/ 139375 w 609615"/>
                  <a:gd name="connsiteY26" fmla="*/ 405136 h 753123"/>
                  <a:gd name="connsiteX27" fmla="*/ 124678 w 609615"/>
                  <a:gd name="connsiteY27" fmla="*/ 410985 h 753123"/>
                  <a:gd name="connsiteX28" fmla="*/ 45049 w 609615"/>
                  <a:gd name="connsiteY28" fmla="*/ 454190 h 753123"/>
                  <a:gd name="connsiteX29" fmla="*/ 2138 w 609615"/>
                  <a:gd name="connsiteY29" fmla="*/ 556328 h 753123"/>
                  <a:gd name="connsiteX30" fmla="*/ 91 w 609615"/>
                  <a:gd name="connsiteY30" fmla="*/ 700792 h 753123"/>
                  <a:gd name="connsiteX31" fmla="*/ 8568 w 609615"/>
                  <a:gd name="connsiteY31" fmla="*/ 706450 h 753123"/>
                  <a:gd name="connsiteX32" fmla="*/ 307529 w 609615"/>
                  <a:gd name="connsiteY32" fmla="*/ 753123 h 753123"/>
                  <a:gd name="connsiteX33" fmla="*/ 601995 w 609615"/>
                  <a:gd name="connsiteY33" fmla="*/ 705841 h 753123"/>
                  <a:gd name="connsiteX34" fmla="*/ 609615 w 609615"/>
                  <a:gd name="connsiteY34" fmla="*/ 700126 h 753123"/>
                  <a:gd name="connsiteX35" fmla="*/ 609596 w 609615"/>
                  <a:gd name="connsiteY35" fmla="*/ 533019 h 753123"/>
                  <a:gd name="connsiteX36" fmla="*/ 190591 w 609615"/>
                  <a:gd name="connsiteY36" fmla="*/ 228600 h 753123"/>
                  <a:gd name="connsiteX37" fmla="*/ 190591 w 609615"/>
                  <a:gd name="connsiteY37" fmla="*/ 196215 h 753123"/>
                  <a:gd name="connsiteX38" fmla="*/ 375681 w 609615"/>
                  <a:gd name="connsiteY38" fmla="*/ 117872 h 753123"/>
                  <a:gd name="connsiteX39" fmla="*/ 419191 w 609615"/>
                  <a:gd name="connsiteY39" fmla="*/ 182251 h 753123"/>
                  <a:gd name="connsiteX40" fmla="*/ 419191 w 609615"/>
                  <a:gd name="connsiteY40" fmla="*/ 228600 h 753123"/>
                  <a:gd name="connsiteX41" fmla="*/ 304891 w 609615"/>
                  <a:gd name="connsiteY41" fmla="*/ 342900 h 753123"/>
                  <a:gd name="connsiteX42" fmla="*/ 190591 w 609615"/>
                  <a:gd name="connsiteY42" fmla="*/ 228600 h 753123"/>
                  <a:gd name="connsiteX43" fmla="*/ 266696 w 609615"/>
                  <a:gd name="connsiteY43" fmla="*/ 601513 h 753123"/>
                  <a:gd name="connsiteX44" fmla="*/ 160521 w 609615"/>
                  <a:gd name="connsiteY44" fmla="*/ 437731 h 753123"/>
                  <a:gd name="connsiteX45" fmla="*/ 199449 w 609615"/>
                  <a:gd name="connsiteY45" fmla="*/ 422234 h 753123"/>
                  <a:gd name="connsiteX46" fmla="*/ 266696 w 609615"/>
                  <a:gd name="connsiteY46" fmla="*/ 449142 h 753123"/>
                  <a:gd name="connsiteX47" fmla="*/ 266696 w 609615"/>
                  <a:gd name="connsiteY47" fmla="*/ 601513 h 753123"/>
                  <a:gd name="connsiteX48" fmla="*/ 304796 w 609615"/>
                  <a:gd name="connsiteY48" fmla="*/ 423396 h 753123"/>
                  <a:gd name="connsiteX49" fmla="*/ 239597 w 609615"/>
                  <a:gd name="connsiteY49" fmla="*/ 397316 h 753123"/>
                  <a:gd name="connsiteX50" fmla="*/ 247646 w 609615"/>
                  <a:gd name="connsiteY50" fmla="*/ 370742 h 753123"/>
                  <a:gd name="connsiteX51" fmla="*/ 247646 w 609615"/>
                  <a:gd name="connsiteY51" fmla="*/ 369789 h 753123"/>
                  <a:gd name="connsiteX52" fmla="*/ 362003 w 609615"/>
                  <a:gd name="connsiteY52" fmla="*/ 369789 h 753123"/>
                  <a:gd name="connsiteX53" fmla="*/ 362003 w 609615"/>
                  <a:gd name="connsiteY53" fmla="*/ 370742 h 753123"/>
                  <a:gd name="connsiteX54" fmla="*/ 370042 w 609615"/>
                  <a:gd name="connsiteY54" fmla="*/ 397259 h 753123"/>
                  <a:gd name="connsiteX55" fmla="*/ 304796 w 609615"/>
                  <a:gd name="connsiteY55" fmla="*/ 423396 h 753123"/>
                  <a:gd name="connsiteX56" fmla="*/ 342896 w 609615"/>
                  <a:gd name="connsiteY56" fmla="*/ 600751 h 753123"/>
                  <a:gd name="connsiteX57" fmla="*/ 342896 w 609615"/>
                  <a:gd name="connsiteY57" fmla="*/ 449142 h 753123"/>
                  <a:gd name="connsiteX58" fmla="*/ 410190 w 609615"/>
                  <a:gd name="connsiteY58" fmla="*/ 422224 h 753123"/>
                  <a:gd name="connsiteX59" fmla="*/ 447785 w 609615"/>
                  <a:gd name="connsiteY59" fmla="*/ 437198 h 753123"/>
                  <a:gd name="connsiteX60" fmla="*/ 342896 w 609615"/>
                  <a:gd name="connsiteY60" fmla="*/ 600751 h 75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9615" h="753123">
                    <a:moveTo>
                      <a:pt x="609596" y="533019"/>
                    </a:moveTo>
                    <a:cubicBezTo>
                      <a:pt x="609063" y="505076"/>
                      <a:pt x="596005" y="478849"/>
                      <a:pt x="574029" y="461582"/>
                    </a:cubicBezTo>
                    <a:cubicBezTo>
                      <a:pt x="546607" y="440014"/>
                      <a:pt x="516055" y="422757"/>
                      <a:pt x="483428" y="410404"/>
                    </a:cubicBezTo>
                    <a:lnTo>
                      <a:pt x="483304" y="410347"/>
                    </a:lnTo>
                    <a:lnTo>
                      <a:pt x="483304" y="410347"/>
                    </a:lnTo>
                    <a:lnTo>
                      <a:pt x="483056" y="410251"/>
                    </a:lnTo>
                    <a:lnTo>
                      <a:pt x="468702" y="404536"/>
                    </a:lnTo>
                    <a:lnTo>
                      <a:pt x="405989" y="379590"/>
                    </a:lnTo>
                    <a:cubicBezTo>
                      <a:pt x="402423" y="378121"/>
                      <a:pt x="400095" y="374646"/>
                      <a:pt x="400093" y="370789"/>
                    </a:cubicBezTo>
                    <a:lnTo>
                      <a:pt x="400093" y="347415"/>
                    </a:lnTo>
                    <a:cubicBezTo>
                      <a:pt x="436226" y="318561"/>
                      <a:pt x="457274" y="274839"/>
                      <a:pt x="457291" y="228600"/>
                    </a:cubicBezTo>
                    <a:lnTo>
                      <a:pt x="457291" y="214313"/>
                    </a:lnTo>
                    <a:cubicBezTo>
                      <a:pt x="465599" y="197423"/>
                      <a:pt x="470871" y="179203"/>
                      <a:pt x="472864" y="160487"/>
                    </a:cubicBezTo>
                    <a:cubicBezTo>
                      <a:pt x="472760" y="96479"/>
                      <a:pt x="432164" y="44768"/>
                      <a:pt x="377186" y="17974"/>
                    </a:cubicBezTo>
                    <a:cubicBezTo>
                      <a:pt x="372644" y="15837"/>
                      <a:pt x="367304" y="16314"/>
                      <a:pt x="363213" y="19221"/>
                    </a:cubicBezTo>
                    <a:lnTo>
                      <a:pt x="353592" y="25889"/>
                    </a:lnTo>
                    <a:lnTo>
                      <a:pt x="342953" y="11344"/>
                    </a:lnTo>
                    <a:cubicBezTo>
                      <a:pt x="339680" y="6755"/>
                      <a:pt x="334752" y="3616"/>
                      <a:pt x="329208" y="2591"/>
                    </a:cubicBezTo>
                    <a:cubicBezTo>
                      <a:pt x="319297" y="867"/>
                      <a:pt x="309255" y="1"/>
                      <a:pt x="299195" y="0"/>
                    </a:cubicBezTo>
                    <a:cubicBezTo>
                      <a:pt x="232244" y="0"/>
                      <a:pt x="176923" y="36290"/>
                      <a:pt x="153996" y="91440"/>
                    </a:cubicBezTo>
                    <a:cubicBezTo>
                      <a:pt x="138926" y="132674"/>
                      <a:pt x="138303" y="177802"/>
                      <a:pt x="152224" y="219437"/>
                    </a:cubicBezTo>
                    <a:lnTo>
                      <a:pt x="152491" y="221437"/>
                    </a:lnTo>
                    <a:lnTo>
                      <a:pt x="152491" y="228600"/>
                    </a:lnTo>
                    <a:cubicBezTo>
                      <a:pt x="152494" y="274792"/>
                      <a:pt x="173485" y="318481"/>
                      <a:pt x="209546" y="347348"/>
                    </a:cubicBezTo>
                    <a:lnTo>
                      <a:pt x="209546" y="370742"/>
                    </a:lnTo>
                    <a:cubicBezTo>
                      <a:pt x="209575" y="374539"/>
                      <a:pt x="207322" y="377983"/>
                      <a:pt x="203831" y="379476"/>
                    </a:cubicBezTo>
                    <a:lnTo>
                      <a:pt x="139375" y="405136"/>
                    </a:lnTo>
                    <a:lnTo>
                      <a:pt x="124678" y="410985"/>
                    </a:lnTo>
                    <a:cubicBezTo>
                      <a:pt x="96418" y="421969"/>
                      <a:pt x="69663" y="436486"/>
                      <a:pt x="45049" y="454190"/>
                    </a:cubicBezTo>
                    <a:cubicBezTo>
                      <a:pt x="14045" y="486759"/>
                      <a:pt x="9631" y="515228"/>
                      <a:pt x="2138" y="556328"/>
                    </a:cubicBezTo>
                    <a:cubicBezTo>
                      <a:pt x="2821" y="602207"/>
                      <a:pt x="-592" y="654913"/>
                      <a:pt x="91" y="700792"/>
                    </a:cubicBezTo>
                    <a:lnTo>
                      <a:pt x="8568" y="706450"/>
                    </a:lnTo>
                    <a:cubicBezTo>
                      <a:pt x="55298" y="737597"/>
                      <a:pt x="181866" y="753123"/>
                      <a:pt x="307529" y="753123"/>
                    </a:cubicBezTo>
                    <a:cubicBezTo>
                      <a:pt x="434212" y="753123"/>
                      <a:pt x="560009" y="737330"/>
                      <a:pt x="601995" y="705841"/>
                    </a:cubicBezTo>
                    <a:lnTo>
                      <a:pt x="609615" y="700126"/>
                    </a:lnTo>
                    <a:cubicBezTo>
                      <a:pt x="609609" y="644424"/>
                      <a:pt x="609602" y="588721"/>
                      <a:pt x="609596" y="533019"/>
                    </a:cubicBezTo>
                    <a:close/>
                    <a:moveTo>
                      <a:pt x="190591" y="228600"/>
                    </a:moveTo>
                    <a:lnTo>
                      <a:pt x="190591" y="196215"/>
                    </a:lnTo>
                    <a:cubicBezTo>
                      <a:pt x="238759" y="138113"/>
                      <a:pt x="290356" y="177384"/>
                      <a:pt x="375681" y="117872"/>
                    </a:cubicBezTo>
                    <a:cubicBezTo>
                      <a:pt x="387282" y="109776"/>
                      <a:pt x="399103" y="163497"/>
                      <a:pt x="419191" y="182251"/>
                    </a:cubicBezTo>
                    <a:lnTo>
                      <a:pt x="419191" y="228600"/>
                    </a:lnTo>
                    <a:cubicBezTo>
                      <a:pt x="419191" y="291726"/>
                      <a:pt x="368017" y="342900"/>
                      <a:pt x="304891" y="342900"/>
                    </a:cubicBezTo>
                    <a:cubicBezTo>
                      <a:pt x="241765" y="342900"/>
                      <a:pt x="190591" y="291726"/>
                      <a:pt x="190591" y="228600"/>
                    </a:cubicBezTo>
                    <a:close/>
                    <a:moveTo>
                      <a:pt x="266696" y="601513"/>
                    </a:moveTo>
                    <a:lnTo>
                      <a:pt x="160521" y="437731"/>
                    </a:lnTo>
                    <a:lnTo>
                      <a:pt x="199449" y="422234"/>
                    </a:lnTo>
                    <a:lnTo>
                      <a:pt x="266696" y="449142"/>
                    </a:lnTo>
                    <a:lnTo>
                      <a:pt x="266696" y="601513"/>
                    </a:lnTo>
                    <a:close/>
                    <a:moveTo>
                      <a:pt x="304796" y="423396"/>
                    </a:moveTo>
                    <a:lnTo>
                      <a:pt x="239597" y="397316"/>
                    </a:lnTo>
                    <a:cubicBezTo>
                      <a:pt x="244860" y="389454"/>
                      <a:pt x="247662" y="380203"/>
                      <a:pt x="247646" y="370742"/>
                    </a:cubicBezTo>
                    <a:lnTo>
                      <a:pt x="247646" y="369789"/>
                    </a:lnTo>
                    <a:cubicBezTo>
                      <a:pt x="284296" y="384757"/>
                      <a:pt x="325353" y="384757"/>
                      <a:pt x="362003" y="369789"/>
                    </a:cubicBezTo>
                    <a:lnTo>
                      <a:pt x="362003" y="370742"/>
                    </a:lnTo>
                    <a:cubicBezTo>
                      <a:pt x="361984" y="380184"/>
                      <a:pt x="364783" y="389417"/>
                      <a:pt x="370042" y="397259"/>
                    </a:cubicBezTo>
                    <a:lnTo>
                      <a:pt x="304796" y="423396"/>
                    </a:lnTo>
                    <a:close/>
                    <a:moveTo>
                      <a:pt x="342896" y="600751"/>
                    </a:moveTo>
                    <a:lnTo>
                      <a:pt x="342896" y="449142"/>
                    </a:lnTo>
                    <a:lnTo>
                      <a:pt x="410190" y="422224"/>
                    </a:lnTo>
                    <a:lnTo>
                      <a:pt x="447785" y="437198"/>
                    </a:lnTo>
                    <a:lnTo>
                      <a:pt x="342896" y="600751"/>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Graphic 29" descr="Briefcase with solid fill">
                <a:extLst>
                  <a:ext uri="{FF2B5EF4-FFF2-40B4-BE49-F238E27FC236}">
                    <a16:creationId xmlns:a16="http://schemas.microsoft.com/office/drawing/2014/main" id="{E2DDD235-6982-13D8-1E8B-F1D7FD58529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02269" y="5556536"/>
                <a:ext cx="620095" cy="620095"/>
              </a:xfrm>
              <a:prstGeom prst="rect">
                <a:avLst/>
              </a:prstGeom>
              <a:effectLst>
                <a:glow rad="25400">
                  <a:schemeClr val="tx1"/>
                </a:glow>
              </a:effectLst>
            </p:spPr>
          </p:pic>
        </p:grpSp>
      </p:grpSp>
      <p:sp>
        <p:nvSpPr>
          <p:cNvPr id="34" name="Title 1">
            <a:extLst>
              <a:ext uri="{FF2B5EF4-FFF2-40B4-BE49-F238E27FC236}">
                <a16:creationId xmlns:a16="http://schemas.microsoft.com/office/drawing/2014/main" id="{0351201D-972F-148C-FA08-997A02DCCFB3}"/>
              </a:ext>
            </a:extLst>
          </p:cNvPr>
          <p:cNvSpPr txBox="1">
            <a:spLocks/>
          </p:cNvSpPr>
          <p:nvPr/>
        </p:nvSpPr>
        <p:spPr>
          <a:xfrm>
            <a:off x="2292932" y="6347805"/>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on the link icon to go to the standard  </a:t>
            </a:r>
          </a:p>
        </p:txBody>
      </p:sp>
      <p:pic>
        <p:nvPicPr>
          <p:cNvPr id="8" name="Picture 7">
            <a:extLst>
              <a:ext uri="{FF2B5EF4-FFF2-40B4-BE49-F238E27FC236}">
                <a16:creationId xmlns:a16="http://schemas.microsoft.com/office/drawing/2014/main" id="{189D069B-5CFF-58CD-5526-F57BC7571819}"/>
              </a:ext>
            </a:extLst>
          </p:cNvPr>
          <p:cNvPicPr>
            <a:picLocks noChangeAspect="1"/>
          </p:cNvPicPr>
          <p:nvPr/>
        </p:nvPicPr>
        <p:blipFill>
          <a:blip r:embed="rId14"/>
          <a:stretch>
            <a:fillRect/>
          </a:stretch>
        </p:blipFill>
        <p:spPr>
          <a:xfrm>
            <a:off x="6350394" y="4577806"/>
            <a:ext cx="4712616" cy="1725318"/>
          </a:xfrm>
          <a:prstGeom prst="rect">
            <a:avLst/>
          </a:prstGeom>
        </p:spPr>
      </p:pic>
    </p:spTree>
    <p:extLst>
      <p:ext uri="{BB962C8B-B14F-4D97-AF65-F5344CB8AC3E}">
        <p14:creationId xmlns:p14="http://schemas.microsoft.com/office/powerpoint/2010/main" val="3999111273"/>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green circle with white lines on it&#10;&#10;Description automatically generated">
            <a:extLst>
              <a:ext uri="{FF2B5EF4-FFF2-40B4-BE49-F238E27FC236}">
                <a16:creationId xmlns:a16="http://schemas.microsoft.com/office/drawing/2014/main" id="{3C41D4EE-1775-BD57-2796-A05C04C4D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34" y="555512"/>
            <a:ext cx="720000" cy="720000"/>
          </a:xfrm>
          <a:prstGeom prst="rect">
            <a:avLst/>
          </a:prstGeom>
        </p:spPr>
      </p:pic>
      <p:sp>
        <p:nvSpPr>
          <p:cNvPr id="97" name="Rectangle: Rounded Corners 96">
            <a:hlinkClick r:id="" action="ppaction://noaction" highlightClick="1"/>
            <a:extLst>
              <a:ext uri="{FF2B5EF4-FFF2-40B4-BE49-F238E27FC236}">
                <a16:creationId xmlns:a16="http://schemas.microsoft.com/office/drawing/2014/main" id="{44C61555-BA2A-4BC9-A516-C8062C254B09}"/>
              </a:ext>
            </a:extLst>
          </p:cNvPr>
          <p:cNvSpPr/>
          <p:nvPr/>
        </p:nvSpPr>
        <p:spPr>
          <a:xfrm>
            <a:off x="1073189" y="554876"/>
            <a:ext cx="9826040" cy="720000"/>
          </a:xfrm>
          <a:prstGeom prst="roundRect">
            <a:avLst>
              <a:gd name="adj" fmla="val 30718"/>
            </a:avLst>
          </a:prstGeom>
          <a:solidFill>
            <a:schemeClr val="bg1"/>
          </a:solid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065020" indent="-2065020">
              <a:tabLst>
                <a:tab pos="2065338" algn="l"/>
              </a:tabLst>
              <a:defRPr/>
            </a:pPr>
            <a:r>
              <a:rPr lang="en-GB" sz="1800">
                <a:solidFill>
                  <a:srgbClr val="000000"/>
                </a:solidFill>
                <a:effectLst/>
                <a:latin typeface="Calibri"/>
                <a:ea typeface="Calibri"/>
                <a:cs typeface="Calibri"/>
              </a:rPr>
              <a:t>GMGN2641 Issue 2</a:t>
            </a:r>
            <a:r>
              <a:rPr lang="en-GB">
                <a:solidFill>
                  <a:srgbClr val="000000"/>
                </a:solidFill>
                <a:latin typeface="Calibri"/>
                <a:ea typeface="Calibri"/>
                <a:cs typeface="Calibri"/>
              </a:rPr>
              <a:t> </a:t>
            </a:r>
            <a:r>
              <a:rPr lang="en-GB">
                <a:solidFill>
                  <a:schemeClr val="tx1"/>
                </a:solidFill>
                <a:latin typeface="Calibri"/>
                <a:ea typeface="Calibri"/>
                <a:cs typeface="Calibri"/>
              </a:rPr>
              <a:t>–</a:t>
            </a:r>
            <a:r>
              <a:rPr lang="en-GB">
                <a:solidFill>
                  <a:srgbClr val="000000"/>
                </a:solidFill>
                <a:latin typeface="Calibri"/>
                <a:ea typeface="Calibri"/>
                <a:cs typeface="Calibri"/>
              </a:rPr>
              <a:t> </a:t>
            </a:r>
            <a:r>
              <a:rPr lang="en-GB" sz="1800">
                <a:solidFill>
                  <a:srgbClr val="000000"/>
                </a:solidFill>
                <a:effectLst/>
                <a:latin typeface="Calibri"/>
                <a:ea typeface="Calibri"/>
                <a:cs typeface="Calibri"/>
              </a:rPr>
              <a:t>Guidance Note on Vehicle Static Testing</a:t>
            </a:r>
            <a:endParaRPr lang="en-GB" sz="1800" b="0" i="0" u="none" strike="noStrike" kern="1200" cap="none" spc="0" normalizeH="0" baseline="0" noProof="0">
              <a:ln>
                <a:noFill/>
              </a:ln>
              <a:solidFill>
                <a:schemeClr val="tx1"/>
              </a:solidFill>
              <a:effectLst/>
              <a:uLnTx/>
              <a:uFillTx/>
              <a:latin typeface="Calibri"/>
              <a:ea typeface="Calibri"/>
              <a:cs typeface="Calibri"/>
            </a:endParaRPr>
          </a:p>
        </p:txBody>
      </p:sp>
      <p:sp>
        <p:nvSpPr>
          <p:cNvPr id="98" name="Rectangle: Rounded Corners 97">
            <a:extLst>
              <a:ext uri="{FF2B5EF4-FFF2-40B4-BE49-F238E27FC236}">
                <a16:creationId xmlns:a16="http://schemas.microsoft.com/office/drawing/2014/main" id="{E62B2296-9CCF-4DBD-BB1C-6B80B8E5D278}"/>
              </a:ext>
            </a:extLst>
          </p:cNvPr>
          <p:cNvSpPr/>
          <p:nvPr/>
        </p:nvSpPr>
        <p:spPr>
          <a:xfrm>
            <a:off x="1063066" y="1429659"/>
            <a:ext cx="10065867" cy="4885580"/>
          </a:xfrm>
          <a:prstGeom prst="roundRect">
            <a:avLst>
              <a:gd name="adj" fmla="val 4382"/>
            </a:avLst>
          </a:prstGeom>
          <a:noFill/>
          <a:ln w="38100">
            <a:solidFill>
              <a:srgbClr val="1B864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93132" y="1378018"/>
            <a:ext cx="10045924" cy="5131640"/>
          </a:xfrm>
          <a:prstGeom prst="roundRect">
            <a:avLst>
              <a:gd name="adj" fmla="val 438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36000" bIns="45720" rtlCol="0" anchor="t" anchorCtr="0"/>
          <a:lstStyle/>
          <a:p>
            <a:pPr>
              <a:spcAft>
                <a:spcPts val="600"/>
              </a:spcAft>
              <a:defRPr/>
            </a:pPr>
            <a:r>
              <a:rPr kumimoji="0" lang="en-GB" b="1" i="0" u="none" strike="noStrike" kern="1200" cap="none" spc="-50" normalizeH="0" noProof="0">
                <a:ln>
                  <a:noFill/>
                </a:ln>
                <a:solidFill>
                  <a:schemeClr val="tx1"/>
                </a:solidFill>
                <a:effectLst/>
                <a:uLnTx/>
                <a:uFillTx/>
                <a:ea typeface="+mn-ea"/>
                <a:cs typeface="+mn-cs"/>
              </a:rPr>
              <a:t>Overview </a:t>
            </a:r>
            <a:r>
              <a:rPr lang="en-GB" spc="-50">
                <a:solidFill>
                  <a:schemeClr val="tx1"/>
                </a:solidFill>
              </a:rPr>
              <a:t>–</a:t>
            </a:r>
            <a:r>
              <a:rPr lang="en-GB" spc="-50" dirty="0">
                <a:solidFill>
                  <a:schemeClr val="tx1"/>
                </a:solidFill>
              </a:rPr>
              <a:t> </a:t>
            </a:r>
            <a:r>
              <a:rPr kumimoji="0" lang="en-GB" i="0" u="none" strike="noStrike" kern="1200" cap="none" spc="-50" normalizeH="0" noProof="0">
                <a:ln>
                  <a:noFill/>
                </a:ln>
                <a:solidFill>
                  <a:schemeClr val="tx1"/>
                </a:solidFill>
                <a:effectLst/>
                <a:uLnTx/>
                <a:uFillTx/>
                <a:ea typeface="+mn-ea"/>
                <a:cs typeface="+mn-cs"/>
              </a:rPr>
              <a:t>This document gives guidance on meeting the requirements of GMRT2141 'Permissible Track Forces and Resistance to Derailment and Roll-Over of Railway Vehicles</a:t>
            </a:r>
            <a:r>
              <a:rPr lang="en-GB" spc="-50" dirty="0">
                <a:solidFill>
                  <a:schemeClr val="tx1"/>
                </a:solidFill>
              </a:rPr>
              <a:t>'.</a:t>
            </a:r>
            <a:endParaRPr kumimoji="0" lang="en-GB" i="0" u="none" strike="noStrike" kern="1200" cap="none" spc="-50" normalizeH="0" noProof="0" dirty="0">
              <a:ln>
                <a:noFill/>
              </a:ln>
              <a:solidFill>
                <a:schemeClr val="tx1"/>
              </a:solidFill>
              <a:effectLst/>
              <a:uLnTx/>
              <a:uFillTx/>
              <a:ea typeface="+mn-ea"/>
              <a:cs typeface="+mn-cs"/>
            </a:endParaRPr>
          </a:p>
          <a:p>
            <a:pPr>
              <a:spcAft>
                <a:spcPts val="600"/>
              </a:spcAft>
              <a:defRPr/>
            </a:pPr>
            <a:r>
              <a:rPr lang="en-GB" dirty="0">
                <a:solidFill>
                  <a:schemeClr val="tx1"/>
                </a:solidFill>
              </a:rPr>
              <a:t>Additional </a:t>
            </a:r>
            <a:r>
              <a:rPr lang="en-GB">
                <a:solidFill>
                  <a:schemeClr val="tx1"/>
                </a:solidFill>
              </a:rPr>
              <a:t>guidance, provided by industry</a:t>
            </a:r>
            <a:r>
              <a:rPr lang="en-GB" dirty="0">
                <a:solidFill>
                  <a:schemeClr val="tx1"/>
                </a:solidFill>
              </a:rPr>
              <a:t>, was</a:t>
            </a:r>
            <a:r>
              <a:rPr lang="en-GB">
                <a:solidFill>
                  <a:schemeClr val="tx1"/>
                </a:solidFill>
              </a:rPr>
              <a:t> added to the section on the wheel unloading test for vehicles carrying intermodal load units. This includes some worked examples to suggest how the required load and offset can be determined. Editorial changes have been made to improve the clarity of one of the diagrams and to update references.</a:t>
            </a:r>
            <a:endParaRPr kumimoji="0" lang="en-GB" b="1" i="0" u="none" strike="noStrike" kern="1200" cap="none" spc="-50" normalizeH="0" noProof="0" dirty="0">
              <a:ln>
                <a:noFill/>
              </a:ln>
              <a:solidFill>
                <a:schemeClr val="tx1"/>
              </a:solidFill>
              <a:effectLst/>
              <a:uLnTx/>
              <a:uFillTx/>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GB" b="1" i="0" u="none" strike="noStrike" kern="1200" cap="none" spc="-50" normalizeH="0" noProof="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a:ln>
                  <a:noFill/>
                </a:ln>
                <a:solidFill>
                  <a:schemeClr val="tx1"/>
                </a:solidFill>
                <a:effectLst/>
                <a:uLnTx/>
                <a:uFillTx/>
                <a:ea typeface="+mn-ea"/>
                <a:cs typeface="+mn-cs"/>
              </a:rPr>
              <a:t>Benefits</a:t>
            </a:r>
            <a:r>
              <a:rPr lang="en-GB" b="1" spc="-50">
                <a:solidFill>
                  <a:schemeClr val="tx1"/>
                </a:solidFill>
              </a:rPr>
              <a:t> </a:t>
            </a:r>
            <a:r>
              <a:rPr kumimoji="0" lang="en-GB" i="0" u="none" strike="noStrike" kern="1200" cap="none" spc="-50" normalizeH="0" noProof="0">
                <a:ln>
                  <a:noFill/>
                </a:ln>
                <a:solidFill>
                  <a:schemeClr val="tx1"/>
                </a:solidFill>
                <a:effectLst/>
                <a:uLnTx/>
                <a:uFillTx/>
                <a:ea typeface="+mn-ea"/>
                <a:cs typeface="+mn-cs"/>
              </a:rPr>
              <a:t>–</a:t>
            </a:r>
            <a:r>
              <a:rPr lang="en-GB" b="1" spc="-50">
                <a:solidFill>
                  <a:schemeClr val="tx1"/>
                </a:solidFill>
              </a:rPr>
              <a:t> </a:t>
            </a:r>
            <a:r>
              <a:rPr lang="en-GB">
                <a:solidFill>
                  <a:schemeClr val="tx1"/>
                </a:solidFill>
              </a:rPr>
              <a:t>Improved guidance will simplify projects working on new or modified vehicles for carrying intermodal load units. This will speed up the process</a:t>
            </a:r>
            <a:r>
              <a:rPr lang="en-GB" dirty="0">
                <a:solidFill>
                  <a:schemeClr val="tx1"/>
                </a:solidFill>
              </a:rPr>
              <a:t> and </a:t>
            </a:r>
            <a:r>
              <a:rPr lang="en-GB">
                <a:solidFill>
                  <a:schemeClr val="tx1"/>
                </a:solidFill>
              </a:rPr>
              <a:t>reduce the amount of unnecessary work</a:t>
            </a:r>
            <a:r>
              <a:rPr lang="en-GB" dirty="0">
                <a:solidFill>
                  <a:schemeClr val="tx1"/>
                </a:solidFill>
              </a:rPr>
              <a:t>. It will</a:t>
            </a:r>
            <a:r>
              <a:rPr lang="en-GB">
                <a:solidFill>
                  <a:schemeClr val="tx1"/>
                </a:solidFill>
              </a:rPr>
              <a:t> lead to improved vehicles being able to enter service more efficiently. The changes GMGN2641</a:t>
            </a:r>
            <a:r>
              <a:rPr lang="en-GB" dirty="0">
                <a:solidFill>
                  <a:schemeClr val="tx1"/>
                </a:solidFill>
              </a:rPr>
              <a:t> Issue 2 and GMRT2141 Issue 5 </a:t>
            </a:r>
            <a:r>
              <a:rPr lang="en-GB">
                <a:solidFill>
                  <a:schemeClr val="tx1"/>
                </a:solidFill>
              </a:rPr>
              <a:t>together are estimated to benefit the industry </a:t>
            </a:r>
            <a:r>
              <a:rPr lang="en-GB" b="1">
                <a:solidFill>
                  <a:schemeClr val="tx1"/>
                </a:solidFill>
              </a:rPr>
              <a:t>by £3M over 5 years</a:t>
            </a:r>
            <a:r>
              <a:rPr lang="en-GB">
                <a:solidFill>
                  <a:schemeClr val="tx1"/>
                </a:solidFill>
              </a:rPr>
              <a:t>. </a:t>
            </a:r>
            <a:endParaRPr kumimoji="0" lang="en-GB" b="1" i="0" u="none" strike="noStrike" kern="1200" cap="none" spc="-50" normalizeH="0">
              <a:ln>
                <a:noFill/>
              </a:ln>
              <a:solidFill>
                <a:schemeClr val="tx1"/>
              </a:solidFill>
              <a:effectLst/>
              <a:uLnTx/>
              <a:uFillTx/>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GB" b="1" i="0" u="none" strike="noStrike" kern="1200" cap="none" spc="-50" normalizeH="0" noProof="0">
              <a:ln>
                <a:noFill/>
              </a:ln>
              <a:solidFill>
                <a:schemeClr val="tx1"/>
              </a:solidFill>
              <a:effectLst/>
              <a:uLnTx/>
              <a:uFillTx/>
              <a:ea typeface="+mn-ea"/>
              <a:cs typeface="+mn-cs"/>
            </a:endParaRPr>
          </a:p>
          <a:p>
            <a:pPr>
              <a:spcAft>
                <a:spcPts val="600"/>
              </a:spcAft>
              <a:defRPr/>
            </a:pPr>
            <a:r>
              <a:rPr kumimoji="0" lang="en-GB" b="1" i="0" u="none" strike="noStrike" kern="1200" cap="none" spc="-50" normalizeH="0" noProof="0">
                <a:ln>
                  <a:noFill/>
                </a:ln>
                <a:solidFill>
                  <a:schemeClr val="tx1"/>
                </a:solidFill>
                <a:effectLst/>
                <a:uLnTx/>
                <a:uFillTx/>
                <a:ea typeface="+mn-ea"/>
                <a:cs typeface="+mn-cs"/>
              </a:rPr>
              <a:t>Audience</a:t>
            </a:r>
            <a:r>
              <a:rPr lang="en-GB" b="1" spc="-50">
                <a:solidFill>
                  <a:schemeClr val="tx1"/>
                </a:solidFill>
              </a:rPr>
              <a:t> </a:t>
            </a:r>
            <a:r>
              <a:rPr kumimoji="0" lang="en-GB" i="0" u="none" strike="noStrike" kern="1200" cap="none" spc="-50" normalizeH="0" noProof="0">
                <a:ln>
                  <a:noFill/>
                </a:ln>
                <a:solidFill>
                  <a:schemeClr val="tx1"/>
                </a:solidFill>
                <a:effectLst/>
                <a:uLnTx/>
                <a:uFillTx/>
                <a:ea typeface="+mn-ea"/>
                <a:cs typeface="+mn-cs"/>
              </a:rPr>
              <a:t>–</a:t>
            </a:r>
            <a:r>
              <a:rPr lang="en-GB" b="1" spc="-50">
                <a:solidFill>
                  <a:schemeClr val="tx1"/>
                </a:solidFill>
              </a:rPr>
              <a:t> </a:t>
            </a:r>
            <a:r>
              <a:rPr lang="en-GB" dirty="0">
                <a:solidFill>
                  <a:schemeClr val="tx1"/>
                </a:solidFill>
              </a:rPr>
              <a:t>It </a:t>
            </a:r>
            <a:r>
              <a:rPr lang="en-GB">
                <a:solidFill>
                  <a:schemeClr val="tx1"/>
                </a:solidFill>
              </a:rPr>
              <a:t>is relevant to anyone involved in specifying, designing, procuring</a:t>
            </a:r>
            <a:r>
              <a:rPr lang="en-GB" dirty="0">
                <a:solidFill>
                  <a:schemeClr val="tx1"/>
                </a:solidFill>
              </a:rPr>
              <a:t>,</a:t>
            </a:r>
            <a:r>
              <a:rPr lang="en-GB">
                <a:solidFill>
                  <a:schemeClr val="tx1"/>
                </a:solidFill>
              </a:rPr>
              <a:t> or approving new or modified rolling stock for use on the GB mainline railway.</a:t>
            </a:r>
            <a:endParaRPr kumimoji="0" lang="en-GB" i="0" u="none" strike="noStrike" kern="1200" cap="none" spc="-50" normalizeH="0" noProof="0">
              <a:ln>
                <a:noFill/>
              </a:ln>
              <a:solidFill>
                <a:schemeClr val="tx1"/>
              </a:solidFill>
              <a:effectLst/>
              <a:uLnTx/>
              <a:uFillTx/>
              <a:ea typeface="+mn-ea"/>
              <a:cs typeface="+mn-cs"/>
            </a:endParaRPr>
          </a:p>
        </p:txBody>
      </p:sp>
      <p:pic>
        <p:nvPicPr>
          <p:cNvPr id="27" name="Picture 26">
            <a:hlinkClick r:id="" action="ppaction://noaction"/>
            <a:extLst>
              <a:ext uri="{FF2B5EF4-FFF2-40B4-BE49-F238E27FC236}">
                <a16:creationId xmlns:a16="http://schemas.microsoft.com/office/drawing/2014/main" id="{6CEC08C8-FEB9-417F-B4EA-027F8C65F4EF}"/>
              </a:ext>
            </a:extLst>
          </p:cNvPr>
          <p:cNvPicPr>
            <a:picLocks noChangeAspect="1"/>
          </p:cNvPicPr>
          <p:nvPr/>
        </p:nvPicPr>
        <p:blipFill>
          <a:blip r:embed="rId4"/>
          <a:stretch>
            <a:fillRect/>
          </a:stretch>
        </p:blipFill>
        <p:spPr>
          <a:xfrm>
            <a:off x="11290478" y="157163"/>
            <a:ext cx="755970" cy="755970"/>
          </a:xfrm>
          <a:prstGeom prst="rect">
            <a:avLst/>
          </a:prstGeom>
        </p:spPr>
      </p:pic>
      <p:sp>
        <p:nvSpPr>
          <p:cNvPr id="44" name="Title 1">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a:ln>
                  <a:noFill/>
                </a:ln>
                <a:solidFill>
                  <a:prstClr val="black"/>
                </a:solidFill>
                <a:effectLst/>
                <a:uLnTx/>
                <a:uFillTx/>
                <a:latin typeface="Calibri"/>
                <a:ea typeface="+mj-ea"/>
                <a:cs typeface="+mj-cs"/>
              </a:rPr>
              <a:t>Changes to Standards – </a:t>
            </a:r>
            <a:r>
              <a:rPr lang="en-GB" sz="2400" spc="-50">
                <a:solidFill>
                  <a:prstClr val="black"/>
                </a:solidFill>
                <a:latin typeface="Calibri"/>
              </a:rPr>
              <a:t>June</a:t>
            </a:r>
            <a:r>
              <a:rPr kumimoji="0" lang="en-GB" sz="2400" b="0" i="0" u="none" strike="noStrike" kern="1200" cap="none" spc="-50" normalizeH="0" baseline="0" noProof="0">
                <a:ln>
                  <a:noFill/>
                </a:ln>
                <a:solidFill>
                  <a:prstClr val="black"/>
                </a:solidFill>
                <a:effectLst/>
                <a:uLnTx/>
                <a:uFillTx/>
                <a:latin typeface="Calibri"/>
                <a:ea typeface="+mj-ea"/>
                <a:cs typeface="+mj-cs"/>
              </a:rPr>
              <a:t> 2024</a:t>
            </a:r>
            <a:endParaRPr kumimoji="0" lang="en-GB" sz="2400" b="0" i="1" u="none" strike="noStrike" kern="1200" cap="none" spc="0" normalizeH="0" baseline="0" noProof="0">
              <a:ln>
                <a:noFill/>
              </a:ln>
              <a:solidFill>
                <a:prstClr val="black"/>
              </a:solidFill>
              <a:effectLst/>
              <a:uLnTx/>
              <a:uFillTx/>
              <a:latin typeface="Calibri"/>
              <a:ea typeface="+mj-ea"/>
              <a:cs typeface="+mj-cs"/>
            </a:endParaRPr>
          </a:p>
        </p:txBody>
      </p:sp>
      <p:pic>
        <p:nvPicPr>
          <p:cNvPr id="22" name="Picture 21">
            <a:hlinkClick r:id="rId5"/>
            <a:extLst>
              <a:ext uri="{FF2B5EF4-FFF2-40B4-BE49-F238E27FC236}">
                <a16:creationId xmlns:a16="http://schemas.microsoft.com/office/drawing/2014/main" id="{28BF2077-600C-4323-B7B7-25758286D64D}"/>
              </a:ext>
            </a:extLst>
          </p:cNvPr>
          <p:cNvPicPr>
            <a:picLocks noChangeAspect="1"/>
          </p:cNvPicPr>
          <p:nvPr/>
        </p:nvPicPr>
        <p:blipFill>
          <a:blip r:embed="rId6"/>
          <a:stretch>
            <a:fillRect/>
          </a:stretch>
        </p:blipFill>
        <p:spPr>
          <a:xfrm>
            <a:off x="10395930" y="542761"/>
            <a:ext cx="755970" cy="755970"/>
          </a:xfrm>
          <a:prstGeom prst="rect">
            <a:avLst/>
          </a:prstGeom>
        </p:spPr>
      </p:pic>
      <p:pic>
        <p:nvPicPr>
          <p:cNvPr id="14" name="Picture 13">
            <a:hlinkClick r:id="" action="ppaction://hlinkshowjump?jump=endshow"/>
            <a:extLst>
              <a:ext uri="{FF2B5EF4-FFF2-40B4-BE49-F238E27FC236}">
                <a16:creationId xmlns:a16="http://schemas.microsoft.com/office/drawing/2014/main" id="{F3E13EC4-7204-4B8D-89F0-07C9C189E4F4}"/>
              </a:ext>
            </a:extLst>
          </p:cNvPr>
          <p:cNvPicPr>
            <a:picLocks noChangeAspect="1"/>
          </p:cNvPicPr>
          <p:nvPr/>
        </p:nvPicPr>
        <p:blipFill>
          <a:blip r:embed="rId7"/>
          <a:stretch>
            <a:fillRect/>
          </a:stretch>
        </p:blipFill>
        <p:spPr>
          <a:xfrm>
            <a:off x="89371" y="6016808"/>
            <a:ext cx="720000" cy="692039"/>
          </a:xfrm>
          <a:prstGeom prst="rect">
            <a:avLst/>
          </a:prstGeom>
        </p:spPr>
      </p:pic>
      <p:grpSp>
        <p:nvGrpSpPr>
          <p:cNvPr id="6" name="Group 5">
            <a:extLst>
              <a:ext uri="{FF2B5EF4-FFF2-40B4-BE49-F238E27FC236}">
                <a16:creationId xmlns:a16="http://schemas.microsoft.com/office/drawing/2014/main" id="{B3FB3724-08CD-494C-B934-D7A7670EC2D5}"/>
              </a:ext>
            </a:extLst>
          </p:cNvPr>
          <p:cNvGrpSpPr/>
          <p:nvPr/>
        </p:nvGrpSpPr>
        <p:grpSpPr>
          <a:xfrm>
            <a:off x="294534" y="1377452"/>
            <a:ext cx="720000" cy="756754"/>
            <a:chOff x="279057" y="1377452"/>
            <a:chExt cx="720000" cy="756754"/>
          </a:xfrm>
        </p:grpSpPr>
        <p:sp>
          <p:nvSpPr>
            <p:cNvPr id="35" name="Rectangle: Rounded Corners 34">
              <a:extLst>
                <a:ext uri="{FF2B5EF4-FFF2-40B4-BE49-F238E27FC236}">
                  <a16:creationId xmlns:a16="http://schemas.microsoft.com/office/drawing/2014/main" id="{D8318DEF-D46B-407F-A800-9C706528D90D}"/>
                </a:ext>
              </a:extLst>
            </p:cNvPr>
            <p:cNvSpPr/>
            <p:nvPr/>
          </p:nvSpPr>
          <p:spPr>
            <a:xfrm>
              <a:off x="279057" y="138761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9D8951F-F4F8-4959-B0DC-34E0BBAF074D}"/>
                </a:ext>
              </a:extLst>
            </p:cNvPr>
            <p:cNvPicPr>
              <a:picLocks noChangeAspect="1"/>
            </p:cNvPicPr>
            <p:nvPr/>
          </p:nvPicPr>
          <p:blipFill>
            <a:blip r:embed="rId8"/>
            <a:stretch>
              <a:fillRect/>
            </a:stretch>
          </p:blipFill>
          <p:spPr>
            <a:xfrm>
              <a:off x="344173" y="1377452"/>
              <a:ext cx="629587" cy="587962"/>
            </a:xfrm>
            <a:prstGeom prst="rect">
              <a:avLst/>
            </a:prstGeom>
          </p:spPr>
        </p:pic>
        <p:sp>
          <p:nvSpPr>
            <p:cNvPr id="5" name="TextBox 4">
              <a:extLst>
                <a:ext uri="{FF2B5EF4-FFF2-40B4-BE49-F238E27FC236}">
                  <a16:creationId xmlns:a16="http://schemas.microsoft.com/office/drawing/2014/main" id="{3F85144B-827C-4621-93EA-0A3E7BA18A32}"/>
                </a:ext>
              </a:extLst>
            </p:cNvPr>
            <p:cNvSpPr txBox="1"/>
            <p:nvPr/>
          </p:nvSpPr>
          <p:spPr>
            <a:xfrm>
              <a:off x="352161" y="1795652"/>
              <a:ext cx="572781" cy="338554"/>
            </a:xfrm>
            <a:prstGeom prst="rect">
              <a:avLst/>
            </a:prstGeom>
            <a:noFill/>
          </p:spPr>
          <p:txBody>
            <a:bodyPr wrap="square" rtlCol="0">
              <a:spAutoFit/>
            </a:bodyPr>
            <a:lstStyle/>
            <a:p>
              <a:pPr algn="ctr"/>
              <a:r>
                <a:rPr lang="en-GB" sz="1600" b="1"/>
                <a:t>RU</a:t>
              </a:r>
            </a:p>
          </p:txBody>
        </p:sp>
      </p:grpSp>
      <p:grpSp>
        <p:nvGrpSpPr>
          <p:cNvPr id="4" name="Group 3">
            <a:extLst>
              <a:ext uri="{FF2B5EF4-FFF2-40B4-BE49-F238E27FC236}">
                <a16:creationId xmlns:a16="http://schemas.microsoft.com/office/drawing/2014/main" id="{CDAB088C-F746-8D0E-0441-2641FB56262A}"/>
              </a:ext>
            </a:extLst>
          </p:cNvPr>
          <p:cNvGrpSpPr/>
          <p:nvPr/>
        </p:nvGrpSpPr>
        <p:grpSpPr>
          <a:xfrm>
            <a:off x="264594" y="2198689"/>
            <a:ext cx="779880" cy="720000"/>
            <a:chOff x="245315" y="3016903"/>
            <a:chExt cx="779880" cy="720000"/>
          </a:xfrm>
        </p:grpSpPr>
        <p:grpSp>
          <p:nvGrpSpPr>
            <p:cNvPr id="272" name="Group 271">
              <a:extLst>
                <a:ext uri="{FF2B5EF4-FFF2-40B4-BE49-F238E27FC236}">
                  <a16:creationId xmlns:a16="http://schemas.microsoft.com/office/drawing/2014/main" id="{DC2F099A-5C15-4A75-A9FD-AA44069EC83C}"/>
                </a:ext>
              </a:extLst>
            </p:cNvPr>
            <p:cNvGrpSpPr/>
            <p:nvPr/>
          </p:nvGrpSpPr>
          <p:grpSpPr>
            <a:xfrm>
              <a:off x="278739" y="3016903"/>
              <a:ext cx="720000" cy="720000"/>
              <a:chOff x="300871" y="4939444"/>
              <a:chExt cx="720000" cy="720000"/>
            </a:xfrm>
          </p:grpSpPr>
          <p:sp>
            <p:nvSpPr>
              <p:cNvPr id="264" name="Rectangle: Rounded Corners 263">
                <a:extLst>
                  <a:ext uri="{FF2B5EF4-FFF2-40B4-BE49-F238E27FC236}">
                    <a16:creationId xmlns:a16="http://schemas.microsoft.com/office/drawing/2014/main" id="{08A90D6D-F7F4-4F56-AE5D-DA56069A34AD}"/>
                  </a:ext>
                </a:extLst>
              </p:cNvPr>
              <p:cNvSpPr/>
              <p:nvPr/>
            </p:nvSpPr>
            <p:spPr>
              <a:xfrm>
                <a:off x="300871" y="4939444"/>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1" name="Picture 270">
                <a:extLst>
                  <a:ext uri="{FF2B5EF4-FFF2-40B4-BE49-F238E27FC236}">
                    <a16:creationId xmlns:a16="http://schemas.microsoft.com/office/drawing/2014/main" id="{E6168258-AEC0-47E3-9605-5B3685AF6413}"/>
                  </a:ext>
                </a:extLst>
              </p:cNvPr>
              <p:cNvPicPr>
                <a:picLocks noChangeAspect="1"/>
              </p:cNvPicPr>
              <p:nvPr/>
            </p:nvPicPr>
            <p:blipFill>
              <a:blip r:embed="rId9"/>
              <a:stretch>
                <a:fillRect/>
              </a:stretch>
            </p:blipFill>
            <p:spPr>
              <a:xfrm>
                <a:off x="300871" y="4957059"/>
                <a:ext cx="665743" cy="546505"/>
              </a:xfrm>
              <a:prstGeom prst="rect">
                <a:avLst/>
              </a:prstGeom>
            </p:spPr>
          </p:pic>
        </p:grpSp>
        <p:sp>
          <p:nvSpPr>
            <p:cNvPr id="2" name="TextBox 1">
              <a:extLst>
                <a:ext uri="{FF2B5EF4-FFF2-40B4-BE49-F238E27FC236}">
                  <a16:creationId xmlns:a16="http://schemas.microsoft.com/office/drawing/2014/main" id="{46DD1692-C40E-75F3-5337-614747D69D42}"/>
                </a:ext>
              </a:extLst>
            </p:cNvPr>
            <p:cNvSpPr txBox="1"/>
            <p:nvPr/>
          </p:nvSpPr>
          <p:spPr>
            <a:xfrm>
              <a:off x="245315" y="3411746"/>
              <a:ext cx="779880" cy="292388"/>
            </a:xfrm>
            <a:prstGeom prst="rect">
              <a:avLst/>
            </a:prstGeom>
            <a:noFill/>
          </p:spPr>
          <p:txBody>
            <a:bodyPr wrap="square" rtlCol="0">
              <a:spAutoFit/>
            </a:bodyPr>
            <a:lstStyle/>
            <a:p>
              <a:pPr algn="ctr"/>
              <a:r>
                <a:rPr lang="en-GB" sz="1300" b="1" spc="-50"/>
                <a:t>Builders</a:t>
              </a:r>
            </a:p>
          </p:txBody>
        </p:sp>
      </p:grpSp>
      <p:grpSp>
        <p:nvGrpSpPr>
          <p:cNvPr id="7" name="Group 6">
            <a:extLst>
              <a:ext uri="{FF2B5EF4-FFF2-40B4-BE49-F238E27FC236}">
                <a16:creationId xmlns:a16="http://schemas.microsoft.com/office/drawing/2014/main" id="{4EC48106-E5E2-5E30-5FB3-5985C35D3A5F}"/>
              </a:ext>
            </a:extLst>
          </p:cNvPr>
          <p:cNvGrpSpPr/>
          <p:nvPr/>
        </p:nvGrpSpPr>
        <p:grpSpPr>
          <a:xfrm>
            <a:off x="286269" y="2978559"/>
            <a:ext cx="736531" cy="728660"/>
            <a:chOff x="260945" y="3762574"/>
            <a:chExt cx="736531" cy="728660"/>
          </a:xfrm>
        </p:grpSpPr>
        <p:grpSp>
          <p:nvGrpSpPr>
            <p:cNvPr id="13" name="Group 12">
              <a:extLst>
                <a:ext uri="{FF2B5EF4-FFF2-40B4-BE49-F238E27FC236}">
                  <a16:creationId xmlns:a16="http://schemas.microsoft.com/office/drawing/2014/main" id="{30D49BED-746A-4EC2-AFDA-4C56556CD4D0}"/>
                </a:ext>
              </a:extLst>
            </p:cNvPr>
            <p:cNvGrpSpPr/>
            <p:nvPr/>
          </p:nvGrpSpPr>
          <p:grpSpPr>
            <a:xfrm>
              <a:off x="260945" y="3771234"/>
              <a:ext cx="736531" cy="720000"/>
              <a:chOff x="262400" y="2964625"/>
              <a:chExt cx="736531" cy="720000"/>
            </a:xfrm>
          </p:grpSpPr>
          <p:sp>
            <p:nvSpPr>
              <p:cNvPr id="16" name="Rectangle: Rounded Corners 15">
                <a:extLst>
                  <a:ext uri="{FF2B5EF4-FFF2-40B4-BE49-F238E27FC236}">
                    <a16:creationId xmlns:a16="http://schemas.microsoft.com/office/drawing/2014/main" id="{4A498906-CDD9-CA89-DCFF-290128B4EB61}"/>
                  </a:ext>
                </a:extLst>
              </p:cNvPr>
              <p:cNvSpPr/>
              <p:nvPr/>
            </p:nvSpPr>
            <p:spPr>
              <a:xfrm>
                <a:off x="262400" y="2964625"/>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41B1549-467A-AEBA-C2A9-22A8BA9E9B5F}"/>
                  </a:ext>
                </a:extLst>
              </p:cNvPr>
              <p:cNvSpPr txBox="1"/>
              <p:nvPr/>
            </p:nvSpPr>
            <p:spPr>
              <a:xfrm>
                <a:off x="278931" y="3339393"/>
                <a:ext cx="72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Suppliers</a:t>
                </a:r>
              </a:p>
            </p:txBody>
          </p:sp>
        </p:grpSp>
        <p:pic>
          <p:nvPicPr>
            <p:cNvPr id="15" name="Graphic 14" descr="Handshake outline">
              <a:extLst>
                <a:ext uri="{FF2B5EF4-FFF2-40B4-BE49-F238E27FC236}">
                  <a16:creationId xmlns:a16="http://schemas.microsoft.com/office/drawing/2014/main" id="{66D8511D-85A2-EAF3-13DB-50F157F561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5819" y="3762574"/>
              <a:ext cx="593637" cy="593637"/>
            </a:xfrm>
            <a:prstGeom prst="rect">
              <a:avLst/>
            </a:prstGeom>
          </p:spPr>
        </p:pic>
      </p:grpSp>
      <p:grpSp>
        <p:nvGrpSpPr>
          <p:cNvPr id="18" name="Group 17">
            <a:extLst>
              <a:ext uri="{FF2B5EF4-FFF2-40B4-BE49-F238E27FC236}">
                <a16:creationId xmlns:a16="http://schemas.microsoft.com/office/drawing/2014/main" id="{E2EC39ED-E571-4F11-B2F6-159C969747C6}"/>
              </a:ext>
            </a:extLst>
          </p:cNvPr>
          <p:cNvGrpSpPr/>
          <p:nvPr/>
        </p:nvGrpSpPr>
        <p:grpSpPr>
          <a:xfrm>
            <a:off x="245315" y="3790517"/>
            <a:ext cx="818438" cy="720000"/>
            <a:chOff x="234505" y="3795715"/>
            <a:chExt cx="818438" cy="720000"/>
          </a:xfrm>
        </p:grpSpPr>
        <p:sp>
          <p:nvSpPr>
            <p:cNvPr id="20" name="Rectangle: Rounded Corners 19">
              <a:extLst>
                <a:ext uri="{FF2B5EF4-FFF2-40B4-BE49-F238E27FC236}">
                  <a16:creationId xmlns:a16="http://schemas.microsoft.com/office/drawing/2014/main" id="{F93BF778-1C88-1FB4-1C6A-A18AA26F1FB8}"/>
                </a:ext>
              </a:extLst>
            </p:cNvPr>
            <p:cNvSpPr/>
            <p:nvPr/>
          </p:nvSpPr>
          <p:spPr>
            <a:xfrm>
              <a:off x="279057" y="3795715"/>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37AA60B-4BB2-B575-AFA5-E638E693C538}"/>
                </a:ext>
              </a:extLst>
            </p:cNvPr>
            <p:cNvGrpSpPr/>
            <p:nvPr/>
          </p:nvGrpSpPr>
          <p:grpSpPr>
            <a:xfrm>
              <a:off x="234505" y="3829861"/>
              <a:ext cx="818438" cy="612349"/>
              <a:chOff x="234505" y="3829861"/>
              <a:chExt cx="818438" cy="612349"/>
            </a:xfrm>
          </p:grpSpPr>
          <p:grpSp>
            <p:nvGrpSpPr>
              <p:cNvPr id="23" name="Group 22">
                <a:extLst>
                  <a:ext uri="{FF2B5EF4-FFF2-40B4-BE49-F238E27FC236}">
                    <a16:creationId xmlns:a16="http://schemas.microsoft.com/office/drawing/2014/main" id="{BC080603-57E8-AD66-5EFA-3203472D340A}"/>
                  </a:ext>
                </a:extLst>
              </p:cNvPr>
              <p:cNvGrpSpPr/>
              <p:nvPr/>
            </p:nvGrpSpPr>
            <p:grpSpPr>
              <a:xfrm>
                <a:off x="440269" y="3829861"/>
                <a:ext cx="396564" cy="492881"/>
                <a:chOff x="7256923" y="5021955"/>
                <a:chExt cx="847205" cy="1052973"/>
              </a:xfrm>
            </p:grpSpPr>
            <p:sp>
              <p:nvSpPr>
                <p:cNvPr id="25" name="Freeform: Shape 24">
                  <a:extLst>
                    <a:ext uri="{FF2B5EF4-FFF2-40B4-BE49-F238E27FC236}">
                      <a16:creationId xmlns:a16="http://schemas.microsoft.com/office/drawing/2014/main" id="{52431D03-CA68-B7AF-A4E7-F888F9F507D3}"/>
                    </a:ext>
                  </a:extLst>
                </p:cNvPr>
                <p:cNvSpPr/>
                <p:nvPr/>
              </p:nvSpPr>
              <p:spPr>
                <a:xfrm>
                  <a:off x="7256923" y="5021955"/>
                  <a:ext cx="847205" cy="1024322"/>
                </a:xfrm>
                <a:custGeom>
                  <a:avLst/>
                  <a:gdLst>
                    <a:gd name="connsiteX0" fmla="*/ 206322 w 847205"/>
                    <a:gd name="connsiteY0" fmla="*/ 549668 h 1024322"/>
                    <a:gd name="connsiteX1" fmla="*/ 70522 w 847205"/>
                    <a:gd name="connsiteY1" fmla="*/ 627268 h 1024322"/>
                    <a:gd name="connsiteX2" fmla="*/ 22669 w 847205"/>
                    <a:gd name="connsiteY2" fmla="*/ 722975 h 1024322"/>
                    <a:gd name="connsiteX3" fmla="*/ 682 w 847205"/>
                    <a:gd name="connsiteY3" fmla="*/ 914389 h 1024322"/>
                    <a:gd name="connsiteX4" fmla="*/ 33015 w 847205"/>
                    <a:gd name="connsiteY4" fmla="*/ 986816 h 1024322"/>
                    <a:gd name="connsiteX5" fmla="*/ 106735 w 847205"/>
                    <a:gd name="connsiteY5" fmla="*/ 1024322 h 1024322"/>
                    <a:gd name="connsiteX6" fmla="*/ 118375 w 847205"/>
                    <a:gd name="connsiteY6" fmla="*/ 1024322 h 1024322"/>
                    <a:gd name="connsiteX7" fmla="*/ 118375 w 847205"/>
                    <a:gd name="connsiteY7" fmla="*/ 973882 h 1024322"/>
                    <a:gd name="connsiteX8" fmla="*/ 61469 w 847205"/>
                    <a:gd name="connsiteY8" fmla="*/ 944136 h 1024322"/>
                    <a:gd name="connsiteX9" fmla="*/ 51122 w 847205"/>
                    <a:gd name="connsiteY9" fmla="*/ 920856 h 1024322"/>
                    <a:gd name="connsiteX10" fmla="*/ 74402 w 847205"/>
                    <a:gd name="connsiteY10" fmla="*/ 726855 h 1024322"/>
                    <a:gd name="connsiteX11" fmla="*/ 74402 w 847205"/>
                    <a:gd name="connsiteY11" fmla="*/ 724268 h 1024322"/>
                    <a:gd name="connsiteX12" fmla="*/ 104149 w 847205"/>
                    <a:gd name="connsiteY12" fmla="*/ 666068 h 1024322"/>
                    <a:gd name="connsiteX13" fmla="*/ 259349 w 847205"/>
                    <a:gd name="connsiteY13" fmla="*/ 583295 h 1024322"/>
                    <a:gd name="connsiteX14" fmla="*/ 423603 w 847205"/>
                    <a:gd name="connsiteY14" fmla="*/ 620802 h 1024322"/>
                    <a:gd name="connsiteX15" fmla="*/ 587857 w 847205"/>
                    <a:gd name="connsiteY15" fmla="*/ 583295 h 1024322"/>
                    <a:gd name="connsiteX16" fmla="*/ 743057 w 847205"/>
                    <a:gd name="connsiteY16" fmla="*/ 666068 h 1024322"/>
                    <a:gd name="connsiteX17" fmla="*/ 772804 w 847205"/>
                    <a:gd name="connsiteY17" fmla="*/ 724268 h 1024322"/>
                    <a:gd name="connsiteX18" fmla="*/ 796084 w 847205"/>
                    <a:gd name="connsiteY18" fmla="*/ 919562 h 1024322"/>
                    <a:gd name="connsiteX19" fmla="*/ 785737 w 847205"/>
                    <a:gd name="connsiteY19" fmla="*/ 942842 h 1024322"/>
                    <a:gd name="connsiteX20" fmla="*/ 785737 w 847205"/>
                    <a:gd name="connsiteY20" fmla="*/ 942842 h 1024322"/>
                    <a:gd name="connsiteX21" fmla="*/ 728830 w 847205"/>
                    <a:gd name="connsiteY21" fmla="*/ 972589 h 1024322"/>
                    <a:gd name="connsiteX22" fmla="*/ 728830 w 847205"/>
                    <a:gd name="connsiteY22" fmla="*/ 1023029 h 1024322"/>
                    <a:gd name="connsiteX23" fmla="*/ 740470 w 847205"/>
                    <a:gd name="connsiteY23" fmla="*/ 1023029 h 1024322"/>
                    <a:gd name="connsiteX24" fmla="*/ 814190 w 847205"/>
                    <a:gd name="connsiteY24" fmla="*/ 985522 h 1024322"/>
                    <a:gd name="connsiteX25" fmla="*/ 814190 w 847205"/>
                    <a:gd name="connsiteY25" fmla="*/ 985522 h 1024322"/>
                    <a:gd name="connsiteX26" fmla="*/ 846524 w 847205"/>
                    <a:gd name="connsiteY26" fmla="*/ 913096 h 1024322"/>
                    <a:gd name="connsiteX27" fmla="*/ 824537 w 847205"/>
                    <a:gd name="connsiteY27" fmla="*/ 722975 h 1024322"/>
                    <a:gd name="connsiteX28" fmla="*/ 776684 w 847205"/>
                    <a:gd name="connsiteY28" fmla="*/ 627268 h 1024322"/>
                    <a:gd name="connsiteX29" fmla="*/ 640883 w 847205"/>
                    <a:gd name="connsiteY29" fmla="*/ 549668 h 1024322"/>
                    <a:gd name="connsiteX30" fmla="*/ 643470 w 847205"/>
                    <a:gd name="connsiteY30" fmla="*/ 228921 h 1024322"/>
                    <a:gd name="connsiteX31" fmla="*/ 635710 w 847205"/>
                    <a:gd name="connsiteY31" fmla="*/ 166840 h 1024322"/>
                    <a:gd name="connsiteX32" fmla="*/ 519310 w 847205"/>
                    <a:gd name="connsiteY32" fmla="*/ 23280 h 1024322"/>
                    <a:gd name="connsiteX33" fmla="*/ 502496 w 847205"/>
                    <a:gd name="connsiteY33" fmla="*/ 24573 h 1024322"/>
                    <a:gd name="connsiteX34" fmla="*/ 490856 w 847205"/>
                    <a:gd name="connsiteY34" fmla="*/ 33627 h 1024322"/>
                    <a:gd name="connsiteX35" fmla="*/ 477923 w 847205"/>
                    <a:gd name="connsiteY35" fmla="*/ 15520 h 1024322"/>
                    <a:gd name="connsiteX36" fmla="*/ 461110 w 847205"/>
                    <a:gd name="connsiteY36" fmla="*/ 3880 h 1024322"/>
                    <a:gd name="connsiteX37" fmla="*/ 423603 w 847205"/>
                    <a:gd name="connsiteY37" fmla="*/ 0 h 1024322"/>
                    <a:gd name="connsiteX38" fmla="*/ 281336 w 847205"/>
                    <a:gd name="connsiteY38" fmla="*/ 53027 h 1024322"/>
                    <a:gd name="connsiteX39" fmla="*/ 206322 w 847205"/>
                    <a:gd name="connsiteY39" fmla="*/ 225041 h 1024322"/>
                    <a:gd name="connsiteX40" fmla="*/ 206322 w 847205"/>
                    <a:gd name="connsiteY40" fmla="*/ 549668 h 1024322"/>
                    <a:gd name="connsiteX41" fmla="*/ 270989 w 847205"/>
                    <a:gd name="connsiteY41" fmla="*/ 338854 h 1024322"/>
                    <a:gd name="connsiteX42" fmla="*/ 280043 w 847205"/>
                    <a:gd name="connsiteY42" fmla="*/ 232801 h 1024322"/>
                    <a:gd name="connsiteX43" fmla="*/ 565870 w 847205"/>
                    <a:gd name="connsiteY43" fmla="*/ 232801 h 1024322"/>
                    <a:gd name="connsiteX44" fmla="*/ 574923 w 847205"/>
                    <a:gd name="connsiteY44" fmla="*/ 338854 h 1024322"/>
                    <a:gd name="connsiteX45" fmla="*/ 393856 w 847205"/>
                    <a:gd name="connsiteY45" fmla="*/ 463014 h 1024322"/>
                    <a:gd name="connsiteX46" fmla="*/ 270989 w 847205"/>
                    <a:gd name="connsiteY46" fmla="*/ 338854 h 1024322"/>
                    <a:gd name="connsiteX47" fmla="*/ 322723 w 847205"/>
                    <a:gd name="connsiteY47" fmla="*/ 554841 h 1024322"/>
                    <a:gd name="connsiteX48" fmla="*/ 346003 w 847205"/>
                    <a:gd name="connsiteY48" fmla="*/ 504401 h 1024322"/>
                    <a:gd name="connsiteX49" fmla="*/ 346003 w 847205"/>
                    <a:gd name="connsiteY49" fmla="*/ 501815 h 1024322"/>
                    <a:gd name="connsiteX50" fmla="*/ 501203 w 847205"/>
                    <a:gd name="connsiteY50" fmla="*/ 501815 h 1024322"/>
                    <a:gd name="connsiteX51" fmla="*/ 501203 w 847205"/>
                    <a:gd name="connsiteY51" fmla="*/ 504401 h 1024322"/>
                    <a:gd name="connsiteX52" fmla="*/ 524483 w 847205"/>
                    <a:gd name="connsiteY52" fmla="*/ 554841 h 1024322"/>
                    <a:gd name="connsiteX53" fmla="*/ 423603 w 847205"/>
                    <a:gd name="connsiteY53" fmla="*/ 569068 h 1024322"/>
                    <a:gd name="connsiteX54" fmla="*/ 322723 w 847205"/>
                    <a:gd name="connsiteY54" fmla="*/ 554841 h 10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7205" h="1024322">
                      <a:moveTo>
                        <a:pt x="206322" y="549668"/>
                      </a:moveTo>
                      <a:cubicBezTo>
                        <a:pt x="157176" y="569068"/>
                        <a:pt x="111909" y="594935"/>
                        <a:pt x="70522" y="627268"/>
                      </a:cubicBezTo>
                      <a:cubicBezTo>
                        <a:pt x="42069" y="650548"/>
                        <a:pt x="23962" y="685468"/>
                        <a:pt x="22669" y="722975"/>
                      </a:cubicBezTo>
                      <a:lnTo>
                        <a:pt x="682" y="914389"/>
                      </a:lnTo>
                      <a:cubicBezTo>
                        <a:pt x="-3198" y="942842"/>
                        <a:pt x="9735" y="971296"/>
                        <a:pt x="33015" y="986816"/>
                      </a:cubicBezTo>
                      <a:cubicBezTo>
                        <a:pt x="56295" y="1002336"/>
                        <a:pt x="80869" y="1013976"/>
                        <a:pt x="106735" y="1024322"/>
                      </a:cubicBezTo>
                      <a:lnTo>
                        <a:pt x="118375" y="1024322"/>
                      </a:lnTo>
                      <a:lnTo>
                        <a:pt x="118375" y="973882"/>
                      </a:lnTo>
                      <a:cubicBezTo>
                        <a:pt x="98975" y="966122"/>
                        <a:pt x="79575" y="955776"/>
                        <a:pt x="61469" y="944136"/>
                      </a:cubicBezTo>
                      <a:cubicBezTo>
                        <a:pt x="53709" y="938962"/>
                        <a:pt x="49829" y="929909"/>
                        <a:pt x="51122" y="920856"/>
                      </a:cubicBezTo>
                      <a:lnTo>
                        <a:pt x="74402" y="726855"/>
                      </a:lnTo>
                      <a:lnTo>
                        <a:pt x="74402" y="724268"/>
                      </a:lnTo>
                      <a:cubicBezTo>
                        <a:pt x="75695" y="700988"/>
                        <a:pt x="86042" y="680295"/>
                        <a:pt x="104149" y="666068"/>
                      </a:cubicBezTo>
                      <a:cubicBezTo>
                        <a:pt x="139069" y="636322"/>
                        <a:pt x="189509" y="609161"/>
                        <a:pt x="259349" y="583295"/>
                      </a:cubicBezTo>
                      <a:cubicBezTo>
                        <a:pt x="298149" y="606575"/>
                        <a:pt x="357643" y="620802"/>
                        <a:pt x="423603" y="620802"/>
                      </a:cubicBezTo>
                      <a:cubicBezTo>
                        <a:pt x="489563" y="620802"/>
                        <a:pt x="549057" y="606575"/>
                        <a:pt x="587857" y="583295"/>
                      </a:cubicBezTo>
                      <a:cubicBezTo>
                        <a:pt x="658990" y="609161"/>
                        <a:pt x="708137" y="636322"/>
                        <a:pt x="743057" y="666068"/>
                      </a:cubicBezTo>
                      <a:cubicBezTo>
                        <a:pt x="761164" y="680295"/>
                        <a:pt x="771510" y="702282"/>
                        <a:pt x="772804" y="724268"/>
                      </a:cubicBezTo>
                      <a:lnTo>
                        <a:pt x="796084" y="919562"/>
                      </a:lnTo>
                      <a:cubicBezTo>
                        <a:pt x="797377" y="928616"/>
                        <a:pt x="793497" y="937669"/>
                        <a:pt x="785737" y="942842"/>
                      </a:cubicBezTo>
                      <a:lnTo>
                        <a:pt x="785737" y="942842"/>
                      </a:lnTo>
                      <a:cubicBezTo>
                        <a:pt x="767630" y="954482"/>
                        <a:pt x="749524" y="964829"/>
                        <a:pt x="728830" y="972589"/>
                      </a:cubicBezTo>
                      <a:lnTo>
                        <a:pt x="728830" y="1023029"/>
                      </a:lnTo>
                      <a:lnTo>
                        <a:pt x="740470" y="1023029"/>
                      </a:lnTo>
                      <a:cubicBezTo>
                        <a:pt x="766337" y="1013976"/>
                        <a:pt x="790910" y="1001042"/>
                        <a:pt x="814190" y="985522"/>
                      </a:cubicBezTo>
                      <a:lnTo>
                        <a:pt x="814190" y="985522"/>
                      </a:lnTo>
                      <a:cubicBezTo>
                        <a:pt x="837471" y="968709"/>
                        <a:pt x="850404" y="941549"/>
                        <a:pt x="846524" y="913096"/>
                      </a:cubicBezTo>
                      <a:lnTo>
                        <a:pt x="824537" y="722975"/>
                      </a:lnTo>
                      <a:cubicBezTo>
                        <a:pt x="823244" y="685468"/>
                        <a:pt x="805137" y="650548"/>
                        <a:pt x="776684" y="627268"/>
                      </a:cubicBezTo>
                      <a:cubicBezTo>
                        <a:pt x="735297" y="594935"/>
                        <a:pt x="690030" y="567775"/>
                        <a:pt x="640883" y="549668"/>
                      </a:cubicBezTo>
                      <a:cubicBezTo>
                        <a:pt x="640883" y="483708"/>
                        <a:pt x="643470" y="302641"/>
                        <a:pt x="643470" y="228921"/>
                      </a:cubicBezTo>
                      <a:cubicBezTo>
                        <a:pt x="643470" y="208227"/>
                        <a:pt x="640883" y="187534"/>
                        <a:pt x="635710" y="166840"/>
                      </a:cubicBezTo>
                      <a:cubicBezTo>
                        <a:pt x="618897" y="104760"/>
                        <a:pt x="576217" y="53027"/>
                        <a:pt x="519310" y="23280"/>
                      </a:cubicBezTo>
                      <a:cubicBezTo>
                        <a:pt x="514136" y="20693"/>
                        <a:pt x="506376" y="20693"/>
                        <a:pt x="502496" y="24573"/>
                      </a:cubicBezTo>
                      <a:lnTo>
                        <a:pt x="490856" y="33627"/>
                      </a:lnTo>
                      <a:lnTo>
                        <a:pt x="477923" y="15520"/>
                      </a:lnTo>
                      <a:cubicBezTo>
                        <a:pt x="474043" y="9053"/>
                        <a:pt x="467576" y="5173"/>
                        <a:pt x="461110" y="3880"/>
                      </a:cubicBezTo>
                      <a:cubicBezTo>
                        <a:pt x="448176" y="1293"/>
                        <a:pt x="436536" y="0"/>
                        <a:pt x="423603" y="0"/>
                      </a:cubicBezTo>
                      <a:cubicBezTo>
                        <a:pt x="371869" y="0"/>
                        <a:pt x="320136" y="19400"/>
                        <a:pt x="281336" y="53027"/>
                      </a:cubicBezTo>
                      <a:cubicBezTo>
                        <a:pt x="232189" y="97000"/>
                        <a:pt x="205029" y="159080"/>
                        <a:pt x="206322" y="225041"/>
                      </a:cubicBezTo>
                      <a:lnTo>
                        <a:pt x="206322" y="549668"/>
                      </a:lnTo>
                      <a:close/>
                      <a:moveTo>
                        <a:pt x="270989" y="338854"/>
                      </a:moveTo>
                      <a:lnTo>
                        <a:pt x="280043" y="232801"/>
                      </a:lnTo>
                      <a:lnTo>
                        <a:pt x="565870" y="232801"/>
                      </a:lnTo>
                      <a:lnTo>
                        <a:pt x="574923" y="338854"/>
                      </a:lnTo>
                      <a:cubicBezTo>
                        <a:pt x="559403" y="422921"/>
                        <a:pt x="479216" y="478535"/>
                        <a:pt x="393856" y="463014"/>
                      </a:cubicBezTo>
                      <a:cubicBezTo>
                        <a:pt x="331776" y="451374"/>
                        <a:pt x="282629" y="402228"/>
                        <a:pt x="270989" y="338854"/>
                      </a:cubicBezTo>
                      <a:close/>
                      <a:moveTo>
                        <a:pt x="322723" y="554841"/>
                      </a:moveTo>
                      <a:cubicBezTo>
                        <a:pt x="336949" y="543201"/>
                        <a:pt x="346003" y="523801"/>
                        <a:pt x="346003" y="504401"/>
                      </a:cubicBezTo>
                      <a:lnTo>
                        <a:pt x="346003" y="501815"/>
                      </a:lnTo>
                      <a:cubicBezTo>
                        <a:pt x="395149" y="522508"/>
                        <a:pt x="452056" y="522508"/>
                        <a:pt x="501203" y="501815"/>
                      </a:cubicBezTo>
                      <a:lnTo>
                        <a:pt x="501203" y="504401"/>
                      </a:lnTo>
                      <a:cubicBezTo>
                        <a:pt x="501203" y="523801"/>
                        <a:pt x="510256" y="541908"/>
                        <a:pt x="524483" y="554841"/>
                      </a:cubicBezTo>
                      <a:cubicBezTo>
                        <a:pt x="492150" y="565188"/>
                        <a:pt x="457230" y="569068"/>
                        <a:pt x="423603" y="569068"/>
                      </a:cubicBezTo>
                      <a:cubicBezTo>
                        <a:pt x="389976" y="569068"/>
                        <a:pt x="355056" y="565188"/>
                        <a:pt x="322723" y="554841"/>
                      </a:cubicBezTo>
                      <a:close/>
                    </a:path>
                  </a:pathLst>
                </a:custGeom>
                <a:solidFill>
                  <a:schemeClr val="tx1"/>
                </a:solidFill>
                <a:ln w="128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26347EF5-BD07-07B0-4A74-50B3B076F819}"/>
                    </a:ext>
                  </a:extLst>
                </p:cNvPr>
                <p:cNvSpPr/>
                <p:nvPr/>
              </p:nvSpPr>
              <p:spPr>
                <a:xfrm>
                  <a:off x="7300227" y="5701210"/>
                  <a:ext cx="760596" cy="373718"/>
                </a:xfrm>
                <a:custGeom>
                  <a:avLst/>
                  <a:gdLst>
                    <a:gd name="connsiteX0" fmla="*/ 607292 w 698325"/>
                    <a:gd name="connsiteY0" fmla="*/ 29945 h 373718"/>
                    <a:gd name="connsiteX1" fmla="*/ 577347 w 698325"/>
                    <a:gd name="connsiteY1" fmla="*/ 0 h 373718"/>
                    <a:gd name="connsiteX2" fmla="*/ 577347 w 698325"/>
                    <a:gd name="connsiteY2" fmla="*/ 0 h 373718"/>
                    <a:gd name="connsiteX3" fmla="*/ 120979 w 698325"/>
                    <a:gd name="connsiteY3" fmla="*/ 0 h 373718"/>
                    <a:gd name="connsiteX4" fmla="*/ 91034 w 698325"/>
                    <a:gd name="connsiteY4" fmla="*/ 29945 h 373718"/>
                    <a:gd name="connsiteX5" fmla="*/ 91034 w 698325"/>
                    <a:gd name="connsiteY5" fmla="*/ 29945 h 373718"/>
                    <a:gd name="connsiteX6" fmla="*/ 91034 w 698325"/>
                    <a:gd name="connsiteY6" fmla="*/ 328201 h 373718"/>
                    <a:gd name="connsiteX7" fmla="*/ 0 w 698325"/>
                    <a:gd name="connsiteY7" fmla="*/ 328201 h 373718"/>
                    <a:gd name="connsiteX8" fmla="*/ 0 w 698325"/>
                    <a:gd name="connsiteY8" fmla="*/ 343773 h 373718"/>
                    <a:gd name="connsiteX9" fmla="*/ 29945 w 698325"/>
                    <a:gd name="connsiteY9" fmla="*/ 373718 h 373718"/>
                    <a:gd name="connsiteX10" fmla="*/ 668381 w 698325"/>
                    <a:gd name="connsiteY10" fmla="*/ 373718 h 373718"/>
                    <a:gd name="connsiteX11" fmla="*/ 698326 w 698325"/>
                    <a:gd name="connsiteY11" fmla="*/ 343773 h 373718"/>
                    <a:gd name="connsiteX12" fmla="*/ 698326 w 698325"/>
                    <a:gd name="connsiteY12" fmla="*/ 328201 h 373718"/>
                    <a:gd name="connsiteX13" fmla="*/ 607292 w 698325"/>
                    <a:gd name="connsiteY13" fmla="*/ 328201 h 373718"/>
                    <a:gd name="connsiteX14" fmla="*/ 607292 w 698325"/>
                    <a:gd name="connsiteY14" fmla="*/ 29945 h 373718"/>
                    <a:gd name="connsiteX15" fmla="*/ 286278 w 698325"/>
                    <a:gd name="connsiteY15" fmla="*/ 227585 h 373718"/>
                    <a:gd name="connsiteX16" fmla="*/ 269508 w 698325"/>
                    <a:gd name="connsiteY16" fmla="*/ 244354 h 373718"/>
                    <a:gd name="connsiteX17" fmla="*/ 202431 w 698325"/>
                    <a:gd name="connsiteY17" fmla="*/ 177277 h 373718"/>
                    <a:gd name="connsiteX18" fmla="*/ 269508 w 698325"/>
                    <a:gd name="connsiteY18" fmla="*/ 110199 h 373718"/>
                    <a:gd name="connsiteX19" fmla="*/ 286278 w 698325"/>
                    <a:gd name="connsiteY19" fmla="*/ 126968 h 373718"/>
                    <a:gd name="connsiteX20" fmla="*/ 235969 w 698325"/>
                    <a:gd name="connsiteY20" fmla="*/ 177277 h 373718"/>
                    <a:gd name="connsiteX21" fmla="*/ 286278 w 698325"/>
                    <a:gd name="connsiteY21" fmla="*/ 227585 h 373718"/>
                    <a:gd name="connsiteX22" fmla="*/ 331795 w 698325"/>
                    <a:gd name="connsiteY22" fmla="*/ 252739 h 373718"/>
                    <a:gd name="connsiteX23" fmla="*/ 310234 w 698325"/>
                    <a:gd name="connsiteY23" fmla="*/ 243156 h 373718"/>
                    <a:gd name="connsiteX24" fmla="*/ 366531 w 698325"/>
                    <a:gd name="connsiteY24" fmla="*/ 107803 h 373718"/>
                    <a:gd name="connsiteX25" fmla="*/ 388092 w 698325"/>
                    <a:gd name="connsiteY25" fmla="*/ 117386 h 373718"/>
                    <a:gd name="connsiteX26" fmla="*/ 331795 w 698325"/>
                    <a:gd name="connsiteY26" fmla="*/ 252739 h 373718"/>
                    <a:gd name="connsiteX27" fmla="*/ 427620 w 698325"/>
                    <a:gd name="connsiteY27" fmla="*/ 245552 h 373718"/>
                    <a:gd name="connsiteX28" fmla="*/ 410850 w 698325"/>
                    <a:gd name="connsiteY28" fmla="*/ 228783 h 373718"/>
                    <a:gd name="connsiteX29" fmla="*/ 461159 w 698325"/>
                    <a:gd name="connsiteY29" fmla="*/ 178474 h 373718"/>
                    <a:gd name="connsiteX30" fmla="*/ 410850 w 698325"/>
                    <a:gd name="connsiteY30" fmla="*/ 128166 h 373718"/>
                    <a:gd name="connsiteX31" fmla="*/ 427620 w 698325"/>
                    <a:gd name="connsiteY31" fmla="*/ 111397 h 373718"/>
                    <a:gd name="connsiteX32" fmla="*/ 494697 w 698325"/>
                    <a:gd name="connsiteY32" fmla="*/ 178474 h 373718"/>
                    <a:gd name="connsiteX33" fmla="*/ 427620 w 698325"/>
                    <a:gd name="connsiteY33"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126968 h 373718"/>
                    <a:gd name="connsiteX19" fmla="*/ 235969 w 698326"/>
                    <a:gd name="connsiteY19" fmla="*/ 177277 h 373718"/>
                    <a:gd name="connsiteX20" fmla="*/ 286278 w 698326"/>
                    <a:gd name="connsiteY20" fmla="*/ 227585 h 373718"/>
                    <a:gd name="connsiteX21" fmla="*/ 331795 w 698326"/>
                    <a:gd name="connsiteY21" fmla="*/ 252739 h 373718"/>
                    <a:gd name="connsiteX22" fmla="*/ 310234 w 698326"/>
                    <a:gd name="connsiteY22" fmla="*/ 243156 h 373718"/>
                    <a:gd name="connsiteX23" fmla="*/ 366531 w 698326"/>
                    <a:gd name="connsiteY23" fmla="*/ 107803 h 373718"/>
                    <a:gd name="connsiteX24" fmla="*/ 388092 w 698326"/>
                    <a:gd name="connsiteY24" fmla="*/ 117386 h 373718"/>
                    <a:gd name="connsiteX25" fmla="*/ 331795 w 698326"/>
                    <a:gd name="connsiteY25" fmla="*/ 252739 h 373718"/>
                    <a:gd name="connsiteX26" fmla="*/ 427620 w 698326"/>
                    <a:gd name="connsiteY26" fmla="*/ 245552 h 373718"/>
                    <a:gd name="connsiteX27" fmla="*/ 410850 w 698326"/>
                    <a:gd name="connsiteY27" fmla="*/ 228783 h 373718"/>
                    <a:gd name="connsiteX28" fmla="*/ 461159 w 698326"/>
                    <a:gd name="connsiteY28" fmla="*/ 178474 h 373718"/>
                    <a:gd name="connsiteX29" fmla="*/ 410850 w 698326"/>
                    <a:gd name="connsiteY29" fmla="*/ 128166 h 373718"/>
                    <a:gd name="connsiteX30" fmla="*/ 427620 w 698326"/>
                    <a:gd name="connsiteY30" fmla="*/ 111397 h 373718"/>
                    <a:gd name="connsiteX31" fmla="*/ 494697 w 698326"/>
                    <a:gd name="connsiteY31" fmla="*/ 178474 h 373718"/>
                    <a:gd name="connsiteX32" fmla="*/ 427620 w 698326"/>
                    <a:gd name="connsiteY32"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35969 w 698326"/>
                    <a:gd name="connsiteY18" fmla="*/ 177277 h 373718"/>
                    <a:gd name="connsiteX19" fmla="*/ 286278 w 698326"/>
                    <a:gd name="connsiteY19" fmla="*/ 227585 h 373718"/>
                    <a:gd name="connsiteX20" fmla="*/ 331795 w 698326"/>
                    <a:gd name="connsiteY20" fmla="*/ 252739 h 373718"/>
                    <a:gd name="connsiteX21" fmla="*/ 310234 w 698326"/>
                    <a:gd name="connsiteY21" fmla="*/ 243156 h 373718"/>
                    <a:gd name="connsiteX22" fmla="*/ 366531 w 698326"/>
                    <a:gd name="connsiteY22" fmla="*/ 107803 h 373718"/>
                    <a:gd name="connsiteX23" fmla="*/ 388092 w 698326"/>
                    <a:gd name="connsiteY23" fmla="*/ 117386 h 373718"/>
                    <a:gd name="connsiteX24" fmla="*/ 331795 w 698326"/>
                    <a:gd name="connsiteY24" fmla="*/ 252739 h 373718"/>
                    <a:gd name="connsiteX25" fmla="*/ 427620 w 698326"/>
                    <a:gd name="connsiteY25" fmla="*/ 245552 h 373718"/>
                    <a:gd name="connsiteX26" fmla="*/ 410850 w 698326"/>
                    <a:gd name="connsiteY26" fmla="*/ 228783 h 373718"/>
                    <a:gd name="connsiteX27" fmla="*/ 461159 w 698326"/>
                    <a:gd name="connsiteY27" fmla="*/ 178474 h 373718"/>
                    <a:gd name="connsiteX28" fmla="*/ 410850 w 698326"/>
                    <a:gd name="connsiteY28" fmla="*/ 128166 h 373718"/>
                    <a:gd name="connsiteX29" fmla="*/ 427620 w 698326"/>
                    <a:gd name="connsiteY29" fmla="*/ 111397 h 373718"/>
                    <a:gd name="connsiteX30" fmla="*/ 494697 w 698326"/>
                    <a:gd name="connsiteY30" fmla="*/ 178474 h 373718"/>
                    <a:gd name="connsiteX31" fmla="*/ 427620 w 698326"/>
                    <a:gd name="connsiteY31"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02431 w 698326"/>
                    <a:gd name="connsiteY17" fmla="*/ 177277 h 373718"/>
                    <a:gd name="connsiteX18" fmla="*/ 286278 w 698326"/>
                    <a:gd name="connsiteY18" fmla="*/ 227585 h 373718"/>
                    <a:gd name="connsiteX19" fmla="*/ 331795 w 698326"/>
                    <a:gd name="connsiteY19" fmla="*/ 252739 h 373718"/>
                    <a:gd name="connsiteX20" fmla="*/ 310234 w 698326"/>
                    <a:gd name="connsiteY20" fmla="*/ 243156 h 373718"/>
                    <a:gd name="connsiteX21" fmla="*/ 366531 w 698326"/>
                    <a:gd name="connsiteY21" fmla="*/ 107803 h 373718"/>
                    <a:gd name="connsiteX22" fmla="*/ 388092 w 698326"/>
                    <a:gd name="connsiteY22" fmla="*/ 117386 h 373718"/>
                    <a:gd name="connsiteX23" fmla="*/ 331795 w 698326"/>
                    <a:gd name="connsiteY23" fmla="*/ 252739 h 373718"/>
                    <a:gd name="connsiteX24" fmla="*/ 427620 w 698326"/>
                    <a:gd name="connsiteY24" fmla="*/ 245552 h 373718"/>
                    <a:gd name="connsiteX25" fmla="*/ 410850 w 698326"/>
                    <a:gd name="connsiteY25" fmla="*/ 228783 h 373718"/>
                    <a:gd name="connsiteX26" fmla="*/ 461159 w 698326"/>
                    <a:gd name="connsiteY26" fmla="*/ 178474 h 373718"/>
                    <a:gd name="connsiteX27" fmla="*/ 410850 w 698326"/>
                    <a:gd name="connsiteY27" fmla="*/ 128166 h 373718"/>
                    <a:gd name="connsiteX28" fmla="*/ 427620 w 698326"/>
                    <a:gd name="connsiteY28" fmla="*/ 111397 h 373718"/>
                    <a:gd name="connsiteX29" fmla="*/ 494697 w 698326"/>
                    <a:gd name="connsiteY29" fmla="*/ 178474 h 373718"/>
                    <a:gd name="connsiteX30" fmla="*/ 427620 w 698326"/>
                    <a:gd name="connsiteY30"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286278 w 698326"/>
                    <a:gd name="connsiteY15" fmla="*/ 227585 h 373718"/>
                    <a:gd name="connsiteX16" fmla="*/ 269508 w 698326"/>
                    <a:gd name="connsiteY16" fmla="*/ 244354 h 373718"/>
                    <a:gd name="connsiteX17" fmla="*/ 286278 w 698326"/>
                    <a:gd name="connsiteY17" fmla="*/ 227585 h 373718"/>
                    <a:gd name="connsiteX18" fmla="*/ 331795 w 698326"/>
                    <a:gd name="connsiteY18" fmla="*/ 252739 h 373718"/>
                    <a:gd name="connsiteX19" fmla="*/ 310234 w 698326"/>
                    <a:gd name="connsiteY19" fmla="*/ 243156 h 373718"/>
                    <a:gd name="connsiteX20" fmla="*/ 366531 w 698326"/>
                    <a:gd name="connsiteY20" fmla="*/ 107803 h 373718"/>
                    <a:gd name="connsiteX21" fmla="*/ 388092 w 698326"/>
                    <a:gd name="connsiteY21" fmla="*/ 117386 h 373718"/>
                    <a:gd name="connsiteX22" fmla="*/ 331795 w 698326"/>
                    <a:gd name="connsiteY22" fmla="*/ 252739 h 373718"/>
                    <a:gd name="connsiteX23" fmla="*/ 427620 w 698326"/>
                    <a:gd name="connsiteY23" fmla="*/ 245552 h 373718"/>
                    <a:gd name="connsiteX24" fmla="*/ 410850 w 698326"/>
                    <a:gd name="connsiteY24" fmla="*/ 228783 h 373718"/>
                    <a:gd name="connsiteX25" fmla="*/ 461159 w 698326"/>
                    <a:gd name="connsiteY25" fmla="*/ 178474 h 373718"/>
                    <a:gd name="connsiteX26" fmla="*/ 410850 w 698326"/>
                    <a:gd name="connsiteY26" fmla="*/ 128166 h 373718"/>
                    <a:gd name="connsiteX27" fmla="*/ 427620 w 698326"/>
                    <a:gd name="connsiteY27" fmla="*/ 111397 h 373718"/>
                    <a:gd name="connsiteX28" fmla="*/ 494697 w 698326"/>
                    <a:gd name="connsiteY28" fmla="*/ 178474 h 373718"/>
                    <a:gd name="connsiteX29" fmla="*/ 427620 w 698326"/>
                    <a:gd name="connsiteY29"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10234 w 698326"/>
                    <a:gd name="connsiteY16" fmla="*/ 243156 h 373718"/>
                    <a:gd name="connsiteX17" fmla="*/ 366531 w 698326"/>
                    <a:gd name="connsiteY17" fmla="*/ 107803 h 373718"/>
                    <a:gd name="connsiteX18" fmla="*/ 388092 w 698326"/>
                    <a:gd name="connsiteY18" fmla="*/ 117386 h 373718"/>
                    <a:gd name="connsiteX19" fmla="*/ 331795 w 698326"/>
                    <a:gd name="connsiteY19" fmla="*/ 252739 h 373718"/>
                    <a:gd name="connsiteX20" fmla="*/ 427620 w 698326"/>
                    <a:gd name="connsiteY20" fmla="*/ 245552 h 373718"/>
                    <a:gd name="connsiteX21" fmla="*/ 410850 w 698326"/>
                    <a:gd name="connsiteY21" fmla="*/ 228783 h 373718"/>
                    <a:gd name="connsiteX22" fmla="*/ 461159 w 698326"/>
                    <a:gd name="connsiteY22" fmla="*/ 178474 h 373718"/>
                    <a:gd name="connsiteX23" fmla="*/ 410850 w 698326"/>
                    <a:gd name="connsiteY23" fmla="*/ 128166 h 373718"/>
                    <a:gd name="connsiteX24" fmla="*/ 427620 w 698326"/>
                    <a:gd name="connsiteY24" fmla="*/ 111397 h 373718"/>
                    <a:gd name="connsiteX25" fmla="*/ 494697 w 698326"/>
                    <a:gd name="connsiteY25" fmla="*/ 178474 h 373718"/>
                    <a:gd name="connsiteX26" fmla="*/ 427620 w 698326"/>
                    <a:gd name="connsiteY26"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31795 w 698326"/>
                    <a:gd name="connsiteY15" fmla="*/ 252739 h 373718"/>
                    <a:gd name="connsiteX16" fmla="*/ 366531 w 698326"/>
                    <a:gd name="connsiteY16" fmla="*/ 107803 h 373718"/>
                    <a:gd name="connsiteX17" fmla="*/ 388092 w 698326"/>
                    <a:gd name="connsiteY17" fmla="*/ 117386 h 373718"/>
                    <a:gd name="connsiteX18" fmla="*/ 331795 w 698326"/>
                    <a:gd name="connsiteY18" fmla="*/ 252739 h 373718"/>
                    <a:gd name="connsiteX19" fmla="*/ 427620 w 698326"/>
                    <a:gd name="connsiteY19" fmla="*/ 245552 h 373718"/>
                    <a:gd name="connsiteX20" fmla="*/ 410850 w 698326"/>
                    <a:gd name="connsiteY20" fmla="*/ 228783 h 373718"/>
                    <a:gd name="connsiteX21" fmla="*/ 461159 w 698326"/>
                    <a:gd name="connsiteY21" fmla="*/ 178474 h 373718"/>
                    <a:gd name="connsiteX22" fmla="*/ 410850 w 698326"/>
                    <a:gd name="connsiteY22" fmla="*/ 128166 h 373718"/>
                    <a:gd name="connsiteX23" fmla="*/ 427620 w 698326"/>
                    <a:gd name="connsiteY23" fmla="*/ 111397 h 373718"/>
                    <a:gd name="connsiteX24" fmla="*/ 494697 w 698326"/>
                    <a:gd name="connsiteY24" fmla="*/ 178474 h 373718"/>
                    <a:gd name="connsiteX25" fmla="*/ 427620 w 698326"/>
                    <a:gd name="connsiteY25"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27620 w 698326"/>
                    <a:gd name="connsiteY18" fmla="*/ 245552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24" fmla="*/ 427620 w 698326"/>
                    <a:gd name="connsiteY24" fmla="*/ 245552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10850 w 698326"/>
                    <a:gd name="connsiteY19" fmla="*/ 228783 h 373718"/>
                    <a:gd name="connsiteX20" fmla="*/ 461159 w 698326"/>
                    <a:gd name="connsiteY20" fmla="*/ 178474 h 373718"/>
                    <a:gd name="connsiteX21" fmla="*/ 410850 w 698326"/>
                    <a:gd name="connsiteY21" fmla="*/ 128166 h 373718"/>
                    <a:gd name="connsiteX22" fmla="*/ 427620 w 698326"/>
                    <a:gd name="connsiteY22" fmla="*/ 111397 h 373718"/>
                    <a:gd name="connsiteX23" fmla="*/ 494697 w 698326"/>
                    <a:gd name="connsiteY23"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388092 w 698326"/>
                    <a:gd name="connsiteY15" fmla="*/ 117386 h 373718"/>
                    <a:gd name="connsiteX16" fmla="*/ 366531 w 698326"/>
                    <a:gd name="connsiteY16" fmla="*/ 107803 h 373718"/>
                    <a:gd name="connsiteX17" fmla="*/ 388092 w 698326"/>
                    <a:gd name="connsiteY17" fmla="*/ 117386 h 373718"/>
                    <a:gd name="connsiteX18" fmla="*/ 494697 w 698326"/>
                    <a:gd name="connsiteY18" fmla="*/ 178474 h 373718"/>
                    <a:gd name="connsiteX19" fmla="*/ 461159 w 698326"/>
                    <a:gd name="connsiteY19" fmla="*/ 178474 h 373718"/>
                    <a:gd name="connsiteX20" fmla="*/ 410850 w 698326"/>
                    <a:gd name="connsiteY20" fmla="*/ 128166 h 373718"/>
                    <a:gd name="connsiteX21" fmla="*/ 427620 w 698326"/>
                    <a:gd name="connsiteY21" fmla="*/ 111397 h 373718"/>
                    <a:gd name="connsiteX22" fmla="*/ 494697 w 698326"/>
                    <a:gd name="connsiteY22"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10850 w 698326"/>
                    <a:gd name="connsiteY17" fmla="*/ 128166 h 373718"/>
                    <a:gd name="connsiteX18" fmla="*/ 427620 w 698326"/>
                    <a:gd name="connsiteY18" fmla="*/ 111397 h 373718"/>
                    <a:gd name="connsiteX19" fmla="*/ 494697 w 698326"/>
                    <a:gd name="connsiteY19"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27620 w 698326"/>
                    <a:gd name="connsiteY17" fmla="*/ 111397 h 373718"/>
                    <a:gd name="connsiteX18" fmla="*/ 494697 w 698326"/>
                    <a:gd name="connsiteY18"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 name="connsiteX15" fmla="*/ 494697 w 698326"/>
                    <a:gd name="connsiteY15" fmla="*/ 178474 h 373718"/>
                    <a:gd name="connsiteX16" fmla="*/ 461159 w 698326"/>
                    <a:gd name="connsiteY16" fmla="*/ 178474 h 373718"/>
                    <a:gd name="connsiteX17" fmla="*/ 494697 w 698326"/>
                    <a:gd name="connsiteY17" fmla="*/ 178474 h 373718"/>
                    <a:gd name="connsiteX0" fmla="*/ 607292 w 698326"/>
                    <a:gd name="connsiteY0" fmla="*/ 29945 h 373718"/>
                    <a:gd name="connsiteX1" fmla="*/ 577347 w 698326"/>
                    <a:gd name="connsiteY1" fmla="*/ 0 h 373718"/>
                    <a:gd name="connsiteX2" fmla="*/ 577347 w 698326"/>
                    <a:gd name="connsiteY2" fmla="*/ 0 h 373718"/>
                    <a:gd name="connsiteX3" fmla="*/ 120979 w 698326"/>
                    <a:gd name="connsiteY3" fmla="*/ 0 h 373718"/>
                    <a:gd name="connsiteX4" fmla="*/ 91034 w 698326"/>
                    <a:gd name="connsiteY4" fmla="*/ 29945 h 373718"/>
                    <a:gd name="connsiteX5" fmla="*/ 91034 w 698326"/>
                    <a:gd name="connsiteY5" fmla="*/ 29945 h 373718"/>
                    <a:gd name="connsiteX6" fmla="*/ 91034 w 698326"/>
                    <a:gd name="connsiteY6" fmla="*/ 328201 h 373718"/>
                    <a:gd name="connsiteX7" fmla="*/ 0 w 698326"/>
                    <a:gd name="connsiteY7" fmla="*/ 328201 h 373718"/>
                    <a:gd name="connsiteX8" fmla="*/ 0 w 698326"/>
                    <a:gd name="connsiteY8" fmla="*/ 343773 h 373718"/>
                    <a:gd name="connsiteX9" fmla="*/ 29945 w 698326"/>
                    <a:gd name="connsiteY9" fmla="*/ 373718 h 373718"/>
                    <a:gd name="connsiteX10" fmla="*/ 668381 w 698326"/>
                    <a:gd name="connsiteY10" fmla="*/ 373718 h 373718"/>
                    <a:gd name="connsiteX11" fmla="*/ 698326 w 698326"/>
                    <a:gd name="connsiteY11" fmla="*/ 343773 h 373718"/>
                    <a:gd name="connsiteX12" fmla="*/ 698326 w 698326"/>
                    <a:gd name="connsiteY12" fmla="*/ 328201 h 373718"/>
                    <a:gd name="connsiteX13" fmla="*/ 607292 w 698326"/>
                    <a:gd name="connsiteY13" fmla="*/ 328201 h 373718"/>
                    <a:gd name="connsiteX14" fmla="*/ 607292 w 698326"/>
                    <a:gd name="connsiteY14" fmla="*/ 29945 h 37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326" h="373718">
                      <a:moveTo>
                        <a:pt x="607292" y="29945"/>
                      </a:moveTo>
                      <a:cubicBezTo>
                        <a:pt x="607292" y="13176"/>
                        <a:pt x="594116" y="0"/>
                        <a:pt x="577347" y="0"/>
                      </a:cubicBezTo>
                      <a:lnTo>
                        <a:pt x="577347" y="0"/>
                      </a:lnTo>
                      <a:lnTo>
                        <a:pt x="120979" y="0"/>
                      </a:lnTo>
                      <a:cubicBezTo>
                        <a:pt x="104210" y="0"/>
                        <a:pt x="91034" y="13176"/>
                        <a:pt x="91034" y="29945"/>
                      </a:cubicBezTo>
                      <a:lnTo>
                        <a:pt x="91034" y="29945"/>
                      </a:lnTo>
                      <a:lnTo>
                        <a:pt x="91034" y="328201"/>
                      </a:lnTo>
                      <a:lnTo>
                        <a:pt x="0" y="328201"/>
                      </a:lnTo>
                      <a:lnTo>
                        <a:pt x="0" y="343773"/>
                      </a:lnTo>
                      <a:cubicBezTo>
                        <a:pt x="0" y="360542"/>
                        <a:pt x="13176" y="373718"/>
                        <a:pt x="29945" y="373718"/>
                      </a:cubicBezTo>
                      <a:lnTo>
                        <a:pt x="668381" y="373718"/>
                      </a:lnTo>
                      <a:cubicBezTo>
                        <a:pt x="685150" y="373718"/>
                        <a:pt x="698326" y="360542"/>
                        <a:pt x="698326" y="343773"/>
                      </a:cubicBezTo>
                      <a:lnTo>
                        <a:pt x="698326" y="328201"/>
                      </a:lnTo>
                      <a:lnTo>
                        <a:pt x="607292" y="328201"/>
                      </a:lnTo>
                      <a:lnTo>
                        <a:pt x="607292" y="29945"/>
                      </a:lnTo>
                      <a:close/>
                    </a:path>
                  </a:pathLst>
                </a:custGeom>
                <a:solidFill>
                  <a:schemeClr val="bg1">
                    <a:lumMod val="65000"/>
                  </a:schemeClr>
                </a:solidFill>
                <a:ln w="11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Graphic 27" descr="Apple with solid fill">
                  <a:extLst>
                    <a:ext uri="{FF2B5EF4-FFF2-40B4-BE49-F238E27FC236}">
                      <a16:creationId xmlns:a16="http://schemas.microsoft.com/office/drawing/2014/main" id="{AD73EEB6-7B60-3D55-631B-58DA0E57DF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50961">
                  <a:off x="7509071" y="5701210"/>
                  <a:ext cx="342908" cy="314834"/>
                </a:xfrm>
                <a:prstGeom prst="rect">
                  <a:avLst/>
                </a:prstGeom>
              </p:spPr>
            </p:pic>
          </p:grpSp>
          <p:sp>
            <p:nvSpPr>
              <p:cNvPr id="24" name="TextBox 23">
                <a:extLst>
                  <a:ext uri="{FF2B5EF4-FFF2-40B4-BE49-F238E27FC236}">
                    <a16:creationId xmlns:a16="http://schemas.microsoft.com/office/drawing/2014/main" id="{98DE6DA1-00EB-3C2D-BBDF-55A580FE8FDA}"/>
                  </a:ext>
                </a:extLst>
              </p:cNvPr>
              <p:cNvSpPr txBox="1"/>
              <p:nvPr/>
            </p:nvSpPr>
            <p:spPr>
              <a:xfrm>
                <a:off x="234505" y="4180600"/>
                <a:ext cx="818438" cy="261610"/>
              </a:xfrm>
              <a:prstGeom prst="rect">
                <a:avLst/>
              </a:prstGeom>
              <a:noFill/>
            </p:spPr>
            <p:txBody>
              <a:bodyPr wrap="square" rtlCol="0">
                <a:spAutoFit/>
              </a:bodyPr>
              <a:lstStyle/>
              <a:p>
                <a:pPr algn="ctr"/>
                <a:r>
                  <a:rPr lang="en-GB" sz="1100" b="1">
                    <a:effectLst>
                      <a:glow rad="101600">
                        <a:schemeClr val="bg1">
                          <a:alpha val="60000"/>
                        </a:schemeClr>
                      </a:glow>
                    </a:effectLst>
                  </a:rPr>
                  <a:t>Designers</a:t>
                </a:r>
              </a:p>
            </p:txBody>
          </p:sp>
        </p:grpSp>
      </p:grpSp>
      <p:sp>
        <p:nvSpPr>
          <p:cNvPr id="29" name="Title 1">
            <a:extLst>
              <a:ext uri="{FF2B5EF4-FFF2-40B4-BE49-F238E27FC236}">
                <a16:creationId xmlns:a16="http://schemas.microsoft.com/office/drawing/2014/main" id="{477E6ACB-A160-2217-8501-3223A29E1DAC}"/>
              </a:ext>
            </a:extLst>
          </p:cNvPr>
          <p:cNvSpPr txBox="1">
            <a:spLocks/>
          </p:cNvSpPr>
          <p:nvPr/>
        </p:nvSpPr>
        <p:spPr>
          <a:xfrm>
            <a:off x="2292932" y="6347805"/>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algn="ctr">
              <a:defRPr/>
            </a:pPr>
            <a:r>
              <a:rPr kumimoji="0" lang="en-GB" sz="2000" b="1" i="0" u="none" strike="noStrike" kern="1200" cap="none" spc="-50" normalizeH="0" baseline="0" noProof="0">
                <a:ln>
                  <a:noFill/>
                </a:ln>
                <a:solidFill>
                  <a:srgbClr val="C00000"/>
                </a:solidFill>
                <a:effectLst/>
                <a:uLnTx/>
                <a:uFillTx/>
                <a:latin typeface="Calibri"/>
                <a:ea typeface="+mj-ea"/>
                <a:cs typeface="+mj-cs"/>
              </a:rPr>
              <a:t>Click the link icon to go to the standard</a:t>
            </a:r>
            <a:r>
              <a:rPr lang="en-GB" sz="2000" b="1" spc="-50" dirty="0">
                <a:solidFill>
                  <a:srgbClr val="C00000"/>
                </a:solidFill>
                <a:latin typeface="Calibri"/>
              </a:rPr>
              <a:t>  </a:t>
            </a:r>
            <a:endParaRPr kumimoji="0" lang="en-GB" sz="2000" b="1" i="0" u="none" strike="noStrike" kern="1200" cap="none" spc="-50" normalizeH="0" baseline="0" noProof="0" dirty="0">
              <a:ln>
                <a:noFill/>
              </a:ln>
              <a:solidFill>
                <a:srgbClr val="C00000"/>
              </a:solidFill>
              <a:effectLst/>
              <a:uLnTx/>
              <a:uFillTx/>
              <a:latin typeface="Calibri"/>
              <a:ea typeface="+mj-ea"/>
              <a:cs typeface="+mj-cs"/>
            </a:endParaRPr>
          </a:p>
        </p:txBody>
      </p:sp>
    </p:spTree>
    <p:extLst>
      <p:ext uri="{BB962C8B-B14F-4D97-AF65-F5344CB8AC3E}">
        <p14:creationId xmlns:p14="http://schemas.microsoft.com/office/powerpoint/2010/main" val="3739030979"/>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MPPRESENTATIONFILE" val="C:\Users\wmurphy\AppData\Local\Temp\tmp890E.tmp"/>
  <p:tag name="TEMPMEDIAFILENAME" val="C:\Users\wmurphy\AppData\Local\Temp\tmp8A38_2024_05_28_10_19_01"/>
  <p:tag name="MEDIACAPTIONSPROMPTED" val="False"/>
  <p:tag name="CAPTIONID" val="9a4ce9e5-9295-4421-98ff-7b033320a755"/>
</p:tagLst>
</file>

<file path=ppt/tags/tag2.xml><?xml version="1.0" encoding="utf-8"?>
<p:tagLst xmlns:a="http://schemas.openxmlformats.org/drawingml/2006/main" xmlns:r="http://schemas.openxmlformats.org/officeDocument/2006/relationships" xmlns:p="http://schemas.openxmlformats.org/presentationml/2006/main">
  <p:tag name="TEMPPRESENTATIONFILE" val="C:\Users\wmurphy\AppData\Local\Temp\tmp9A28.tmp"/>
  <p:tag name="TEMPMEDIAFILENAME" val="C:\Users\wmurphy\AppData\Local\Temp\tmp9B61_2024_05_28_10_27_03"/>
  <p:tag name="MEDIACAPTIONSPROMPTED" val="False"/>
  <p:tag name="CAPTIONID" val="5896fc35-7553-4811-a758-0fc54831fd3b"/>
</p:tagLst>
</file>

<file path=ppt/theme/theme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63500">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test" id="{A8017CE5-8DB6-1640-ACC2-337831A8C94F}" vid="{6D3B8E94-BD00-BB43-9D2B-34F974CF12B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31BA71C05D99449D01563567B1F2C2" ma:contentTypeVersion="15" ma:contentTypeDescription="Create a new document." ma:contentTypeScope="" ma:versionID="d4115c6d4a5eae8f64441e4852eb8db2">
  <xsd:schema xmlns:xsd="http://www.w3.org/2001/XMLSchema" xmlns:xs="http://www.w3.org/2001/XMLSchema" xmlns:p="http://schemas.microsoft.com/office/2006/metadata/properties" xmlns:ns2="d1c562db-e93c-4d45-a7c1-9e4a2fbd2fc0" xmlns:ns3="8089b08c-abae-4574-a6ff-2d07be0713db" targetNamespace="http://schemas.microsoft.com/office/2006/metadata/properties" ma:root="true" ma:fieldsID="58f50b4e0b3bdcae44f6bc768a100ae7" ns2:_="" ns3:_="">
    <xsd:import namespace="d1c562db-e93c-4d45-a7c1-9e4a2fbd2fc0"/>
    <xsd:import namespace="8089b08c-abae-4574-a6ff-2d07be0713d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c562db-e93c-4d45-a7c1-9e4a2fbd2f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6541f7f-1005-4369-9bab-4b4ace300165"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89b08c-abae-4574-a6ff-2d07be0713d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44a9667-8eed-45d4-9b23-f18e111ee661}" ma:internalName="TaxCatchAll" ma:showField="CatchAllData" ma:web="8089b08c-abae-4574-a6ff-2d07be0713d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1c562db-e93c-4d45-a7c1-9e4a2fbd2fc0">
      <Terms xmlns="http://schemas.microsoft.com/office/infopath/2007/PartnerControls"/>
    </lcf76f155ced4ddcb4097134ff3c332f>
    <TaxCatchAll xmlns="8089b08c-abae-4574-a6ff-2d07be0713db" xsi:nil="true"/>
    <SharedWithUsers xmlns="8089b08c-abae-4574-a6ff-2d07be0713db">
      <UserInfo>
        <DisplayName>Wayne Murphy</DisplayName>
        <AccountId>22</AccountId>
        <AccountType/>
      </UserInfo>
      <UserInfo>
        <DisplayName>Darren Fitzgerald</DisplayName>
        <AccountId>55</AccountId>
        <AccountType/>
      </UserInfo>
      <UserInfo>
        <DisplayName>Sarah Shooter</DisplayName>
        <AccountId>788</AccountId>
        <AccountType/>
      </UserInfo>
      <UserInfo>
        <DisplayName>Maryann Cox</DisplayName>
        <AccountId>15</AccountId>
        <AccountType/>
      </UserInfo>
    </SharedWithUsers>
  </documentManagement>
</p:properties>
</file>

<file path=customXml/itemProps1.xml><?xml version="1.0" encoding="utf-8"?>
<ds:datastoreItem xmlns:ds="http://schemas.openxmlformats.org/officeDocument/2006/customXml" ds:itemID="{C5DEC496-40B2-4DFD-8918-EBE9E9A6C280}">
  <ds:schemaRefs>
    <ds:schemaRef ds:uri="8089b08c-abae-4574-a6ff-2d07be0713db"/>
    <ds:schemaRef ds:uri="d1c562db-e93c-4d45-a7c1-9e4a2fbd2f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84C09D5-E8FB-49D3-910A-371F8E003D1A}">
  <ds:schemaRefs>
    <ds:schemaRef ds:uri="http://schemas.microsoft.com/sharepoint/v3/contenttype/forms"/>
  </ds:schemaRefs>
</ds:datastoreItem>
</file>

<file path=customXml/itemProps3.xml><?xml version="1.0" encoding="utf-8"?>
<ds:datastoreItem xmlns:ds="http://schemas.openxmlformats.org/officeDocument/2006/customXml" ds:itemID="{688D6100-6E53-4C91-9DBE-E4254FBE7151}">
  <ds:schemaRefs>
    <ds:schemaRef ds:uri="http://purl.org/dc/elements/1.1/"/>
    <ds:schemaRef ds:uri="http://purl.org/dc/terms/"/>
    <ds:schemaRef ds:uri="http://schemas.openxmlformats.org/package/2006/metadata/core-properties"/>
    <ds:schemaRef ds:uri="d1c562db-e93c-4d45-a7c1-9e4a2fbd2fc0"/>
    <ds:schemaRef ds:uri="http://schemas.microsoft.com/office/2006/documentManagement/types"/>
    <ds:schemaRef ds:uri="http://schemas.microsoft.com/office/infopath/2007/PartnerControls"/>
    <ds:schemaRef ds:uri="8089b08c-abae-4574-a6ff-2d07be0713db"/>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258</TotalTime>
  <Words>3782</Words>
  <Application>Microsoft Office PowerPoint</Application>
  <PresentationFormat>Widescreen</PresentationFormat>
  <Paragraphs>326</Paragraphs>
  <Slides>33</Slides>
  <Notes>32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Bahnschrift</vt:lpstr>
      <vt:lpstr>Calibri</vt:lpstr>
      <vt:lpstr>Calibri Light</vt:lpstr>
      <vt:lpstr>9_Office Theme</vt:lpstr>
      <vt:lpstr>Cover</vt:lpstr>
      <vt:lpstr>Changes to standards June 2024 Interactive briefing slide deck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Wayne Murphy</dc:creator>
  <cp:lastModifiedBy>Maryann Cox</cp:lastModifiedBy>
  <cp:revision>3</cp:revision>
  <dcterms:created xsi:type="dcterms:W3CDTF">2021-09-02T09:08:56Z</dcterms:created>
  <dcterms:modified xsi:type="dcterms:W3CDTF">2024-06-03T09:28:28Z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0x0101005E31BA71C05D99449D01563567B1F2C2</vt:lpwstr>
  </property>
  <property fmtid="{D5CDD505-2E9C-101B-9397-08002B2CF9AE}" pid="3" name="MediaServiceImageTags">
    <vt:lpwstr/>
  </property>
</Properties>
</file>