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Lst>
  <p:notesMasterIdLst>
    <p:notesMasterId r:id="rId26"/>
  </p:notesMasterIdLst>
  <p:sldIdLst>
    <p:sldId id="296" r:id="rId7"/>
    <p:sldId id="822" r:id="rId8"/>
    <p:sldId id="838" r:id="rId9"/>
    <p:sldId id="839" r:id="rId10"/>
    <p:sldId id="775" r:id="rId11"/>
    <p:sldId id="772" r:id="rId12"/>
    <p:sldId id="831" r:id="rId13"/>
    <p:sldId id="832" r:id="rId14"/>
    <p:sldId id="830" r:id="rId15"/>
    <p:sldId id="833" r:id="rId16"/>
    <p:sldId id="834" r:id="rId17"/>
    <p:sldId id="835" r:id="rId18"/>
    <p:sldId id="836" r:id="rId19"/>
    <p:sldId id="777" r:id="rId20"/>
    <p:sldId id="837" r:id="rId21"/>
    <p:sldId id="840" r:id="rId22"/>
    <p:sldId id="774" r:id="rId23"/>
    <p:sldId id="778" r:id="rId24"/>
    <p:sldId id="829"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411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1" clrIdx="0">
    <p:extLst>
      <p:ext uri="{19B8F6BF-5375-455C-9EA6-DF929625EA0E}">
        <p15:presenceInfo xmlns:p15="http://schemas.microsoft.com/office/powerpoint/2012/main" userId="S::Wayne.Murphy@RSSB.CO.UK::45211b58-5c40-4621-afe1-584f547e3c19" providerId="AD"/>
      </p:ext>
    </p:extLst>
  </p:cmAuthor>
  <p:cmAuthor id="2" name="Martha Parkhurst" initials="MP" lastIdx="58" clrIdx="1">
    <p:extLst>
      <p:ext uri="{19B8F6BF-5375-455C-9EA6-DF929625EA0E}">
        <p15:presenceInfo xmlns:p15="http://schemas.microsoft.com/office/powerpoint/2012/main" userId="S::Martha.Parkhurst@RSSB.CO.UK::d5914b7b-5525-49b9-8807-2de9b3dce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AC4"/>
    <a:srgbClr val="005844"/>
    <a:srgbClr val="048082"/>
    <a:srgbClr val="79C121"/>
    <a:srgbClr val="B3D581"/>
    <a:srgbClr val="7DC241"/>
    <a:srgbClr val="FFFFFF"/>
    <a:srgbClr val="325D63"/>
    <a:srgbClr val="1A6E3C"/>
    <a:srgbClr val="00B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101" autoAdjust="0"/>
  </p:normalViewPr>
  <p:slideViewPr>
    <p:cSldViewPr snapToGrid="0" showGuides="1">
      <p:cViewPr varScale="1">
        <p:scale>
          <a:sx n="119" d="100"/>
          <a:sy n="119" d="100"/>
        </p:scale>
        <p:origin x="198" y="108"/>
      </p:cViewPr>
      <p:guideLst>
        <p:guide pos="3840"/>
        <p:guide orient="horz" pos="4110"/>
      </p:guideLst>
    </p:cSldViewPr>
  </p:slideViewPr>
  <p:notesTextViewPr>
    <p:cViewPr>
      <p:scale>
        <a:sx n="1" d="1"/>
        <a:sy n="1" d="1"/>
      </p:scale>
      <p:origin x="0" y="0"/>
    </p:cViewPr>
  </p:notesTextViewPr>
  <p:notesViewPr>
    <p:cSldViewPr snapToGrid="0" showGuides="1">
      <p:cViewPr>
        <p:scale>
          <a:sx n="62" d="100"/>
          <a:sy n="62" d="100"/>
        </p:scale>
        <p:origin x="2396" y="-504"/>
      </p:cViewPr>
      <p:guideLst>
        <p:guide orient="horz" pos="3126"/>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D49F1B-AE95-428A-ABD4-B10B4F484F64}" type="datetimeFigureOut">
              <a:rPr lang="en-GB" smtClean="0"/>
              <a:t>14/12/2020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AB0473-D7DB-4938-AA81-4FE26BD6BEE1}" type="slidenum">
              <a:rPr lang="en-GB" smtClean="0"/>
              <a:t>‹#›</a:t>
            </a:fld>
            <a:endParaRPr lang="en-GB"/>
          </a:p>
        </p:txBody>
      </p:sp>
    </p:spTree>
    <p:extLst>
      <p:ext uri="{BB962C8B-B14F-4D97-AF65-F5344CB8AC3E}">
        <p14:creationId xmlns:p14="http://schemas.microsoft.com/office/powerpoint/2010/main" val="2963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10</a:t>
            </a:fld>
            <a:endParaRPr lang="en-GB"/>
          </a:p>
        </p:txBody>
      </p:sp>
    </p:spTree>
    <p:extLst>
      <p:ext uri="{BB962C8B-B14F-4D97-AF65-F5344CB8AC3E}">
        <p14:creationId xmlns:p14="http://schemas.microsoft.com/office/powerpoint/2010/main" val="153934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11</a:t>
            </a:fld>
            <a:endParaRPr lang="en-GB"/>
          </a:p>
        </p:txBody>
      </p:sp>
    </p:spTree>
    <p:extLst>
      <p:ext uri="{BB962C8B-B14F-4D97-AF65-F5344CB8AC3E}">
        <p14:creationId xmlns:p14="http://schemas.microsoft.com/office/powerpoint/2010/main" val="84757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12</a:t>
            </a:fld>
            <a:endParaRPr lang="en-GB"/>
          </a:p>
        </p:txBody>
      </p:sp>
    </p:spTree>
    <p:extLst>
      <p:ext uri="{BB962C8B-B14F-4D97-AF65-F5344CB8AC3E}">
        <p14:creationId xmlns:p14="http://schemas.microsoft.com/office/powerpoint/2010/main" val="4102418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13</a:t>
            </a:fld>
            <a:endParaRPr lang="en-GB"/>
          </a:p>
        </p:txBody>
      </p:sp>
    </p:spTree>
    <p:extLst>
      <p:ext uri="{BB962C8B-B14F-4D97-AF65-F5344CB8AC3E}">
        <p14:creationId xmlns:p14="http://schemas.microsoft.com/office/powerpoint/2010/main" val="280901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14</a:t>
            </a:fld>
            <a:endParaRPr lang="en-GB"/>
          </a:p>
        </p:txBody>
      </p:sp>
    </p:spTree>
    <p:extLst>
      <p:ext uri="{BB962C8B-B14F-4D97-AF65-F5344CB8AC3E}">
        <p14:creationId xmlns:p14="http://schemas.microsoft.com/office/powerpoint/2010/main" val="99250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15</a:t>
            </a:fld>
            <a:endParaRPr lang="en-GB"/>
          </a:p>
        </p:txBody>
      </p:sp>
    </p:spTree>
    <p:extLst>
      <p:ext uri="{BB962C8B-B14F-4D97-AF65-F5344CB8AC3E}">
        <p14:creationId xmlns:p14="http://schemas.microsoft.com/office/powerpoint/2010/main" val="188677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16</a:t>
            </a:fld>
            <a:endParaRPr lang="en-GB"/>
          </a:p>
        </p:txBody>
      </p:sp>
    </p:spTree>
    <p:extLst>
      <p:ext uri="{BB962C8B-B14F-4D97-AF65-F5344CB8AC3E}">
        <p14:creationId xmlns:p14="http://schemas.microsoft.com/office/powerpoint/2010/main" val="111545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17</a:t>
            </a:fld>
            <a:endParaRPr lang="en-GB"/>
          </a:p>
        </p:txBody>
      </p:sp>
    </p:spTree>
    <p:extLst>
      <p:ext uri="{BB962C8B-B14F-4D97-AF65-F5344CB8AC3E}">
        <p14:creationId xmlns:p14="http://schemas.microsoft.com/office/powerpoint/2010/main" val="331732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18</a:t>
            </a:fld>
            <a:endParaRPr lang="en-GB"/>
          </a:p>
        </p:txBody>
      </p:sp>
    </p:spTree>
    <p:extLst>
      <p:ext uri="{BB962C8B-B14F-4D97-AF65-F5344CB8AC3E}">
        <p14:creationId xmlns:p14="http://schemas.microsoft.com/office/powerpoint/2010/main" val="1204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19</a:t>
            </a:fld>
            <a:endParaRPr lang="en-GB"/>
          </a:p>
        </p:txBody>
      </p:sp>
    </p:spTree>
    <p:extLst>
      <p:ext uri="{BB962C8B-B14F-4D97-AF65-F5344CB8AC3E}">
        <p14:creationId xmlns:p14="http://schemas.microsoft.com/office/powerpoint/2010/main" val="238631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4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7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AB0473-D7DB-4938-AA81-4FE26BD6BEE1}" type="slidenum">
              <a:rPr lang="en-GB" smtClean="0"/>
              <a:t>5</a:t>
            </a:fld>
            <a:endParaRPr lang="en-GB"/>
          </a:p>
        </p:txBody>
      </p:sp>
    </p:spTree>
    <p:extLst>
      <p:ext uri="{BB962C8B-B14F-4D97-AF65-F5344CB8AC3E}">
        <p14:creationId xmlns:p14="http://schemas.microsoft.com/office/powerpoint/2010/main" val="94858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6</a:t>
            </a:fld>
            <a:endParaRPr lang="en-GB"/>
          </a:p>
        </p:txBody>
      </p:sp>
    </p:spTree>
    <p:extLst>
      <p:ext uri="{BB962C8B-B14F-4D97-AF65-F5344CB8AC3E}">
        <p14:creationId xmlns:p14="http://schemas.microsoft.com/office/powerpoint/2010/main" val="302356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7</a:t>
            </a:fld>
            <a:endParaRPr lang="en-GB"/>
          </a:p>
        </p:txBody>
      </p:sp>
    </p:spTree>
    <p:extLst>
      <p:ext uri="{BB962C8B-B14F-4D97-AF65-F5344CB8AC3E}">
        <p14:creationId xmlns:p14="http://schemas.microsoft.com/office/powerpoint/2010/main" val="350783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8</a:t>
            </a:fld>
            <a:endParaRPr lang="en-GB"/>
          </a:p>
        </p:txBody>
      </p:sp>
    </p:spTree>
    <p:extLst>
      <p:ext uri="{BB962C8B-B14F-4D97-AF65-F5344CB8AC3E}">
        <p14:creationId xmlns:p14="http://schemas.microsoft.com/office/powerpoint/2010/main" val="160456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9</a:t>
            </a:fld>
            <a:endParaRPr lang="en-GB"/>
          </a:p>
        </p:txBody>
      </p:sp>
    </p:spTree>
    <p:extLst>
      <p:ext uri="{BB962C8B-B14F-4D97-AF65-F5344CB8AC3E}">
        <p14:creationId xmlns:p14="http://schemas.microsoft.com/office/powerpoint/2010/main" val="867189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755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61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96497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31783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15118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637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61337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45516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8544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884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7178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90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1682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93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9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55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44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184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31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155888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3500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69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8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10865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385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573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4355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2583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5191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14 December 2020</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7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14/12/2020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4102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0.png"/><Relationship Id="rId3" Type="http://schemas.openxmlformats.org/officeDocument/2006/relationships/hyperlink" Target="https://www.rssb.co.uk/standards-catalogue/CatalogueItem/RIS-0784-CCS-Iss-2" TargetMode="External"/><Relationship Id="rId7" Type="http://schemas.openxmlformats.org/officeDocument/2006/relationships/image" Target="../media/image17.svg"/><Relationship Id="rId12"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5.svg"/><Relationship Id="rId15" Type="http://schemas.microsoft.com/office/2007/relationships/hdphoto" Target="../media/hdphoto2.wdp"/><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13.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RIS-0733-CCS-Iss-1" TargetMode="External"/><Relationship Id="rId7" Type="http://schemas.openxmlformats.org/officeDocument/2006/relationships/slide" Target="slide2.xml"/><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slide" Target="slide5.xml"/><Relationship Id="rId10" Type="http://schemas.openxmlformats.org/officeDocument/2006/relationships/image" Target="../media/image20.png"/><Relationship Id="rId4" Type="http://schemas.openxmlformats.org/officeDocument/2006/relationships/hyperlink" Target="https://www.rssb.co.uk/standards/finding-and-staying-up-to-date-with-standards/latest-updates-to-standards" TargetMode="Externa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RIS-0734-CCS-Iss-2" TargetMode="Externa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slide" Target="slide5.xml"/><Relationship Id="rId10" Type="http://schemas.openxmlformats.org/officeDocument/2006/relationships/image" Target="../media/image20.png"/><Relationship Id="rId4" Type="http://schemas.openxmlformats.org/officeDocument/2006/relationships/hyperlink" Target="https://www.rssb.co.uk/standards/finding-and-staying-up-to-date-with-standards/latest-updates-to-standards"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IRT7033-Iss-4" TargetMode="External"/><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slide" Target="slide5.xml"/><Relationship Id="rId10" Type="http://schemas.openxmlformats.org/officeDocument/2006/relationships/image" Target="../media/image20.png"/><Relationship Id="rId4" Type="http://schemas.openxmlformats.org/officeDocument/2006/relationships/hyperlink" Target="https://www.rssb.co.uk/standards/finding-and-staying-up-to-date-with-standards/latest-updates-to-standards" TargetMode="Externa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rssb.co.uk/standards-catalogue/CatalogueItem/Form-RT3199-Iss-12-20" TargetMode="External"/><Relationship Id="rId3" Type="http://schemas.openxmlformats.org/officeDocument/2006/relationships/slide" Target="slide14.xml"/><Relationship Id="rId7" Type="http://schemas.openxmlformats.org/officeDocument/2006/relationships/image" Target="../media/image13.png"/><Relationship Id="rId12" Type="http://schemas.openxmlformats.org/officeDocument/2006/relationships/hyperlink" Target="https://www.rssb.co.uk/standards-catalogue/CatalogueItem/Form-RT3198-Iss-12-20"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slide" Target="slide5.xml"/><Relationship Id="rId11" Type="http://schemas.openxmlformats.org/officeDocument/2006/relationships/slide" Target="slide16.xml"/><Relationship Id="rId5" Type="http://schemas.microsoft.com/office/2007/relationships/hdphoto" Target="../media/hdphoto1.wdp"/><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image" Target="../media/image6.png"/><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png"/><Relationship Id="rId3" Type="http://schemas.openxmlformats.org/officeDocument/2006/relationships/hyperlink" Target="https://www.rssb.co.uk/standards-catalogue/CatalogueItem/RIS-3782-TOM-Iss-1" TargetMode="External"/><Relationship Id="rId7" Type="http://schemas.openxmlformats.org/officeDocument/2006/relationships/slide" Target="slide2.xml"/><Relationship Id="rId12"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slide" Target="slide5.xml"/><Relationship Id="rId10" Type="http://schemas.openxmlformats.org/officeDocument/2006/relationships/slide" Target="slide14.xml"/><Relationship Id="rId4" Type="http://schemas.openxmlformats.org/officeDocument/2006/relationships/hyperlink" Target="https://www.rssb.co.uk/standards-catalogue/CatalogueItem/Sign-AK104-Iss-2" TargetMode="External"/><Relationship Id="rId9" Type="http://schemas.openxmlformats.org/officeDocument/2006/relationships/image" Target="../media/image5.png"/><Relationship Id="rId14" Type="http://schemas.openxmlformats.org/officeDocument/2006/relationships/image" Target="../media/image23.emf"/></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ssb.co.uk/standards/finding-and-staying-up-to-date-with-standards/structures-and-earthworks-rules-changes" TargetMode="External"/><Relationship Id="rId7" Type="http://schemas.openxmlformats.org/officeDocument/2006/relationships/image" Target="../media/image6.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slide" Target="slide2.xml"/><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slide" Target="slide5.xml"/><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rssb.co.uk/standards-catalogue/CatalogueItem/COP0-Iss-5" TargetMode="External"/><Relationship Id="rId3" Type="http://schemas.openxmlformats.org/officeDocument/2006/relationships/hyperlink" Target="https://www.rssb.co.uk/standards-catalogue/CatalogueItem/COP0011-Iss-6" TargetMode="External"/><Relationship Id="rId7" Type="http://schemas.openxmlformats.org/officeDocument/2006/relationships/slide" Target="slide2.xml"/><Relationship Id="rId12" Type="http://schemas.openxmlformats.org/officeDocument/2006/relationships/hyperlink" Target="https://www.rssb.co.uk/standards-catalogue/CatalogueItem/COP0027-Iss-4"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hyperlink" Target="https://catalogues.rssb.co.uk/rgs/oodocs/COP0032%20Iss%20%203.pdf" TargetMode="External"/><Relationship Id="rId5" Type="http://schemas.openxmlformats.org/officeDocument/2006/relationships/slide" Target="slide5.xml"/><Relationship Id="rId10" Type="http://schemas.openxmlformats.org/officeDocument/2006/relationships/hyperlink" Target="https://www.rssb.co.uk/standards-catalogue/CatalogueItem/COP0017-Iss-4" TargetMode="External"/><Relationship Id="rId4" Type="http://schemas.openxmlformats.org/officeDocument/2006/relationships/hyperlink" Target="https://catalogues.rssb.co.uk/rgs/oodocs/COP0005%20Iss%206.pdf" TargetMode="Externa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5.xml"/><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5.xml"/><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hyperlink" Target="https://www.rssb.co.uk/-/media/Project/RSSB/RssbWebsite/Documents/Public/Public-content/Using-Standards/standards-catalogue-archive.zi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ssb.co.uk/standards/finding-and-staying-up-to-date-with-standard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hyperlink" Target="https://www.rssb.co.uk/services-and-resources/services/events/Past-Webinars" TargetMode="External"/><Relationship Id="rId4" Type="http://schemas.openxmlformats.org/officeDocument/2006/relationships/hyperlink" Target="https://www.rssb.co.uk/services-and-resources/s"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hyperlink" Target="https://www.rssb.co.uk/-/media/Project/RSSB/RssbWebsite/Documents/Public/Public-content/Using-Standards/standards-catalogue-archive.zi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slide" Target="slide14.xml"/><Relationship Id="rId3" Type="http://schemas.openxmlformats.org/officeDocument/2006/relationships/slide" Target="slide6.xml"/><Relationship Id="rId7" Type="http://schemas.openxmlformats.org/officeDocument/2006/relationships/image" Target="../media/image10.png"/><Relationship Id="rId12"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slide" Target="slide17.xml"/><Relationship Id="rId11" Type="http://schemas.openxmlformats.org/officeDocument/2006/relationships/image" Target="../media/image6.png"/><Relationship Id="rId5" Type="http://schemas.openxmlformats.org/officeDocument/2006/relationships/image" Target="../media/image9.svg"/><Relationship Id="rId15" Type="http://schemas.microsoft.com/office/2007/relationships/hdphoto" Target="../media/hdphoto1.wdp"/><Relationship Id="rId10" Type="http://schemas.openxmlformats.org/officeDocument/2006/relationships/slide" Target="slide2.xml"/><Relationship Id="rId4" Type="http://schemas.openxmlformats.org/officeDocument/2006/relationships/image" Target="../media/image8.png"/><Relationship Id="rId9" Type="http://schemas.openxmlformats.org/officeDocument/2006/relationships/slide" Target="slide18.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8.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18.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5.png"/><Relationship Id="rId3" Type="http://schemas.openxmlformats.org/officeDocument/2006/relationships/hyperlink" Target="https://catalogues.rssb.co.uk/rgs/standards/RIS-2712-RST%20Iss%201.pdf" TargetMode="External"/><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5.svg"/><Relationship Id="rId11" Type="http://schemas.openxmlformats.org/officeDocument/2006/relationships/slide" Target="slide2.xml"/><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hyperlink" Target="https://www.sparkrail.org/Lists/Records/DispForm.aspx?ID=25115" TargetMode="External"/><Relationship Id="rId9" Type="http://schemas.openxmlformats.org/officeDocument/2006/relationships/slide" Target="slide5.xml"/><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9.png"/><Relationship Id="rId3" Type="http://schemas.openxmlformats.org/officeDocument/2006/relationships/hyperlink" Target="https://catalogues.rssb.co.uk/rgs/standards/RIS-2712-RST%20Iss%201.pdf" TargetMode="External"/><Relationship Id="rId7" Type="http://schemas.openxmlformats.org/officeDocument/2006/relationships/image" Target="../media/image17.svg"/><Relationship Id="rId12"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5.svg"/><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10.xml"/><Relationship Id="rId11" Type="http://schemas.openxmlformats.org/officeDocument/2006/relationships/slide" Target="slide12.xml"/><Relationship Id="rId5" Type="http://schemas.openxmlformats.org/officeDocument/2006/relationships/slide" Target="slide18.xml"/><Relationship Id="rId10" Type="http://schemas.openxmlformats.org/officeDocument/2006/relationships/image" Target="../media/image6.png"/><Relationship Id="rId4" Type="http://schemas.openxmlformats.org/officeDocument/2006/relationships/slide" Target="slide11.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December 2020 interactive briefing slide deck</a:t>
            </a:r>
            <a:br>
              <a:rPr lang="en-GB" sz="3200" spc="-50" dirty="0">
                <a:solidFill>
                  <a:prstClr val="white"/>
                </a:solidFill>
              </a:rPr>
            </a:br>
            <a:r>
              <a:rPr lang="en-GB" sz="2000" b="1" spc="-50" dirty="0">
                <a:solidFill>
                  <a:srgbClr val="C00000"/>
                </a:solidFill>
              </a:rPr>
              <a:t>Please view in slideshow mode for the links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08DBDB55-AB14-4DF3-8E08-AE71438C5715}"/>
              </a:ext>
            </a:extLst>
          </p:cNvPr>
          <p:cNvGrpSpPr/>
          <p:nvPr/>
        </p:nvGrpSpPr>
        <p:grpSpPr>
          <a:xfrm>
            <a:off x="155958" y="4564356"/>
            <a:ext cx="4821242" cy="1446154"/>
            <a:chOff x="155958" y="4564356"/>
            <a:chExt cx="4821242" cy="1446154"/>
          </a:xfrm>
        </p:grpSpPr>
        <p:sp>
          <p:nvSpPr>
            <p:cNvPr id="17" name="Rectangle: Rounded Corners 16">
              <a:extLst>
                <a:ext uri="{FF2B5EF4-FFF2-40B4-BE49-F238E27FC236}">
                  <a16:creationId xmlns:a16="http://schemas.microsoft.com/office/drawing/2014/main" id="{D79EBF5B-6BF8-4F76-8E04-32AA62E1B504}"/>
                </a:ext>
              </a:extLst>
            </p:cNvPr>
            <p:cNvSpPr/>
            <p:nvPr/>
          </p:nvSpPr>
          <p:spPr>
            <a:xfrm>
              <a:off x="155958" y="4564356"/>
              <a:ext cx="4331959" cy="14461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ts val="1800"/>
                </a:lnSpc>
                <a:defRPr/>
              </a:pPr>
              <a:r>
                <a:rPr lang="en-GB" sz="1600" spc="-50" dirty="0">
                  <a:solidFill>
                    <a:schemeClr val="tx1"/>
                  </a:solidFill>
                </a:rPr>
                <a:t>The presentation is interactive,  you decide how to navigate through it, but you can always return to the main menu by clicking on the home icon. </a:t>
              </a:r>
            </a:p>
            <a:p>
              <a:pPr>
                <a:lnSpc>
                  <a:spcPts val="1800"/>
                </a:lnSpc>
                <a:defRPr/>
              </a:pPr>
              <a:endParaRPr lang="en-GB" sz="1600" spc="-50" dirty="0">
                <a:solidFill>
                  <a:schemeClr val="tx1"/>
                </a:solidFill>
              </a:endParaRPr>
            </a:p>
            <a:p>
              <a:pPr>
                <a:lnSpc>
                  <a:spcPts val="1800"/>
                </a:lnSpc>
                <a:defRPr/>
              </a:pPr>
              <a:r>
                <a:rPr lang="en-GB" sz="1600" spc="-50" dirty="0">
                  <a:solidFill>
                    <a:schemeClr val="tx1"/>
                  </a:solidFill>
                </a:rPr>
                <a:t>Some slides contain links to additional online content, these are indicated with an icon. </a:t>
              </a:r>
            </a:p>
            <a:p>
              <a:pPr>
                <a:lnSpc>
                  <a:spcPts val="1800"/>
                </a:lnSpc>
                <a:defRPr/>
              </a:pPr>
              <a:endParaRPr lang="en-GB" sz="1600" dirty="0">
                <a:solidFill>
                  <a:schemeClr val="tx1"/>
                </a:solidFill>
              </a:endParaRPr>
            </a:p>
          </p:txBody>
        </p:sp>
        <p:pic>
          <p:nvPicPr>
            <p:cNvPr id="15" name="Picture 14">
              <a:extLst>
                <a:ext uri="{FF2B5EF4-FFF2-40B4-BE49-F238E27FC236}">
                  <a16:creationId xmlns:a16="http://schemas.microsoft.com/office/drawing/2014/main" id="{403602E1-D311-4E86-92DB-494CF6C416E8}"/>
                </a:ext>
              </a:extLst>
            </p:cNvPr>
            <p:cNvPicPr>
              <a:picLocks noChangeAspect="1"/>
            </p:cNvPicPr>
            <p:nvPr/>
          </p:nvPicPr>
          <p:blipFill>
            <a:blip r:embed="rId3"/>
            <a:stretch>
              <a:fillRect/>
            </a:stretch>
          </p:blipFill>
          <p:spPr>
            <a:xfrm>
              <a:off x="4401200" y="5434510"/>
              <a:ext cx="576000" cy="576000"/>
            </a:xfrm>
            <a:prstGeom prst="rect">
              <a:avLst/>
            </a:prstGeom>
          </p:spPr>
        </p:pic>
        <p:pic>
          <p:nvPicPr>
            <p:cNvPr id="16" name="Picture 15">
              <a:hlinkClick r:id="rId4" action="ppaction://hlinksldjump"/>
              <a:extLst>
                <a:ext uri="{FF2B5EF4-FFF2-40B4-BE49-F238E27FC236}">
                  <a16:creationId xmlns:a16="http://schemas.microsoft.com/office/drawing/2014/main" id="{47B2BDFF-294A-4B64-8F83-7EDEAAB7BD14}"/>
                </a:ext>
              </a:extLst>
            </p:cNvPr>
            <p:cNvPicPr>
              <a:picLocks noChangeAspect="1"/>
            </p:cNvPicPr>
            <p:nvPr/>
          </p:nvPicPr>
          <p:blipFill>
            <a:blip r:embed="rId5"/>
            <a:stretch>
              <a:fillRect/>
            </a:stretch>
          </p:blipFill>
          <p:spPr>
            <a:xfrm>
              <a:off x="4401200" y="4649021"/>
              <a:ext cx="576000" cy="576000"/>
            </a:xfrm>
            <a:prstGeom prst="rect">
              <a:avLst/>
            </a:prstGeom>
          </p:spPr>
        </p:pic>
      </p:gr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6"/>
          <a:stretch>
            <a:fillRect/>
          </a:stretch>
        </p:blipFill>
        <p:spPr>
          <a:xfrm>
            <a:off x="11290478" y="5991285"/>
            <a:ext cx="755970" cy="755970"/>
          </a:xfrm>
          <a:prstGeom prst="rect">
            <a:avLst/>
          </a:prstGeom>
        </p:spPr>
      </p:pic>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RIS-0784-CCS Issue 2 - The management of Packet 44 Applications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The </a:t>
            </a:r>
            <a:r>
              <a:rPr lang="en-GB" dirty="0">
                <a:solidFill>
                  <a:schemeClr val="tx1"/>
                </a:solidFill>
              </a:rPr>
              <a:t>Standard sets out the requirements for managing packet 44 applications in GB rail, This is  to prevent the proliferation of bespoke applications that provide the same functionality, resulting in repeating the installation and transmission of the same data</a:t>
            </a:r>
            <a:r>
              <a:rPr lang="en-GB" b="1" dirty="0">
                <a:solidFill>
                  <a:schemeClr val="tx1"/>
                </a:solidFill>
              </a:rPr>
              <a:t>.</a:t>
            </a:r>
          </a:p>
          <a:p>
            <a:r>
              <a:rPr lang="en-GB" dirty="0">
                <a:solidFill>
                  <a:schemeClr val="tx1"/>
                </a:solidFill>
              </a:rPr>
              <a:t>Issue two was updated to improve the process requirements and the associated guidance to reduce time and effort required for proposal process and to support the reuse of existing packet 44 applications.</a:t>
            </a:r>
          </a:p>
          <a:p>
            <a:r>
              <a:rPr lang="en-GB" dirty="0">
                <a:solidFill>
                  <a:schemeClr val="tx1"/>
                </a:solidFill>
              </a:rPr>
              <a:t>In addition further guidance has been included on how to apply for a new</a:t>
            </a:r>
            <a:br>
              <a:rPr lang="en-GB" dirty="0">
                <a:solidFill>
                  <a:schemeClr val="tx1"/>
                </a:solidFill>
              </a:rPr>
            </a:br>
            <a:r>
              <a:rPr lang="en-GB" dirty="0">
                <a:solidFill>
                  <a:schemeClr val="tx1"/>
                </a:solidFill>
              </a:rPr>
              <a:t>packet 44 application or change an existing packet 44 application. The</a:t>
            </a:r>
            <a:br>
              <a:rPr lang="en-GB" dirty="0">
                <a:solidFill>
                  <a:schemeClr val="tx1"/>
                </a:solidFill>
              </a:rPr>
            </a:br>
            <a:r>
              <a:rPr lang="en-GB" dirty="0">
                <a:solidFill>
                  <a:schemeClr val="tx1"/>
                </a:solidFill>
              </a:rPr>
              <a:t>appendices were also updated, providing one appendix for each existing</a:t>
            </a:r>
            <a:br>
              <a:rPr lang="en-GB" dirty="0">
                <a:solidFill>
                  <a:schemeClr val="tx1"/>
                </a:solidFill>
              </a:rPr>
            </a:br>
            <a:r>
              <a:rPr lang="en-GB" dirty="0">
                <a:solidFill>
                  <a:schemeClr val="tx1"/>
                </a:solidFill>
              </a:rPr>
              <a:t>application.</a:t>
            </a:r>
          </a:p>
          <a:p>
            <a:endParaRPr lang="en-GB" b="1" dirty="0">
              <a:solidFill>
                <a:schemeClr val="tx1"/>
              </a:solidFill>
            </a:endParaRPr>
          </a:p>
          <a:p>
            <a:r>
              <a:rPr lang="en-GB" b="1" dirty="0">
                <a:solidFill>
                  <a:schemeClr val="tx1"/>
                </a:solidFill>
              </a:rPr>
              <a:t>Benefits – </a:t>
            </a:r>
            <a:r>
              <a:rPr lang="en-GB" dirty="0">
                <a:solidFill>
                  <a:schemeClr val="tx1"/>
                </a:solidFill>
              </a:rPr>
              <a:t>Compliance with the revised standard will reduce the number of</a:t>
            </a:r>
            <a:br>
              <a:rPr lang="en-GB" dirty="0">
                <a:solidFill>
                  <a:schemeClr val="tx1"/>
                </a:solidFill>
              </a:rPr>
            </a:br>
            <a:r>
              <a:rPr lang="en-GB" dirty="0">
                <a:solidFill>
                  <a:schemeClr val="tx1"/>
                </a:solidFill>
              </a:rPr>
              <a:t>trackside </a:t>
            </a:r>
            <a:r>
              <a:rPr lang="en-GB" dirty="0" err="1">
                <a:solidFill>
                  <a:schemeClr val="tx1"/>
                </a:solidFill>
              </a:rPr>
              <a:t>balises</a:t>
            </a:r>
            <a:r>
              <a:rPr lang="en-GB" dirty="0">
                <a:solidFill>
                  <a:schemeClr val="tx1"/>
                </a:solidFill>
              </a:rPr>
              <a:t> required to achieve the same functions and support the</a:t>
            </a:r>
            <a:br>
              <a:rPr lang="en-GB" dirty="0">
                <a:solidFill>
                  <a:schemeClr val="tx1"/>
                </a:solidFill>
              </a:rPr>
            </a:br>
            <a:r>
              <a:rPr lang="en-GB" dirty="0">
                <a:solidFill>
                  <a:schemeClr val="tx1"/>
                </a:solidFill>
              </a:rPr>
              <a:t>operational need for packet 44 applications. Reuse of existing </a:t>
            </a:r>
            <a:r>
              <a:rPr lang="en-GB" dirty="0" err="1">
                <a:solidFill>
                  <a:schemeClr val="tx1"/>
                </a:solidFill>
              </a:rPr>
              <a:t>balises</a:t>
            </a:r>
            <a:r>
              <a:rPr lang="en-GB" dirty="0">
                <a:solidFill>
                  <a:schemeClr val="tx1"/>
                </a:solidFill>
              </a:rPr>
              <a:t> for the</a:t>
            </a:r>
            <a:br>
              <a:rPr lang="en-GB" dirty="0">
                <a:solidFill>
                  <a:schemeClr val="tx1"/>
                </a:solidFill>
              </a:rPr>
            </a:br>
            <a:r>
              <a:rPr lang="en-GB" dirty="0">
                <a:solidFill>
                  <a:schemeClr val="tx1"/>
                </a:solidFill>
              </a:rPr>
              <a:t>same function means that new </a:t>
            </a:r>
            <a:r>
              <a:rPr lang="en-GB" dirty="0" err="1">
                <a:solidFill>
                  <a:schemeClr val="tx1"/>
                </a:solidFill>
              </a:rPr>
              <a:t>balises</a:t>
            </a:r>
            <a:r>
              <a:rPr lang="en-GB" dirty="0">
                <a:solidFill>
                  <a:schemeClr val="tx1"/>
                </a:solidFill>
              </a:rPr>
              <a:t> do not have to </a:t>
            </a:r>
            <a:r>
              <a:rPr lang="en-GB" dirty="0" err="1">
                <a:solidFill>
                  <a:schemeClr val="tx1"/>
                </a:solidFill>
              </a:rPr>
              <a:t>bev</a:t>
            </a:r>
            <a:r>
              <a:rPr lang="en-GB" dirty="0">
                <a:solidFill>
                  <a:schemeClr val="tx1"/>
                </a:solidFill>
              </a:rPr>
              <a:t> installed, tested, </a:t>
            </a:r>
            <a:br>
              <a:rPr lang="en-GB" dirty="0">
                <a:solidFill>
                  <a:schemeClr val="tx1"/>
                </a:solidFill>
              </a:rPr>
            </a:br>
            <a:r>
              <a:rPr lang="en-GB" dirty="0">
                <a:solidFill>
                  <a:schemeClr val="tx1"/>
                </a:solidFill>
              </a:rPr>
              <a:t>commissioned and maintained, reducing staff exposure to track hazards.</a:t>
            </a:r>
          </a:p>
          <a:p>
            <a:endParaRPr lang="en-GB" b="1" spc="-50" dirty="0">
              <a:solidFill>
                <a:schemeClr val="tx1"/>
              </a:solidFill>
            </a:endParaRPr>
          </a:p>
          <a:p>
            <a:r>
              <a:rPr lang="en-GB" b="1" spc="-50" dirty="0">
                <a:solidFill>
                  <a:schemeClr val="tx1"/>
                </a:solidFill>
              </a:rPr>
              <a:t>Audience</a:t>
            </a:r>
            <a:r>
              <a:rPr lang="en-GB" spc="-50" dirty="0">
                <a:solidFill>
                  <a:schemeClr val="tx1"/>
                </a:solidFill>
              </a:rPr>
              <a:t> – Those proposing changes to signalling systems </a:t>
            </a:r>
          </a:p>
          <a:p>
            <a:endParaRPr lang="en-GB" spc="-50" dirty="0">
              <a:solidFill>
                <a:schemeClr val="tx1"/>
              </a:solidFill>
            </a:endParaRP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3148842"/>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936" y="3174639"/>
              <a:ext cx="598762" cy="598762"/>
            </a:xfrm>
            <a:prstGeom prst="rect">
              <a:avLst/>
            </a:prstGeom>
          </p:spPr>
        </p:pic>
      </p:grpSp>
      <p:grpSp>
        <p:nvGrpSpPr>
          <p:cNvPr id="33" name="Group 32">
            <a:extLst>
              <a:ext uri="{FF2B5EF4-FFF2-40B4-BE49-F238E27FC236}">
                <a16:creationId xmlns:a16="http://schemas.microsoft.com/office/drawing/2014/main" id="{9089962A-5148-4948-BDDB-9081258AD031}"/>
              </a:ext>
            </a:extLst>
          </p:cNvPr>
          <p:cNvGrpSpPr/>
          <p:nvPr/>
        </p:nvGrpSpPr>
        <p:grpSpPr>
          <a:xfrm>
            <a:off x="278176" y="2346634"/>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4681" y="4675806"/>
              <a:ext cx="612000" cy="612000"/>
            </a:xfrm>
            <a:prstGeom prst="rect">
              <a:avLst/>
            </a:prstGeom>
          </p:spPr>
        </p:pic>
      </p:grpSp>
      <p:pic>
        <p:nvPicPr>
          <p:cNvPr id="26" name="Picture 25">
            <a:hlinkClick r:id="rId8"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9"/>
          <a:stretch>
            <a:fillRect/>
          </a:stretch>
        </p:blipFill>
        <p:spPr>
          <a:xfrm>
            <a:off x="11272545" y="5987813"/>
            <a:ext cx="755970" cy="755970"/>
          </a:xfrm>
          <a:prstGeom prst="rect">
            <a:avLst/>
          </a:prstGeom>
        </p:spPr>
      </p:pic>
      <p:pic>
        <p:nvPicPr>
          <p:cNvPr id="27" name="Picture 26">
            <a:hlinkClick r:id="rId10"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1"/>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2"/>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37" name="Picture 36">
            <a:extLst>
              <a:ext uri="{FF2B5EF4-FFF2-40B4-BE49-F238E27FC236}">
                <a16:creationId xmlns:a16="http://schemas.microsoft.com/office/drawing/2014/main" id="{019B4E17-22F6-4B50-A1A3-D528C97973B6}"/>
              </a:ext>
            </a:extLst>
          </p:cNvPr>
          <p:cNvPicPr>
            <a:picLocks noChangeAspect="1"/>
          </p:cNvPicPr>
          <p:nvPr/>
        </p:nvPicPr>
        <p:blipFill>
          <a:blip r:embed="rId13"/>
          <a:stretch>
            <a:fillRect/>
          </a:stretch>
        </p:blipFill>
        <p:spPr>
          <a:xfrm>
            <a:off x="277477" y="780180"/>
            <a:ext cx="720000" cy="720000"/>
          </a:xfrm>
          <a:prstGeom prst="rect">
            <a:avLst/>
          </a:prstGeom>
        </p:spPr>
      </p:pic>
      <p:pic>
        <p:nvPicPr>
          <p:cNvPr id="20" name="Picture 1">
            <a:extLst>
              <a:ext uri="{FF2B5EF4-FFF2-40B4-BE49-F238E27FC236}">
                <a16:creationId xmlns:a16="http://schemas.microsoft.com/office/drawing/2014/main" id="{8A731CA9-DAF0-4201-A615-FA52BF3F391D}"/>
              </a:ext>
            </a:extLst>
          </p:cNvPr>
          <p:cNvPicPr>
            <a:picLocks noChangeArrowheads="1"/>
          </p:cNvPicPr>
          <p:nvPr/>
        </p:nvPicPr>
        <p:blipFill rotWithShape="1">
          <a:blip r:embed="rId14">
            <a:extLst>
              <a:ext uri="{BEBA8EAE-BF5A-486C-A8C5-ECC9F3942E4B}">
                <a14:imgProps xmlns:a14="http://schemas.microsoft.com/office/drawing/2010/main">
                  <a14:imgLayer r:embed="rId15">
                    <a14:imgEffect>
                      <a14:backgroundRemoval t="5128" b="96737" l="5497" r="89641">
                        <a14:foregroundMark x1="7188" y1="3963" x2="29175" y2="25874"/>
                        <a14:foregroundMark x1="29175" y1="25874" x2="43975" y2="16317"/>
                        <a14:foregroundMark x1="43975" y1="16317" x2="53700" y2="4196"/>
                        <a14:foregroundMark x1="53700" y1="4196" x2="50740" y2="19114"/>
                        <a14:foregroundMark x1="50740" y1="19114" x2="35518" y2="27040"/>
                        <a14:foregroundMark x1="35518" y1="27040" x2="17125" y2="52681"/>
                        <a14:foregroundMark x1="17125" y1="52681" x2="15222" y2="67832"/>
                        <a14:foregroundMark x1="15222" y1="67832" x2="8245" y2="82284"/>
                        <a14:foregroundMark x1="8245" y1="82284" x2="12474" y2="96737"/>
                        <a14:foregroundMark x1="12474" y1="96737" x2="26427" y2="97203"/>
                        <a14:foregroundMark x1="26427" y1="97203" x2="55180" y2="93240"/>
                        <a14:foregroundMark x1="55180" y1="93240" x2="39746" y2="86946"/>
                        <a14:foregroundMark x1="39746" y1="86946" x2="24736" y2="94639"/>
                        <a14:foregroundMark x1="24736" y1="94639" x2="14588" y2="81585"/>
                        <a14:foregroundMark x1="14588" y1="81585" x2="13319" y2="64336"/>
                        <a14:foregroundMark x1="13319" y1="64336" x2="6342" y2="44522"/>
                        <a14:foregroundMark x1="6342" y1="44522" x2="6977" y2="24476"/>
                        <a14:foregroundMark x1="6977" y1="24476" x2="13953" y2="38695"/>
                        <a14:foregroundMark x1="13953" y1="38695" x2="20296" y2="6527"/>
                        <a14:foregroundMark x1="20296" y1="6527" x2="51163" y2="20746"/>
                        <a14:foregroundMark x1="51163" y1="20746" x2="67019" y2="20746"/>
                        <a14:foregroundMark x1="67019" y1="20746" x2="56025" y2="8625"/>
                        <a14:foregroundMark x1="56025" y1="8625" x2="39112" y2="4895"/>
                        <a14:foregroundMark x1="39112" y1="4895" x2="25370" y2="8625"/>
                        <a14:foregroundMark x1="25370" y1="8625" x2="23679" y2="9557"/>
                        <a14:foregroundMark x1="423" y1="6294" x2="36575" y2="4196"/>
                        <a14:foregroundMark x1="36575" y1="4196" x2="65962" y2="7692"/>
                        <a14:foregroundMark x1="65962" y1="7692" x2="71247" y2="5594"/>
                        <a14:foregroundMark x1="5708" y1="5594" x2="19662" y2="21212"/>
                        <a14:foregroundMark x1="19662" y1="21212" x2="38478" y2="17483"/>
                        <a14:foregroundMark x1="38478" y1="17483" x2="41860" y2="18415"/>
                        <a14:foregroundMark x1="5708" y1="96037" x2="21142" y2="95804"/>
                        <a14:foregroundMark x1="21142" y1="95804" x2="61522" y2="96737"/>
                        <a14:backgroundMark x1="72516" y1="80653" x2="79281" y2="94172"/>
                        <a14:backgroundMark x1="79281" y1="94172" x2="79493" y2="94406"/>
                        <a14:backgroundMark x1="74841" y1="69697" x2="84778" y2="99767"/>
                      </a14:backgroundRemoval>
                    </a14:imgEffect>
                  </a14:imgLayer>
                </a14:imgProps>
              </a:ext>
              <a:ext uri="{28A0092B-C50C-407E-A947-70E740481C1C}">
                <a14:useLocalDpi xmlns:a14="http://schemas.microsoft.com/office/drawing/2010/main" val="0"/>
              </a:ext>
            </a:extLst>
          </a:blip>
          <a:srcRect r="31145"/>
          <a:stretch/>
        </p:blipFill>
        <p:spPr bwMode="auto">
          <a:xfrm>
            <a:off x="8284741" y="3089050"/>
            <a:ext cx="2834071" cy="3597832"/>
          </a:xfrm>
          <a:prstGeom prst="rect">
            <a:avLst/>
          </a:prstGeom>
          <a:noFill/>
          <a:ln>
            <a:noFill/>
          </a:ln>
          <a:effectLst>
            <a:outerShdw blurRad="127000" sx="102000" sy="102000" algn="ctr" rotWithShape="0">
              <a:prstClr val="black">
                <a:alpha val="60000"/>
              </a:prst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0527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900" decel="100000" fill="hold"/>
                                        <p:tgtEl>
                                          <p:spTgt spid="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RIS-0733-CCS Issue 1 - Lineside Operational Signs - Product Requirements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This new standard sets out the requirements, rationale and guidance for the application of the lineside operational signs published in the RSSB catalogue and the process to be followed when a new design or a change of use of a lineside operational sign is proposed. </a:t>
            </a:r>
          </a:p>
          <a:p>
            <a:r>
              <a:rPr lang="en-GB" spc="-50" dirty="0">
                <a:solidFill>
                  <a:schemeClr val="tx1"/>
                </a:solidFill>
              </a:rPr>
              <a:t>The standard also contains the index of signs published in the RSSB standards catalogue and some requirements that were previously published in GIRT7033 issue 3 that no longer meet the criteria to be National Technical Rules. These include the permitted colours of signs,  t</a:t>
            </a:r>
            <a:r>
              <a:rPr lang="en-GB" dirty="0">
                <a:solidFill>
                  <a:schemeClr val="tx1"/>
                </a:solidFill>
              </a:rPr>
              <a:t>he language of text shown on signs and the process for introducing a new type of sign. A video explaining the content of this standard can be found here</a:t>
            </a:r>
          </a:p>
          <a:p>
            <a:r>
              <a:rPr lang="en-GB" dirty="0">
                <a:solidFill>
                  <a:schemeClr val="tx1"/>
                </a:solidFill>
              </a:rPr>
              <a:t>A video explaining the content of this standard can be found on this page -</a:t>
            </a:r>
          </a:p>
          <a:p>
            <a:r>
              <a:rPr lang="en-GB" dirty="0">
                <a:hlinkClick r:id="rId4"/>
              </a:rPr>
              <a:t>Latest Updates to Standards (rssb.co.uk)</a:t>
            </a:r>
            <a:endParaRPr lang="en-GB" dirty="0">
              <a:solidFill>
                <a:schemeClr val="tx1"/>
              </a:solidFill>
            </a:endParaRPr>
          </a:p>
          <a:p>
            <a:endParaRPr lang="en-GB" sz="1000" dirty="0">
              <a:solidFill>
                <a:schemeClr val="tx1"/>
              </a:solidFill>
            </a:endParaRPr>
          </a:p>
          <a:p>
            <a:r>
              <a:rPr lang="en-GB" b="1" dirty="0">
                <a:solidFill>
                  <a:schemeClr val="tx1"/>
                </a:solidFill>
              </a:rPr>
              <a:t>Benefits </a:t>
            </a:r>
            <a:r>
              <a:rPr lang="en-GB" dirty="0">
                <a:solidFill>
                  <a:schemeClr val="tx1"/>
                </a:solidFill>
              </a:rPr>
              <a:t>– Conformity with this new standard is consistent with providing</a:t>
            </a:r>
            <a:br>
              <a:rPr lang="en-GB" dirty="0">
                <a:solidFill>
                  <a:schemeClr val="tx1"/>
                </a:solidFill>
              </a:rPr>
            </a:br>
            <a:r>
              <a:rPr lang="en-GB" dirty="0">
                <a:solidFill>
                  <a:schemeClr val="tx1"/>
                </a:solidFill>
              </a:rPr>
              <a:t>suitable and sufficient risk controls and safe integration with train operations</a:t>
            </a:r>
            <a:br>
              <a:rPr lang="en-GB" dirty="0">
                <a:solidFill>
                  <a:schemeClr val="tx1"/>
                </a:solidFill>
              </a:rPr>
            </a:br>
            <a:r>
              <a:rPr lang="en-GB" dirty="0">
                <a:solidFill>
                  <a:schemeClr val="tx1"/>
                </a:solidFill>
              </a:rPr>
              <a:t>in the context of applying the CSM RA. The standard will minimise the</a:t>
            </a:r>
            <a:br>
              <a:rPr lang="en-GB" dirty="0">
                <a:solidFill>
                  <a:schemeClr val="tx1"/>
                </a:solidFill>
              </a:rPr>
            </a:br>
            <a:r>
              <a:rPr lang="en-GB" dirty="0">
                <a:solidFill>
                  <a:schemeClr val="tx1"/>
                </a:solidFill>
              </a:rPr>
              <a:t>proliferation of proposals for new and modified signs and when a sign is</a:t>
            </a:r>
            <a:br>
              <a:rPr lang="en-GB" dirty="0">
                <a:solidFill>
                  <a:schemeClr val="tx1"/>
                </a:solidFill>
              </a:rPr>
            </a:br>
            <a:r>
              <a:rPr lang="en-GB" dirty="0">
                <a:solidFill>
                  <a:schemeClr val="tx1"/>
                </a:solidFill>
              </a:rPr>
              <a:t>proposed, to streamline the trial and validation process that supports a </a:t>
            </a:r>
            <a:br>
              <a:rPr lang="en-GB" dirty="0">
                <a:solidFill>
                  <a:schemeClr val="tx1"/>
                </a:solidFill>
              </a:rPr>
            </a:br>
            <a:r>
              <a:rPr lang="en-GB" dirty="0">
                <a:solidFill>
                  <a:schemeClr val="tx1"/>
                </a:solidFill>
              </a:rPr>
              <a:t>decision that the sign is fit for purpose.</a:t>
            </a:r>
          </a:p>
          <a:p>
            <a:endParaRPr lang="en-GB" sz="1000" b="1" spc="-50" dirty="0">
              <a:solidFill>
                <a:schemeClr val="tx1"/>
              </a:solidFill>
            </a:endParaRPr>
          </a:p>
          <a:p>
            <a:r>
              <a:rPr lang="en-GB" b="1" spc="-50" dirty="0">
                <a:solidFill>
                  <a:schemeClr val="tx1"/>
                </a:solidFill>
              </a:rPr>
              <a:t>Audience</a:t>
            </a:r>
            <a:r>
              <a:rPr lang="en-GB" spc="-50" dirty="0">
                <a:solidFill>
                  <a:schemeClr val="tx1"/>
                </a:solidFill>
              </a:rPr>
              <a:t> -</a:t>
            </a:r>
            <a:r>
              <a:rPr lang="en-GB" dirty="0">
                <a:solidFill>
                  <a:schemeClr val="tx1"/>
                </a:solidFill>
              </a:rPr>
              <a:t>Those considering the introduction of a sign and the safe integration</a:t>
            </a:r>
            <a:br>
              <a:rPr lang="en-GB" dirty="0">
                <a:solidFill>
                  <a:schemeClr val="tx1"/>
                </a:solidFill>
              </a:rPr>
            </a:br>
            <a:r>
              <a:rPr lang="en-GB" dirty="0">
                <a:solidFill>
                  <a:schemeClr val="tx1"/>
                </a:solidFill>
              </a:rPr>
              <a:t>of it with rolling stock (IMs and RUs)</a:t>
            </a:r>
          </a:p>
          <a:p>
            <a:endParaRPr lang="en-GB" spc="-50" dirty="0">
              <a:solidFill>
                <a:schemeClr val="tx1"/>
              </a:solidFill>
            </a:endParaRPr>
          </a:p>
          <a:p>
            <a:endParaRPr lang="en-GB" spc="-50" dirty="0">
              <a:solidFill>
                <a:schemeClr val="tx1"/>
              </a:solidFill>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37" name="Picture 36">
            <a:extLst>
              <a:ext uri="{FF2B5EF4-FFF2-40B4-BE49-F238E27FC236}">
                <a16:creationId xmlns:a16="http://schemas.microsoft.com/office/drawing/2014/main" id="{019B4E17-22F6-4B50-A1A3-D528C97973B6}"/>
              </a:ext>
            </a:extLst>
          </p:cNvPr>
          <p:cNvPicPr>
            <a:picLocks noChangeAspect="1"/>
          </p:cNvPicPr>
          <p:nvPr/>
        </p:nvPicPr>
        <p:blipFill>
          <a:blip r:embed="rId10"/>
          <a:stretch>
            <a:fillRect/>
          </a:stretch>
        </p:blipFill>
        <p:spPr>
          <a:xfrm>
            <a:off x="277477" y="780180"/>
            <a:ext cx="720000" cy="720000"/>
          </a:xfrm>
          <a:prstGeom prst="rect">
            <a:avLst/>
          </a:prstGeom>
        </p:spPr>
      </p:pic>
      <p:sp>
        <p:nvSpPr>
          <p:cNvPr id="21" name="Rectangle: Rounded Corners 20">
            <a:extLst>
              <a:ext uri="{FF2B5EF4-FFF2-40B4-BE49-F238E27FC236}">
                <a16:creationId xmlns:a16="http://schemas.microsoft.com/office/drawing/2014/main" id="{5F2A1D61-78A1-4FAB-B1CA-226D68FE78D5}"/>
              </a:ext>
            </a:extLst>
          </p:cNvPr>
          <p:cNvSpPr/>
          <p:nvPr/>
        </p:nvSpPr>
        <p:spPr>
          <a:xfrm>
            <a:off x="266199" y="235899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grpSp>
        <p:nvGrpSpPr>
          <p:cNvPr id="22" name="Group 21">
            <a:extLst>
              <a:ext uri="{FF2B5EF4-FFF2-40B4-BE49-F238E27FC236}">
                <a16:creationId xmlns:a16="http://schemas.microsoft.com/office/drawing/2014/main" id="{7455AF0A-BB76-4A77-B108-0732B5D4827F}"/>
              </a:ext>
            </a:extLst>
          </p:cNvPr>
          <p:cNvGrpSpPr/>
          <p:nvPr/>
        </p:nvGrpSpPr>
        <p:grpSpPr>
          <a:xfrm>
            <a:off x="255881" y="3148252"/>
            <a:ext cx="764589" cy="720000"/>
            <a:chOff x="1844012" y="3040870"/>
            <a:chExt cx="764589" cy="720000"/>
          </a:xfrm>
        </p:grpSpPr>
        <p:grpSp>
          <p:nvGrpSpPr>
            <p:cNvPr id="25" name="Group 24">
              <a:extLst>
                <a:ext uri="{FF2B5EF4-FFF2-40B4-BE49-F238E27FC236}">
                  <a16:creationId xmlns:a16="http://schemas.microsoft.com/office/drawing/2014/main" id="{61D825F1-0060-462D-9F38-AD356B7A4F0C}"/>
                </a:ext>
              </a:extLst>
            </p:cNvPr>
            <p:cNvGrpSpPr/>
            <p:nvPr/>
          </p:nvGrpSpPr>
          <p:grpSpPr>
            <a:xfrm>
              <a:off x="1866307" y="3040870"/>
              <a:ext cx="720000" cy="720000"/>
              <a:chOff x="4946900" y="5652256"/>
              <a:chExt cx="720000" cy="720000"/>
            </a:xfrm>
          </p:grpSpPr>
          <p:sp>
            <p:nvSpPr>
              <p:cNvPr id="38" name="Oval 37">
                <a:extLst>
                  <a:ext uri="{FF2B5EF4-FFF2-40B4-BE49-F238E27FC236}">
                    <a16:creationId xmlns:a16="http://schemas.microsoft.com/office/drawing/2014/main" id="{72B71125-0DE4-454D-8DA1-6EF4D4CEE632}"/>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9" name="Picture 38">
                <a:extLst>
                  <a:ext uri="{FF2B5EF4-FFF2-40B4-BE49-F238E27FC236}">
                    <a16:creationId xmlns:a16="http://schemas.microsoft.com/office/drawing/2014/main" id="{5525FE47-7A26-4FA7-B40F-6E08BAC9A449}"/>
                  </a:ext>
                </a:extLst>
              </p:cNvPr>
              <p:cNvPicPr>
                <a:picLocks noChangeAspect="1"/>
              </p:cNvPicPr>
              <p:nvPr/>
            </p:nvPicPr>
            <p:blipFill>
              <a:blip r:embed="rId11"/>
              <a:stretch>
                <a:fillRect/>
              </a:stretch>
            </p:blipFill>
            <p:spPr>
              <a:xfrm>
                <a:off x="5036024" y="5672410"/>
                <a:ext cx="541752" cy="541752"/>
              </a:xfrm>
              <a:prstGeom prst="rect">
                <a:avLst/>
              </a:prstGeom>
            </p:spPr>
          </p:pic>
        </p:grpSp>
        <p:sp>
          <p:nvSpPr>
            <p:cNvPr id="32" name="TextBox 31">
              <a:extLst>
                <a:ext uri="{FF2B5EF4-FFF2-40B4-BE49-F238E27FC236}">
                  <a16:creationId xmlns:a16="http://schemas.microsoft.com/office/drawing/2014/main" id="{40B5AE5F-53A7-4B9C-AD66-BABEE81E40C1}"/>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5" name="Picture 4">
            <a:extLst>
              <a:ext uri="{FF2B5EF4-FFF2-40B4-BE49-F238E27FC236}">
                <a16:creationId xmlns:a16="http://schemas.microsoft.com/office/drawing/2014/main" id="{6A0C4511-52DE-4CD4-A91E-A7C381365F95}"/>
              </a:ext>
            </a:extLst>
          </p:cNvPr>
          <p:cNvPicPr>
            <a:picLocks noChangeAspect="1"/>
          </p:cNvPicPr>
          <p:nvPr/>
        </p:nvPicPr>
        <p:blipFill>
          <a:blip r:embed="rId12"/>
          <a:stretch>
            <a:fillRect/>
          </a:stretch>
        </p:blipFill>
        <p:spPr>
          <a:xfrm>
            <a:off x="8660231" y="3710157"/>
            <a:ext cx="2458582" cy="3022445"/>
          </a:xfrm>
          <a:prstGeom prst="rect">
            <a:avLst/>
          </a:prstGeom>
        </p:spPr>
      </p:pic>
    </p:spTree>
    <p:extLst>
      <p:ext uri="{BB962C8B-B14F-4D97-AF65-F5344CB8AC3E}">
        <p14:creationId xmlns:p14="http://schemas.microsoft.com/office/powerpoint/2010/main" val="258709118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RIS-0734-CCS Issue 2 - Signing of Permissible Speeds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This updated standard contains the requirements and guidance of the signing of permissible speed limits. Issue 2 better aligns the requirements with those in the Railway industry standards on lineside signalling systems and driveability assessment.</a:t>
            </a:r>
          </a:p>
          <a:p>
            <a:r>
              <a:rPr lang="en-GB" spc="-50" dirty="0">
                <a:solidFill>
                  <a:schemeClr val="tx1"/>
                </a:solidFill>
              </a:rPr>
              <a:t>Part 1 provides an introduction to speed signage and its contribution to the train driving task</a:t>
            </a:r>
          </a:p>
          <a:p>
            <a:r>
              <a:rPr lang="en-GB" spc="-50" dirty="0">
                <a:solidFill>
                  <a:schemeClr val="tx1"/>
                </a:solidFill>
              </a:rPr>
              <a:t>Part 2 sets out requirements and guidance on the provision, location and layout of permissible speed indictors, covering plain line applications as well as signs that indicate speed changes at diverging or converging junctions.</a:t>
            </a:r>
          </a:p>
          <a:p>
            <a:r>
              <a:rPr lang="en-GB" dirty="0">
                <a:solidFill>
                  <a:schemeClr val="tx1"/>
                </a:solidFill>
              </a:rPr>
              <a:t>Part 3 sets out requirements and guidance on the provision, location and layout of permissible speed warning indictors and AWS magnets, covering plain line applications as well as signs that indicate speed changes at diverging or converging junctions.</a:t>
            </a:r>
          </a:p>
          <a:p>
            <a:r>
              <a:rPr lang="en-GB" dirty="0">
                <a:solidFill>
                  <a:schemeClr val="tx1"/>
                </a:solidFill>
              </a:rPr>
              <a:t>A video explaining the content of this standard can be found on this page -</a:t>
            </a:r>
          </a:p>
          <a:p>
            <a:r>
              <a:rPr lang="en-GB" dirty="0">
                <a:hlinkClick r:id="rId4"/>
              </a:rPr>
              <a:t>Latest Updates to Standards (rssb.co.uk)</a:t>
            </a:r>
            <a:endParaRPr lang="en-GB" dirty="0">
              <a:solidFill>
                <a:schemeClr val="tx1"/>
              </a:solidFill>
            </a:endParaRPr>
          </a:p>
          <a:p>
            <a:endParaRPr lang="en-GB" sz="1000" b="1" dirty="0">
              <a:solidFill>
                <a:schemeClr val="tx1"/>
              </a:solidFill>
            </a:endParaRPr>
          </a:p>
          <a:p>
            <a:r>
              <a:rPr lang="en-GB" b="1" dirty="0">
                <a:solidFill>
                  <a:schemeClr val="tx1"/>
                </a:solidFill>
              </a:rPr>
              <a:t>Benefits -</a:t>
            </a:r>
            <a:r>
              <a:rPr lang="en-GB" dirty="0">
                <a:solidFill>
                  <a:schemeClr val="tx1"/>
                </a:solidFill>
              </a:rPr>
              <a:t>The requirements in RIS-0734-CCS issue two have been developed from an analysis of the hazard precursors relevant to poor interpretability and poor driveability, which means Conformity with this new standard is consistent with providing suitable and sufficient risk controls and safe integration with train operations in the context of applying the CSM RA. </a:t>
            </a:r>
          </a:p>
          <a:p>
            <a:endParaRPr lang="en-GB" sz="1000" b="1" spc="-50" dirty="0">
              <a:solidFill>
                <a:schemeClr val="tx1"/>
              </a:solidFill>
            </a:endParaRPr>
          </a:p>
          <a:p>
            <a:r>
              <a:rPr lang="en-GB" b="1" spc="-50" dirty="0">
                <a:solidFill>
                  <a:schemeClr val="tx1"/>
                </a:solidFill>
              </a:rPr>
              <a:t>Audience</a:t>
            </a:r>
            <a:r>
              <a:rPr lang="en-GB" spc="-50" dirty="0">
                <a:solidFill>
                  <a:schemeClr val="tx1"/>
                </a:solidFill>
              </a:rPr>
              <a:t> - </a:t>
            </a:r>
            <a:r>
              <a:rPr lang="en-GB" dirty="0">
                <a:solidFill>
                  <a:schemeClr val="tx1"/>
                </a:solidFill>
              </a:rPr>
              <a:t>Those considering the introduction of a sign and the safe integration of it with rolling stock (IMs and RUs)</a:t>
            </a:r>
          </a:p>
          <a:p>
            <a:endParaRPr lang="en-GB" spc="-50" dirty="0">
              <a:solidFill>
                <a:schemeClr val="tx1"/>
              </a:solidFill>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37" name="Picture 36">
            <a:extLst>
              <a:ext uri="{FF2B5EF4-FFF2-40B4-BE49-F238E27FC236}">
                <a16:creationId xmlns:a16="http://schemas.microsoft.com/office/drawing/2014/main" id="{019B4E17-22F6-4B50-A1A3-D528C97973B6}"/>
              </a:ext>
            </a:extLst>
          </p:cNvPr>
          <p:cNvPicPr>
            <a:picLocks noChangeAspect="1"/>
          </p:cNvPicPr>
          <p:nvPr/>
        </p:nvPicPr>
        <p:blipFill>
          <a:blip r:embed="rId10"/>
          <a:stretch>
            <a:fillRect/>
          </a:stretch>
        </p:blipFill>
        <p:spPr>
          <a:xfrm>
            <a:off x="277477" y="780180"/>
            <a:ext cx="720000" cy="720000"/>
          </a:xfrm>
          <a:prstGeom prst="rect">
            <a:avLst/>
          </a:prstGeom>
        </p:spPr>
      </p:pic>
      <p:sp>
        <p:nvSpPr>
          <p:cNvPr id="21" name="Rectangle: Rounded Corners 20">
            <a:extLst>
              <a:ext uri="{FF2B5EF4-FFF2-40B4-BE49-F238E27FC236}">
                <a16:creationId xmlns:a16="http://schemas.microsoft.com/office/drawing/2014/main" id="{20CDB1CD-7416-477A-963E-E911695232F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22" name="Rectangle: Rounded Corners 21">
            <a:extLst>
              <a:ext uri="{FF2B5EF4-FFF2-40B4-BE49-F238E27FC236}">
                <a16:creationId xmlns:a16="http://schemas.microsoft.com/office/drawing/2014/main" id="{B7B62786-9BED-431A-BC67-C86DA945F13B}"/>
              </a:ext>
            </a:extLst>
          </p:cNvPr>
          <p:cNvSpPr/>
          <p:nvPr/>
        </p:nvSpPr>
        <p:spPr>
          <a:xfrm>
            <a:off x="266199" y="235899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grpSp>
        <p:nvGrpSpPr>
          <p:cNvPr id="25" name="Group 24">
            <a:extLst>
              <a:ext uri="{FF2B5EF4-FFF2-40B4-BE49-F238E27FC236}">
                <a16:creationId xmlns:a16="http://schemas.microsoft.com/office/drawing/2014/main" id="{B9CFB257-D04E-4141-8339-764FECC2D1A9}"/>
              </a:ext>
            </a:extLst>
          </p:cNvPr>
          <p:cNvGrpSpPr/>
          <p:nvPr/>
        </p:nvGrpSpPr>
        <p:grpSpPr>
          <a:xfrm>
            <a:off x="255881" y="3148252"/>
            <a:ext cx="764589" cy="720000"/>
            <a:chOff x="1844012" y="3040870"/>
            <a:chExt cx="764589" cy="720000"/>
          </a:xfrm>
        </p:grpSpPr>
        <p:grpSp>
          <p:nvGrpSpPr>
            <p:cNvPr id="32" name="Group 31">
              <a:extLst>
                <a:ext uri="{FF2B5EF4-FFF2-40B4-BE49-F238E27FC236}">
                  <a16:creationId xmlns:a16="http://schemas.microsoft.com/office/drawing/2014/main" id="{450A4683-851F-4EC6-8B88-BB10665DFDAB}"/>
                </a:ext>
              </a:extLst>
            </p:cNvPr>
            <p:cNvGrpSpPr/>
            <p:nvPr/>
          </p:nvGrpSpPr>
          <p:grpSpPr>
            <a:xfrm>
              <a:off x="1866307" y="3040870"/>
              <a:ext cx="720000" cy="720000"/>
              <a:chOff x="4946900" y="5652256"/>
              <a:chExt cx="720000" cy="720000"/>
            </a:xfrm>
          </p:grpSpPr>
          <p:sp>
            <p:nvSpPr>
              <p:cNvPr id="39" name="Oval 38">
                <a:extLst>
                  <a:ext uri="{FF2B5EF4-FFF2-40B4-BE49-F238E27FC236}">
                    <a16:creationId xmlns:a16="http://schemas.microsoft.com/office/drawing/2014/main" id="{0E859882-770E-4B44-9511-53A53306488D}"/>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0" name="Picture 39">
                <a:extLst>
                  <a:ext uri="{FF2B5EF4-FFF2-40B4-BE49-F238E27FC236}">
                    <a16:creationId xmlns:a16="http://schemas.microsoft.com/office/drawing/2014/main" id="{CB2815F8-1B28-4DE6-AD03-4F18EA617435}"/>
                  </a:ext>
                </a:extLst>
              </p:cNvPr>
              <p:cNvPicPr>
                <a:picLocks noChangeAspect="1"/>
              </p:cNvPicPr>
              <p:nvPr/>
            </p:nvPicPr>
            <p:blipFill>
              <a:blip r:embed="rId11"/>
              <a:stretch>
                <a:fillRect/>
              </a:stretch>
            </p:blipFill>
            <p:spPr>
              <a:xfrm>
                <a:off x="5036024" y="5672410"/>
                <a:ext cx="541752" cy="541752"/>
              </a:xfrm>
              <a:prstGeom prst="rect">
                <a:avLst/>
              </a:prstGeom>
            </p:spPr>
          </p:pic>
        </p:grpSp>
        <p:sp>
          <p:nvSpPr>
            <p:cNvPr id="38" name="TextBox 37">
              <a:extLst>
                <a:ext uri="{FF2B5EF4-FFF2-40B4-BE49-F238E27FC236}">
                  <a16:creationId xmlns:a16="http://schemas.microsoft.com/office/drawing/2014/main" id="{6E046545-717B-43B7-BE82-F692F177947F}"/>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Tree>
    <p:extLst>
      <p:ext uri="{BB962C8B-B14F-4D97-AF65-F5344CB8AC3E}">
        <p14:creationId xmlns:p14="http://schemas.microsoft.com/office/powerpoint/2010/main" val="27114781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GIRT7033 Issue 4 - Lineside Signs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This updated standard sets out the requirements of lineside operational signs that supports technical compatibility with rail vehicle exterior lighting and windscreens.</a:t>
            </a:r>
            <a:r>
              <a:rPr lang="en-GB" dirty="0">
                <a:solidFill>
                  <a:schemeClr val="tx1"/>
                </a:solidFill>
              </a:rPr>
              <a:t> Conformity with GIRT7033 means that the sign is capable of being distinguished and read when viewed through a windscreen at any time of day or night, if it is used as intended</a:t>
            </a:r>
          </a:p>
          <a:p>
            <a:r>
              <a:rPr lang="en-GB" dirty="0">
                <a:solidFill>
                  <a:schemeClr val="tx1"/>
                </a:solidFill>
              </a:rPr>
              <a:t>A video explaining the content of this standard can be found on this page -</a:t>
            </a:r>
          </a:p>
          <a:p>
            <a:r>
              <a:rPr lang="en-GB" dirty="0">
                <a:hlinkClick r:id="rId4"/>
              </a:rPr>
              <a:t>Latest Updates to Standards (rssb.co.uk)</a:t>
            </a:r>
            <a:endParaRPr lang="en-GB" dirty="0">
              <a:solidFill>
                <a:schemeClr val="tx1"/>
              </a:solidFill>
            </a:endParaRPr>
          </a:p>
          <a:p>
            <a:endParaRPr lang="en-GB" b="1" dirty="0">
              <a:solidFill>
                <a:schemeClr val="tx1"/>
              </a:solidFill>
            </a:endParaRPr>
          </a:p>
          <a:p>
            <a:pPr lvl="0"/>
            <a:r>
              <a:rPr lang="en-GB" b="1" dirty="0">
                <a:solidFill>
                  <a:schemeClr val="tx1"/>
                </a:solidFill>
              </a:rPr>
              <a:t>Benefits -</a:t>
            </a:r>
            <a:r>
              <a:rPr lang="en-GB" dirty="0">
                <a:solidFill>
                  <a:prstClr val="black"/>
                </a:solidFill>
              </a:rPr>
              <a:t>The requirements in GIRT7033 issue four have been developed from an analysis of the hazard precursors relevant to poor interpretability and poor driveability, which means Conformity with this new standard is consistent with providing suitable and sufficient risk controls and safe integration with train operations in the context of applying the CSM RA. </a:t>
            </a:r>
          </a:p>
          <a:p>
            <a:endParaRPr lang="en-GB" b="1" spc="-50" dirty="0">
              <a:solidFill>
                <a:schemeClr val="tx1"/>
              </a:solidFill>
            </a:endParaRPr>
          </a:p>
          <a:p>
            <a:r>
              <a:rPr lang="en-GB" b="1" spc="-50" dirty="0">
                <a:solidFill>
                  <a:schemeClr val="tx1"/>
                </a:solidFill>
              </a:rPr>
              <a:t>Audience</a:t>
            </a:r>
            <a:r>
              <a:rPr lang="en-GB" spc="-50" dirty="0">
                <a:solidFill>
                  <a:schemeClr val="tx1"/>
                </a:solidFill>
              </a:rPr>
              <a:t> - Those considering the introduction of a sign and the safe integration of it with rolling stock (IMs and RUs)</a:t>
            </a:r>
          </a:p>
          <a:p>
            <a:endParaRPr lang="en-GB" spc="-50" dirty="0">
              <a:solidFill>
                <a:schemeClr val="tx1"/>
              </a:solidFill>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37" name="Picture 36">
            <a:extLst>
              <a:ext uri="{FF2B5EF4-FFF2-40B4-BE49-F238E27FC236}">
                <a16:creationId xmlns:a16="http://schemas.microsoft.com/office/drawing/2014/main" id="{019B4E17-22F6-4B50-A1A3-D528C97973B6}"/>
              </a:ext>
            </a:extLst>
          </p:cNvPr>
          <p:cNvPicPr>
            <a:picLocks noChangeAspect="1"/>
          </p:cNvPicPr>
          <p:nvPr/>
        </p:nvPicPr>
        <p:blipFill>
          <a:blip r:embed="rId10"/>
          <a:stretch>
            <a:fillRect/>
          </a:stretch>
        </p:blipFill>
        <p:spPr>
          <a:xfrm>
            <a:off x="277477" y="780180"/>
            <a:ext cx="720000" cy="720000"/>
          </a:xfrm>
          <a:prstGeom prst="rect">
            <a:avLst/>
          </a:prstGeom>
        </p:spPr>
      </p:pic>
      <p:sp>
        <p:nvSpPr>
          <p:cNvPr id="21" name="Rectangle: Rounded Corners 20">
            <a:extLst>
              <a:ext uri="{FF2B5EF4-FFF2-40B4-BE49-F238E27FC236}">
                <a16:creationId xmlns:a16="http://schemas.microsoft.com/office/drawing/2014/main" id="{0A9CD0D7-7C60-4C02-A0DF-2CACF6245DB6}"/>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22" name="Rectangle: Rounded Corners 21">
            <a:extLst>
              <a:ext uri="{FF2B5EF4-FFF2-40B4-BE49-F238E27FC236}">
                <a16:creationId xmlns:a16="http://schemas.microsoft.com/office/drawing/2014/main" id="{6016D159-45A4-4385-8A44-35C8A243ED8D}"/>
              </a:ext>
            </a:extLst>
          </p:cNvPr>
          <p:cNvSpPr/>
          <p:nvPr/>
        </p:nvSpPr>
        <p:spPr>
          <a:xfrm>
            <a:off x="266199" y="235899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grpSp>
        <p:nvGrpSpPr>
          <p:cNvPr id="25" name="Group 24">
            <a:extLst>
              <a:ext uri="{FF2B5EF4-FFF2-40B4-BE49-F238E27FC236}">
                <a16:creationId xmlns:a16="http://schemas.microsoft.com/office/drawing/2014/main" id="{53A7A9A9-C34C-425A-87EA-F1E09E49DAFB}"/>
              </a:ext>
            </a:extLst>
          </p:cNvPr>
          <p:cNvGrpSpPr/>
          <p:nvPr/>
        </p:nvGrpSpPr>
        <p:grpSpPr>
          <a:xfrm>
            <a:off x="255881" y="3148252"/>
            <a:ext cx="764589" cy="720000"/>
            <a:chOff x="1844012" y="3040870"/>
            <a:chExt cx="764589" cy="720000"/>
          </a:xfrm>
        </p:grpSpPr>
        <p:grpSp>
          <p:nvGrpSpPr>
            <p:cNvPr id="32" name="Group 31">
              <a:extLst>
                <a:ext uri="{FF2B5EF4-FFF2-40B4-BE49-F238E27FC236}">
                  <a16:creationId xmlns:a16="http://schemas.microsoft.com/office/drawing/2014/main" id="{EC548289-8045-4081-A31E-C88DFBA4D594}"/>
                </a:ext>
              </a:extLst>
            </p:cNvPr>
            <p:cNvGrpSpPr/>
            <p:nvPr/>
          </p:nvGrpSpPr>
          <p:grpSpPr>
            <a:xfrm>
              <a:off x="1866307" y="3040870"/>
              <a:ext cx="720000" cy="720000"/>
              <a:chOff x="4946900" y="5652256"/>
              <a:chExt cx="720000" cy="720000"/>
            </a:xfrm>
          </p:grpSpPr>
          <p:sp>
            <p:nvSpPr>
              <p:cNvPr id="39" name="Oval 38">
                <a:extLst>
                  <a:ext uri="{FF2B5EF4-FFF2-40B4-BE49-F238E27FC236}">
                    <a16:creationId xmlns:a16="http://schemas.microsoft.com/office/drawing/2014/main" id="{98D43868-4A0D-4636-8275-248135602239}"/>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0" name="Picture 39">
                <a:extLst>
                  <a:ext uri="{FF2B5EF4-FFF2-40B4-BE49-F238E27FC236}">
                    <a16:creationId xmlns:a16="http://schemas.microsoft.com/office/drawing/2014/main" id="{B65B4A68-2058-4B57-AF36-7837123C1381}"/>
                  </a:ext>
                </a:extLst>
              </p:cNvPr>
              <p:cNvPicPr>
                <a:picLocks noChangeAspect="1"/>
              </p:cNvPicPr>
              <p:nvPr/>
            </p:nvPicPr>
            <p:blipFill>
              <a:blip r:embed="rId11"/>
              <a:stretch>
                <a:fillRect/>
              </a:stretch>
            </p:blipFill>
            <p:spPr>
              <a:xfrm>
                <a:off x="5036024" y="5672410"/>
                <a:ext cx="541752" cy="541752"/>
              </a:xfrm>
              <a:prstGeom prst="rect">
                <a:avLst/>
              </a:prstGeom>
            </p:spPr>
          </p:pic>
        </p:grpSp>
        <p:sp>
          <p:nvSpPr>
            <p:cNvPr id="38" name="TextBox 37">
              <a:extLst>
                <a:ext uri="{FF2B5EF4-FFF2-40B4-BE49-F238E27FC236}">
                  <a16:creationId xmlns:a16="http://schemas.microsoft.com/office/drawing/2014/main" id="{9DF338D1-0987-4EA7-99EC-D687EA1EADAE}"/>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Tree>
    <p:extLst>
      <p:ext uri="{BB962C8B-B14F-4D97-AF65-F5344CB8AC3E}">
        <p14:creationId xmlns:p14="http://schemas.microsoft.com/office/powerpoint/2010/main" val="22667519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613266-D1F8-4A1B-B22A-281A11A5557A}"/>
              </a:ext>
            </a:extLst>
          </p:cNvPr>
          <p:cNvGrpSpPr/>
          <p:nvPr/>
        </p:nvGrpSpPr>
        <p:grpSpPr>
          <a:xfrm>
            <a:off x="271604" y="767936"/>
            <a:ext cx="758015" cy="716777"/>
            <a:chOff x="962059" y="4492993"/>
            <a:chExt cx="1124399" cy="1063229"/>
          </a:xfrm>
        </p:grpSpPr>
        <p:sp>
          <p:nvSpPr>
            <p:cNvPr id="25" name="Oval 24">
              <a:hlinkClick r:id="rId3" action="ppaction://hlinksldjump" highlightClick="1"/>
              <a:extLst>
                <a:ext uri="{FF2B5EF4-FFF2-40B4-BE49-F238E27FC236}">
                  <a16:creationId xmlns:a16="http://schemas.microsoft.com/office/drawing/2014/main" id="{104FA132-8CA7-4C19-94A8-72AE808DB670}"/>
                </a:ext>
              </a:extLst>
            </p:cNvPr>
            <p:cNvSpPr>
              <a:spLocks noChangeArrowheads="1"/>
            </p:cNvSpPr>
            <p:nvPr/>
          </p:nvSpPr>
          <p:spPr bwMode="auto">
            <a:xfrm flipV="1">
              <a:off x="962059" y="4492993"/>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26" name="Group 25">
              <a:extLst>
                <a:ext uri="{FF2B5EF4-FFF2-40B4-BE49-F238E27FC236}">
                  <a16:creationId xmlns:a16="http://schemas.microsoft.com/office/drawing/2014/main" id="{939E9D9D-C6E6-4D8B-B470-72D703D82E61}"/>
                </a:ext>
              </a:extLst>
            </p:cNvPr>
            <p:cNvGrpSpPr/>
            <p:nvPr/>
          </p:nvGrpSpPr>
          <p:grpSpPr>
            <a:xfrm>
              <a:off x="1128074" y="4688148"/>
              <a:ext cx="497012" cy="626251"/>
              <a:chOff x="4686258" y="3133637"/>
              <a:chExt cx="563962" cy="755808"/>
            </a:xfrm>
            <a:solidFill>
              <a:schemeClr val="bg1"/>
            </a:solidFill>
          </p:grpSpPr>
          <p:sp>
            <p:nvSpPr>
              <p:cNvPr id="28" name="Graphic 3" descr="Train">
                <a:extLst>
                  <a:ext uri="{FF2B5EF4-FFF2-40B4-BE49-F238E27FC236}">
                    <a16:creationId xmlns:a16="http://schemas.microsoft.com/office/drawing/2014/main" id="{3301289F-0CE2-4DBF-B0FC-484405DE0D45}"/>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a:p>
            </p:txBody>
          </p:sp>
          <p:cxnSp>
            <p:nvCxnSpPr>
              <p:cNvPr id="29" name="Straight Connector 28">
                <a:extLst>
                  <a:ext uri="{FF2B5EF4-FFF2-40B4-BE49-F238E27FC236}">
                    <a16:creationId xmlns:a16="http://schemas.microsoft.com/office/drawing/2014/main" id="{58452F2F-0E78-445B-B7C5-F382B5CA86FC}"/>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1C51AF-E6E6-4C19-BCF3-265EEE5F0177}"/>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pic>
          <p:nvPicPr>
            <p:cNvPr id="27" name="Picture 2" descr="See the source image">
              <a:extLst>
                <a:ext uri="{FF2B5EF4-FFF2-40B4-BE49-F238E27FC236}">
                  <a16:creationId xmlns:a16="http://schemas.microsoft.com/office/drawing/2014/main" id="{9326A64B-4752-4E2A-B272-837183E397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contrast="-18000"/>
                      </a14:imgEffect>
                    </a14:imgLayer>
                  </a14:imgProps>
                </a:ext>
                <a:ext uri="{28A0092B-C50C-407E-A947-70E740481C1C}">
                  <a14:useLocalDpi xmlns:a14="http://schemas.microsoft.com/office/drawing/2010/main" val="0"/>
                </a:ext>
              </a:extLst>
            </a:blip>
            <a:srcRect/>
            <a:stretch>
              <a:fillRect/>
            </a:stretch>
          </p:blipFill>
          <p:spPr bwMode="auto">
            <a:xfrm>
              <a:off x="1562941" y="4821080"/>
              <a:ext cx="523517" cy="523517"/>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784347"/>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One new standards and urgent changes to several rulebook modules have been published in the December 2020 standards catalogue.  </a:t>
            </a:r>
          </a:p>
        </p:txBody>
      </p:sp>
      <p:pic>
        <p:nvPicPr>
          <p:cNvPr id="16" name="Picture 15">
            <a:hlinkClick r:id="rId6"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8" name="Picture 17">
            <a:hlinkClick r:id="rId8"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9"/>
          <a:stretch>
            <a:fillRect/>
          </a:stretch>
        </p:blipFill>
        <p:spPr>
          <a:xfrm>
            <a:off x="11290478" y="157163"/>
            <a:ext cx="755970" cy="755970"/>
          </a:xfrm>
          <a:prstGeom prst="rect">
            <a:avLst/>
          </a:prstGeom>
        </p:spPr>
      </p:pic>
      <p:sp>
        <p:nvSpPr>
          <p:cNvPr id="30" name="Rectangle: Rounded Corners 29">
            <a:hlinkClick r:id="rId10" action="ppaction://hlinksldjump"/>
            <a:extLst>
              <a:ext uri="{FF2B5EF4-FFF2-40B4-BE49-F238E27FC236}">
                <a16:creationId xmlns:a16="http://schemas.microsoft.com/office/drawing/2014/main" id="{91DEB4EB-DA12-429C-800C-1E23AA5803BA}"/>
              </a:ext>
            </a:extLst>
          </p:cNvPr>
          <p:cNvSpPr/>
          <p:nvPr/>
        </p:nvSpPr>
        <p:spPr>
          <a:xfrm>
            <a:off x="1073188" y="163855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RIS-3782-TOM  Issue 1 - Design, position and use of car stop markers</a:t>
            </a:r>
          </a:p>
        </p:txBody>
      </p:sp>
      <p:sp>
        <p:nvSpPr>
          <p:cNvPr id="31" name="Rectangle: Rounded Corners 30">
            <a:hlinkClick r:id="rId11" action="ppaction://hlinksldjump" highlightClick="1"/>
            <a:extLst>
              <a:ext uri="{FF2B5EF4-FFF2-40B4-BE49-F238E27FC236}">
                <a16:creationId xmlns:a16="http://schemas.microsoft.com/office/drawing/2014/main" id="{F7C56335-BB1C-4ED7-A78E-F5E24AE7B2F4}"/>
              </a:ext>
            </a:extLst>
          </p:cNvPr>
          <p:cNvSpPr/>
          <p:nvPr/>
        </p:nvSpPr>
        <p:spPr>
          <a:xfrm>
            <a:off x="1073188" y="249275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 – Modules G1, HB1, TW1, M3 - Urgent changes covering Structures and Earthworks Rules </a:t>
            </a:r>
          </a:p>
        </p:txBody>
      </p:sp>
      <p:sp>
        <p:nvSpPr>
          <p:cNvPr id="34" name="Rectangle: Rounded Corners 33">
            <a:hlinkClick r:id="rId12" highlightClick="1"/>
            <a:extLst>
              <a:ext uri="{FF2B5EF4-FFF2-40B4-BE49-F238E27FC236}">
                <a16:creationId xmlns:a16="http://schemas.microsoft.com/office/drawing/2014/main" id="{4777B7E3-DB7B-4AC1-9951-DED6988295D1}"/>
              </a:ext>
            </a:extLst>
          </p:cNvPr>
          <p:cNvSpPr/>
          <p:nvPr/>
        </p:nvSpPr>
        <p:spPr>
          <a:xfrm>
            <a:off x="1073188" y="420116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Form RT3198 Issue 12-20 - Possession Arrangements Form</a:t>
            </a:r>
          </a:p>
        </p:txBody>
      </p:sp>
      <p:sp>
        <p:nvSpPr>
          <p:cNvPr id="36" name="Title 1">
            <a:extLst>
              <a:ext uri="{FF2B5EF4-FFF2-40B4-BE49-F238E27FC236}">
                <a16:creationId xmlns:a16="http://schemas.microsoft.com/office/drawing/2014/main" id="{5EA1EE86-BC6D-4EA1-83BD-95A19B78DB72}"/>
              </a:ext>
            </a:extLst>
          </p:cNvPr>
          <p:cNvSpPr txBox="1">
            <a:spLocks/>
          </p:cNvSpPr>
          <p:nvPr/>
        </p:nvSpPr>
        <p:spPr>
          <a:xfrm>
            <a:off x="2412844" y="5761588"/>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39" name="Rectangle: Rounded Corners 38">
            <a:hlinkClick r:id="rId13" highlightClick="1"/>
            <a:extLst>
              <a:ext uri="{FF2B5EF4-FFF2-40B4-BE49-F238E27FC236}">
                <a16:creationId xmlns:a16="http://schemas.microsoft.com/office/drawing/2014/main" id="{3283E604-EC22-4E4F-9AF4-195D77EE4910}"/>
              </a:ext>
            </a:extLst>
          </p:cNvPr>
          <p:cNvSpPr/>
          <p:nvPr/>
        </p:nvSpPr>
        <p:spPr>
          <a:xfrm>
            <a:off x="1073188" y="504524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Form RT3199 Issue 12-20 - Work-site Certificate</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9" name="Rectangle: Rounded Corners 18">
            <a:hlinkClick r:id="" action="ppaction://noaction" highlightClick="1"/>
            <a:extLst>
              <a:ext uri="{FF2B5EF4-FFF2-40B4-BE49-F238E27FC236}">
                <a16:creationId xmlns:a16="http://schemas.microsoft.com/office/drawing/2014/main" id="{86403ACF-6DE0-4AD6-90AD-F607B778A07D}"/>
              </a:ext>
            </a:extLst>
          </p:cNvPr>
          <p:cNvSpPr/>
          <p:nvPr/>
        </p:nvSpPr>
        <p:spPr>
          <a:xfrm>
            <a:off x="1073188" y="3346956"/>
            <a:ext cx="10065867" cy="720000"/>
          </a:xfrm>
          <a:prstGeom prst="roundRect">
            <a:avLst>
              <a:gd name="adj" fmla="val 30718"/>
            </a:avLst>
          </a:prstGeom>
          <a:solidFill>
            <a:srgbClr val="1A6E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Two new forms  linked to the Rulebook have been published in the December 2020 standards catalogue. </a:t>
            </a:r>
          </a:p>
        </p:txBody>
      </p:sp>
      <p:pic>
        <p:nvPicPr>
          <p:cNvPr id="20" name="Picture 19">
            <a:hlinkClick r:id="rId12"/>
            <a:extLst>
              <a:ext uri="{FF2B5EF4-FFF2-40B4-BE49-F238E27FC236}">
                <a16:creationId xmlns:a16="http://schemas.microsoft.com/office/drawing/2014/main" id="{1D391957-8FCF-44A9-9FC5-DF0211DDA1C5}"/>
              </a:ext>
            </a:extLst>
          </p:cNvPr>
          <p:cNvPicPr>
            <a:picLocks noChangeAspect="1"/>
          </p:cNvPicPr>
          <p:nvPr/>
        </p:nvPicPr>
        <p:blipFill>
          <a:blip r:embed="rId14"/>
          <a:stretch>
            <a:fillRect/>
          </a:stretch>
        </p:blipFill>
        <p:spPr>
          <a:xfrm>
            <a:off x="10674928" y="4177987"/>
            <a:ext cx="755970" cy="755970"/>
          </a:xfrm>
          <a:prstGeom prst="rect">
            <a:avLst/>
          </a:prstGeom>
        </p:spPr>
      </p:pic>
      <p:pic>
        <p:nvPicPr>
          <p:cNvPr id="21" name="Picture 20">
            <a:hlinkClick r:id="rId13"/>
            <a:extLst>
              <a:ext uri="{FF2B5EF4-FFF2-40B4-BE49-F238E27FC236}">
                <a16:creationId xmlns:a16="http://schemas.microsoft.com/office/drawing/2014/main" id="{20B65437-2CF9-4AAF-93F3-600E01672FE9}"/>
              </a:ext>
            </a:extLst>
          </p:cNvPr>
          <p:cNvPicPr>
            <a:picLocks noChangeAspect="1"/>
          </p:cNvPicPr>
          <p:nvPr/>
        </p:nvPicPr>
        <p:blipFill>
          <a:blip r:embed="rId14"/>
          <a:stretch>
            <a:fillRect/>
          </a:stretch>
        </p:blipFill>
        <p:spPr>
          <a:xfrm>
            <a:off x="10674928" y="5009273"/>
            <a:ext cx="755970" cy="755970"/>
          </a:xfrm>
          <a:prstGeom prst="rect">
            <a:avLst/>
          </a:prstGeom>
        </p:spPr>
      </p:pic>
    </p:spTree>
    <p:extLst>
      <p:ext uri="{BB962C8B-B14F-4D97-AF65-F5344CB8AC3E}">
        <p14:creationId xmlns:p14="http://schemas.microsoft.com/office/powerpoint/2010/main" val="111243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005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RIS-3782-TOM  Issue 1 - Design, position and use of car stop markers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dirty="0">
                <a:solidFill>
                  <a:schemeClr val="tx1"/>
                </a:solidFill>
              </a:rPr>
              <a:t>This new standard contains requirements to improve</a:t>
            </a:r>
            <a:br>
              <a:rPr lang="en-GB" dirty="0">
                <a:solidFill>
                  <a:schemeClr val="tx1"/>
                </a:solidFill>
              </a:rPr>
            </a:br>
            <a:r>
              <a:rPr lang="en-GB" dirty="0">
                <a:solidFill>
                  <a:schemeClr val="tx1"/>
                </a:solidFill>
              </a:rPr>
              <a:t>the consistency in the design, positioning and use of the signs</a:t>
            </a:r>
            <a:br>
              <a:rPr lang="en-GB" dirty="0">
                <a:solidFill>
                  <a:schemeClr val="tx1"/>
                </a:solidFill>
              </a:rPr>
            </a:br>
            <a:r>
              <a:rPr lang="en-GB" dirty="0">
                <a:solidFill>
                  <a:schemeClr val="tx1"/>
                </a:solidFill>
              </a:rPr>
              <a:t>across the GB mainline network. It is linked to </a:t>
            </a:r>
            <a:r>
              <a:rPr lang="en-GB" dirty="0">
                <a:solidFill>
                  <a:schemeClr val="tx1"/>
                </a:solidFill>
                <a:hlinkClick r:id="rId4"/>
              </a:rPr>
              <a:t>AK104</a:t>
            </a:r>
            <a:r>
              <a:rPr lang="en-GB" dirty="0">
                <a:solidFill>
                  <a:schemeClr val="tx1"/>
                </a:solidFill>
              </a:rPr>
              <a:t> which</a:t>
            </a:r>
            <a:br>
              <a:rPr lang="en-GB" dirty="0">
                <a:solidFill>
                  <a:schemeClr val="tx1"/>
                </a:solidFill>
              </a:rPr>
            </a:br>
            <a:r>
              <a:rPr lang="en-GB" dirty="0">
                <a:solidFill>
                  <a:schemeClr val="tx1"/>
                </a:solidFill>
              </a:rPr>
              <a:t>contains an updated sign specification for car stop markers.</a:t>
            </a:r>
          </a:p>
          <a:p>
            <a:endParaRPr lang="en-GB" b="1" dirty="0">
              <a:solidFill>
                <a:schemeClr val="tx1"/>
              </a:solidFill>
            </a:endParaRPr>
          </a:p>
          <a:p>
            <a:r>
              <a:rPr lang="en-GB" b="1" dirty="0">
                <a:solidFill>
                  <a:schemeClr val="tx1"/>
                </a:solidFill>
              </a:rPr>
              <a:t>Benefits -  </a:t>
            </a:r>
            <a:r>
              <a:rPr lang="en-GB" dirty="0">
                <a:solidFill>
                  <a:schemeClr val="tx1"/>
                </a:solidFill>
              </a:rPr>
              <a:t>Rationalising the number of train stopping positions, </a:t>
            </a:r>
            <a:br>
              <a:rPr lang="en-GB" dirty="0">
                <a:solidFill>
                  <a:schemeClr val="tx1"/>
                </a:solidFill>
              </a:rPr>
            </a:br>
            <a:r>
              <a:rPr lang="en-GB" dirty="0">
                <a:solidFill>
                  <a:schemeClr val="tx1"/>
                </a:solidFill>
              </a:rPr>
              <a:t>The number of car stop markers and their design will reduce the</a:t>
            </a:r>
          </a:p>
          <a:p>
            <a:r>
              <a:rPr lang="en-GB" dirty="0">
                <a:solidFill>
                  <a:schemeClr val="tx1"/>
                </a:solidFill>
              </a:rPr>
              <a:t>route knowledge burden on drivers. This has the potential to </a:t>
            </a:r>
          </a:p>
          <a:p>
            <a:r>
              <a:rPr lang="en-GB" dirty="0">
                <a:solidFill>
                  <a:schemeClr val="tx1"/>
                </a:solidFill>
              </a:rPr>
              <a:t>minimise stop-short door release incidents and will reduce the costs and effort associated with designing, trialling, installing and maintaining car stop markers.</a:t>
            </a:r>
          </a:p>
          <a:p>
            <a:r>
              <a:rPr lang="en-GB" dirty="0">
                <a:solidFill>
                  <a:schemeClr val="tx1"/>
                </a:solidFill>
              </a:rPr>
              <a:t>Aligning the standard to </a:t>
            </a:r>
            <a:r>
              <a:rPr lang="en-GB" dirty="0">
                <a:solidFill>
                  <a:schemeClr val="tx1"/>
                </a:solidFill>
                <a:hlinkClick r:id="rId4"/>
              </a:rPr>
              <a:t>AK104 issue two </a:t>
            </a:r>
            <a:r>
              <a:rPr lang="en-GB" dirty="0">
                <a:solidFill>
                  <a:schemeClr val="tx1"/>
                </a:solidFill>
              </a:rPr>
              <a:t>will support drivers in perceiving and interpreting the meaning of these signs. Reducing the likelihood of drivers to miss, mistake or misunderstand stop markers due to design variations and interference from other platform signage. The colour specification for AK104 issue two will mean that car stop markers will be easily detected when scanning the scene to locate them.</a:t>
            </a:r>
          </a:p>
          <a:p>
            <a:endParaRPr lang="en-GB" dirty="0">
              <a:solidFill>
                <a:schemeClr val="tx1"/>
              </a:solidFill>
            </a:endParaRPr>
          </a:p>
          <a:p>
            <a:r>
              <a:rPr lang="en-GB" b="1" spc="-50" dirty="0">
                <a:solidFill>
                  <a:schemeClr val="tx1"/>
                </a:solidFill>
              </a:rPr>
              <a:t>Audience</a:t>
            </a:r>
            <a:r>
              <a:rPr lang="en-GB" spc="-50" dirty="0">
                <a:solidFill>
                  <a:schemeClr val="tx1"/>
                </a:solidFill>
              </a:rPr>
              <a:t> - T</a:t>
            </a:r>
            <a:r>
              <a:rPr lang="en-GB" dirty="0">
                <a:solidFill>
                  <a:schemeClr val="tx1"/>
                </a:solidFill>
              </a:rPr>
              <a:t>hose responsible for sign installation, platform-train interface risk management, rolling stock introduction and operational standards.</a:t>
            </a:r>
            <a:endParaRPr lang="en-GB" b="1" dirty="0">
              <a:solidFill>
                <a:schemeClr val="tx1"/>
              </a:solidFill>
            </a:endParaRPr>
          </a:p>
          <a:p>
            <a:endParaRPr lang="en-GB" spc="-50" dirty="0">
              <a:solidFill>
                <a:schemeClr val="tx1"/>
              </a:solidFill>
            </a:endParaRPr>
          </a:p>
          <a:p>
            <a:endParaRPr lang="en-GB" spc="-50" dirty="0">
              <a:solidFill>
                <a:schemeClr val="tx1"/>
              </a:solidFill>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9"/>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E9488BEC-D51D-454A-91D9-39BFA5E1E355}"/>
              </a:ext>
            </a:extLst>
          </p:cNvPr>
          <p:cNvGrpSpPr/>
          <p:nvPr/>
        </p:nvGrpSpPr>
        <p:grpSpPr>
          <a:xfrm>
            <a:off x="271604" y="767936"/>
            <a:ext cx="758015" cy="716777"/>
            <a:chOff x="962059" y="4492993"/>
            <a:chExt cx="1124399" cy="1063229"/>
          </a:xfrm>
        </p:grpSpPr>
        <p:sp>
          <p:nvSpPr>
            <p:cNvPr id="22" name="Oval 21">
              <a:hlinkClick r:id="rId10" action="ppaction://hlinksldjump" highlightClick="1"/>
              <a:extLst>
                <a:ext uri="{FF2B5EF4-FFF2-40B4-BE49-F238E27FC236}">
                  <a16:creationId xmlns:a16="http://schemas.microsoft.com/office/drawing/2014/main" id="{18052F81-9E24-4415-BC17-7253AB23F382}"/>
                </a:ext>
              </a:extLst>
            </p:cNvPr>
            <p:cNvSpPr>
              <a:spLocks noChangeArrowheads="1"/>
            </p:cNvSpPr>
            <p:nvPr/>
          </p:nvSpPr>
          <p:spPr bwMode="auto">
            <a:xfrm flipV="1">
              <a:off x="962059" y="4492993"/>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25" name="Group 24">
              <a:extLst>
                <a:ext uri="{FF2B5EF4-FFF2-40B4-BE49-F238E27FC236}">
                  <a16:creationId xmlns:a16="http://schemas.microsoft.com/office/drawing/2014/main" id="{0A1532FA-E1A8-4853-AD93-E8C231CA4106}"/>
                </a:ext>
              </a:extLst>
            </p:cNvPr>
            <p:cNvGrpSpPr/>
            <p:nvPr/>
          </p:nvGrpSpPr>
          <p:grpSpPr>
            <a:xfrm>
              <a:off x="1128074" y="4688148"/>
              <a:ext cx="497012" cy="626251"/>
              <a:chOff x="4686258" y="3133637"/>
              <a:chExt cx="563962" cy="755808"/>
            </a:xfrm>
            <a:solidFill>
              <a:schemeClr val="bg1"/>
            </a:solidFill>
          </p:grpSpPr>
          <p:sp>
            <p:nvSpPr>
              <p:cNvPr id="38" name="Graphic 3" descr="Train">
                <a:extLst>
                  <a:ext uri="{FF2B5EF4-FFF2-40B4-BE49-F238E27FC236}">
                    <a16:creationId xmlns:a16="http://schemas.microsoft.com/office/drawing/2014/main" id="{50EABD72-DB58-46D2-806C-B88C3FE1D9D5}"/>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a:p>
            </p:txBody>
          </p:sp>
          <p:cxnSp>
            <p:nvCxnSpPr>
              <p:cNvPr id="39" name="Straight Connector 38">
                <a:extLst>
                  <a:ext uri="{FF2B5EF4-FFF2-40B4-BE49-F238E27FC236}">
                    <a16:creationId xmlns:a16="http://schemas.microsoft.com/office/drawing/2014/main" id="{F7FC900C-AB40-46AA-918F-57E602209A7B}"/>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7BEF3E-0A36-4464-92C9-E932056EABD2}"/>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pic>
          <p:nvPicPr>
            <p:cNvPr id="32" name="Picture 2" descr="See the source image">
              <a:extLst>
                <a:ext uri="{FF2B5EF4-FFF2-40B4-BE49-F238E27FC236}">
                  <a16:creationId xmlns:a16="http://schemas.microsoft.com/office/drawing/2014/main" id="{D1FF0663-6833-4579-A9E4-405EA9DE5EB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8000"/>
                      </a14:imgEffect>
                    </a14:imgLayer>
                  </a14:imgProps>
                </a:ext>
                <a:ext uri="{28A0092B-C50C-407E-A947-70E740481C1C}">
                  <a14:useLocalDpi xmlns:a14="http://schemas.microsoft.com/office/drawing/2010/main" val="0"/>
                </a:ext>
              </a:extLst>
            </a:blip>
            <a:srcRect/>
            <a:stretch>
              <a:fillRect/>
            </a:stretch>
          </p:blipFill>
          <p:spPr bwMode="auto">
            <a:xfrm>
              <a:off x="1562941" y="4821080"/>
              <a:ext cx="523517" cy="523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14F40E1-EE9C-4E02-B683-F030DA893913}"/>
              </a:ext>
            </a:extLst>
          </p:cNvPr>
          <p:cNvGrpSpPr/>
          <p:nvPr/>
        </p:nvGrpSpPr>
        <p:grpSpPr>
          <a:xfrm>
            <a:off x="255881" y="3227326"/>
            <a:ext cx="764589" cy="720000"/>
            <a:chOff x="1844012" y="3040870"/>
            <a:chExt cx="764589" cy="720000"/>
          </a:xfrm>
        </p:grpSpPr>
        <p:grpSp>
          <p:nvGrpSpPr>
            <p:cNvPr id="42" name="Group 41">
              <a:extLst>
                <a:ext uri="{FF2B5EF4-FFF2-40B4-BE49-F238E27FC236}">
                  <a16:creationId xmlns:a16="http://schemas.microsoft.com/office/drawing/2014/main" id="{CC90A3FA-F7CF-404B-A097-2FBF46D4545D}"/>
                </a:ext>
              </a:extLst>
            </p:cNvPr>
            <p:cNvGrpSpPr/>
            <p:nvPr/>
          </p:nvGrpSpPr>
          <p:grpSpPr>
            <a:xfrm>
              <a:off x="1866307" y="3040870"/>
              <a:ext cx="720000" cy="720000"/>
              <a:chOff x="4946900" y="5652256"/>
              <a:chExt cx="720000" cy="720000"/>
            </a:xfrm>
          </p:grpSpPr>
          <p:sp>
            <p:nvSpPr>
              <p:cNvPr id="45" name="Oval 44">
                <a:extLst>
                  <a:ext uri="{FF2B5EF4-FFF2-40B4-BE49-F238E27FC236}">
                    <a16:creationId xmlns:a16="http://schemas.microsoft.com/office/drawing/2014/main" id="{432BC85A-5FC8-4193-BF2D-A0C431A6393E}"/>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6" name="Picture 45">
                <a:extLst>
                  <a:ext uri="{FF2B5EF4-FFF2-40B4-BE49-F238E27FC236}">
                    <a16:creationId xmlns:a16="http://schemas.microsoft.com/office/drawing/2014/main" id="{27BD917B-864C-4895-93D3-B10157C77F15}"/>
                  </a:ext>
                </a:extLst>
              </p:cNvPr>
              <p:cNvPicPr>
                <a:picLocks noChangeAspect="1"/>
              </p:cNvPicPr>
              <p:nvPr/>
            </p:nvPicPr>
            <p:blipFill>
              <a:blip r:embed="rId13"/>
              <a:stretch>
                <a:fillRect/>
              </a:stretch>
            </p:blipFill>
            <p:spPr>
              <a:xfrm>
                <a:off x="5036024" y="5672410"/>
                <a:ext cx="541752" cy="541752"/>
              </a:xfrm>
              <a:prstGeom prst="rect">
                <a:avLst/>
              </a:prstGeom>
            </p:spPr>
          </p:pic>
        </p:grpSp>
        <p:sp>
          <p:nvSpPr>
            <p:cNvPr id="43" name="TextBox 42">
              <a:extLst>
                <a:ext uri="{FF2B5EF4-FFF2-40B4-BE49-F238E27FC236}">
                  <a16:creationId xmlns:a16="http://schemas.microsoft.com/office/drawing/2014/main" id="{BE33FFEB-DF3F-4B64-B2E7-9AC3C563F653}"/>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 name="Picture 1">
            <a:extLst>
              <a:ext uri="{FF2B5EF4-FFF2-40B4-BE49-F238E27FC236}">
                <a16:creationId xmlns:a16="http://schemas.microsoft.com/office/drawing/2014/main" id="{D4D296EA-B622-4F36-8FC5-580D4DAB60BF}"/>
              </a:ext>
            </a:extLst>
          </p:cNvPr>
          <p:cNvPicPr>
            <a:picLocks noChangeAspect="1"/>
          </p:cNvPicPr>
          <p:nvPr/>
        </p:nvPicPr>
        <p:blipFill rotWithShape="1">
          <a:blip r:embed="rId14"/>
          <a:srcRect l="19003" t="4508" r="8798" b="2089"/>
          <a:stretch/>
        </p:blipFill>
        <p:spPr>
          <a:xfrm>
            <a:off x="7199907" y="1675490"/>
            <a:ext cx="3829216" cy="2247154"/>
          </a:xfrm>
          <a:prstGeom prst="roundRect">
            <a:avLst>
              <a:gd name="adj" fmla="val 9144"/>
            </a:avLst>
          </a:prstGeom>
        </p:spPr>
      </p:pic>
    </p:spTree>
    <p:extLst>
      <p:ext uri="{BB962C8B-B14F-4D97-AF65-F5344CB8AC3E}">
        <p14:creationId xmlns:p14="http://schemas.microsoft.com/office/powerpoint/2010/main" val="7457134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005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 – Modules G1, HB1, TW1, M3 - Urgent changes covering Structures and Earthworks Rules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50" dirty="0">
                <a:solidFill>
                  <a:schemeClr val="tx1"/>
                </a:solidFill>
              </a:rPr>
              <a:t>Overview - </a:t>
            </a:r>
            <a:r>
              <a:rPr lang="en-GB" dirty="0">
                <a:solidFill>
                  <a:schemeClr val="tx1"/>
                </a:solidFill>
              </a:rPr>
              <a:t>On 12 August 2020 a passenger train was derailed by a landslip near Stonehaven in Scotland. The driver, the conductor and a passenger lost their lives. This has prompted the rail industry to make some urgent changes to the Rule Book. We have taken the opportunity to provide clearer instructions for what to do if there is damage to structures or earthworks, as well as if you see any unusual flows or pools of water that could cause damage.</a:t>
            </a:r>
          </a:p>
          <a:p>
            <a:pPr>
              <a:spcAft>
                <a:spcPts val="600"/>
              </a:spcAft>
            </a:pPr>
            <a:r>
              <a:rPr lang="en-GB" dirty="0">
                <a:solidFill>
                  <a:schemeClr val="tx1"/>
                </a:solidFill>
              </a:rPr>
              <a:t>The new rules are in addition to the existing rules for reporting flooding on the track or track defects.</a:t>
            </a:r>
          </a:p>
          <a:p>
            <a:pPr>
              <a:spcAft>
                <a:spcPts val="600"/>
              </a:spcAft>
            </a:pPr>
            <a:r>
              <a:rPr lang="en-GB" dirty="0">
                <a:solidFill>
                  <a:schemeClr val="tx1"/>
                </a:solidFill>
              </a:rPr>
              <a:t>It’s important to remember that the investigations into the Stonehaven derailment are still at an early stage – these changes aren’t intended to pre-judge the outcome of the investigation. There may be further changes over the coming weeks and months as RAIB learns more about the causes of the accident.</a:t>
            </a:r>
            <a:endParaRPr lang="en-GB" b="1" dirty="0">
              <a:solidFill>
                <a:schemeClr val="tx1"/>
              </a:solidFill>
            </a:endParaRPr>
          </a:p>
          <a:p>
            <a:r>
              <a:rPr lang="en-GB" dirty="0">
                <a:solidFill>
                  <a:schemeClr val="tx1"/>
                </a:solidFill>
              </a:rPr>
              <a:t>Additional information plus briefing videos can be found here - </a:t>
            </a:r>
            <a:r>
              <a:rPr lang="en-GB" dirty="0">
                <a:hlinkClick r:id="rId3"/>
              </a:rPr>
              <a:t>Structures and Earthworks Rules Changes (rssb.co.uk)</a:t>
            </a:r>
            <a:endParaRPr lang="en-GB" dirty="0">
              <a:solidFill>
                <a:schemeClr val="tx1"/>
              </a:solidFill>
            </a:endParaRPr>
          </a:p>
          <a:p>
            <a:endParaRPr lang="en-GB" dirty="0">
              <a:solidFill>
                <a:schemeClr val="tx1"/>
              </a:solidFill>
            </a:endParaRPr>
          </a:p>
          <a:p>
            <a:r>
              <a:rPr lang="en-GB" b="1" spc="-50" dirty="0">
                <a:solidFill>
                  <a:schemeClr val="tx1"/>
                </a:solidFill>
              </a:rPr>
              <a:t>Audience</a:t>
            </a:r>
            <a:r>
              <a:rPr lang="en-GB" spc="-50" dirty="0">
                <a:solidFill>
                  <a:schemeClr val="tx1"/>
                </a:solidFill>
              </a:rPr>
              <a:t> – Drivers, Trackworkers, Signallers and Controllers</a:t>
            </a:r>
          </a:p>
          <a:p>
            <a:endParaRPr lang="en-GB" spc="-50" dirty="0">
              <a:solidFill>
                <a:schemeClr val="tx1"/>
              </a:solidFill>
            </a:endParaRP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1" name="Group 20">
            <a:extLst>
              <a:ext uri="{FF2B5EF4-FFF2-40B4-BE49-F238E27FC236}">
                <a16:creationId xmlns:a16="http://schemas.microsoft.com/office/drawing/2014/main" id="{E9488BEC-D51D-454A-91D9-39BFA5E1E355}"/>
              </a:ext>
            </a:extLst>
          </p:cNvPr>
          <p:cNvGrpSpPr/>
          <p:nvPr/>
        </p:nvGrpSpPr>
        <p:grpSpPr>
          <a:xfrm>
            <a:off x="271604" y="767936"/>
            <a:ext cx="758015" cy="716777"/>
            <a:chOff x="962059" y="4492993"/>
            <a:chExt cx="1124399" cy="1063229"/>
          </a:xfrm>
        </p:grpSpPr>
        <p:sp>
          <p:nvSpPr>
            <p:cNvPr id="22" name="Oval 21">
              <a:hlinkClick r:id="rId9" action="ppaction://hlinksldjump" highlightClick="1"/>
              <a:extLst>
                <a:ext uri="{FF2B5EF4-FFF2-40B4-BE49-F238E27FC236}">
                  <a16:creationId xmlns:a16="http://schemas.microsoft.com/office/drawing/2014/main" id="{18052F81-9E24-4415-BC17-7253AB23F382}"/>
                </a:ext>
              </a:extLst>
            </p:cNvPr>
            <p:cNvSpPr>
              <a:spLocks noChangeArrowheads="1"/>
            </p:cNvSpPr>
            <p:nvPr/>
          </p:nvSpPr>
          <p:spPr bwMode="auto">
            <a:xfrm flipV="1">
              <a:off x="962059" y="4492993"/>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25" name="Group 24">
              <a:extLst>
                <a:ext uri="{FF2B5EF4-FFF2-40B4-BE49-F238E27FC236}">
                  <a16:creationId xmlns:a16="http://schemas.microsoft.com/office/drawing/2014/main" id="{0A1532FA-E1A8-4853-AD93-E8C231CA4106}"/>
                </a:ext>
              </a:extLst>
            </p:cNvPr>
            <p:cNvGrpSpPr/>
            <p:nvPr/>
          </p:nvGrpSpPr>
          <p:grpSpPr>
            <a:xfrm>
              <a:off x="1128074" y="4688148"/>
              <a:ext cx="497012" cy="626251"/>
              <a:chOff x="4686258" y="3133637"/>
              <a:chExt cx="563962" cy="755808"/>
            </a:xfrm>
            <a:solidFill>
              <a:schemeClr val="bg1"/>
            </a:solidFill>
          </p:grpSpPr>
          <p:sp>
            <p:nvSpPr>
              <p:cNvPr id="38" name="Graphic 3" descr="Train">
                <a:extLst>
                  <a:ext uri="{FF2B5EF4-FFF2-40B4-BE49-F238E27FC236}">
                    <a16:creationId xmlns:a16="http://schemas.microsoft.com/office/drawing/2014/main" id="{50EABD72-DB58-46D2-806C-B88C3FE1D9D5}"/>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a:p>
            </p:txBody>
          </p:sp>
          <p:cxnSp>
            <p:nvCxnSpPr>
              <p:cNvPr id="39" name="Straight Connector 38">
                <a:extLst>
                  <a:ext uri="{FF2B5EF4-FFF2-40B4-BE49-F238E27FC236}">
                    <a16:creationId xmlns:a16="http://schemas.microsoft.com/office/drawing/2014/main" id="{F7FC900C-AB40-46AA-918F-57E602209A7B}"/>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7BEF3E-0A36-4464-92C9-E932056EABD2}"/>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pic>
          <p:nvPicPr>
            <p:cNvPr id="32" name="Picture 2" descr="See the source image">
              <a:extLst>
                <a:ext uri="{FF2B5EF4-FFF2-40B4-BE49-F238E27FC236}">
                  <a16:creationId xmlns:a16="http://schemas.microsoft.com/office/drawing/2014/main" id="{D1FF0663-6833-4579-A9E4-405EA9DE5EB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8000"/>
                      </a14:imgEffect>
                    </a14:imgLayer>
                  </a14:imgProps>
                </a:ext>
                <a:ext uri="{28A0092B-C50C-407E-A947-70E740481C1C}">
                  <a14:useLocalDpi xmlns:a14="http://schemas.microsoft.com/office/drawing/2010/main" val="0"/>
                </a:ext>
              </a:extLst>
            </a:blip>
            <a:srcRect/>
            <a:stretch>
              <a:fillRect/>
            </a:stretch>
          </p:blipFill>
          <p:spPr bwMode="auto">
            <a:xfrm>
              <a:off x="1562941" y="4821080"/>
              <a:ext cx="523517" cy="523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14F40E1-EE9C-4E02-B683-F030DA893913}"/>
              </a:ext>
            </a:extLst>
          </p:cNvPr>
          <p:cNvGrpSpPr/>
          <p:nvPr/>
        </p:nvGrpSpPr>
        <p:grpSpPr>
          <a:xfrm>
            <a:off x="255881" y="3227326"/>
            <a:ext cx="764589" cy="720000"/>
            <a:chOff x="1844012" y="3040870"/>
            <a:chExt cx="764589" cy="720000"/>
          </a:xfrm>
        </p:grpSpPr>
        <p:grpSp>
          <p:nvGrpSpPr>
            <p:cNvPr id="42" name="Group 41">
              <a:extLst>
                <a:ext uri="{FF2B5EF4-FFF2-40B4-BE49-F238E27FC236}">
                  <a16:creationId xmlns:a16="http://schemas.microsoft.com/office/drawing/2014/main" id="{CC90A3FA-F7CF-404B-A097-2FBF46D4545D}"/>
                </a:ext>
              </a:extLst>
            </p:cNvPr>
            <p:cNvGrpSpPr/>
            <p:nvPr/>
          </p:nvGrpSpPr>
          <p:grpSpPr>
            <a:xfrm>
              <a:off x="1866307" y="3040870"/>
              <a:ext cx="720000" cy="720000"/>
              <a:chOff x="4946900" y="5652256"/>
              <a:chExt cx="720000" cy="720000"/>
            </a:xfrm>
          </p:grpSpPr>
          <p:sp>
            <p:nvSpPr>
              <p:cNvPr id="45" name="Oval 44">
                <a:extLst>
                  <a:ext uri="{FF2B5EF4-FFF2-40B4-BE49-F238E27FC236}">
                    <a16:creationId xmlns:a16="http://schemas.microsoft.com/office/drawing/2014/main" id="{432BC85A-5FC8-4193-BF2D-A0C431A6393E}"/>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6" name="Picture 45">
                <a:extLst>
                  <a:ext uri="{FF2B5EF4-FFF2-40B4-BE49-F238E27FC236}">
                    <a16:creationId xmlns:a16="http://schemas.microsoft.com/office/drawing/2014/main" id="{27BD917B-864C-4895-93D3-B10157C77F15}"/>
                  </a:ext>
                </a:extLst>
              </p:cNvPr>
              <p:cNvPicPr>
                <a:picLocks noChangeAspect="1"/>
              </p:cNvPicPr>
              <p:nvPr/>
            </p:nvPicPr>
            <p:blipFill>
              <a:blip r:embed="rId12"/>
              <a:stretch>
                <a:fillRect/>
              </a:stretch>
            </p:blipFill>
            <p:spPr>
              <a:xfrm>
                <a:off x="5036024" y="5672410"/>
                <a:ext cx="541752" cy="541752"/>
              </a:xfrm>
              <a:prstGeom prst="rect">
                <a:avLst/>
              </a:prstGeom>
            </p:spPr>
          </p:pic>
        </p:grpSp>
        <p:sp>
          <p:nvSpPr>
            <p:cNvPr id="43" name="TextBox 42">
              <a:extLst>
                <a:ext uri="{FF2B5EF4-FFF2-40B4-BE49-F238E27FC236}">
                  <a16:creationId xmlns:a16="http://schemas.microsoft.com/office/drawing/2014/main" id="{BE33FFEB-DF3F-4B64-B2E7-9AC3C563F653}"/>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Tree>
    <p:extLst>
      <p:ext uri="{BB962C8B-B14F-4D97-AF65-F5344CB8AC3E}">
        <p14:creationId xmlns:p14="http://schemas.microsoft.com/office/powerpoint/2010/main" val="218834812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20000" cy="720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COP0011 Issue 6 - Code of Practice for Planning and Executing Lifting Operations</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4 Non RSSB standards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0" name="Picture 19">
            <a:hlinkClick r:id="rId7"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24" name="Picture 23">
            <a:hlinkClick r:id="rId3"/>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10" highlightClick="1"/>
            <a:extLst>
              <a:ext uri="{FF2B5EF4-FFF2-40B4-BE49-F238E27FC236}">
                <a16:creationId xmlns:a16="http://schemas.microsoft.com/office/drawing/2014/main" id="{C8068DDE-E452-4BE2-BFCA-F214E5A102B7}"/>
              </a:ext>
            </a:extLst>
          </p:cNvPr>
          <p:cNvSpPr/>
          <p:nvPr/>
        </p:nvSpPr>
        <p:spPr>
          <a:xfrm>
            <a:off x="1063066" y="252243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COP0017 Issue 4 - Code of Practice for Loading of OTP</a:t>
            </a:r>
          </a:p>
        </p:txBody>
      </p:sp>
      <p:pic>
        <p:nvPicPr>
          <p:cNvPr id="33" name="Picture 32">
            <a:hlinkClick r:id="rId11"/>
            <a:extLst>
              <a:ext uri="{FF2B5EF4-FFF2-40B4-BE49-F238E27FC236}">
                <a16:creationId xmlns:a16="http://schemas.microsoft.com/office/drawing/2014/main" id="{98E61806-B53F-449B-92C8-3E752D1F1487}"/>
              </a:ext>
            </a:extLst>
          </p:cNvPr>
          <p:cNvPicPr>
            <a:picLocks noChangeAspect="1"/>
          </p:cNvPicPr>
          <p:nvPr/>
        </p:nvPicPr>
        <p:blipFill>
          <a:blip r:embed="rId9"/>
          <a:stretch>
            <a:fillRect/>
          </a:stretch>
        </p:blipFill>
        <p:spPr>
          <a:xfrm>
            <a:off x="10633366" y="2513004"/>
            <a:ext cx="755970" cy="755970"/>
          </a:xfrm>
          <a:prstGeom prst="rect">
            <a:avLst/>
          </a:prstGeom>
        </p:spPr>
      </p:pic>
      <p:sp>
        <p:nvSpPr>
          <p:cNvPr id="21" name="Rectangle: Rounded Corners 20">
            <a:hlinkClick r:id="rId12" highlightClick="1"/>
            <a:extLst>
              <a:ext uri="{FF2B5EF4-FFF2-40B4-BE49-F238E27FC236}">
                <a16:creationId xmlns:a16="http://schemas.microsoft.com/office/drawing/2014/main" id="{DE84B3F9-E173-43A5-974A-CA101E2B1F8E}"/>
              </a:ext>
            </a:extLst>
          </p:cNvPr>
          <p:cNvSpPr/>
          <p:nvPr/>
        </p:nvSpPr>
        <p:spPr>
          <a:xfrm>
            <a:off x="1073188" y="339053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COP0027 Issue 4 - Code of Practice for On Track Plant Recovery</a:t>
            </a:r>
          </a:p>
        </p:txBody>
      </p:sp>
      <p:sp>
        <p:nvSpPr>
          <p:cNvPr id="22" name="Rectangle: Rounded Corners 21">
            <a:hlinkClick r:id="rId13" highlightClick="1"/>
            <a:extLst>
              <a:ext uri="{FF2B5EF4-FFF2-40B4-BE49-F238E27FC236}">
                <a16:creationId xmlns:a16="http://schemas.microsoft.com/office/drawing/2014/main" id="{08711FEE-F82B-4E55-AC50-9C69429F412E}"/>
              </a:ext>
            </a:extLst>
          </p:cNvPr>
          <p:cNvSpPr/>
          <p:nvPr/>
        </p:nvSpPr>
        <p:spPr>
          <a:xfrm>
            <a:off x="1073188" y="425864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 0 Issue 4 - Code of Practice for M&amp;EE Documents</a:t>
            </a:r>
          </a:p>
        </p:txBody>
      </p:sp>
      <p:pic>
        <p:nvPicPr>
          <p:cNvPr id="23" name="Picture 22">
            <a:hlinkClick r:id="rId12"/>
            <a:extLst>
              <a:ext uri="{FF2B5EF4-FFF2-40B4-BE49-F238E27FC236}">
                <a16:creationId xmlns:a16="http://schemas.microsoft.com/office/drawing/2014/main" id="{1A8CD4B6-F043-4C3A-B7A0-143F93ABCB89}"/>
              </a:ext>
            </a:extLst>
          </p:cNvPr>
          <p:cNvPicPr>
            <a:picLocks noChangeAspect="1"/>
          </p:cNvPicPr>
          <p:nvPr/>
        </p:nvPicPr>
        <p:blipFill>
          <a:blip r:embed="rId9"/>
          <a:stretch>
            <a:fillRect/>
          </a:stretch>
        </p:blipFill>
        <p:spPr>
          <a:xfrm>
            <a:off x="10643488" y="3387491"/>
            <a:ext cx="755970" cy="755970"/>
          </a:xfrm>
          <a:prstGeom prst="rect">
            <a:avLst/>
          </a:prstGeom>
        </p:spPr>
      </p:pic>
      <p:pic>
        <p:nvPicPr>
          <p:cNvPr id="25" name="Picture 24">
            <a:hlinkClick r:id="rId13"/>
            <a:extLst>
              <a:ext uri="{FF2B5EF4-FFF2-40B4-BE49-F238E27FC236}">
                <a16:creationId xmlns:a16="http://schemas.microsoft.com/office/drawing/2014/main" id="{8A9D8BA8-B235-4BB1-A072-0F56C6C54E85}"/>
              </a:ext>
            </a:extLst>
          </p:cNvPr>
          <p:cNvPicPr>
            <a:picLocks noChangeAspect="1"/>
          </p:cNvPicPr>
          <p:nvPr/>
        </p:nvPicPr>
        <p:blipFill>
          <a:blip r:embed="rId9"/>
          <a:stretch>
            <a:fillRect/>
          </a:stretch>
        </p:blipFill>
        <p:spPr>
          <a:xfrm>
            <a:off x="10633366" y="4272742"/>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hlinkClick r:id="" action="ppaction://noaction" highlightClick="1"/>
            <a:extLst>
              <a:ext uri="{FF2B5EF4-FFF2-40B4-BE49-F238E27FC236}">
                <a16:creationId xmlns:a16="http://schemas.microsoft.com/office/drawing/2014/main" id="{B212E8C9-2456-4E46-9D98-973D8BE6E103}"/>
              </a:ext>
            </a:extLst>
          </p:cNvPr>
          <p:cNvSpPr/>
          <p:nvPr/>
        </p:nvSpPr>
        <p:spPr>
          <a:xfrm>
            <a:off x="1063065" y="33117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20-032-DEV; GIRT7020 -  GB Requirements for Platform Height, Platform Offset and Platform Width </a:t>
            </a:r>
          </a:p>
        </p:txBody>
      </p:sp>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9" name="Rectangle: Rounded Corners 38">
            <a:hlinkClick r:id="" action="ppaction://noaction" highlightClick="1"/>
            <a:extLst>
              <a:ext uri="{FF2B5EF4-FFF2-40B4-BE49-F238E27FC236}">
                <a16:creationId xmlns:a16="http://schemas.microsoft.com/office/drawing/2014/main" id="{C6CDCF55-D21A-4082-BB7A-38A8745FA837}"/>
              </a:ext>
            </a:extLst>
          </p:cNvPr>
          <p:cNvSpPr/>
          <p:nvPr/>
        </p:nvSpPr>
        <p:spPr>
          <a:xfrm>
            <a:off x="1063065" y="247313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20-022-DEV; GERT8000 - TW1 Preparation and movement of trains</a:t>
            </a: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hlinkClick r:id="" action="ppaction://noaction" highlightClick="1"/>
            <a:extLst>
              <a:ext uri="{FF2B5EF4-FFF2-40B4-BE49-F238E27FC236}">
                <a16:creationId xmlns:a16="http://schemas.microsoft.com/office/drawing/2014/main" id="{00004463-1BC6-496F-B37A-A6ABF86A2103}"/>
              </a:ext>
            </a:extLst>
          </p:cNvPr>
          <p:cNvSpPr/>
          <p:nvPr/>
        </p:nvSpPr>
        <p:spPr>
          <a:xfrm>
            <a:off x="1063065" y="16345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20-003-DEV; GERT8000 - TW1 Preparation and movement of trains and GERT8000-SP Speeds</a:t>
            </a:r>
          </a:p>
        </p:txBody>
      </p:sp>
      <p:sp>
        <p:nvSpPr>
          <p:cNvPr id="18" name="Rectangle: Rounded Corners 17">
            <a:hlinkClick r:id="" action="ppaction://noaction" highlightClick="1"/>
            <a:extLst>
              <a:ext uri="{FF2B5EF4-FFF2-40B4-BE49-F238E27FC236}">
                <a16:creationId xmlns:a16="http://schemas.microsoft.com/office/drawing/2014/main" id="{7A512CCC-2F2B-4FEF-A3CB-AA5D3B4C6830}"/>
              </a:ext>
            </a:extLst>
          </p:cNvPr>
          <p:cNvSpPr/>
          <p:nvPr/>
        </p:nvSpPr>
        <p:spPr>
          <a:xfrm>
            <a:off x="1063065" y="4150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20-029-DEV; GLRT1210 - AC Energy Subsystem and Interfaces to Rolling Stock Subsystem  </a:t>
            </a:r>
          </a:p>
        </p:txBody>
      </p:sp>
      <p:sp>
        <p:nvSpPr>
          <p:cNvPr id="24" name="Arrow: Down 23">
            <a:hlinkClick r:id="" action="ppaction://hlinkshowjump?jump=nextslide" highlightClick="1"/>
            <a:extLst>
              <a:ext uri="{FF2B5EF4-FFF2-40B4-BE49-F238E27FC236}">
                <a16:creationId xmlns:a16="http://schemas.microsoft.com/office/drawing/2014/main" id="{FBDF2F27-307D-4E96-B8DD-08053D213647}"/>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FE220882-DBB5-49C5-BD7E-BC2BA2022C43}"/>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9 Deviations issued </a:t>
            </a:r>
          </a:p>
        </p:txBody>
      </p:sp>
      <p:sp>
        <p:nvSpPr>
          <p:cNvPr id="28" name="Rectangle: Rounded Corners 27">
            <a:hlinkClick r:id="" action="ppaction://noaction" highlightClick="1"/>
            <a:extLst>
              <a:ext uri="{FF2B5EF4-FFF2-40B4-BE49-F238E27FC236}">
                <a16:creationId xmlns:a16="http://schemas.microsoft.com/office/drawing/2014/main" id="{0F7FB952-00FC-4EF3-BD49-ADF69248E6C0}"/>
              </a:ext>
            </a:extLst>
          </p:cNvPr>
          <p:cNvSpPr/>
          <p:nvPr/>
        </p:nvSpPr>
        <p:spPr>
          <a:xfrm>
            <a:off x="1063066" y="497748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20-018-DEV; GIRT7020 - </a:t>
            </a:r>
            <a:r>
              <a:rPr lang="en-GB" dirty="0">
                <a:solidFill>
                  <a:schemeClr val="tx1"/>
                </a:solidFill>
              </a:rPr>
              <a:t>GB Requirements for Platform Height, Platform Offset and Platform Width</a:t>
            </a:r>
            <a:r>
              <a:rPr lang="en-GB" spc="-50" dirty="0">
                <a:solidFill>
                  <a:schemeClr val="tx1"/>
                </a:solidFill>
              </a:rPr>
              <a:t> </a:t>
            </a:r>
          </a:p>
        </p:txBody>
      </p:sp>
    </p:spTree>
    <p:extLst>
      <p:ext uri="{BB962C8B-B14F-4D97-AF65-F5344CB8AC3E}">
        <p14:creationId xmlns:p14="http://schemas.microsoft.com/office/powerpoint/2010/main" val="60707320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5988608"/>
            <a:ext cx="3509753"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9BA4718-CB55-4997-AD45-D9FBFC4B1A9D}"/>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Deviations issued </a:t>
            </a:r>
          </a:p>
        </p:txBody>
      </p:sp>
      <p:sp>
        <p:nvSpPr>
          <p:cNvPr id="27" name="Arrow: Down 26">
            <a:hlinkClick r:id="" action="ppaction://hlinkshowjump?jump=previousslide" highlightClick="1"/>
            <a:extLst>
              <a:ext uri="{FF2B5EF4-FFF2-40B4-BE49-F238E27FC236}">
                <a16:creationId xmlns:a16="http://schemas.microsoft.com/office/drawing/2014/main" id="{72AEAC3F-8B56-4865-968F-2E6A27AB0583}"/>
              </a:ext>
            </a:extLst>
          </p:cNvPr>
          <p:cNvSpPr/>
          <p:nvPr/>
        </p:nvSpPr>
        <p:spPr>
          <a:xfrm flipV="1">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61009FFC-5DC1-4934-BABD-C510D36D02E2}"/>
              </a:ext>
            </a:extLst>
          </p:cNvPr>
          <p:cNvSpPr txBox="1">
            <a:spLocks/>
          </p:cNvSpPr>
          <p:nvPr/>
        </p:nvSpPr>
        <p:spPr>
          <a:xfrm>
            <a:off x="1787703" y="5706875"/>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Previous Deviations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3" name="Rectangle: Rounded Corners 22">
            <a:hlinkClick r:id="" action="ppaction://noaction" highlightClick="1"/>
            <a:extLst>
              <a:ext uri="{FF2B5EF4-FFF2-40B4-BE49-F238E27FC236}">
                <a16:creationId xmlns:a16="http://schemas.microsoft.com/office/drawing/2014/main" id="{17D34112-472B-4308-9ADB-EB3B5345A51C}"/>
              </a:ext>
            </a:extLst>
          </p:cNvPr>
          <p:cNvSpPr/>
          <p:nvPr/>
        </p:nvSpPr>
        <p:spPr>
          <a:xfrm>
            <a:off x="1063065" y="247345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20-044-DEV; GMRT2400 - </a:t>
            </a:r>
            <a:r>
              <a:rPr lang="en-GB" dirty="0">
                <a:solidFill>
                  <a:schemeClr val="tx1"/>
                </a:solidFill>
              </a:rPr>
              <a:t>Engineering Design of On-track Machines in Running Mode</a:t>
            </a:r>
            <a:endParaRPr lang="en-GB" spc="-50" dirty="0">
              <a:solidFill>
                <a:schemeClr val="tx1"/>
              </a:solidFill>
            </a:endParaRPr>
          </a:p>
        </p:txBody>
      </p:sp>
      <p:sp>
        <p:nvSpPr>
          <p:cNvPr id="29" name="Rectangle: Rounded Corners 28">
            <a:hlinkClick r:id="" action="ppaction://noaction" highlightClick="1"/>
            <a:extLst>
              <a:ext uri="{FF2B5EF4-FFF2-40B4-BE49-F238E27FC236}">
                <a16:creationId xmlns:a16="http://schemas.microsoft.com/office/drawing/2014/main" id="{AF1CEE4E-B156-4105-A3C1-0F361AFEA4C6}"/>
              </a:ext>
            </a:extLst>
          </p:cNvPr>
          <p:cNvSpPr/>
          <p:nvPr/>
        </p:nvSpPr>
        <p:spPr>
          <a:xfrm>
            <a:off x="1063065" y="163482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20-048-DEV; GERT8000 - TW1 Preparation and movement of trains</a:t>
            </a:r>
          </a:p>
        </p:txBody>
      </p:sp>
      <p:sp>
        <p:nvSpPr>
          <p:cNvPr id="31" name="Rectangle: Rounded Corners 30">
            <a:hlinkClick r:id="" action="ppaction://noaction" highlightClick="1"/>
            <a:extLst>
              <a:ext uri="{FF2B5EF4-FFF2-40B4-BE49-F238E27FC236}">
                <a16:creationId xmlns:a16="http://schemas.microsoft.com/office/drawing/2014/main" id="{E2B714CA-24A1-49A2-84A4-EB52A07322C8}"/>
              </a:ext>
            </a:extLst>
          </p:cNvPr>
          <p:cNvSpPr/>
          <p:nvPr/>
        </p:nvSpPr>
        <p:spPr>
          <a:xfrm>
            <a:off x="1063065" y="331208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20-043-DEV; GIRT7020 -  GB Requirements for Platform Height, Platform Offset and Platform Width </a:t>
            </a:r>
          </a:p>
        </p:txBody>
      </p:sp>
      <p:sp>
        <p:nvSpPr>
          <p:cNvPr id="32" name="Rectangle: Rounded Corners 31">
            <a:hlinkClick r:id="" action="ppaction://noaction" highlightClick="1"/>
            <a:extLst>
              <a:ext uri="{FF2B5EF4-FFF2-40B4-BE49-F238E27FC236}">
                <a16:creationId xmlns:a16="http://schemas.microsoft.com/office/drawing/2014/main" id="{9C563E70-A41B-4079-BECC-66341420C035}"/>
              </a:ext>
            </a:extLst>
          </p:cNvPr>
          <p:cNvSpPr/>
          <p:nvPr/>
        </p:nvSpPr>
        <p:spPr>
          <a:xfrm>
            <a:off x="1063065" y="4150714"/>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20-038-DEV; GMRT2111 - </a:t>
            </a:r>
            <a:r>
              <a:rPr lang="en-GB" dirty="0">
                <a:solidFill>
                  <a:schemeClr val="tx1"/>
                </a:solidFill>
              </a:rPr>
              <a:t>Rolling Stock Subsystem and Interface to AC Energy Subsystem</a:t>
            </a:r>
            <a:endParaRPr lang="en-GB" spc="-50" dirty="0">
              <a:solidFill>
                <a:schemeClr val="tx1"/>
              </a:solidFill>
            </a:endParaRPr>
          </a:p>
        </p:txBody>
      </p:sp>
    </p:spTree>
    <p:extLst>
      <p:ext uri="{BB962C8B-B14F-4D97-AF65-F5344CB8AC3E}">
        <p14:creationId xmlns:p14="http://schemas.microsoft.com/office/powerpoint/2010/main" val="169145636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80770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Rectangle: Rounded Corners 91">
            <a:hlinkClick r:id="" action="ppaction://noaction" highlightClick="1"/>
            <a:extLst>
              <a:ext uri="{FF2B5EF4-FFF2-40B4-BE49-F238E27FC236}">
                <a16:creationId xmlns:a16="http://schemas.microsoft.com/office/drawing/2014/main" id="{6AE9CAC3-1347-465D-BA0C-E380FD8699C0}"/>
              </a:ext>
            </a:extLst>
          </p:cNvPr>
          <p:cNvSpPr/>
          <p:nvPr/>
        </p:nvSpPr>
        <p:spPr>
          <a:xfrm>
            <a:off x="2401431" y="3925240"/>
            <a:ext cx="7387200" cy="720000"/>
          </a:xfrm>
          <a:prstGeom prst="roundRect">
            <a:avLst>
              <a:gd name="adj" fmla="val 29218"/>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Rectangle: Rounded Corners 81">
            <a:hlinkClick r:id="" action="ppaction://noaction" highlightClick="1"/>
            <a:extLst>
              <a:ext uri="{FF2B5EF4-FFF2-40B4-BE49-F238E27FC236}">
                <a16:creationId xmlns:a16="http://schemas.microsoft.com/office/drawing/2014/main" id="{FC27B757-DE1F-4931-8A5C-469F838AA1FB}"/>
              </a:ext>
            </a:extLst>
          </p:cNvPr>
          <p:cNvSpPr/>
          <p:nvPr/>
        </p:nvSpPr>
        <p:spPr>
          <a:xfrm>
            <a:off x="2402884" y="2366474"/>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90823" y="805194"/>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RSSB resources to  help you get the most out of Standards </a:t>
            </a: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3832125" y="2380358"/>
            <a:ext cx="4535156"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standards in December 2020</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5" name="Title 1">
            <a:extLst>
              <a:ext uri="{FF2B5EF4-FFF2-40B4-BE49-F238E27FC236}">
                <a16:creationId xmlns:a16="http://schemas.microsoft.com/office/drawing/2014/main" id="{9AA705BE-ED3A-405A-919D-26340E68F37D}"/>
              </a:ext>
            </a:extLst>
          </p:cNvPr>
          <p:cNvSpPr txBox="1">
            <a:spLocks/>
          </p:cNvSpPr>
          <p:nvPr/>
        </p:nvSpPr>
        <p:spPr>
          <a:xfrm>
            <a:off x="2945798" y="3937916"/>
            <a:ext cx="6307810" cy="69539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Link to previous standards catalogues</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32" name="Rectangle 31">
            <a:hlinkClick r:id="" action="ppaction://hlinkshowjump?jump=nextslide" highlightClick="1"/>
            <a:extLst>
              <a:ext uri="{FF2B5EF4-FFF2-40B4-BE49-F238E27FC236}">
                <a16:creationId xmlns:a16="http://schemas.microsoft.com/office/drawing/2014/main" id="{09B79CC2-0A05-4796-B89D-624EE0BFB5EC}"/>
              </a:ext>
            </a:extLst>
          </p:cNvPr>
          <p:cNvSpPr/>
          <p:nvPr/>
        </p:nvSpPr>
        <p:spPr>
          <a:xfrm>
            <a:off x="2427880" y="799365"/>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hlinkClick r:id="rId3" action="ppaction://hlinksldjump" highlightClick="1"/>
            <a:extLst>
              <a:ext uri="{FF2B5EF4-FFF2-40B4-BE49-F238E27FC236}">
                <a16:creationId xmlns:a16="http://schemas.microsoft.com/office/drawing/2014/main" id="{A95D116C-65F6-43E5-A95C-F21CCA165731}"/>
              </a:ext>
            </a:extLst>
          </p:cNvPr>
          <p:cNvSpPr/>
          <p:nvPr/>
        </p:nvSpPr>
        <p:spPr>
          <a:xfrm>
            <a:off x="2411861" y="2372302"/>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hlinkClick r:id="rId4" highlightClick="1"/>
            <a:extLst>
              <a:ext uri="{FF2B5EF4-FFF2-40B4-BE49-F238E27FC236}">
                <a16:creationId xmlns:a16="http://schemas.microsoft.com/office/drawing/2014/main" id="{F5D4C395-9E45-4143-A83B-9348DCA320DA}"/>
              </a:ext>
            </a:extLst>
          </p:cNvPr>
          <p:cNvSpPr/>
          <p:nvPr/>
        </p:nvSpPr>
        <p:spPr>
          <a:xfrm>
            <a:off x="2506760" y="3916130"/>
            <a:ext cx="7278121" cy="716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ACB703D0-F5E5-495A-88B1-2BC2235A8D92}"/>
              </a:ext>
            </a:extLst>
          </p:cNvPr>
          <p:cNvPicPr>
            <a:picLocks noChangeAspect="1"/>
          </p:cNvPicPr>
          <p:nvPr/>
        </p:nvPicPr>
        <p:blipFill>
          <a:blip r:embed="rId5"/>
          <a:stretch>
            <a:fillRect/>
          </a:stretch>
        </p:blipFill>
        <p:spPr>
          <a:xfrm>
            <a:off x="9359829" y="3926986"/>
            <a:ext cx="755970" cy="755970"/>
          </a:xfrm>
          <a:prstGeom prst="rect">
            <a:avLst/>
          </a:prstGeom>
        </p:spPr>
      </p:pic>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 name="Title 1">
            <a:extLst>
              <a:ext uri="{FF2B5EF4-FFF2-40B4-BE49-F238E27FC236}">
                <a16:creationId xmlns:a16="http://schemas.microsoft.com/office/drawing/2014/main" id="{A0422E5F-C557-4402-92A4-2C0ECFB11E40}"/>
              </a:ext>
            </a:extLst>
          </p:cNvPr>
          <p:cNvSpPr txBox="1">
            <a:spLocks/>
          </p:cNvSpPr>
          <p:nvPr/>
        </p:nvSpPr>
        <p:spPr>
          <a:xfrm>
            <a:off x="368300" y="2675593"/>
            <a:ext cx="11455400" cy="42687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450850" marR="0" lvl="0" indent="-450850" defTabSz="914400" rtl="0" eaLnBrk="1" fontAlgn="auto" latinLnBrk="0" hangingPunct="1">
              <a:lnSpc>
                <a:spcPct val="100000"/>
              </a:lnSpc>
              <a:spcBef>
                <a:spcPct val="0"/>
              </a:spcBef>
              <a:spcAft>
                <a:spcPts val="1200"/>
              </a:spcAft>
              <a:buClrTx/>
              <a:buSzTx/>
              <a:buFont typeface="+mj-lt"/>
              <a:buAutoNum type="arabicPeriod"/>
              <a:tabLst/>
              <a:defRPr/>
            </a:pPr>
            <a:r>
              <a:rPr kumimoji="0" lang="en-GB" sz="2200" b="0" i="0" u="none" strike="noStrike" kern="1200" cap="none" spc="-50" normalizeH="0" baseline="0" noProof="0" dirty="0">
                <a:ln>
                  <a:noFill/>
                </a:ln>
                <a:solidFill>
                  <a:prstClr val="black"/>
                </a:solidFill>
                <a:effectLst/>
                <a:uLnTx/>
                <a:uFillTx/>
                <a:latin typeface="+mn-lt"/>
                <a:ea typeface="+mj-ea"/>
                <a:cs typeface="+mj-cs"/>
              </a:rPr>
              <a:t>Each standard is published on its own page with a business case for change and a briefing note</a:t>
            </a:r>
          </a:p>
          <a:p>
            <a:pPr marL="450850" marR="0" lvl="0" indent="-450850" defTabSz="914400" rtl="0" eaLnBrk="1" fontAlgn="auto" latinLnBrk="0" hangingPunct="1">
              <a:lnSpc>
                <a:spcPct val="100000"/>
              </a:lnSpc>
              <a:spcBef>
                <a:spcPct val="0"/>
              </a:spcBef>
              <a:spcAft>
                <a:spcPts val="1200"/>
              </a:spcAft>
              <a:buClrTx/>
              <a:buSzTx/>
              <a:buFont typeface="+mj-lt"/>
              <a:buAutoNum type="arabicPeriod"/>
              <a:tabLst/>
              <a:defRPr/>
            </a:pPr>
            <a:r>
              <a:rPr lang="en-GB" sz="2200" spc="-50" dirty="0">
                <a:solidFill>
                  <a:prstClr val="black"/>
                </a:solidFill>
                <a:latin typeface="+mn-lt"/>
              </a:rPr>
              <a:t>RSSB also publishes additional briefing content on the </a:t>
            </a:r>
            <a:r>
              <a:rPr lang="en-GB" sz="2200" spc="-50" dirty="0">
                <a:solidFill>
                  <a:prstClr val="black"/>
                </a:solidFill>
                <a:latin typeface="+mn-lt"/>
                <a:hlinkClick r:id="rId3"/>
              </a:rPr>
              <a:t>Latest updates to the Standards  page</a:t>
            </a:r>
            <a:r>
              <a:rPr lang="en-GB" sz="2200" spc="-50" dirty="0">
                <a:solidFill>
                  <a:prstClr val="black"/>
                </a:solidFill>
                <a:latin typeface="+mn-lt"/>
              </a:rPr>
              <a:t>, this includes Videos, PowerPoint slide decks, Briefing sheets, Process flowcharts Excel spreadsheets and other materials referenced in the standards published in that period</a:t>
            </a:r>
          </a:p>
          <a:p>
            <a:pPr marL="450850" lvl="0" indent="-450850">
              <a:spcAft>
                <a:spcPts val="1200"/>
              </a:spcAft>
              <a:buFont typeface="+mj-lt"/>
              <a:buAutoNum type="arabicPeriod"/>
              <a:defRPr/>
            </a:pPr>
            <a:r>
              <a:rPr lang="en-GB" sz="2200" spc="-50" dirty="0">
                <a:solidFill>
                  <a:prstClr val="black"/>
                </a:solidFill>
                <a:latin typeface="+mn-lt"/>
              </a:rPr>
              <a:t>RSSB runs free Standards Update Briefing Webinars where the technical authors from RSSB, supported by representatives form industry talk through the changes to standards and answer any questions you might have. Bookings to these events can be made here - </a:t>
            </a:r>
            <a:r>
              <a:rPr lang="en-GB" sz="2200" dirty="0">
                <a:solidFill>
                  <a:srgbClr val="116AC4"/>
                </a:solidFill>
                <a:latin typeface="+mn-lt"/>
                <a:hlinkClick r:id="rId4"/>
              </a:rPr>
              <a:t>https://www.rssb.co.uk/services-and-resources</a:t>
            </a:r>
            <a:r>
              <a:rPr lang="en-GB" sz="2200" dirty="0">
                <a:latin typeface="+mn-lt"/>
                <a:hlinkClick r:id="rId4"/>
              </a:rPr>
              <a:t>/s</a:t>
            </a:r>
            <a:endParaRPr lang="en-GB" sz="2200" dirty="0">
              <a:latin typeface="+mn-lt"/>
            </a:endParaRPr>
          </a:p>
          <a:p>
            <a:pPr marL="450850" lvl="0" indent="-450850">
              <a:spcAft>
                <a:spcPts val="1200"/>
              </a:spcAft>
              <a:defRPr/>
            </a:pPr>
            <a:r>
              <a:rPr lang="en-GB" sz="2200" dirty="0">
                <a:solidFill>
                  <a:schemeClr val="tx1"/>
                </a:solidFill>
                <a:latin typeface="+mn-lt"/>
              </a:rPr>
              <a:t>	Recordings of previous webinars can be found here - </a:t>
            </a:r>
            <a:r>
              <a:rPr lang="en-GB" sz="2200" dirty="0">
                <a:solidFill>
                  <a:schemeClr val="tx1"/>
                </a:solidFill>
                <a:latin typeface="+mn-lt"/>
                <a:hlinkClick r:id="rId5"/>
              </a:rPr>
              <a:t>https://www.rssb.co.uk/services-and-resources/services/events/Past-Webinars </a:t>
            </a:r>
            <a:endParaRPr lang="en-GB" sz="2200" spc="-50" dirty="0">
              <a:solidFill>
                <a:schemeClr val="tx1"/>
              </a:solidFill>
              <a:latin typeface="+mn-lt"/>
            </a:endParaRPr>
          </a:p>
        </p:txBody>
      </p:sp>
      <p:sp>
        <p:nvSpPr>
          <p:cNvPr id="5" name="Title 1">
            <a:extLst>
              <a:ext uri="{FF2B5EF4-FFF2-40B4-BE49-F238E27FC236}">
                <a16:creationId xmlns:a16="http://schemas.microsoft.com/office/drawing/2014/main" id="{0E72413D-6B11-45CA-A856-19D7C5A5DE28}"/>
              </a:ext>
            </a:extLst>
          </p:cNvPr>
          <p:cNvSpPr txBox="1">
            <a:spLocks/>
          </p:cNvSpPr>
          <p:nvPr/>
        </p:nvSpPr>
        <p:spPr>
          <a:xfrm>
            <a:off x="368300" y="1633750"/>
            <a:ext cx="1145540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defRPr/>
            </a:pPr>
            <a:r>
              <a:rPr kumimoji="0" lang="en-GB" sz="2200" b="0" i="0" u="none" strike="noStrike" kern="1200" cap="none" spc="-50" normalizeH="0" baseline="0" noProof="0" dirty="0">
                <a:ln>
                  <a:noFill/>
                </a:ln>
                <a:solidFill>
                  <a:prstClr val="black"/>
                </a:solidFill>
                <a:effectLst/>
                <a:uLnTx/>
                <a:uFillTx/>
                <a:latin typeface="+mn-lt"/>
                <a:ea typeface="+mj-ea"/>
                <a:cs typeface="+mj-cs"/>
              </a:rPr>
              <a:t>RSSB publishes </a:t>
            </a:r>
            <a:r>
              <a:rPr lang="en-GB" sz="2200" spc="-50" dirty="0">
                <a:solidFill>
                  <a:prstClr val="black"/>
                </a:solidFill>
                <a:latin typeface="+mn-lt"/>
              </a:rPr>
              <a:t>new and revised </a:t>
            </a:r>
            <a:r>
              <a:rPr kumimoji="0" lang="en-GB" sz="2200" b="0" i="0" u="none" strike="noStrike" kern="1200" cap="none" spc="-50" normalizeH="0" baseline="0" noProof="0" dirty="0">
                <a:ln>
                  <a:noFill/>
                </a:ln>
                <a:solidFill>
                  <a:prstClr val="black"/>
                </a:solidFill>
                <a:effectLst/>
                <a:uLnTx/>
                <a:uFillTx/>
                <a:latin typeface="+mn-lt"/>
                <a:ea typeface="+mj-ea"/>
                <a:cs typeface="+mj-cs"/>
              </a:rPr>
              <a:t>standard four times a year, in March, June, September and December. To ensure that you get the most from each standard published, RSSB also publishes lots </a:t>
            </a:r>
            <a:r>
              <a:rPr lang="en-GB" sz="2200" spc="-50" dirty="0">
                <a:solidFill>
                  <a:prstClr val="black"/>
                </a:solidFill>
                <a:latin typeface="+mn-lt"/>
              </a:rPr>
              <a:t>of supporting briefing materials -</a:t>
            </a:r>
            <a:endParaRPr kumimoji="0" lang="en-GB" sz="2200" b="0" i="0" u="none" strike="noStrike" kern="1200" cap="none" spc="-50" normalizeH="0" baseline="0" noProof="0" dirty="0">
              <a:ln>
                <a:noFill/>
              </a:ln>
              <a:solidFill>
                <a:prstClr val="black"/>
              </a:solidFill>
              <a:effectLst/>
              <a:uLnTx/>
              <a:uFillTx/>
              <a:latin typeface="+mn-lt"/>
              <a:ea typeface="+mj-ea"/>
              <a:cs typeface="+mj-cs"/>
            </a:endParaRPr>
          </a:p>
        </p:txBody>
      </p:sp>
      <p:pic>
        <p:nvPicPr>
          <p:cNvPr id="6" name="Picture 5">
            <a:hlinkClick r:id="" action="ppaction://hlinkshowjump?jump=nextslide" highlightClick="1"/>
            <a:extLst>
              <a:ext uri="{FF2B5EF4-FFF2-40B4-BE49-F238E27FC236}">
                <a16:creationId xmlns:a16="http://schemas.microsoft.com/office/drawing/2014/main" id="{4007CF7B-AFED-4B76-9C6C-92256FDD1FBE}"/>
              </a:ext>
            </a:extLst>
          </p:cNvPr>
          <p:cNvPicPr>
            <a:picLocks noChangeAspect="1"/>
          </p:cNvPicPr>
          <p:nvPr/>
        </p:nvPicPr>
        <p:blipFill>
          <a:blip r:embed="rId6"/>
          <a:stretch>
            <a:fillRect/>
          </a:stretch>
        </p:blipFill>
        <p:spPr>
          <a:xfrm>
            <a:off x="11290478" y="5991285"/>
            <a:ext cx="755970" cy="755970"/>
          </a:xfrm>
          <a:prstGeom prst="rect">
            <a:avLst/>
          </a:prstGeom>
        </p:spPr>
      </p:pic>
      <p:sp>
        <p:nvSpPr>
          <p:cNvPr id="7" name="Rectangle: Rounded Corners 6">
            <a:hlinkClick r:id="" action="ppaction://noaction" highlightClick="1"/>
            <a:extLst>
              <a:ext uri="{FF2B5EF4-FFF2-40B4-BE49-F238E27FC236}">
                <a16:creationId xmlns:a16="http://schemas.microsoft.com/office/drawing/2014/main" id="{622B8FC5-B535-4258-B2AC-AFEF505788AE}"/>
              </a:ext>
            </a:extLst>
          </p:cNvPr>
          <p:cNvSpPr/>
          <p:nvPr/>
        </p:nvSpPr>
        <p:spPr>
          <a:xfrm>
            <a:off x="2398491" y="515461"/>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73343ED-BF12-428F-A33F-C07F6E0CD5AB}"/>
              </a:ext>
            </a:extLst>
          </p:cNvPr>
          <p:cNvSpPr txBox="1">
            <a:spLocks/>
          </p:cNvSpPr>
          <p:nvPr/>
        </p:nvSpPr>
        <p:spPr>
          <a:xfrm>
            <a:off x="3086430" y="51294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RSSB resources to  help you get the most out of Standards </a:t>
            </a:r>
          </a:p>
        </p:txBody>
      </p:sp>
    </p:spTree>
    <p:extLst>
      <p:ext uri="{BB962C8B-B14F-4D97-AF65-F5344CB8AC3E}">
        <p14:creationId xmlns:p14="http://schemas.microsoft.com/office/powerpoint/2010/main" val="4254905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80770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Rectangle: Rounded Corners 91">
            <a:hlinkClick r:id="" action="ppaction://noaction" highlightClick="1"/>
            <a:extLst>
              <a:ext uri="{FF2B5EF4-FFF2-40B4-BE49-F238E27FC236}">
                <a16:creationId xmlns:a16="http://schemas.microsoft.com/office/drawing/2014/main" id="{6AE9CAC3-1347-465D-BA0C-E380FD8699C0}"/>
              </a:ext>
            </a:extLst>
          </p:cNvPr>
          <p:cNvSpPr/>
          <p:nvPr/>
        </p:nvSpPr>
        <p:spPr>
          <a:xfrm>
            <a:off x="2401431" y="3925240"/>
            <a:ext cx="7387200" cy="720000"/>
          </a:xfrm>
          <a:prstGeom prst="roundRect">
            <a:avLst>
              <a:gd name="adj" fmla="val 29218"/>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Rectangle: Rounded Corners 81">
            <a:hlinkClick r:id="" action="ppaction://noaction" highlightClick="1"/>
            <a:extLst>
              <a:ext uri="{FF2B5EF4-FFF2-40B4-BE49-F238E27FC236}">
                <a16:creationId xmlns:a16="http://schemas.microsoft.com/office/drawing/2014/main" id="{FC27B757-DE1F-4931-8A5C-469F838AA1FB}"/>
              </a:ext>
            </a:extLst>
          </p:cNvPr>
          <p:cNvSpPr/>
          <p:nvPr/>
        </p:nvSpPr>
        <p:spPr>
          <a:xfrm>
            <a:off x="2402884" y="2366474"/>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90823" y="805194"/>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RSSB resources to  help you get the most out of Standards </a:t>
            </a: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3832125" y="2380358"/>
            <a:ext cx="4535156"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standards in December 2020</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5" name="Title 1">
            <a:extLst>
              <a:ext uri="{FF2B5EF4-FFF2-40B4-BE49-F238E27FC236}">
                <a16:creationId xmlns:a16="http://schemas.microsoft.com/office/drawing/2014/main" id="{9AA705BE-ED3A-405A-919D-26340E68F37D}"/>
              </a:ext>
            </a:extLst>
          </p:cNvPr>
          <p:cNvSpPr txBox="1">
            <a:spLocks/>
          </p:cNvSpPr>
          <p:nvPr/>
        </p:nvSpPr>
        <p:spPr>
          <a:xfrm>
            <a:off x="2945798" y="3937916"/>
            <a:ext cx="6307810" cy="69539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Link to previous standards catalogues</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32" name="Rectangle 31">
            <a:hlinkClick r:id="" action="ppaction://hlinkshowjump?jump=previousslide" highlightClick="1"/>
            <a:extLst>
              <a:ext uri="{FF2B5EF4-FFF2-40B4-BE49-F238E27FC236}">
                <a16:creationId xmlns:a16="http://schemas.microsoft.com/office/drawing/2014/main" id="{09B79CC2-0A05-4796-B89D-624EE0BFB5EC}"/>
              </a:ext>
            </a:extLst>
          </p:cNvPr>
          <p:cNvSpPr/>
          <p:nvPr/>
        </p:nvSpPr>
        <p:spPr>
          <a:xfrm>
            <a:off x="2427880" y="799365"/>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hlinkClick r:id="rId3" action="ppaction://hlinksldjump" highlightClick="1"/>
            <a:extLst>
              <a:ext uri="{FF2B5EF4-FFF2-40B4-BE49-F238E27FC236}">
                <a16:creationId xmlns:a16="http://schemas.microsoft.com/office/drawing/2014/main" id="{A95D116C-65F6-43E5-A95C-F21CCA165731}"/>
              </a:ext>
            </a:extLst>
          </p:cNvPr>
          <p:cNvSpPr/>
          <p:nvPr/>
        </p:nvSpPr>
        <p:spPr>
          <a:xfrm>
            <a:off x="2411861" y="2372302"/>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hlinkClick r:id="rId4" highlightClick="1"/>
            <a:extLst>
              <a:ext uri="{FF2B5EF4-FFF2-40B4-BE49-F238E27FC236}">
                <a16:creationId xmlns:a16="http://schemas.microsoft.com/office/drawing/2014/main" id="{F5D4C395-9E45-4143-A83B-9348DCA320DA}"/>
              </a:ext>
            </a:extLst>
          </p:cNvPr>
          <p:cNvSpPr/>
          <p:nvPr/>
        </p:nvSpPr>
        <p:spPr>
          <a:xfrm>
            <a:off x="2506760" y="3916130"/>
            <a:ext cx="7278121" cy="716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ACB703D0-F5E5-495A-88B1-2BC2235A8D92}"/>
              </a:ext>
            </a:extLst>
          </p:cNvPr>
          <p:cNvPicPr>
            <a:picLocks noChangeAspect="1"/>
          </p:cNvPicPr>
          <p:nvPr/>
        </p:nvPicPr>
        <p:blipFill>
          <a:blip r:embed="rId5"/>
          <a:stretch>
            <a:fillRect/>
          </a:stretch>
        </p:blipFill>
        <p:spPr>
          <a:xfrm>
            <a:off x="9359829" y="3926986"/>
            <a:ext cx="755970" cy="755970"/>
          </a:xfrm>
          <a:prstGeom prst="rect">
            <a:avLst/>
          </a:prstGeom>
        </p:spPr>
      </p:pic>
    </p:spTree>
    <p:extLst>
      <p:ext uri="{BB962C8B-B14F-4D97-AF65-F5344CB8AC3E}">
        <p14:creationId xmlns:p14="http://schemas.microsoft.com/office/powerpoint/2010/main" val="8689573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grpSp>
        <p:nvGrpSpPr>
          <p:cNvPr id="3" name="Group 2">
            <a:extLst>
              <a:ext uri="{FF2B5EF4-FFF2-40B4-BE49-F238E27FC236}">
                <a16:creationId xmlns:a16="http://schemas.microsoft.com/office/drawing/2014/main" id="{1CEAFE69-AB42-40B5-807F-F270695F8860}"/>
              </a:ext>
            </a:extLst>
          </p:cNvPr>
          <p:cNvGrpSpPr/>
          <p:nvPr/>
        </p:nvGrpSpPr>
        <p:grpSpPr>
          <a:xfrm>
            <a:off x="4789303" y="912176"/>
            <a:ext cx="1060424" cy="1063229"/>
            <a:chOff x="4789303" y="912176"/>
            <a:chExt cx="1060424" cy="1063229"/>
          </a:xfrm>
        </p:grpSpPr>
        <p:sp>
          <p:nvSpPr>
            <p:cNvPr id="84" name="Oval 83">
              <a:hlinkClick r:id="rId3" action="ppaction://hlinksldjump" highlightClick="1"/>
              <a:extLst>
                <a:ext uri="{FF2B5EF4-FFF2-40B4-BE49-F238E27FC236}">
                  <a16:creationId xmlns:a16="http://schemas.microsoft.com/office/drawing/2014/main" id="{13413389-6F99-4BC1-821A-4A69B4F20CC6}"/>
                </a:ext>
              </a:extLst>
            </p:cNvPr>
            <p:cNvSpPr>
              <a:spLocks noChangeArrowheads="1"/>
            </p:cNvSpPr>
            <p:nvPr/>
          </p:nvSpPr>
          <p:spPr bwMode="auto">
            <a:xfrm>
              <a:off x="4789303" y="912176"/>
              <a:ext cx="1060424" cy="1063229"/>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85" name="Group 84">
              <a:extLst>
                <a:ext uri="{FF2B5EF4-FFF2-40B4-BE49-F238E27FC236}">
                  <a16:creationId xmlns:a16="http://schemas.microsoft.com/office/drawing/2014/main" id="{44832088-E9C9-4C91-AD63-26B98B6888D0}"/>
                </a:ext>
              </a:extLst>
            </p:cNvPr>
            <p:cNvGrpSpPr/>
            <p:nvPr/>
          </p:nvGrpSpPr>
          <p:grpSpPr>
            <a:xfrm>
              <a:off x="5037534" y="1065886"/>
              <a:ext cx="563962" cy="755808"/>
              <a:chOff x="4686258" y="3133637"/>
              <a:chExt cx="563962" cy="755808"/>
            </a:xfrm>
            <a:solidFill>
              <a:schemeClr val="bg1"/>
            </a:solidFill>
          </p:grpSpPr>
          <p:sp>
            <p:nvSpPr>
              <p:cNvPr id="86" name="Graphic 3" descr="Train">
                <a:extLst>
                  <a:ext uri="{FF2B5EF4-FFF2-40B4-BE49-F238E27FC236}">
                    <a16:creationId xmlns:a16="http://schemas.microsoft.com/office/drawing/2014/main" id="{38B5E177-FE38-448D-89E8-22E285A7B7E8}"/>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a:p>
            </p:txBody>
          </p:sp>
          <p:cxnSp>
            <p:nvCxnSpPr>
              <p:cNvPr id="87" name="Straight Connector 86">
                <a:extLst>
                  <a:ext uri="{FF2B5EF4-FFF2-40B4-BE49-F238E27FC236}">
                    <a16:creationId xmlns:a16="http://schemas.microsoft.com/office/drawing/2014/main" id="{E204AC86-B758-4649-952F-30902121BD00}"/>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AFAB0F8-D5C6-4F36-9916-6D4E78A2544A}"/>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3346794D-D955-40ED-9509-756448FB547B}"/>
              </a:ext>
            </a:extLst>
          </p:cNvPr>
          <p:cNvGrpSpPr/>
          <p:nvPr/>
        </p:nvGrpSpPr>
        <p:grpSpPr>
          <a:xfrm>
            <a:off x="4789303" y="4492993"/>
            <a:ext cx="1060424" cy="1063229"/>
            <a:chOff x="6791024" y="4803339"/>
            <a:chExt cx="1060424" cy="1063229"/>
          </a:xfrm>
        </p:grpSpPr>
        <p:sp>
          <p:nvSpPr>
            <p:cNvPr id="73" name="Oval 72">
              <a:extLst>
                <a:ext uri="{FF2B5EF4-FFF2-40B4-BE49-F238E27FC236}">
                  <a16:creationId xmlns:a16="http://schemas.microsoft.com/office/drawing/2014/main" id="{30B538FD-F655-4E8A-9BAC-9C8CDE8E8D73}"/>
                </a:ext>
              </a:extLst>
            </p:cNvPr>
            <p:cNvSpPr>
              <a:spLocks noChangeArrowheads="1"/>
            </p:cNvSpPr>
            <p:nvPr/>
          </p:nvSpPr>
          <p:spPr bwMode="auto">
            <a:xfrm flipV="1">
              <a:off x="6791024" y="4803339"/>
              <a:ext cx="1060424" cy="1063229"/>
            </a:xfrm>
            <a:prstGeom prst="ellipse">
              <a:avLst/>
            </a:prstGeom>
            <a:solidFill>
              <a:srgbClr val="093C48"/>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74" name="Group 73">
              <a:extLst>
                <a:ext uri="{FF2B5EF4-FFF2-40B4-BE49-F238E27FC236}">
                  <a16:creationId xmlns:a16="http://schemas.microsoft.com/office/drawing/2014/main" id="{9E4BE932-2456-4102-9321-258B112EB936}"/>
                </a:ext>
              </a:extLst>
            </p:cNvPr>
            <p:cNvGrpSpPr/>
            <p:nvPr/>
          </p:nvGrpSpPr>
          <p:grpSpPr>
            <a:xfrm>
              <a:off x="6889048" y="5220335"/>
              <a:ext cx="864375" cy="381593"/>
              <a:chOff x="6062497" y="4040948"/>
              <a:chExt cx="864375" cy="381593"/>
            </a:xfrm>
          </p:grpSpPr>
          <p:grpSp>
            <p:nvGrpSpPr>
              <p:cNvPr id="76" name="Group 75">
                <a:extLst>
                  <a:ext uri="{FF2B5EF4-FFF2-40B4-BE49-F238E27FC236}">
                    <a16:creationId xmlns:a16="http://schemas.microsoft.com/office/drawing/2014/main" id="{CFD376A0-17FF-4828-985D-C070C390F281}"/>
                  </a:ext>
                </a:extLst>
              </p:cNvPr>
              <p:cNvGrpSpPr/>
              <p:nvPr/>
            </p:nvGrpSpPr>
            <p:grpSpPr>
              <a:xfrm>
                <a:off x="6255084" y="4059281"/>
                <a:ext cx="472849" cy="363260"/>
                <a:chOff x="3676028" y="3003163"/>
                <a:chExt cx="472849" cy="363260"/>
              </a:xfrm>
            </p:grpSpPr>
            <p:cxnSp>
              <p:nvCxnSpPr>
                <p:cNvPr id="78" name="Straight Connector 77">
                  <a:extLst>
                    <a:ext uri="{FF2B5EF4-FFF2-40B4-BE49-F238E27FC236}">
                      <a16:creationId xmlns:a16="http://schemas.microsoft.com/office/drawing/2014/main" id="{4560AFF8-FE99-4C64-AC65-F49034A7CAF7}"/>
                    </a:ext>
                  </a:extLst>
                </p:cNvPr>
                <p:cNvCxnSpPr>
                  <a:cxnSpLocks/>
                </p:cNvCxnSpPr>
                <p:nvPr/>
              </p:nvCxnSpPr>
              <p:spPr>
                <a:xfrm>
                  <a:off x="3765511" y="3044214"/>
                  <a:ext cx="383366" cy="141987"/>
                </a:xfrm>
                <a:prstGeom prst="line">
                  <a:avLst/>
                </a:prstGeom>
                <a:ln w="19050" cap="rnd">
                  <a:solidFill>
                    <a:schemeClr val="bg1"/>
                  </a:solidFill>
                  <a:round/>
                  <a:headEnd w="sm" len="sm"/>
                  <a:tailEnd type="oval" w="sm" len="sm"/>
                </a:ln>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55D1B1-79C2-4D33-A1DB-6DA98D3A8BCD}"/>
                    </a:ext>
                  </a:extLst>
                </p:cNvPr>
                <p:cNvCxnSpPr>
                  <a:cxnSpLocks/>
                </p:cNvCxnSpPr>
                <p:nvPr/>
              </p:nvCxnSpPr>
              <p:spPr>
                <a:xfrm flipV="1">
                  <a:off x="3856383" y="3186201"/>
                  <a:ext cx="292494" cy="137942"/>
                </a:xfrm>
                <a:prstGeom prst="line">
                  <a:avLst/>
                </a:prstGeom>
                <a:ln w="19050" cap="rnd">
                  <a:solidFill>
                    <a:schemeClr val="bg1"/>
                  </a:solidFill>
                  <a:round/>
                  <a:headEnd w="sm" len="sm"/>
                  <a:tailEnd type="oval" w="sm" len="sm"/>
                </a:ln>
                <a:effectLst/>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A1893019-DBE6-4377-8ED1-9FF727183076}"/>
                    </a:ext>
                  </a:extLst>
                </p:cNvPr>
                <p:cNvSpPr/>
                <p:nvPr/>
              </p:nvSpPr>
              <p:spPr>
                <a:xfrm>
                  <a:off x="3745525" y="3308282"/>
                  <a:ext cx="235640" cy="58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3F3A41A4-9E75-4E9C-8739-F885AB06E948}"/>
                    </a:ext>
                  </a:extLst>
                </p:cNvPr>
                <p:cNvSpPr/>
                <p:nvPr/>
              </p:nvSpPr>
              <p:spPr>
                <a:xfrm>
                  <a:off x="3723063" y="3010867"/>
                  <a:ext cx="84892"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282190EA-6FA7-4316-900F-2816A5D1956D}"/>
                    </a:ext>
                  </a:extLst>
                </p:cNvPr>
                <p:cNvSpPr/>
                <p:nvPr/>
              </p:nvSpPr>
              <p:spPr>
                <a:xfrm>
                  <a:off x="3676028" y="3003163"/>
                  <a:ext cx="180000" cy="25200"/>
                </a:xfrm>
                <a:custGeom>
                  <a:avLst/>
                  <a:gdLst>
                    <a:gd name="connsiteX0" fmla="*/ 0 w 166255"/>
                    <a:gd name="connsiteY0" fmla="*/ 32544 h 36158"/>
                    <a:gd name="connsiteX1" fmla="*/ 83128 w 166255"/>
                    <a:gd name="connsiteY1" fmla="*/ 15 h 36158"/>
                    <a:gd name="connsiteX2" fmla="*/ 166255 w 166255"/>
                    <a:gd name="connsiteY2" fmla="*/ 36158 h 36158"/>
                    <a:gd name="connsiteX0" fmla="*/ 0 w 166255"/>
                    <a:gd name="connsiteY0" fmla="*/ 0 h 3614"/>
                    <a:gd name="connsiteX1" fmla="*/ 166255 w 166255"/>
                    <a:gd name="connsiteY1" fmla="*/ 3614 h 3614"/>
                    <a:gd name="connsiteX0" fmla="*/ 0 w 10000"/>
                    <a:gd name="connsiteY0" fmla="*/ 47853 h 57853"/>
                    <a:gd name="connsiteX1" fmla="*/ 10000 w 10000"/>
                    <a:gd name="connsiteY1" fmla="*/ 57853 h 57853"/>
                    <a:gd name="connsiteX0" fmla="*/ 0 w 10000"/>
                    <a:gd name="connsiteY0" fmla="*/ 67618 h 77618"/>
                    <a:gd name="connsiteX1" fmla="*/ 10000 w 10000"/>
                    <a:gd name="connsiteY1" fmla="*/ 77618 h 77618"/>
                  </a:gdLst>
                  <a:ahLst/>
                  <a:cxnLst>
                    <a:cxn ang="0">
                      <a:pos x="connsiteX0" y="connsiteY0"/>
                    </a:cxn>
                    <a:cxn ang="0">
                      <a:pos x="connsiteX1" y="connsiteY1"/>
                    </a:cxn>
                  </a:cxnLst>
                  <a:rect l="l" t="t" r="r" b="b"/>
                  <a:pathLst>
                    <a:path w="10000" h="77618">
                      <a:moveTo>
                        <a:pt x="0" y="67618"/>
                      </a:moveTo>
                      <a:cubicBezTo>
                        <a:pt x="3768" y="-44056"/>
                        <a:pt x="7754" y="-722"/>
                        <a:pt x="10000" y="77618"/>
                      </a:cubicBez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7" name="Straight Connector 76">
                <a:extLst>
                  <a:ext uri="{FF2B5EF4-FFF2-40B4-BE49-F238E27FC236}">
                    <a16:creationId xmlns:a16="http://schemas.microsoft.com/office/drawing/2014/main" id="{BA241F86-26C8-45C7-832E-479616967F01}"/>
                  </a:ext>
                </a:extLst>
              </p:cNvPr>
              <p:cNvCxnSpPr>
                <a:cxnSpLocks/>
              </p:cNvCxnSpPr>
              <p:nvPr/>
            </p:nvCxnSpPr>
            <p:spPr>
              <a:xfrm>
                <a:off x="6062497" y="4040948"/>
                <a:ext cx="864375" cy="0"/>
              </a:xfrm>
              <a:prstGeom prst="line">
                <a:avLst/>
              </a:prstGeom>
              <a:ln w="19050"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CB5CEE13-6138-4F69-843F-DCA36CD20AF9}"/>
              </a:ext>
            </a:extLst>
          </p:cNvPr>
          <p:cNvGrpSpPr/>
          <p:nvPr/>
        </p:nvGrpSpPr>
        <p:grpSpPr>
          <a:xfrm>
            <a:off x="962059" y="2677931"/>
            <a:ext cx="1060424" cy="1063229"/>
            <a:chOff x="3278582" y="2880728"/>
            <a:chExt cx="1060424" cy="1063229"/>
          </a:xfrm>
        </p:grpSpPr>
        <p:sp>
          <p:nvSpPr>
            <p:cNvPr id="62" name="Oval 61">
              <a:extLst>
                <a:ext uri="{FF2B5EF4-FFF2-40B4-BE49-F238E27FC236}">
                  <a16:creationId xmlns:a16="http://schemas.microsoft.com/office/drawing/2014/main" id="{19A1FFF3-9113-4712-AFD5-27B39CDB15EB}"/>
                </a:ext>
              </a:extLst>
            </p:cNvPr>
            <p:cNvSpPr>
              <a:spLocks noChangeArrowheads="1"/>
            </p:cNvSpPr>
            <p:nvPr/>
          </p:nvSpPr>
          <p:spPr bwMode="auto">
            <a:xfrm rot="19680000">
              <a:off x="3278582" y="2880728"/>
              <a:ext cx="1060424" cy="1063229"/>
            </a:xfrm>
            <a:prstGeom prst="ellipse">
              <a:avLst/>
            </a:prstGeom>
            <a:solidFill>
              <a:srgbClr val="79C121"/>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63" name="Group 62">
              <a:extLst>
                <a:ext uri="{FF2B5EF4-FFF2-40B4-BE49-F238E27FC236}">
                  <a16:creationId xmlns:a16="http://schemas.microsoft.com/office/drawing/2014/main" id="{C98EC9AE-0645-4DB0-AC8F-20B6CB590036}"/>
                </a:ext>
              </a:extLst>
            </p:cNvPr>
            <p:cNvGrpSpPr/>
            <p:nvPr/>
          </p:nvGrpSpPr>
          <p:grpSpPr>
            <a:xfrm>
              <a:off x="3693103" y="2917889"/>
              <a:ext cx="231382" cy="988903"/>
              <a:chOff x="4194681" y="3512141"/>
              <a:chExt cx="231382" cy="984464"/>
            </a:xfrm>
          </p:grpSpPr>
          <p:grpSp>
            <p:nvGrpSpPr>
              <p:cNvPr id="64" name="Group 63">
                <a:extLst>
                  <a:ext uri="{FF2B5EF4-FFF2-40B4-BE49-F238E27FC236}">
                    <a16:creationId xmlns:a16="http://schemas.microsoft.com/office/drawing/2014/main" id="{3922D475-1D80-4DF2-8EC8-9BD1D9610237}"/>
                  </a:ext>
                </a:extLst>
              </p:cNvPr>
              <p:cNvGrpSpPr/>
              <p:nvPr/>
            </p:nvGrpSpPr>
            <p:grpSpPr>
              <a:xfrm>
                <a:off x="4194681" y="3512141"/>
                <a:ext cx="231382" cy="984464"/>
                <a:chOff x="4143084" y="4348977"/>
                <a:chExt cx="206256" cy="877560"/>
              </a:xfrm>
            </p:grpSpPr>
            <p:cxnSp>
              <p:nvCxnSpPr>
                <p:cNvPr id="66" name="Straight Connector 65">
                  <a:extLst>
                    <a:ext uri="{FF2B5EF4-FFF2-40B4-BE49-F238E27FC236}">
                      <a16:creationId xmlns:a16="http://schemas.microsoft.com/office/drawing/2014/main" id="{7D050CCB-38F0-4191-9371-78C921B00A01}"/>
                    </a:ext>
                  </a:extLst>
                </p:cNvPr>
                <p:cNvCxnSpPr>
                  <a:cxnSpLocks/>
                </p:cNvCxnSpPr>
                <p:nvPr/>
              </p:nvCxnSpPr>
              <p:spPr>
                <a:xfrm flipH="1">
                  <a:off x="4246212" y="4621768"/>
                  <a:ext cx="176" cy="604769"/>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BA524EB4-ABAD-4999-9B86-9B5114EE5EBC}"/>
                    </a:ext>
                  </a:extLst>
                </p:cNvPr>
                <p:cNvGrpSpPr/>
                <p:nvPr/>
              </p:nvGrpSpPr>
              <p:grpSpPr>
                <a:xfrm>
                  <a:off x="4143084" y="4348977"/>
                  <a:ext cx="206256" cy="565528"/>
                  <a:chOff x="4143084" y="4240690"/>
                  <a:chExt cx="206256" cy="565528"/>
                </a:xfrm>
              </p:grpSpPr>
              <p:grpSp>
                <p:nvGrpSpPr>
                  <p:cNvPr id="68" name="Group 67">
                    <a:extLst>
                      <a:ext uri="{FF2B5EF4-FFF2-40B4-BE49-F238E27FC236}">
                        <a16:creationId xmlns:a16="http://schemas.microsoft.com/office/drawing/2014/main" id="{6BB6B2FE-C050-4A80-9006-5FC32B336C22}"/>
                      </a:ext>
                    </a:extLst>
                  </p:cNvPr>
                  <p:cNvGrpSpPr/>
                  <p:nvPr/>
                </p:nvGrpSpPr>
                <p:grpSpPr>
                  <a:xfrm>
                    <a:off x="4143084" y="4240690"/>
                    <a:ext cx="206256" cy="565528"/>
                    <a:chOff x="4200738" y="4418928"/>
                    <a:chExt cx="206256" cy="565528"/>
                  </a:xfrm>
                </p:grpSpPr>
                <p:sp>
                  <p:nvSpPr>
                    <p:cNvPr id="71" name="Rectangle: Rounded Corners 70">
                      <a:extLst>
                        <a:ext uri="{FF2B5EF4-FFF2-40B4-BE49-F238E27FC236}">
                          <a16:creationId xmlns:a16="http://schemas.microsoft.com/office/drawing/2014/main" id="{FB4B5B53-8CEC-4BD2-9068-031545ECEEB3}"/>
                        </a:ext>
                      </a:extLst>
                    </p:cNvPr>
                    <p:cNvSpPr/>
                    <p:nvPr/>
                  </p:nvSpPr>
                  <p:spPr>
                    <a:xfrm>
                      <a:off x="4200738" y="4418928"/>
                      <a:ext cx="206256" cy="56552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15FCDC61-FE73-4919-B1FD-1B701EA6A55F}"/>
                        </a:ext>
                      </a:extLst>
                    </p:cNvPr>
                    <p:cNvSpPr/>
                    <p:nvPr/>
                  </p:nvSpPr>
                  <p:spPr>
                    <a:xfrm>
                      <a:off x="4228674" y="4445604"/>
                      <a:ext cx="150737" cy="157084"/>
                    </a:xfrm>
                    <a:prstGeom prst="ellipse">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0" name="Oval 69">
                    <a:extLst>
                      <a:ext uri="{FF2B5EF4-FFF2-40B4-BE49-F238E27FC236}">
                        <a16:creationId xmlns:a16="http://schemas.microsoft.com/office/drawing/2014/main" id="{1D8D3C91-3CB5-45B1-8181-59919CC322F8}"/>
                      </a:ext>
                    </a:extLst>
                  </p:cNvPr>
                  <p:cNvSpPr/>
                  <p:nvPr/>
                </p:nvSpPr>
                <p:spPr>
                  <a:xfrm>
                    <a:off x="4171020" y="4443011"/>
                    <a:ext cx="150737" cy="157084"/>
                  </a:xfrm>
                  <a:prstGeom prst="ellipse">
                    <a:avLst/>
                  </a:prstGeom>
                  <a:pattFill prst="pct40">
                    <a:fgClr>
                      <a:srgbClr val="79C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5" name="Oval 64">
                <a:extLst>
                  <a:ext uri="{FF2B5EF4-FFF2-40B4-BE49-F238E27FC236}">
                    <a16:creationId xmlns:a16="http://schemas.microsoft.com/office/drawing/2014/main" id="{F6003E89-3A24-471C-9F13-6C69E5E591C7}"/>
                  </a:ext>
                </a:extLst>
              </p:cNvPr>
              <p:cNvSpPr/>
              <p:nvPr/>
            </p:nvSpPr>
            <p:spPr>
              <a:xfrm>
                <a:off x="4226020" y="3940158"/>
                <a:ext cx="169100" cy="176220"/>
              </a:xfrm>
              <a:prstGeom prst="ellipse">
                <a:avLst/>
              </a:prstGeom>
              <a:solidFill>
                <a:srgbClr val="79C1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8" name="Oval 57">
            <a:extLst>
              <a:ext uri="{FF2B5EF4-FFF2-40B4-BE49-F238E27FC236}">
                <a16:creationId xmlns:a16="http://schemas.microsoft.com/office/drawing/2014/main" id="{D3A13308-F697-433F-B6C1-9861E09B08A5}"/>
              </a:ext>
            </a:extLst>
          </p:cNvPr>
          <p:cNvSpPr>
            <a:spLocks noChangeArrowheads="1"/>
          </p:cNvSpPr>
          <p:nvPr/>
        </p:nvSpPr>
        <p:spPr bwMode="auto">
          <a:xfrm>
            <a:off x="939199" y="912176"/>
            <a:ext cx="1060424" cy="1063229"/>
          </a:xfrm>
          <a:prstGeom prst="ellipse">
            <a:avLst/>
          </a:prstGeom>
          <a:solidFill>
            <a:srgbClr val="33A860"/>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59" name="Graphic 58" descr="Excavator">
            <a:extLst>
              <a:ext uri="{FF2B5EF4-FFF2-40B4-BE49-F238E27FC236}">
                <a16:creationId xmlns:a16="http://schemas.microsoft.com/office/drawing/2014/main" id="{A0D4397F-0FFD-47BE-B619-52857F336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071" y="920655"/>
            <a:ext cx="914400" cy="914400"/>
          </a:xfrm>
          <a:prstGeom prst="rect">
            <a:avLst/>
          </a:prstGeom>
        </p:spPr>
      </p:pic>
      <p:grpSp>
        <p:nvGrpSpPr>
          <p:cNvPr id="46" name="Group 45">
            <a:extLst>
              <a:ext uri="{FF2B5EF4-FFF2-40B4-BE49-F238E27FC236}">
                <a16:creationId xmlns:a16="http://schemas.microsoft.com/office/drawing/2014/main" id="{E33E2D71-CBAE-4CE8-9B8A-1671F7A65EC1}"/>
              </a:ext>
            </a:extLst>
          </p:cNvPr>
          <p:cNvGrpSpPr/>
          <p:nvPr/>
        </p:nvGrpSpPr>
        <p:grpSpPr>
          <a:xfrm>
            <a:off x="4789303" y="2677931"/>
            <a:ext cx="1060424" cy="1063229"/>
            <a:chOff x="7834224" y="2880727"/>
            <a:chExt cx="1060424" cy="1063229"/>
          </a:xfrm>
        </p:grpSpPr>
        <p:sp>
          <p:nvSpPr>
            <p:cNvPr id="47" name="Oval 46">
              <a:extLst>
                <a:ext uri="{FF2B5EF4-FFF2-40B4-BE49-F238E27FC236}">
                  <a16:creationId xmlns:a16="http://schemas.microsoft.com/office/drawing/2014/main" id="{AD4584DD-91A4-4954-96A3-6386BA092E7C}"/>
                </a:ext>
              </a:extLst>
            </p:cNvPr>
            <p:cNvSpPr>
              <a:spLocks noChangeArrowheads="1"/>
            </p:cNvSpPr>
            <p:nvPr/>
          </p:nvSpPr>
          <p:spPr bwMode="auto">
            <a:xfrm flipV="1">
              <a:off x="7834224" y="2880727"/>
              <a:ext cx="1060424" cy="1063229"/>
            </a:xfrm>
            <a:prstGeom prst="ellipse">
              <a:avLst/>
            </a:prstGeom>
            <a:solidFill>
              <a:srgbClr val="0E4061"/>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48" name="Group 47">
              <a:extLst>
                <a:ext uri="{FF2B5EF4-FFF2-40B4-BE49-F238E27FC236}">
                  <a16:creationId xmlns:a16="http://schemas.microsoft.com/office/drawing/2014/main" id="{1F6866FA-6D0A-4D3D-88FF-5A75C8839905}"/>
                </a:ext>
              </a:extLst>
            </p:cNvPr>
            <p:cNvGrpSpPr/>
            <p:nvPr/>
          </p:nvGrpSpPr>
          <p:grpSpPr>
            <a:xfrm>
              <a:off x="7945082" y="3071506"/>
              <a:ext cx="838708" cy="552660"/>
              <a:chOff x="5676646" y="3087808"/>
              <a:chExt cx="838708" cy="552660"/>
            </a:xfrm>
          </p:grpSpPr>
          <p:cxnSp>
            <p:nvCxnSpPr>
              <p:cNvPr id="49" name="Straight Connector 48">
                <a:extLst>
                  <a:ext uri="{FF2B5EF4-FFF2-40B4-BE49-F238E27FC236}">
                    <a16:creationId xmlns:a16="http://schemas.microsoft.com/office/drawing/2014/main" id="{C8D2B28B-4937-40C5-B6DF-A6026DCBA7DB}"/>
                  </a:ext>
                </a:extLst>
              </p:cNvPr>
              <p:cNvCxnSpPr>
                <a:cxnSpLocks/>
              </p:cNvCxnSpPr>
              <p:nvPr/>
            </p:nvCxnSpPr>
            <p:spPr>
              <a:xfrm flipH="1" flipV="1">
                <a:off x="6131916" y="3087808"/>
                <a:ext cx="383438" cy="552660"/>
              </a:xfrm>
              <a:prstGeom prst="line">
                <a:avLst/>
              </a:prstGeom>
              <a:ln w="19050"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10F201D-CD6D-49A1-BB8E-9785FFAA0B94}"/>
                  </a:ext>
                </a:extLst>
              </p:cNvPr>
              <p:cNvCxnSpPr>
                <a:cxnSpLocks/>
              </p:cNvCxnSpPr>
              <p:nvPr/>
            </p:nvCxnSpPr>
            <p:spPr>
              <a:xfrm flipV="1">
                <a:off x="5676646" y="3087808"/>
                <a:ext cx="383439" cy="552659"/>
              </a:xfrm>
              <a:prstGeom prst="line">
                <a:avLst/>
              </a:prstGeom>
              <a:ln w="19050"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B60D7A-F8DD-4A9C-ADBB-EE7CE2E41EA4}"/>
                  </a:ext>
                </a:extLst>
              </p:cNvPr>
              <p:cNvCxnSpPr>
                <a:cxnSpLocks/>
              </p:cNvCxnSpPr>
              <p:nvPr/>
            </p:nvCxnSpPr>
            <p:spPr>
              <a:xfrm>
                <a:off x="5707709" y="3597803"/>
                <a:ext cx="77658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5215CC-42AB-4EAA-8CD4-286285969F77}"/>
                  </a:ext>
                </a:extLst>
              </p:cNvPr>
              <p:cNvCxnSpPr>
                <a:cxnSpLocks/>
              </p:cNvCxnSpPr>
              <p:nvPr/>
            </p:nvCxnSpPr>
            <p:spPr>
              <a:xfrm>
                <a:off x="5776231" y="3500211"/>
                <a:ext cx="639537"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1AA799-F7E4-413C-86DD-0267F240687A}"/>
                  </a:ext>
                </a:extLst>
              </p:cNvPr>
              <p:cNvCxnSpPr>
                <a:cxnSpLocks/>
              </p:cNvCxnSpPr>
              <p:nvPr/>
            </p:nvCxnSpPr>
            <p:spPr>
              <a:xfrm>
                <a:off x="5844021" y="3409654"/>
                <a:ext cx="502493"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A1896E4-9721-4BA2-8275-92AD5B018C35}"/>
                  </a:ext>
                </a:extLst>
              </p:cNvPr>
              <p:cNvCxnSpPr>
                <a:cxnSpLocks/>
              </p:cNvCxnSpPr>
              <p:nvPr/>
            </p:nvCxnSpPr>
            <p:spPr>
              <a:xfrm>
                <a:off x="5913275" y="3324143"/>
                <a:ext cx="36545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3B52D0-D56C-4D32-B54C-B77B67F1F45E}"/>
                  </a:ext>
                </a:extLst>
              </p:cNvPr>
              <p:cNvCxnSpPr>
                <a:cxnSpLocks/>
              </p:cNvCxnSpPr>
              <p:nvPr/>
            </p:nvCxnSpPr>
            <p:spPr>
              <a:xfrm>
                <a:off x="5963172" y="3240620"/>
                <a:ext cx="27000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EFD471-9F60-4E04-A1C2-63A0FFE4D871}"/>
                  </a:ext>
                </a:extLst>
              </p:cNvPr>
              <p:cNvCxnSpPr>
                <a:cxnSpLocks/>
              </p:cNvCxnSpPr>
              <p:nvPr/>
            </p:nvCxnSpPr>
            <p:spPr>
              <a:xfrm>
                <a:off x="6016077" y="3166271"/>
                <a:ext cx="16200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8F69A7-A3F1-4981-A0DF-E0250B06367C}"/>
                  </a:ext>
                </a:extLst>
              </p:cNvPr>
              <p:cNvCxnSpPr>
                <a:cxnSpLocks/>
              </p:cNvCxnSpPr>
              <p:nvPr/>
            </p:nvCxnSpPr>
            <p:spPr>
              <a:xfrm>
                <a:off x="6057058" y="3105700"/>
                <a:ext cx="79200" cy="0"/>
              </a:xfrm>
              <a:prstGeom prst="line">
                <a:avLst/>
              </a:prstGeom>
              <a:ln w="69850"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sp>
        <p:nvSpPr>
          <p:cNvPr id="111" name="Rectangle 110">
            <a:extLst>
              <a:ext uri="{FF2B5EF4-FFF2-40B4-BE49-F238E27FC236}">
                <a16:creationId xmlns:a16="http://schemas.microsoft.com/office/drawing/2014/main" id="{8E4C9954-99D4-4A6A-9ACB-E06C95ED65E5}"/>
              </a:ext>
            </a:extLst>
          </p:cNvPr>
          <p:cNvSpPr/>
          <p:nvPr/>
        </p:nvSpPr>
        <p:spPr>
          <a:xfrm>
            <a:off x="1960950" y="1213883"/>
            <a:ext cx="799294" cy="384721"/>
          </a:xfrm>
          <a:prstGeom prst="rect">
            <a:avLst/>
          </a:prstGeom>
        </p:spPr>
        <p:txBody>
          <a:bodyPr wrap="square">
            <a:spAutoFit/>
          </a:bodyPr>
          <a:lstStyle/>
          <a:p>
            <a:pPr defTabSz="1219170">
              <a:lnSpc>
                <a:spcPct val="95000"/>
              </a:lnSpc>
              <a:spcBef>
                <a:spcPts val="400"/>
              </a:spcBef>
              <a:spcAft>
                <a:spcPts val="400"/>
              </a:spcAft>
            </a:pPr>
            <a:r>
              <a:rPr lang="en-GB" sz="2000" dirty="0"/>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5864439" y="1250815"/>
            <a:ext cx="1639724" cy="384721"/>
          </a:xfrm>
          <a:prstGeom prst="rect">
            <a:avLst/>
          </a:prstGeom>
        </p:spPr>
        <p:txBody>
          <a:bodyPr wrap="square">
            <a:spAutoFit/>
          </a:bodyPr>
          <a:lstStyle/>
          <a:p>
            <a:pPr defTabSz="1219170">
              <a:lnSpc>
                <a:spcPct val="95000"/>
              </a:lnSpc>
              <a:spcBef>
                <a:spcPts val="400"/>
              </a:spcBef>
              <a:spcAft>
                <a:spcPts val="400"/>
              </a:spcAft>
            </a:pPr>
            <a:r>
              <a:rPr lang="en-GB" sz="2000" dirty="0"/>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5816981" y="3059678"/>
            <a:ext cx="1838302" cy="384721"/>
          </a:xfrm>
          <a:prstGeom prst="rect">
            <a:avLst/>
          </a:prstGeom>
        </p:spPr>
        <p:txBody>
          <a:bodyPr wrap="square">
            <a:spAutoFit/>
          </a:bodyPr>
          <a:lstStyle/>
          <a:p>
            <a:pPr defTabSz="1219170">
              <a:lnSpc>
                <a:spcPct val="95000"/>
              </a:lnSpc>
              <a:spcBef>
                <a:spcPts val="400"/>
              </a:spcBef>
              <a:spcAft>
                <a:spcPts val="400"/>
              </a:spcAft>
            </a:pPr>
            <a:r>
              <a:rPr lang="en-GB" sz="2000" dirty="0"/>
              <a:t>Infrastructure</a:t>
            </a:r>
            <a:endParaRPr lang="en-GB" sz="2000" b="1" dirty="0"/>
          </a:p>
        </p:txBody>
      </p:sp>
      <p:sp>
        <p:nvSpPr>
          <p:cNvPr id="114" name="Rectangle 113">
            <a:extLst>
              <a:ext uri="{FF2B5EF4-FFF2-40B4-BE49-F238E27FC236}">
                <a16:creationId xmlns:a16="http://schemas.microsoft.com/office/drawing/2014/main" id="{80400FC4-247C-4D3F-A393-F8ADCF11D9A8}"/>
              </a:ext>
            </a:extLst>
          </p:cNvPr>
          <p:cNvSpPr/>
          <p:nvPr/>
        </p:nvSpPr>
        <p:spPr>
          <a:xfrm>
            <a:off x="5804945" y="4821080"/>
            <a:ext cx="2205209" cy="677108"/>
          </a:xfrm>
          <a:prstGeom prst="rect">
            <a:avLst/>
          </a:prstGeom>
        </p:spPr>
        <p:txBody>
          <a:bodyPr wrap="square">
            <a:spAutoFit/>
          </a:bodyPr>
          <a:lstStyle/>
          <a:p>
            <a:pPr defTabSz="1219170">
              <a:lnSpc>
                <a:spcPct val="95000"/>
              </a:lnSpc>
              <a:spcBef>
                <a:spcPts val="400"/>
              </a:spcBef>
              <a:spcAft>
                <a:spcPts val="400"/>
              </a:spcAft>
            </a:pPr>
            <a:r>
              <a:rPr lang="en-GB" sz="2000" dirty="0"/>
              <a:t>Energy (AC &amp; DC systems)</a:t>
            </a:r>
            <a:endParaRPr lang="en-GB" sz="2000" b="1" dirty="0"/>
          </a:p>
        </p:txBody>
      </p:sp>
      <p:sp>
        <p:nvSpPr>
          <p:cNvPr id="115" name="Rectangle 114">
            <a:extLst>
              <a:ext uri="{FF2B5EF4-FFF2-40B4-BE49-F238E27FC236}">
                <a16:creationId xmlns:a16="http://schemas.microsoft.com/office/drawing/2014/main" id="{5845A895-28DE-42C5-A9CF-1998169D6755}"/>
              </a:ext>
            </a:extLst>
          </p:cNvPr>
          <p:cNvSpPr/>
          <p:nvPr/>
        </p:nvSpPr>
        <p:spPr>
          <a:xfrm>
            <a:off x="1988636" y="2911797"/>
            <a:ext cx="2605311" cy="677108"/>
          </a:xfrm>
          <a:prstGeom prst="rect">
            <a:avLst/>
          </a:prstGeom>
        </p:spPr>
        <p:txBody>
          <a:bodyPr wrap="square">
            <a:spAutoFit/>
          </a:bodyPr>
          <a:lstStyle/>
          <a:p>
            <a:pPr defTabSz="1219170">
              <a:lnSpc>
                <a:spcPct val="95000"/>
              </a:lnSpc>
              <a:spcBef>
                <a:spcPts val="400"/>
              </a:spcBef>
              <a:spcAft>
                <a:spcPts val="400"/>
              </a:spcAft>
            </a:pPr>
            <a:r>
              <a:rPr lang="en-GB" sz="2000" dirty="0"/>
              <a:t>Control Command</a:t>
            </a:r>
            <a:br>
              <a:rPr lang="en-GB" sz="2000" dirty="0"/>
            </a:br>
            <a:r>
              <a:rPr lang="en-GB" sz="2000" dirty="0"/>
              <a:t>and Signalling</a:t>
            </a:r>
            <a:endParaRPr lang="en-GB" sz="2000" b="1" dirty="0"/>
          </a:p>
        </p:txBody>
      </p:sp>
      <p:sp>
        <p:nvSpPr>
          <p:cNvPr id="116" name="Rectangle 115">
            <a:extLst>
              <a:ext uri="{FF2B5EF4-FFF2-40B4-BE49-F238E27FC236}">
                <a16:creationId xmlns:a16="http://schemas.microsoft.com/office/drawing/2014/main" id="{0EDEA4CA-C415-465C-82B2-F9257927AC56}"/>
              </a:ext>
            </a:extLst>
          </p:cNvPr>
          <p:cNvSpPr/>
          <p:nvPr/>
        </p:nvSpPr>
        <p:spPr>
          <a:xfrm>
            <a:off x="2035171" y="4877790"/>
            <a:ext cx="2605310" cy="384721"/>
          </a:xfrm>
          <a:prstGeom prst="rect">
            <a:avLst/>
          </a:prstGeom>
        </p:spPr>
        <p:txBody>
          <a:bodyPr wrap="square">
            <a:spAutoFit/>
          </a:bodyPr>
          <a:lstStyle/>
          <a:p>
            <a:pPr defTabSz="1219170">
              <a:lnSpc>
                <a:spcPct val="95000"/>
              </a:lnSpc>
              <a:spcBef>
                <a:spcPts val="400"/>
              </a:spcBef>
              <a:spcAft>
                <a:spcPts val="400"/>
              </a:spcAft>
            </a:pPr>
            <a:r>
              <a:rPr lang="en-GB" sz="2000" dirty="0"/>
              <a:t>Operational rules</a:t>
            </a:r>
            <a:endParaRPr lang="en-GB" sz="2000" b="1" dirty="0"/>
          </a:p>
        </p:txBody>
      </p:sp>
      <p:sp>
        <p:nvSpPr>
          <p:cNvPr id="94" name="Rectangle: Rounded Corners 93">
            <a:hlinkClick r:id="rId6" action="ppaction://hlinksldjump" highlightClick="1"/>
            <a:extLst>
              <a:ext uri="{FF2B5EF4-FFF2-40B4-BE49-F238E27FC236}">
                <a16:creationId xmlns:a16="http://schemas.microsoft.com/office/drawing/2014/main" id="{BEB1BA0B-1EB6-4F2E-A7A4-51E424B48B4E}"/>
              </a:ext>
            </a:extLst>
          </p:cNvPr>
          <p:cNvSpPr/>
          <p:nvPr/>
        </p:nvSpPr>
        <p:spPr>
          <a:xfrm>
            <a:off x="8666419" y="912176"/>
            <a:ext cx="1062000" cy="1062000"/>
          </a:xfrm>
          <a:prstGeom prst="roundRect">
            <a:avLst>
              <a:gd name="adj" fmla="val 50000"/>
            </a:avLst>
          </a:prstGeom>
          <a:solidFill>
            <a:srgbClr val="B3D5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8664843" y="912176"/>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nvGrpSpPr>
          <p:cNvPr id="8" name="Group 7">
            <a:extLst>
              <a:ext uri="{FF2B5EF4-FFF2-40B4-BE49-F238E27FC236}">
                <a16:creationId xmlns:a16="http://schemas.microsoft.com/office/drawing/2014/main" id="{FAC8A459-644F-4146-8215-D114F2A485DF}"/>
              </a:ext>
            </a:extLst>
          </p:cNvPr>
          <p:cNvGrpSpPr/>
          <p:nvPr/>
        </p:nvGrpSpPr>
        <p:grpSpPr>
          <a:xfrm>
            <a:off x="8664843" y="2661651"/>
            <a:ext cx="1062000" cy="1062000"/>
            <a:chOff x="9065378" y="2834612"/>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9065378" y="2834612"/>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pic>
          <p:nvPicPr>
            <p:cNvPr id="96" name="Graphic 95" descr="Scales of justice">
              <a:extLst>
                <a:ext uri="{FF2B5EF4-FFF2-40B4-BE49-F238E27FC236}">
                  <a16:creationId xmlns:a16="http://schemas.microsoft.com/office/drawing/2014/main" id="{8FA27A6F-FFB1-4659-98A3-AB7EEC4D9D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1089" y="2876419"/>
              <a:ext cx="914400" cy="914400"/>
            </a:xfrm>
            <a:prstGeom prst="rect">
              <a:avLst/>
            </a:prstGeom>
          </p:spPr>
        </p:pic>
      </p:grpSp>
      <p:sp>
        <p:nvSpPr>
          <p:cNvPr id="97" name="Rectangle 96">
            <a:extLst>
              <a:ext uri="{FF2B5EF4-FFF2-40B4-BE49-F238E27FC236}">
                <a16:creationId xmlns:a16="http://schemas.microsoft.com/office/drawing/2014/main" id="{31EAE2D1-FEA7-4140-A573-A3D908FD8064}"/>
              </a:ext>
            </a:extLst>
          </p:cNvPr>
          <p:cNvSpPr/>
          <p:nvPr/>
        </p:nvSpPr>
        <p:spPr>
          <a:xfrm>
            <a:off x="9715522" y="112740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RDG and Plant COPs</a:t>
            </a:r>
          </a:p>
        </p:txBody>
      </p:sp>
      <p:sp>
        <p:nvSpPr>
          <p:cNvPr id="98" name="Rectangle 97">
            <a:extLst>
              <a:ext uri="{FF2B5EF4-FFF2-40B4-BE49-F238E27FC236}">
                <a16:creationId xmlns:a16="http://schemas.microsoft.com/office/drawing/2014/main" id="{52F92FC8-27D1-4D6C-B947-93403B5C06D3}"/>
              </a:ext>
            </a:extLst>
          </p:cNvPr>
          <p:cNvSpPr/>
          <p:nvPr/>
        </p:nvSpPr>
        <p:spPr>
          <a:xfrm>
            <a:off x="9715522" y="2888451"/>
            <a:ext cx="212728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Rail related legislation</a:t>
            </a:r>
          </a:p>
        </p:txBody>
      </p:sp>
      <p:grpSp>
        <p:nvGrpSpPr>
          <p:cNvPr id="7" name="Group 6">
            <a:extLst>
              <a:ext uri="{FF2B5EF4-FFF2-40B4-BE49-F238E27FC236}">
                <a16:creationId xmlns:a16="http://schemas.microsoft.com/office/drawing/2014/main" id="{E5067014-0082-4447-9914-6B91AB32AC5E}"/>
              </a:ext>
            </a:extLst>
          </p:cNvPr>
          <p:cNvGrpSpPr/>
          <p:nvPr/>
        </p:nvGrpSpPr>
        <p:grpSpPr>
          <a:xfrm>
            <a:off x="8670319" y="4483258"/>
            <a:ext cx="1062000" cy="1062000"/>
            <a:chOff x="9898604" y="4656219"/>
            <a:chExt cx="1062000" cy="1062000"/>
          </a:xfrm>
        </p:grpSpPr>
        <p:sp>
          <p:nvSpPr>
            <p:cNvPr id="105" name="Rectangle: Rounded Corners 104">
              <a:extLst>
                <a:ext uri="{FF2B5EF4-FFF2-40B4-BE49-F238E27FC236}">
                  <a16:creationId xmlns:a16="http://schemas.microsoft.com/office/drawing/2014/main" id="{99AF41F8-EA6D-46C2-8969-0E9BD85135C9}"/>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58107F6B-6687-486A-A3ED-D9574473A7A7}"/>
                </a:ext>
              </a:extLst>
            </p:cNvPr>
            <p:cNvGrpSpPr/>
            <p:nvPr/>
          </p:nvGrpSpPr>
          <p:grpSpPr>
            <a:xfrm>
              <a:off x="10109512" y="4886259"/>
              <a:ext cx="637034" cy="637878"/>
              <a:chOff x="4340646" y="4120058"/>
              <a:chExt cx="1469036" cy="1470983"/>
            </a:xfrm>
          </p:grpSpPr>
          <p:sp>
            <p:nvSpPr>
              <p:cNvPr id="107" name="Freeform: Shape 106">
                <a:extLst>
                  <a:ext uri="{FF2B5EF4-FFF2-40B4-BE49-F238E27FC236}">
                    <a16:creationId xmlns:a16="http://schemas.microsoft.com/office/drawing/2014/main" id="{9CD65A06-1CF9-45D6-8C06-92AE316E5534}"/>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DF41EF53-EE58-46C7-9C69-927A3693F487}"/>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9" name="Rectangle 108">
            <a:extLst>
              <a:ext uri="{FF2B5EF4-FFF2-40B4-BE49-F238E27FC236}">
                <a16:creationId xmlns:a16="http://schemas.microsoft.com/office/drawing/2014/main" id="{49AA77DC-E787-4AF7-BEF6-E5DE420F3E28}"/>
              </a:ext>
            </a:extLst>
          </p:cNvPr>
          <p:cNvSpPr/>
          <p:nvPr/>
        </p:nvSpPr>
        <p:spPr>
          <a:xfrm>
            <a:off x="9718389" y="4796082"/>
            <a:ext cx="1591514" cy="384721"/>
          </a:xfrm>
          <a:prstGeom prst="rect">
            <a:avLst/>
          </a:prstGeom>
        </p:spPr>
        <p:txBody>
          <a:bodyPr wrap="square">
            <a:spAutoFit/>
          </a:bodyPr>
          <a:lstStyle/>
          <a:p>
            <a:pPr defTabSz="1219170">
              <a:lnSpc>
                <a:spcPct val="95000"/>
              </a:lnSpc>
              <a:spcBef>
                <a:spcPts val="400"/>
              </a:spcBef>
              <a:spcAft>
                <a:spcPts val="400"/>
              </a:spcAft>
            </a:pPr>
            <a:r>
              <a:rPr lang="en-GB" sz="2000" dirty="0"/>
              <a:t>Deviations</a:t>
            </a:r>
            <a:endParaRPr lang="en-GB" sz="2000" b="1" dirty="0"/>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54032" y="1873472"/>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83433" y="3557065"/>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4 new standards </a:t>
            </a:r>
          </a:p>
        </p:txBody>
      </p:sp>
      <p:sp>
        <p:nvSpPr>
          <p:cNvPr id="118" name="Title 1">
            <a:extLst>
              <a:ext uri="{FF2B5EF4-FFF2-40B4-BE49-F238E27FC236}">
                <a16:creationId xmlns:a16="http://schemas.microsoft.com/office/drawing/2014/main" id="{FCF1FD3F-7AB9-4C22-8F0F-A50F5190C492}"/>
              </a:ext>
            </a:extLst>
          </p:cNvPr>
          <p:cNvSpPr txBox="1">
            <a:spLocks/>
          </p:cNvSpPr>
          <p:nvPr/>
        </p:nvSpPr>
        <p:spPr>
          <a:xfrm>
            <a:off x="203613" y="5673288"/>
            <a:ext cx="2605310" cy="944139"/>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 new standards, </a:t>
            </a:r>
            <a:br>
              <a:rPr lang="en-GB" sz="2000" b="1" spc="-50" dirty="0">
                <a:solidFill>
                  <a:srgbClr val="C00000"/>
                </a:solidFill>
                <a:latin typeface="+mn-lt"/>
              </a:rPr>
            </a:br>
            <a:r>
              <a:rPr lang="en-GB" sz="2000" b="1" spc="-50" dirty="0">
                <a:solidFill>
                  <a:srgbClr val="C00000"/>
                </a:solidFill>
                <a:latin typeface="+mn-lt"/>
              </a:rPr>
              <a:t>2 new forms + </a:t>
            </a:r>
            <a:br>
              <a:rPr lang="en-GB" sz="2000" b="1" spc="-50" dirty="0">
                <a:solidFill>
                  <a:srgbClr val="C00000"/>
                </a:solidFill>
                <a:latin typeface="+mn-lt"/>
              </a:rPr>
            </a:br>
            <a:r>
              <a:rPr lang="en-GB" sz="2000" b="1" spc="-50" dirty="0">
                <a:solidFill>
                  <a:srgbClr val="C00000"/>
                </a:solidFill>
                <a:latin typeface="+mn-lt"/>
              </a:rPr>
              <a:t>1 change to the rulebooks</a:t>
            </a:r>
          </a:p>
          <a:p>
            <a:pPr lvl="0" algn="ctr"/>
            <a:endParaRPr lang="en-GB" sz="2000" b="1" spc="-50" dirty="0">
              <a:solidFill>
                <a:srgbClr val="C00000"/>
              </a:solidFill>
              <a:latin typeface="+mn-lt"/>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080543"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2 new standards</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7930059" y="1966706"/>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4 new standards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304744" y="3557065"/>
            <a:ext cx="1805417"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to report</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117192" y="3557065"/>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24" name="Title 1">
            <a:extLst>
              <a:ext uri="{FF2B5EF4-FFF2-40B4-BE49-F238E27FC236}">
                <a16:creationId xmlns:a16="http://schemas.microsoft.com/office/drawing/2014/main" id="{EA3F1D26-D710-4172-857B-36F243A1EC21}"/>
              </a:ext>
            </a:extLst>
          </p:cNvPr>
          <p:cNvSpPr txBox="1">
            <a:spLocks/>
          </p:cNvSpPr>
          <p:nvPr/>
        </p:nvSpPr>
        <p:spPr>
          <a:xfrm>
            <a:off x="7387119" y="5545561"/>
            <a:ext cx="366728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17 deviations requests received</a:t>
            </a:r>
          </a:p>
          <a:p>
            <a:pPr lvl="0" algn="ctr"/>
            <a:r>
              <a:rPr lang="en-GB" sz="2000" b="1" spc="-50" dirty="0">
                <a:solidFill>
                  <a:srgbClr val="C00000"/>
                </a:solidFill>
                <a:latin typeface="+mn-lt"/>
              </a:rPr>
              <a:t>9 deviations issued </a:t>
            </a:r>
          </a:p>
        </p:txBody>
      </p:sp>
      <p:sp>
        <p:nvSpPr>
          <p:cNvPr id="6" name="Oval 5">
            <a:hlinkClick r:id="rId3" action="ppaction://hlinksldjump" highlightClick="1"/>
            <a:extLst>
              <a:ext uri="{FF2B5EF4-FFF2-40B4-BE49-F238E27FC236}">
                <a16:creationId xmlns:a16="http://schemas.microsoft.com/office/drawing/2014/main" id="{350E84C0-8497-4C51-AC36-CA6D08BAFECE}"/>
              </a:ext>
            </a:extLst>
          </p:cNvPr>
          <p:cNvSpPr/>
          <p:nvPr/>
        </p:nvSpPr>
        <p:spPr>
          <a:xfrm>
            <a:off x="4783651" y="896733"/>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a:hlinkClick r:id="rId6" action="ppaction://hlinksldjump" highlightClick="1"/>
            <a:extLst>
              <a:ext uri="{FF2B5EF4-FFF2-40B4-BE49-F238E27FC236}">
                <a16:creationId xmlns:a16="http://schemas.microsoft.com/office/drawing/2014/main" id="{E7EB2090-55DF-4B0C-ADED-0845C41F8D0E}"/>
              </a:ext>
            </a:extLst>
          </p:cNvPr>
          <p:cNvSpPr/>
          <p:nvPr/>
        </p:nvSpPr>
        <p:spPr>
          <a:xfrm>
            <a:off x="8661621" y="90985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hlinkClick r:id="rId9" action="ppaction://hlinksldjump" highlightClick="1"/>
            <a:extLst>
              <a:ext uri="{FF2B5EF4-FFF2-40B4-BE49-F238E27FC236}">
                <a16:creationId xmlns:a16="http://schemas.microsoft.com/office/drawing/2014/main" id="{F041C23E-638B-450E-8774-EB1EDD582761}"/>
              </a:ext>
            </a:extLst>
          </p:cNvPr>
          <p:cNvSpPr/>
          <p:nvPr/>
        </p:nvSpPr>
        <p:spPr>
          <a:xfrm>
            <a:off x="8661621" y="447344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 name="Picture 89">
            <a:hlinkClick r:id="rId10"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117192" y="5396104"/>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Oval 81">
            <a:hlinkClick r:id="rId12" action="ppaction://hlinksldjump" highlightClick="1"/>
            <a:extLst>
              <a:ext uri="{FF2B5EF4-FFF2-40B4-BE49-F238E27FC236}">
                <a16:creationId xmlns:a16="http://schemas.microsoft.com/office/drawing/2014/main" id="{4E27469C-33EF-4A9E-B9CC-562F6888D316}"/>
              </a:ext>
            </a:extLst>
          </p:cNvPr>
          <p:cNvSpPr/>
          <p:nvPr/>
        </p:nvSpPr>
        <p:spPr>
          <a:xfrm>
            <a:off x="934797" y="267542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6AB1542-1086-45B6-94A5-3D318A5E0E84}"/>
              </a:ext>
            </a:extLst>
          </p:cNvPr>
          <p:cNvGrpSpPr/>
          <p:nvPr/>
        </p:nvGrpSpPr>
        <p:grpSpPr>
          <a:xfrm>
            <a:off x="962059" y="4492993"/>
            <a:ext cx="1124399" cy="1063229"/>
            <a:chOff x="962059" y="4492993"/>
            <a:chExt cx="1124399" cy="1063229"/>
          </a:xfrm>
        </p:grpSpPr>
        <p:sp>
          <p:nvSpPr>
            <p:cNvPr id="60" name="Oval 59">
              <a:hlinkClick r:id="rId13" action="ppaction://hlinksldjump" highlightClick="1"/>
              <a:extLst>
                <a:ext uri="{FF2B5EF4-FFF2-40B4-BE49-F238E27FC236}">
                  <a16:creationId xmlns:a16="http://schemas.microsoft.com/office/drawing/2014/main" id="{1F0FA822-A212-4FBE-93F7-47D68C67BBEC}"/>
                </a:ext>
              </a:extLst>
            </p:cNvPr>
            <p:cNvSpPr>
              <a:spLocks noChangeArrowheads="1"/>
            </p:cNvSpPr>
            <p:nvPr/>
          </p:nvSpPr>
          <p:spPr bwMode="auto">
            <a:xfrm flipV="1">
              <a:off x="962059" y="4492993"/>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123" name="Group 122">
              <a:extLst>
                <a:ext uri="{FF2B5EF4-FFF2-40B4-BE49-F238E27FC236}">
                  <a16:creationId xmlns:a16="http://schemas.microsoft.com/office/drawing/2014/main" id="{CD0A4DF5-0EC2-474E-981F-7B284F3DEE59}"/>
                </a:ext>
              </a:extLst>
            </p:cNvPr>
            <p:cNvGrpSpPr/>
            <p:nvPr/>
          </p:nvGrpSpPr>
          <p:grpSpPr>
            <a:xfrm>
              <a:off x="1128074" y="4688148"/>
              <a:ext cx="497012" cy="626251"/>
              <a:chOff x="4686258" y="3133637"/>
              <a:chExt cx="563962" cy="755808"/>
            </a:xfrm>
            <a:solidFill>
              <a:schemeClr val="bg1"/>
            </a:solidFill>
          </p:grpSpPr>
          <p:sp>
            <p:nvSpPr>
              <p:cNvPr id="125" name="Graphic 3" descr="Train">
                <a:extLst>
                  <a:ext uri="{FF2B5EF4-FFF2-40B4-BE49-F238E27FC236}">
                    <a16:creationId xmlns:a16="http://schemas.microsoft.com/office/drawing/2014/main" id="{DB8E5E9F-5E1A-46D9-9017-0CFBCC4DF5A8}"/>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a:p>
            </p:txBody>
          </p:sp>
          <p:cxnSp>
            <p:nvCxnSpPr>
              <p:cNvPr id="126" name="Straight Connector 125">
                <a:extLst>
                  <a:ext uri="{FF2B5EF4-FFF2-40B4-BE49-F238E27FC236}">
                    <a16:creationId xmlns:a16="http://schemas.microsoft.com/office/drawing/2014/main" id="{81D8325C-0867-4857-9BA8-383F2B8054AF}"/>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420BF7E-76B0-42FB-94DB-51468E2C00DB}"/>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pic>
          <p:nvPicPr>
            <p:cNvPr id="1026" name="Picture 2" descr="See the source image">
              <a:extLst>
                <a:ext uri="{FF2B5EF4-FFF2-40B4-BE49-F238E27FC236}">
                  <a16:creationId xmlns:a16="http://schemas.microsoft.com/office/drawing/2014/main" id="{CF4AB973-7C72-4801-8B2E-E6A5C403FB33}"/>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8000"/>
                      </a14:imgEffect>
                    </a14:imgLayer>
                  </a14:imgProps>
                </a:ext>
                <a:ext uri="{28A0092B-C50C-407E-A947-70E740481C1C}">
                  <a14:useLocalDpi xmlns:a14="http://schemas.microsoft.com/office/drawing/2010/main" val="0"/>
                </a:ext>
              </a:extLst>
            </a:blip>
            <a:srcRect/>
            <a:stretch>
              <a:fillRect/>
            </a:stretch>
          </p:blipFill>
          <p:spPr bwMode="auto">
            <a:xfrm>
              <a:off x="1562941" y="4821080"/>
              <a:ext cx="523517" cy="523517"/>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Oval 98">
            <a:hlinkClick r:id="rId13" action="ppaction://hlinksldjump" highlightClick="1"/>
            <a:extLst>
              <a:ext uri="{FF2B5EF4-FFF2-40B4-BE49-F238E27FC236}">
                <a16:creationId xmlns:a16="http://schemas.microsoft.com/office/drawing/2014/main" id="{D8E260F9-E291-4DE0-8161-1A258E0D41DF}"/>
              </a:ext>
            </a:extLst>
          </p:cNvPr>
          <p:cNvSpPr/>
          <p:nvPr/>
        </p:nvSpPr>
        <p:spPr>
          <a:xfrm>
            <a:off x="955267" y="448325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heel(1)">
                                      <p:cBhvr>
                                        <p:cTn id="10" dur="2000"/>
                                        <p:tgtEl>
                                          <p:spTgt spid="10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heel(1)">
                                      <p:cBhvr>
                                        <p:cTn id="13" dur="2000"/>
                                        <p:tgtEl>
                                          <p:spTgt spid="9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heel(1)">
                                      <p:cBhvr>
                                        <p:cTn id="16" dur="2000"/>
                                        <p:tgtEl>
                                          <p:spTgt spid="10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heel(1)">
                                      <p:cBhvr>
                                        <p:cTn id="19"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0" grpId="0" animBg="1"/>
      <p:bldP spid="101" grpId="0" animBg="1"/>
      <p:bldP spid="82" grpId="0" animBg="1"/>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hlinkClick r:id="rId3" action="ppaction://hlinksldjump" highlightClick="1"/>
            <a:extLst>
              <a:ext uri="{FF2B5EF4-FFF2-40B4-BE49-F238E27FC236}">
                <a16:creationId xmlns:a16="http://schemas.microsoft.com/office/drawing/2014/main" id="{E7FA0F46-48CA-4CC5-A478-243F06A50CE3}"/>
              </a:ext>
            </a:extLst>
          </p:cNvPr>
          <p:cNvSpPr/>
          <p:nvPr/>
        </p:nvSpPr>
        <p:spPr>
          <a:xfrm>
            <a:off x="1073188" y="249061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GERT8073 Issue 4 - Requirements for the Application of Standard Vehicle Gauges</a:t>
            </a:r>
          </a:p>
        </p:txBody>
      </p:sp>
      <p:grpSp>
        <p:nvGrpSpPr>
          <p:cNvPr id="3" name="Group 2">
            <a:extLst>
              <a:ext uri="{FF2B5EF4-FFF2-40B4-BE49-F238E27FC236}">
                <a16:creationId xmlns:a16="http://schemas.microsoft.com/office/drawing/2014/main" id="{3DEFBCCE-132C-47E1-A643-47558AA7C18D}"/>
              </a:ext>
            </a:extLst>
          </p:cNvPr>
          <p:cNvGrpSpPr/>
          <p:nvPr/>
        </p:nvGrpSpPr>
        <p:grpSpPr>
          <a:xfrm>
            <a:off x="279057" y="780180"/>
            <a:ext cx="720000" cy="720000"/>
            <a:chOff x="279057" y="780180"/>
            <a:chExt cx="720000" cy="720000"/>
          </a:xfrm>
        </p:grpSpPr>
        <p:sp>
          <p:nvSpPr>
            <p:cNvPr id="26" name="Oval 25">
              <a:extLst>
                <a:ext uri="{FF2B5EF4-FFF2-40B4-BE49-F238E27FC236}">
                  <a16:creationId xmlns:a16="http://schemas.microsoft.com/office/drawing/2014/main" id="{327E6F7D-2505-4E1D-BFA3-0C4E3CAE20C5}"/>
                </a:ext>
              </a:extLst>
            </p:cNvPr>
            <p:cNvSpPr>
              <a:spLocks noChangeArrowheads="1"/>
            </p:cNvSpPr>
            <p:nvPr/>
          </p:nvSpPr>
          <p:spPr bwMode="auto">
            <a:xfrm>
              <a:off x="279057" y="780180"/>
              <a:ext cx="720000" cy="720000"/>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27" name="Group 26">
              <a:extLst>
                <a:ext uri="{FF2B5EF4-FFF2-40B4-BE49-F238E27FC236}">
                  <a16:creationId xmlns:a16="http://schemas.microsoft.com/office/drawing/2014/main" id="{9D663836-BD59-4C7C-95E2-2FCB6D7AEF4C}"/>
                </a:ext>
              </a:extLst>
            </p:cNvPr>
            <p:cNvGrpSpPr/>
            <p:nvPr/>
          </p:nvGrpSpPr>
          <p:grpSpPr>
            <a:xfrm>
              <a:off x="447600" y="884270"/>
              <a:ext cx="382915" cy="511820"/>
              <a:chOff x="4686258" y="3133637"/>
              <a:chExt cx="563962" cy="755808"/>
            </a:xfrm>
            <a:solidFill>
              <a:schemeClr val="bg1"/>
            </a:solidFill>
          </p:grpSpPr>
          <p:sp>
            <p:nvSpPr>
              <p:cNvPr id="28" name="Graphic 3" descr="Train">
                <a:extLst>
                  <a:ext uri="{FF2B5EF4-FFF2-40B4-BE49-F238E27FC236}">
                    <a16:creationId xmlns:a16="http://schemas.microsoft.com/office/drawing/2014/main" id="{E3007B66-2B2F-4452-8FB4-D5B88EE958D0}"/>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dirty="0"/>
              </a:p>
            </p:txBody>
          </p:sp>
          <p:cxnSp>
            <p:nvCxnSpPr>
              <p:cNvPr id="29" name="Straight Connector 28">
                <a:extLst>
                  <a:ext uri="{FF2B5EF4-FFF2-40B4-BE49-F238E27FC236}">
                    <a16:creationId xmlns:a16="http://schemas.microsoft.com/office/drawing/2014/main" id="{F177DA19-A23E-4C2F-A168-539BCC440CC4}"/>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12F86B-D2B2-40FA-8779-07600CB51452}"/>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780180"/>
            <a:ext cx="10065867" cy="720000"/>
          </a:xfrm>
          <a:prstGeom prst="roundRect">
            <a:avLst>
              <a:gd name="adj" fmla="val 30718"/>
            </a:avLst>
          </a:prstGeom>
          <a:solidFill>
            <a:srgbClr val="048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Two new or updated Rolling Stock standard have been published in the December 2020 standards catalogue.   </a:t>
            </a:r>
          </a:p>
        </p:txBody>
      </p:sp>
      <p:sp>
        <p:nvSpPr>
          <p:cNvPr id="11" name="Rectangle: Rounded Corners 10">
            <a:hlinkClick r:id="rId5" action="ppaction://hlinksldjump"/>
            <a:extLst>
              <a:ext uri="{FF2B5EF4-FFF2-40B4-BE49-F238E27FC236}">
                <a16:creationId xmlns:a16="http://schemas.microsoft.com/office/drawing/2014/main" id="{95EE5E27-3F36-4CA3-B555-BB4EBD346BB0}"/>
              </a:ext>
            </a:extLst>
          </p:cNvPr>
          <p:cNvSpPr/>
          <p:nvPr/>
        </p:nvSpPr>
        <p:spPr>
          <a:xfrm>
            <a:off x="1073188" y="163255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RIS-2646-RST Issue 1 - Requirements for Axle Bearing Maintenance</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3373512"/>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6"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3" name="Picture 12">
            <a:hlinkClick r:id="rId8"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9"/>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048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RIS-2646-RST Issue 1 - Requirements for Axle Bearing Maintenance</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This standard was drafted following the five year review of GNGM2646. It includes </a:t>
            </a:r>
            <a:r>
              <a:rPr lang="en-GB" dirty="0">
                <a:solidFill>
                  <a:schemeClr val="tx1"/>
                </a:solidFill>
              </a:rPr>
              <a:t>requirements derived from GNGM2646, as well new requirements and guidance relating to reassembly of bearings following ultrasonic axle testing (UAT), formalising the output of RSSB research project </a:t>
            </a:r>
            <a:r>
              <a:rPr lang="en-GB" i="1" dirty="0">
                <a:solidFill>
                  <a:schemeClr val="tx1"/>
                </a:solidFill>
                <a:hlinkClick r:id="rId4"/>
              </a:rPr>
              <a:t>Human Factors in Axle Inspection </a:t>
            </a:r>
            <a:r>
              <a:rPr lang="en-GB" dirty="0">
                <a:solidFill>
                  <a:schemeClr val="tx1"/>
                </a:solidFill>
                <a:hlinkClick r:id="rId4"/>
              </a:rPr>
              <a:t>(T774). </a:t>
            </a:r>
            <a:r>
              <a:rPr lang="en-GB" spc="-50" dirty="0">
                <a:solidFill>
                  <a:schemeClr val="tx1"/>
                </a:solidFill>
                <a:hlinkClick r:id="rId4"/>
              </a:rPr>
              <a:t> </a:t>
            </a:r>
            <a:endParaRPr lang="en-GB" dirty="0">
              <a:solidFill>
                <a:schemeClr val="tx1"/>
              </a:solidFill>
            </a:endParaRPr>
          </a:p>
          <a:p>
            <a:endParaRPr lang="en-GB" b="1" dirty="0">
              <a:solidFill>
                <a:schemeClr val="tx1"/>
              </a:solidFill>
            </a:endParaRPr>
          </a:p>
          <a:p>
            <a:r>
              <a:rPr lang="en-GB" b="1" dirty="0">
                <a:solidFill>
                  <a:schemeClr val="tx1"/>
                </a:solidFill>
              </a:rPr>
              <a:t>Benefits - </a:t>
            </a:r>
            <a:r>
              <a:rPr lang="en-GB" dirty="0">
                <a:solidFill>
                  <a:schemeClr val="tx1"/>
                </a:solidFill>
              </a:rPr>
              <a:t>The provision of clear requirements and guidance aligned</a:t>
            </a:r>
          </a:p>
          <a:p>
            <a:r>
              <a:rPr lang="en-GB" dirty="0">
                <a:solidFill>
                  <a:schemeClr val="tx1"/>
                </a:solidFill>
              </a:rPr>
              <a:t>with legal obligations in one standard will enable industry to apply a</a:t>
            </a:r>
          </a:p>
          <a:p>
            <a:r>
              <a:rPr lang="en-GB" dirty="0">
                <a:solidFill>
                  <a:schemeClr val="tx1"/>
                </a:solidFill>
              </a:rPr>
              <a:t>consistent approach to the management of bearing maintenance. It</a:t>
            </a:r>
          </a:p>
          <a:p>
            <a:r>
              <a:rPr lang="en-GB" dirty="0">
                <a:solidFill>
                  <a:schemeClr val="tx1"/>
                </a:solidFill>
              </a:rPr>
              <a:t>is considered that this has the potential to achieve cost savings by</a:t>
            </a:r>
          </a:p>
          <a:p>
            <a:r>
              <a:rPr lang="en-GB" dirty="0">
                <a:solidFill>
                  <a:schemeClr val="tx1"/>
                </a:solidFill>
              </a:rPr>
              <a:t>avoiding rework and improving processes.</a:t>
            </a:r>
          </a:p>
          <a:p>
            <a:endParaRPr lang="en-GB" b="1" spc="-50" dirty="0">
              <a:solidFill>
                <a:schemeClr val="tx1"/>
              </a:solidFill>
            </a:endParaRPr>
          </a:p>
          <a:p>
            <a:r>
              <a:rPr lang="en-GB" b="1" spc="-50" dirty="0">
                <a:solidFill>
                  <a:schemeClr val="tx1"/>
                </a:solidFill>
              </a:rPr>
              <a:t>Audience</a:t>
            </a:r>
            <a:r>
              <a:rPr lang="en-GB" spc="-50" dirty="0">
                <a:solidFill>
                  <a:schemeClr val="tx1"/>
                </a:solidFill>
              </a:rPr>
              <a:t> – Rolling Stock maintenance engineers </a:t>
            </a:r>
          </a:p>
          <a:p>
            <a:endParaRPr lang="en-GB" spc="-50" dirty="0">
              <a:solidFill>
                <a:schemeClr val="tx1"/>
              </a:solidFill>
            </a:endParaRP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3148842"/>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936" y="3174639"/>
              <a:ext cx="598762" cy="598762"/>
            </a:xfrm>
            <a:prstGeom prst="rect">
              <a:avLst/>
            </a:prstGeom>
          </p:spPr>
        </p:pic>
      </p:grpSp>
      <p:grpSp>
        <p:nvGrpSpPr>
          <p:cNvPr id="33" name="Group 32">
            <a:extLst>
              <a:ext uri="{FF2B5EF4-FFF2-40B4-BE49-F238E27FC236}">
                <a16:creationId xmlns:a16="http://schemas.microsoft.com/office/drawing/2014/main" id="{9089962A-5148-4948-BDDB-9081258AD031}"/>
              </a:ext>
            </a:extLst>
          </p:cNvPr>
          <p:cNvGrpSpPr/>
          <p:nvPr/>
        </p:nvGrpSpPr>
        <p:grpSpPr>
          <a:xfrm>
            <a:off x="278176" y="2346634"/>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4681" y="4675806"/>
              <a:ext cx="612000" cy="612000"/>
            </a:xfrm>
            <a:prstGeom prst="rect">
              <a:avLst/>
            </a:prstGeom>
          </p:spPr>
        </p:pic>
      </p:grpSp>
      <p:pic>
        <p:nvPicPr>
          <p:cNvPr id="26" name="Picture 25">
            <a:hlinkClick r:id="rId9"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10"/>
          <a:stretch>
            <a:fillRect/>
          </a:stretch>
        </p:blipFill>
        <p:spPr>
          <a:xfrm>
            <a:off x="11272545" y="5987813"/>
            <a:ext cx="755970" cy="755970"/>
          </a:xfrm>
          <a:prstGeom prst="rect">
            <a:avLst/>
          </a:prstGeom>
        </p:spPr>
      </p:pic>
      <p:pic>
        <p:nvPicPr>
          <p:cNvPr id="27" name="Picture 26">
            <a:hlinkClick r:id="rId11"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2"/>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3"/>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32" name="Group 31">
            <a:extLst>
              <a:ext uri="{FF2B5EF4-FFF2-40B4-BE49-F238E27FC236}">
                <a16:creationId xmlns:a16="http://schemas.microsoft.com/office/drawing/2014/main" id="{BE4ECEB3-3A80-4F0A-B0BA-A3CB964ABAF8}"/>
              </a:ext>
            </a:extLst>
          </p:cNvPr>
          <p:cNvGrpSpPr/>
          <p:nvPr/>
        </p:nvGrpSpPr>
        <p:grpSpPr>
          <a:xfrm>
            <a:off x="279057" y="780180"/>
            <a:ext cx="720000" cy="720000"/>
            <a:chOff x="279057" y="780180"/>
            <a:chExt cx="720000" cy="720000"/>
          </a:xfrm>
        </p:grpSpPr>
        <p:sp>
          <p:nvSpPr>
            <p:cNvPr id="42" name="Oval 41">
              <a:extLst>
                <a:ext uri="{FF2B5EF4-FFF2-40B4-BE49-F238E27FC236}">
                  <a16:creationId xmlns:a16="http://schemas.microsoft.com/office/drawing/2014/main" id="{00D684ED-44E7-4F93-B9AE-13969D7A625B}"/>
                </a:ext>
              </a:extLst>
            </p:cNvPr>
            <p:cNvSpPr>
              <a:spLocks noChangeArrowheads="1"/>
            </p:cNvSpPr>
            <p:nvPr/>
          </p:nvSpPr>
          <p:spPr bwMode="auto">
            <a:xfrm>
              <a:off x="279057" y="780180"/>
              <a:ext cx="720000" cy="720000"/>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51" name="Group 50">
              <a:extLst>
                <a:ext uri="{FF2B5EF4-FFF2-40B4-BE49-F238E27FC236}">
                  <a16:creationId xmlns:a16="http://schemas.microsoft.com/office/drawing/2014/main" id="{90B087B8-FDD5-4368-8C76-ECB6A6BE91C3}"/>
                </a:ext>
              </a:extLst>
            </p:cNvPr>
            <p:cNvGrpSpPr/>
            <p:nvPr/>
          </p:nvGrpSpPr>
          <p:grpSpPr>
            <a:xfrm>
              <a:off x="447600" y="884270"/>
              <a:ext cx="382915" cy="511820"/>
              <a:chOff x="4686258" y="3133637"/>
              <a:chExt cx="563962" cy="755808"/>
            </a:xfrm>
            <a:solidFill>
              <a:schemeClr val="bg1"/>
            </a:solidFill>
          </p:grpSpPr>
          <p:sp>
            <p:nvSpPr>
              <p:cNvPr id="52" name="Graphic 3" descr="Train">
                <a:extLst>
                  <a:ext uri="{FF2B5EF4-FFF2-40B4-BE49-F238E27FC236}">
                    <a16:creationId xmlns:a16="http://schemas.microsoft.com/office/drawing/2014/main" id="{D61D1CFE-6A23-499A-BDAC-78C3196EFD25}"/>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dirty="0"/>
              </a:p>
            </p:txBody>
          </p:sp>
          <p:cxnSp>
            <p:nvCxnSpPr>
              <p:cNvPr id="53" name="Straight Connector 52">
                <a:extLst>
                  <a:ext uri="{FF2B5EF4-FFF2-40B4-BE49-F238E27FC236}">
                    <a16:creationId xmlns:a16="http://schemas.microsoft.com/office/drawing/2014/main" id="{8FCA2D81-84A0-4067-80DC-271FFA082CEB}"/>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E1FB73-C2CD-41BE-810C-F7FFDD860978}"/>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pic>
        <p:nvPicPr>
          <p:cNvPr id="1026" name="Picture 2" descr="Bearing with one of two inner rings removed">
            <a:extLst>
              <a:ext uri="{FF2B5EF4-FFF2-40B4-BE49-F238E27FC236}">
                <a16:creationId xmlns:a16="http://schemas.microsoft.com/office/drawing/2014/main" id="{E774DCCF-69E3-449D-ADDF-90D213DDCD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739" y="3094907"/>
            <a:ext cx="3353733" cy="3420808"/>
          </a:xfrm>
          <a:prstGeom prst="roundRect">
            <a:avLst>
              <a:gd name="adj" fmla="val 4522"/>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15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10065867" cy="720000"/>
          </a:xfrm>
          <a:prstGeom prst="roundRect">
            <a:avLst>
              <a:gd name="adj" fmla="val 30718"/>
            </a:avLst>
          </a:prstGeom>
          <a:solidFill>
            <a:schemeClr val="bg1"/>
          </a:solidFill>
          <a:ln w="38100">
            <a:solidFill>
              <a:srgbClr val="048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GERT8073 Issue 4 - Requirements for the Application of Standard Vehicle Gauges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This standard has  been restructured, aligning it with the current format of RGS. Repetitive text has been removed, requirements and guidance are now separated, and each requirement has a rationale, making the standard more user friendly. </a:t>
            </a:r>
          </a:p>
          <a:p>
            <a:r>
              <a:rPr lang="en-GB" spc="-50" dirty="0">
                <a:solidFill>
                  <a:schemeClr val="tx1"/>
                </a:solidFill>
              </a:rPr>
              <a:t>This standard has been updated  to help industry maximise the available gauge space for vehicles by incorporating the latest gauging research and development into the standard. This includes -</a:t>
            </a:r>
          </a:p>
          <a:p>
            <a:pPr>
              <a:tabLst>
                <a:tab pos="3676650" algn="l"/>
              </a:tabLst>
            </a:pPr>
            <a:r>
              <a:rPr lang="en-GB" sz="1100" spc="-50" dirty="0">
                <a:solidFill>
                  <a:schemeClr val="tx1"/>
                </a:solidFill>
              </a:rPr>
              <a:t>●</a:t>
            </a:r>
            <a:r>
              <a:rPr lang="en-GB" spc="-50" dirty="0">
                <a:solidFill>
                  <a:schemeClr val="tx1"/>
                </a:solidFill>
              </a:rPr>
              <a:t>  the changes to PG1, PG2 and LSVG.	</a:t>
            </a:r>
            <a:r>
              <a:rPr lang="en-GB" sz="1100" spc="-50" dirty="0">
                <a:solidFill>
                  <a:schemeClr val="tx1"/>
                </a:solidFill>
              </a:rPr>
              <a:t>●</a:t>
            </a:r>
            <a:r>
              <a:rPr lang="en-GB" sz="1000" spc="-50" dirty="0">
                <a:solidFill>
                  <a:schemeClr val="tx1"/>
                </a:solidFill>
              </a:rPr>
              <a:t>   </a:t>
            </a:r>
            <a:r>
              <a:rPr lang="en-GB" spc="-50" dirty="0">
                <a:solidFill>
                  <a:schemeClr val="tx1"/>
                </a:solidFill>
              </a:rPr>
              <a:t>the developed PG3 26 m vehicle gauge.</a:t>
            </a:r>
          </a:p>
          <a:p>
            <a:pPr>
              <a:tabLst>
                <a:tab pos="3676650" algn="l"/>
              </a:tabLst>
            </a:pPr>
            <a:r>
              <a:rPr lang="en-GB" sz="1100" spc="-50" dirty="0">
                <a:solidFill>
                  <a:schemeClr val="tx1"/>
                </a:solidFill>
              </a:rPr>
              <a:t>●</a:t>
            </a:r>
            <a:r>
              <a:rPr lang="en-GB" spc="-50" dirty="0">
                <a:solidFill>
                  <a:schemeClr val="tx1"/>
                </a:solidFill>
              </a:rPr>
              <a:t>  the new locomotive gauge LG2.	</a:t>
            </a:r>
            <a:r>
              <a:rPr lang="en-GB" sz="1100" spc="-50" dirty="0">
                <a:solidFill>
                  <a:schemeClr val="tx1"/>
                </a:solidFill>
              </a:rPr>
              <a:t>● </a:t>
            </a:r>
            <a:r>
              <a:rPr lang="en-GB" sz="1200" spc="-50" dirty="0">
                <a:solidFill>
                  <a:schemeClr val="tx1"/>
                </a:solidFill>
              </a:rPr>
              <a:t> </a:t>
            </a:r>
            <a:r>
              <a:rPr lang="en-GB" spc="-50" dirty="0">
                <a:solidFill>
                  <a:schemeClr val="tx1"/>
                </a:solidFill>
              </a:rPr>
              <a:t>T1132 supplementary freight gauges</a:t>
            </a:r>
          </a:p>
          <a:p>
            <a:pPr marL="285750" indent="-285750">
              <a:buFont typeface="Arial" panose="020B0604020202020204" pitchFamily="34" charset="0"/>
              <a:buChar char="•"/>
            </a:pPr>
            <a:r>
              <a:rPr lang="en-GB" spc="-50" dirty="0">
                <a:solidFill>
                  <a:schemeClr val="tx1"/>
                </a:solidFill>
              </a:rPr>
              <a:t>Publishing updated gauging workbooks</a:t>
            </a:r>
          </a:p>
          <a:p>
            <a:r>
              <a:rPr lang="en-GB" dirty="0">
                <a:solidFill>
                  <a:schemeClr val="tx1"/>
                </a:solidFill>
              </a:rPr>
              <a:t>In addition the standard has improved clarity in the application of lower sector gauges in the wider gauging suite of standards by incorporating the supplementary LSVG gauges for </a:t>
            </a:r>
            <a:r>
              <a:rPr lang="en-GB" dirty="0" err="1">
                <a:solidFill>
                  <a:schemeClr val="tx1"/>
                </a:solidFill>
              </a:rPr>
              <a:t>shoegear</a:t>
            </a:r>
            <a:r>
              <a:rPr lang="en-GB" dirty="0">
                <a:solidFill>
                  <a:schemeClr val="tx1"/>
                </a:solidFill>
              </a:rPr>
              <a:t> and </a:t>
            </a:r>
            <a:r>
              <a:rPr lang="en-GB" dirty="0" err="1">
                <a:solidFill>
                  <a:schemeClr val="tx1"/>
                </a:solidFill>
              </a:rPr>
              <a:t>tripcocks</a:t>
            </a:r>
            <a:r>
              <a:rPr lang="en-GB" dirty="0">
                <a:solidFill>
                  <a:schemeClr val="tx1"/>
                </a:solidFill>
              </a:rPr>
              <a:t> and adding additional guidance on the potential conflict between 3rd rail equipment and </a:t>
            </a:r>
            <a:r>
              <a:rPr lang="en-GB" dirty="0" err="1">
                <a:solidFill>
                  <a:schemeClr val="tx1"/>
                </a:solidFill>
              </a:rPr>
              <a:t>tripcocks</a:t>
            </a:r>
            <a:r>
              <a:rPr lang="en-GB" dirty="0">
                <a:solidFill>
                  <a:schemeClr val="tx1"/>
                </a:solidFill>
              </a:rPr>
              <a:t>.</a:t>
            </a:r>
          </a:p>
          <a:p>
            <a:endParaRPr lang="en-GB" sz="1000" b="1" dirty="0">
              <a:solidFill>
                <a:schemeClr val="tx1"/>
              </a:solidFill>
            </a:endParaRPr>
          </a:p>
          <a:p>
            <a:r>
              <a:rPr lang="en-GB" b="1" dirty="0">
                <a:solidFill>
                  <a:schemeClr val="tx1"/>
                </a:solidFill>
              </a:rPr>
              <a:t>Benefits – </a:t>
            </a:r>
            <a:r>
              <a:rPr lang="en-GB" dirty="0">
                <a:solidFill>
                  <a:schemeClr val="tx1"/>
                </a:solidFill>
              </a:rPr>
              <a:t>This standard will enable vehicles to be introduced to a new route with a minimum amount of gauging analysis and modification to the vehicle or infrastructure. This will reducing </a:t>
            </a:r>
            <a:r>
              <a:rPr lang="en-GB" spc="-50" dirty="0">
                <a:solidFill>
                  <a:schemeClr val="tx1"/>
                </a:solidFill>
              </a:rPr>
              <a:t>future gauging analysis costs, providing more opportunities for fleet deployment, and helping operators to respond more quickly and accurately to changes in demand. In addition. The restructured document will provide greater clarity and reduce t</a:t>
            </a:r>
            <a:r>
              <a:rPr lang="en-GB" dirty="0">
                <a:solidFill>
                  <a:schemeClr val="tx1"/>
                </a:solidFill>
              </a:rPr>
              <a:t>he risk of conflicts and contradictions. </a:t>
            </a:r>
          </a:p>
          <a:p>
            <a:endParaRPr lang="en-GB" sz="1000" b="1" spc="-50" dirty="0">
              <a:solidFill>
                <a:schemeClr val="tx1"/>
              </a:solidFill>
            </a:endParaRPr>
          </a:p>
          <a:p>
            <a:r>
              <a:rPr lang="en-GB" b="1" spc="-50" dirty="0">
                <a:solidFill>
                  <a:schemeClr val="tx1"/>
                </a:solidFill>
              </a:rPr>
              <a:t>Audience</a:t>
            </a:r>
            <a:r>
              <a:rPr lang="en-GB" spc="-50" dirty="0">
                <a:solidFill>
                  <a:schemeClr val="tx1"/>
                </a:solidFill>
              </a:rPr>
              <a:t> -Rolling Stock maintenance engineers and Operations </a:t>
            </a:r>
          </a:p>
          <a:p>
            <a:endParaRPr lang="en-GB" spc="-50" dirty="0">
              <a:solidFill>
                <a:schemeClr val="tx1"/>
              </a:solidFill>
            </a:endParaRPr>
          </a:p>
          <a:p>
            <a:endParaRPr lang="en-GB" spc="-50" dirty="0">
              <a:solidFill>
                <a:schemeClr val="tx1"/>
              </a:solidFill>
            </a:endParaRP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3148842"/>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936" y="3174639"/>
              <a:ext cx="598762" cy="598762"/>
            </a:xfrm>
            <a:prstGeom prst="rect">
              <a:avLst/>
            </a:prstGeom>
          </p:spPr>
        </p:pic>
      </p:grpSp>
      <p:grpSp>
        <p:nvGrpSpPr>
          <p:cNvPr id="28" name="Group 27">
            <a:extLst>
              <a:ext uri="{FF2B5EF4-FFF2-40B4-BE49-F238E27FC236}">
                <a16:creationId xmlns:a16="http://schemas.microsoft.com/office/drawing/2014/main" id="{5D0DDA9C-C91A-44F8-8C6B-E7C289C24ED7}"/>
              </a:ext>
            </a:extLst>
          </p:cNvPr>
          <p:cNvGrpSpPr/>
          <p:nvPr/>
        </p:nvGrpSpPr>
        <p:grpSpPr>
          <a:xfrm>
            <a:off x="244291" y="3938417"/>
            <a:ext cx="786818" cy="720000"/>
            <a:chOff x="181251" y="4075468"/>
            <a:chExt cx="786818" cy="720000"/>
          </a:xfrm>
        </p:grpSpPr>
        <p:sp>
          <p:nvSpPr>
            <p:cNvPr id="29" name="Rectangle: Rounded Corners 28">
              <a:extLst>
                <a:ext uri="{FF2B5EF4-FFF2-40B4-BE49-F238E27FC236}">
                  <a16:creationId xmlns:a16="http://schemas.microsoft.com/office/drawing/2014/main" id="{0A1CFA6E-D0F3-4C20-A492-28CEFB7F9DCA}"/>
                </a:ext>
              </a:extLst>
            </p:cNvPr>
            <p:cNvSpPr/>
            <p:nvPr/>
          </p:nvSpPr>
          <p:spPr>
            <a:xfrm>
              <a:off x="215136" y="407546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spc="-100" dirty="0">
                <a:solidFill>
                  <a:schemeClr val="tx1"/>
                </a:solidFill>
              </a:endParaRPr>
            </a:p>
          </p:txBody>
        </p:sp>
        <p:sp>
          <p:nvSpPr>
            <p:cNvPr id="30" name="Rectangle 29">
              <a:extLst>
                <a:ext uri="{FF2B5EF4-FFF2-40B4-BE49-F238E27FC236}">
                  <a16:creationId xmlns:a16="http://schemas.microsoft.com/office/drawing/2014/main" id="{2BD08949-40DC-4AF4-839D-FD9424863864}"/>
                </a:ext>
              </a:extLst>
            </p:cNvPr>
            <p:cNvSpPr/>
            <p:nvPr/>
          </p:nvSpPr>
          <p:spPr>
            <a:xfrm>
              <a:off x="181251" y="4259391"/>
              <a:ext cx="786818" cy="338554"/>
            </a:xfrm>
            <a:prstGeom prst="rect">
              <a:avLst/>
            </a:prstGeom>
          </p:spPr>
          <p:txBody>
            <a:bodyPr wrap="none">
              <a:spAutoFit/>
            </a:bodyPr>
            <a:lstStyle/>
            <a:p>
              <a:pPr algn="ctr"/>
              <a:r>
                <a:rPr lang="en-GB" sz="1600" spc="-100" dirty="0"/>
                <a:t>ROSCOS</a:t>
              </a:r>
            </a:p>
          </p:txBody>
        </p:sp>
      </p:grpSp>
      <p:grpSp>
        <p:nvGrpSpPr>
          <p:cNvPr id="33" name="Group 32">
            <a:extLst>
              <a:ext uri="{FF2B5EF4-FFF2-40B4-BE49-F238E27FC236}">
                <a16:creationId xmlns:a16="http://schemas.microsoft.com/office/drawing/2014/main" id="{9089962A-5148-4948-BDDB-9081258AD031}"/>
              </a:ext>
            </a:extLst>
          </p:cNvPr>
          <p:cNvGrpSpPr/>
          <p:nvPr/>
        </p:nvGrpSpPr>
        <p:grpSpPr>
          <a:xfrm>
            <a:off x="278176" y="2346634"/>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4681" y="4675806"/>
              <a:ext cx="612000" cy="612000"/>
            </a:xfrm>
            <a:prstGeom prst="rect">
              <a:avLst/>
            </a:prstGeom>
          </p:spPr>
        </p:pic>
      </p:grpSp>
      <p:pic>
        <p:nvPicPr>
          <p:cNvPr id="26" name="Picture 25">
            <a:hlinkClick r:id="rId8"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9"/>
          <a:stretch>
            <a:fillRect/>
          </a:stretch>
        </p:blipFill>
        <p:spPr>
          <a:xfrm>
            <a:off x="11272545" y="5987813"/>
            <a:ext cx="755970" cy="755970"/>
          </a:xfrm>
          <a:prstGeom prst="rect">
            <a:avLst/>
          </a:prstGeom>
        </p:spPr>
      </p:pic>
      <p:pic>
        <p:nvPicPr>
          <p:cNvPr id="27" name="Picture 26">
            <a:hlinkClick r:id="rId10"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1"/>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2"/>
          <a:stretch>
            <a:fillRect/>
          </a:stretch>
        </p:blipFill>
        <p:spPr>
          <a:xfrm>
            <a:off x="10643488"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32" name="Group 31">
            <a:extLst>
              <a:ext uri="{FF2B5EF4-FFF2-40B4-BE49-F238E27FC236}">
                <a16:creationId xmlns:a16="http://schemas.microsoft.com/office/drawing/2014/main" id="{BE4ECEB3-3A80-4F0A-B0BA-A3CB964ABAF8}"/>
              </a:ext>
            </a:extLst>
          </p:cNvPr>
          <p:cNvGrpSpPr/>
          <p:nvPr/>
        </p:nvGrpSpPr>
        <p:grpSpPr>
          <a:xfrm>
            <a:off x="279057" y="780180"/>
            <a:ext cx="720000" cy="720000"/>
            <a:chOff x="279057" y="780180"/>
            <a:chExt cx="720000" cy="720000"/>
          </a:xfrm>
        </p:grpSpPr>
        <p:sp>
          <p:nvSpPr>
            <p:cNvPr id="42" name="Oval 41">
              <a:extLst>
                <a:ext uri="{FF2B5EF4-FFF2-40B4-BE49-F238E27FC236}">
                  <a16:creationId xmlns:a16="http://schemas.microsoft.com/office/drawing/2014/main" id="{00D684ED-44E7-4F93-B9AE-13969D7A625B}"/>
                </a:ext>
              </a:extLst>
            </p:cNvPr>
            <p:cNvSpPr>
              <a:spLocks noChangeArrowheads="1"/>
            </p:cNvSpPr>
            <p:nvPr/>
          </p:nvSpPr>
          <p:spPr bwMode="auto">
            <a:xfrm>
              <a:off x="279057" y="780180"/>
              <a:ext cx="720000" cy="720000"/>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grpSp>
          <p:nvGrpSpPr>
            <p:cNvPr id="51" name="Group 50">
              <a:extLst>
                <a:ext uri="{FF2B5EF4-FFF2-40B4-BE49-F238E27FC236}">
                  <a16:creationId xmlns:a16="http://schemas.microsoft.com/office/drawing/2014/main" id="{90B087B8-FDD5-4368-8C76-ECB6A6BE91C3}"/>
                </a:ext>
              </a:extLst>
            </p:cNvPr>
            <p:cNvGrpSpPr/>
            <p:nvPr/>
          </p:nvGrpSpPr>
          <p:grpSpPr>
            <a:xfrm>
              <a:off x="447600" y="884270"/>
              <a:ext cx="382915" cy="511820"/>
              <a:chOff x="4686258" y="3133637"/>
              <a:chExt cx="563962" cy="755808"/>
            </a:xfrm>
            <a:solidFill>
              <a:schemeClr val="bg1"/>
            </a:solidFill>
          </p:grpSpPr>
          <p:sp>
            <p:nvSpPr>
              <p:cNvPr id="52" name="Graphic 3" descr="Train">
                <a:extLst>
                  <a:ext uri="{FF2B5EF4-FFF2-40B4-BE49-F238E27FC236}">
                    <a16:creationId xmlns:a16="http://schemas.microsoft.com/office/drawing/2014/main" id="{D61D1CFE-6A23-499A-BDAC-78C3196EFD25}"/>
                  </a:ext>
                </a:extLst>
              </p:cNvPr>
              <p:cNvSpPr/>
              <p:nvPr/>
            </p:nvSpPr>
            <p:spPr>
              <a:xfrm>
                <a:off x="4686258" y="3133637"/>
                <a:ext cx="563962" cy="704953"/>
              </a:xfrm>
              <a:custGeom>
                <a:avLst/>
                <a:gdLst>
                  <a:gd name="connsiteX0" fmla="*/ 93994 w 693203"/>
                  <a:gd name="connsiteY0" fmla="*/ 939937 h 1033930"/>
                  <a:gd name="connsiteX1" fmla="*/ 115142 w 693203"/>
                  <a:gd name="connsiteY1" fmla="*/ 892940 h 1033930"/>
                  <a:gd name="connsiteX2" fmla="*/ 585111 w 693203"/>
                  <a:gd name="connsiteY2" fmla="*/ 892940 h 1033930"/>
                  <a:gd name="connsiteX3" fmla="*/ 606259 w 693203"/>
                  <a:gd name="connsiteY3" fmla="*/ 939937 h 1033930"/>
                  <a:gd name="connsiteX4" fmla="*/ 93994 w 693203"/>
                  <a:gd name="connsiteY4" fmla="*/ 939937 h 1033930"/>
                  <a:gd name="connsiteX5" fmla="*/ 158614 w 693203"/>
                  <a:gd name="connsiteY5" fmla="*/ 798946 h 1033930"/>
                  <a:gd name="connsiteX6" fmla="*/ 542813 w 693203"/>
                  <a:gd name="connsiteY6" fmla="*/ 798946 h 1033930"/>
                  <a:gd name="connsiteX7" fmla="*/ 563962 w 693203"/>
                  <a:gd name="connsiteY7" fmla="*/ 845943 h 1033930"/>
                  <a:gd name="connsiteX8" fmla="*/ 137466 w 693203"/>
                  <a:gd name="connsiteY8" fmla="*/ 845943 h 1033930"/>
                  <a:gd name="connsiteX9" fmla="*/ 158614 w 693203"/>
                  <a:gd name="connsiteY9" fmla="*/ 798946 h 1033930"/>
                  <a:gd name="connsiteX10" fmla="*/ 138641 w 693203"/>
                  <a:gd name="connsiteY10" fmla="*/ 599210 h 1033930"/>
                  <a:gd name="connsiteX11" fmla="*/ 173888 w 693203"/>
                  <a:gd name="connsiteY11" fmla="*/ 563962 h 1033930"/>
                  <a:gd name="connsiteX12" fmla="*/ 209136 w 693203"/>
                  <a:gd name="connsiteY12" fmla="*/ 599210 h 1033930"/>
                  <a:gd name="connsiteX13" fmla="*/ 173888 w 693203"/>
                  <a:gd name="connsiteY13" fmla="*/ 634457 h 1033930"/>
                  <a:gd name="connsiteX14" fmla="*/ 138641 w 693203"/>
                  <a:gd name="connsiteY14" fmla="*/ 599210 h 1033930"/>
                  <a:gd name="connsiteX15" fmla="*/ 138641 w 693203"/>
                  <a:gd name="connsiteY15" fmla="*/ 117492 h 1033930"/>
                  <a:gd name="connsiteX16" fmla="*/ 185637 w 693203"/>
                  <a:gd name="connsiteY16" fmla="*/ 70495 h 1033930"/>
                  <a:gd name="connsiteX17" fmla="*/ 279631 w 693203"/>
                  <a:gd name="connsiteY17" fmla="*/ 70495 h 1033930"/>
                  <a:gd name="connsiteX18" fmla="*/ 303130 w 693203"/>
                  <a:gd name="connsiteY18" fmla="*/ 46997 h 1033930"/>
                  <a:gd name="connsiteX19" fmla="*/ 397123 w 693203"/>
                  <a:gd name="connsiteY19" fmla="*/ 46997 h 1033930"/>
                  <a:gd name="connsiteX20" fmla="*/ 420622 w 693203"/>
                  <a:gd name="connsiteY20" fmla="*/ 70495 h 1033930"/>
                  <a:gd name="connsiteX21" fmla="*/ 514615 w 693203"/>
                  <a:gd name="connsiteY21" fmla="*/ 70495 h 1033930"/>
                  <a:gd name="connsiteX22" fmla="*/ 561612 w 693203"/>
                  <a:gd name="connsiteY22" fmla="*/ 117492 h 1033930"/>
                  <a:gd name="connsiteX23" fmla="*/ 561612 w 693203"/>
                  <a:gd name="connsiteY23" fmla="*/ 352476 h 1033930"/>
                  <a:gd name="connsiteX24" fmla="*/ 538114 w 693203"/>
                  <a:gd name="connsiteY24" fmla="*/ 375975 h 1033930"/>
                  <a:gd name="connsiteX25" fmla="*/ 162139 w 693203"/>
                  <a:gd name="connsiteY25" fmla="*/ 375975 h 1033930"/>
                  <a:gd name="connsiteX26" fmla="*/ 138641 w 693203"/>
                  <a:gd name="connsiteY26" fmla="*/ 352476 h 1033930"/>
                  <a:gd name="connsiteX27" fmla="*/ 138641 w 693203"/>
                  <a:gd name="connsiteY27" fmla="*/ 117492 h 1033930"/>
                  <a:gd name="connsiteX28" fmla="*/ 520490 w 693203"/>
                  <a:gd name="connsiteY28" fmla="*/ 751949 h 1033930"/>
                  <a:gd name="connsiteX29" fmla="*/ 179763 w 693203"/>
                  <a:gd name="connsiteY29" fmla="*/ 751949 h 1033930"/>
                  <a:gd name="connsiteX30" fmla="*/ 200911 w 693203"/>
                  <a:gd name="connsiteY30" fmla="*/ 704953 h 1033930"/>
                  <a:gd name="connsiteX31" fmla="*/ 499341 w 693203"/>
                  <a:gd name="connsiteY31" fmla="*/ 704953 h 1033930"/>
                  <a:gd name="connsiteX32" fmla="*/ 520490 w 693203"/>
                  <a:gd name="connsiteY32" fmla="*/ 751949 h 1033930"/>
                  <a:gd name="connsiteX33" fmla="*/ 526365 w 693203"/>
                  <a:gd name="connsiteY33" fmla="*/ 634457 h 1033930"/>
                  <a:gd name="connsiteX34" fmla="*/ 491117 w 693203"/>
                  <a:gd name="connsiteY34" fmla="*/ 599210 h 1033930"/>
                  <a:gd name="connsiteX35" fmla="*/ 526365 w 693203"/>
                  <a:gd name="connsiteY35" fmla="*/ 563962 h 1033930"/>
                  <a:gd name="connsiteX36" fmla="*/ 561612 w 693203"/>
                  <a:gd name="connsiteY36" fmla="*/ 599210 h 1033930"/>
                  <a:gd name="connsiteX37" fmla="*/ 526365 w 693203"/>
                  <a:gd name="connsiteY37" fmla="*/ 634457 h 1033930"/>
                  <a:gd name="connsiteX38" fmla="*/ 551038 w 693203"/>
                  <a:gd name="connsiteY38" fmla="*/ 704953 h 1033930"/>
                  <a:gd name="connsiteX39" fmla="*/ 561612 w 693203"/>
                  <a:gd name="connsiteY39" fmla="*/ 704953 h 1033930"/>
                  <a:gd name="connsiteX40" fmla="*/ 632107 w 693203"/>
                  <a:gd name="connsiteY40" fmla="*/ 634457 h 1033930"/>
                  <a:gd name="connsiteX41" fmla="*/ 632107 w 693203"/>
                  <a:gd name="connsiteY41" fmla="*/ 93994 h 1033930"/>
                  <a:gd name="connsiteX42" fmla="*/ 538114 w 693203"/>
                  <a:gd name="connsiteY42" fmla="*/ 0 h 1033930"/>
                  <a:gd name="connsiteX43" fmla="*/ 162139 w 693203"/>
                  <a:gd name="connsiteY43" fmla="*/ 0 h 1033930"/>
                  <a:gd name="connsiteX44" fmla="*/ 68145 w 693203"/>
                  <a:gd name="connsiteY44" fmla="*/ 93994 h 1033930"/>
                  <a:gd name="connsiteX45" fmla="*/ 68145 w 693203"/>
                  <a:gd name="connsiteY45" fmla="*/ 634457 h 1033930"/>
                  <a:gd name="connsiteX46" fmla="*/ 138641 w 693203"/>
                  <a:gd name="connsiteY46" fmla="*/ 704953 h 1033930"/>
                  <a:gd name="connsiteX47" fmla="*/ 149215 w 693203"/>
                  <a:gd name="connsiteY47" fmla="*/ 704953 h 1033930"/>
                  <a:gd name="connsiteX48" fmla="*/ 0 w 693203"/>
                  <a:gd name="connsiteY48" fmla="*/ 1033930 h 1033930"/>
                  <a:gd name="connsiteX49" fmla="*/ 51697 w 693203"/>
                  <a:gd name="connsiteY49" fmla="*/ 1033930 h 1033930"/>
                  <a:gd name="connsiteX50" fmla="*/ 72845 w 693203"/>
                  <a:gd name="connsiteY50" fmla="*/ 986934 h 1033930"/>
                  <a:gd name="connsiteX51" fmla="*/ 626233 w 693203"/>
                  <a:gd name="connsiteY51" fmla="*/ 986934 h 1033930"/>
                  <a:gd name="connsiteX52" fmla="*/ 647381 w 693203"/>
                  <a:gd name="connsiteY52" fmla="*/ 1033930 h 1033930"/>
                  <a:gd name="connsiteX53" fmla="*/ 699078 w 693203"/>
                  <a:gd name="connsiteY53" fmla="*/ 1033930 h 1033930"/>
                  <a:gd name="connsiteX54" fmla="*/ 551038 w 693203"/>
                  <a:gd name="connsiteY54"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72845 w 699078"/>
                  <a:gd name="connsiteY49" fmla="*/ 986934 h 1033930"/>
                  <a:gd name="connsiteX50" fmla="*/ 626233 w 699078"/>
                  <a:gd name="connsiteY50" fmla="*/ 986934 h 1033930"/>
                  <a:gd name="connsiteX51" fmla="*/ 647381 w 699078"/>
                  <a:gd name="connsiteY51" fmla="*/ 1033930 h 1033930"/>
                  <a:gd name="connsiteX52" fmla="*/ 699078 w 699078"/>
                  <a:gd name="connsiteY52" fmla="*/ 1033930 h 1033930"/>
                  <a:gd name="connsiteX53" fmla="*/ 551038 w 699078"/>
                  <a:gd name="connsiteY53" fmla="*/ 704953 h 1033930"/>
                  <a:gd name="connsiteX0" fmla="*/ 93994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93994 w 699078"/>
                  <a:gd name="connsiteY4" fmla="*/ 939937 h 1033930"/>
                  <a:gd name="connsiteX5" fmla="*/ 158614 w 699078"/>
                  <a:gd name="connsiteY5" fmla="*/ 798946 h 1033930"/>
                  <a:gd name="connsiteX6" fmla="*/ 542813 w 699078"/>
                  <a:gd name="connsiteY6" fmla="*/ 798946 h 1033930"/>
                  <a:gd name="connsiteX7" fmla="*/ 563962 w 699078"/>
                  <a:gd name="connsiteY7" fmla="*/ 845943 h 1033930"/>
                  <a:gd name="connsiteX8" fmla="*/ 137466 w 699078"/>
                  <a:gd name="connsiteY8" fmla="*/ 845943 h 1033930"/>
                  <a:gd name="connsiteX9" fmla="*/ 158614 w 699078"/>
                  <a:gd name="connsiteY9" fmla="*/ 798946 h 1033930"/>
                  <a:gd name="connsiteX10" fmla="*/ 138641 w 699078"/>
                  <a:gd name="connsiteY10" fmla="*/ 599210 h 1033930"/>
                  <a:gd name="connsiteX11" fmla="*/ 173888 w 699078"/>
                  <a:gd name="connsiteY11" fmla="*/ 563962 h 1033930"/>
                  <a:gd name="connsiteX12" fmla="*/ 209136 w 699078"/>
                  <a:gd name="connsiteY12" fmla="*/ 599210 h 1033930"/>
                  <a:gd name="connsiteX13" fmla="*/ 173888 w 699078"/>
                  <a:gd name="connsiteY13" fmla="*/ 634457 h 1033930"/>
                  <a:gd name="connsiteX14" fmla="*/ 138641 w 699078"/>
                  <a:gd name="connsiteY14" fmla="*/ 599210 h 1033930"/>
                  <a:gd name="connsiteX15" fmla="*/ 138641 w 699078"/>
                  <a:gd name="connsiteY15" fmla="*/ 117492 h 1033930"/>
                  <a:gd name="connsiteX16" fmla="*/ 185637 w 699078"/>
                  <a:gd name="connsiteY16" fmla="*/ 70495 h 1033930"/>
                  <a:gd name="connsiteX17" fmla="*/ 279631 w 699078"/>
                  <a:gd name="connsiteY17" fmla="*/ 70495 h 1033930"/>
                  <a:gd name="connsiteX18" fmla="*/ 303130 w 699078"/>
                  <a:gd name="connsiteY18" fmla="*/ 46997 h 1033930"/>
                  <a:gd name="connsiteX19" fmla="*/ 397123 w 699078"/>
                  <a:gd name="connsiteY19" fmla="*/ 46997 h 1033930"/>
                  <a:gd name="connsiteX20" fmla="*/ 420622 w 699078"/>
                  <a:gd name="connsiteY20" fmla="*/ 70495 h 1033930"/>
                  <a:gd name="connsiteX21" fmla="*/ 514615 w 699078"/>
                  <a:gd name="connsiteY21" fmla="*/ 70495 h 1033930"/>
                  <a:gd name="connsiteX22" fmla="*/ 561612 w 699078"/>
                  <a:gd name="connsiteY22" fmla="*/ 117492 h 1033930"/>
                  <a:gd name="connsiteX23" fmla="*/ 561612 w 699078"/>
                  <a:gd name="connsiteY23" fmla="*/ 352476 h 1033930"/>
                  <a:gd name="connsiteX24" fmla="*/ 538114 w 699078"/>
                  <a:gd name="connsiteY24" fmla="*/ 375975 h 1033930"/>
                  <a:gd name="connsiteX25" fmla="*/ 162139 w 699078"/>
                  <a:gd name="connsiteY25" fmla="*/ 375975 h 1033930"/>
                  <a:gd name="connsiteX26" fmla="*/ 138641 w 699078"/>
                  <a:gd name="connsiteY26" fmla="*/ 352476 h 1033930"/>
                  <a:gd name="connsiteX27" fmla="*/ 138641 w 699078"/>
                  <a:gd name="connsiteY27" fmla="*/ 117492 h 1033930"/>
                  <a:gd name="connsiteX28" fmla="*/ 520490 w 699078"/>
                  <a:gd name="connsiteY28" fmla="*/ 751949 h 1033930"/>
                  <a:gd name="connsiteX29" fmla="*/ 179763 w 699078"/>
                  <a:gd name="connsiteY29" fmla="*/ 751949 h 1033930"/>
                  <a:gd name="connsiteX30" fmla="*/ 200911 w 699078"/>
                  <a:gd name="connsiteY30" fmla="*/ 704953 h 1033930"/>
                  <a:gd name="connsiteX31" fmla="*/ 499341 w 699078"/>
                  <a:gd name="connsiteY31" fmla="*/ 704953 h 1033930"/>
                  <a:gd name="connsiteX32" fmla="*/ 520490 w 699078"/>
                  <a:gd name="connsiteY32" fmla="*/ 751949 h 1033930"/>
                  <a:gd name="connsiteX33" fmla="*/ 526365 w 699078"/>
                  <a:gd name="connsiteY33" fmla="*/ 634457 h 1033930"/>
                  <a:gd name="connsiteX34" fmla="*/ 491117 w 699078"/>
                  <a:gd name="connsiteY34" fmla="*/ 599210 h 1033930"/>
                  <a:gd name="connsiteX35" fmla="*/ 526365 w 699078"/>
                  <a:gd name="connsiteY35" fmla="*/ 563962 h 1033930"/>
                  <a:gd name="connsiteX36" fmla="*/ 561612 w 699078"/>
                  <a:gd name="connsiteY36" fmla="*/ 599210 h 1033930"/>
                  <a:gd name="connsiteX37" fmla="*/ 526365 w 699078"/>
                  <a:gd name="connsiteY37" fmla="*/ 634457 h 1033930"/>
                  <a:gd name="connsiteX38" fmla="*/ 551038 w 699078"/>
                  <a:gd name="connsiteY38" fmla="*/ 704953 h 1033930"/>
                  <a:gd name="connsiteX39" fmla="*/ 561612 w 699078"/>
                  <a:gd name="connsiteY39" fmla="*/ 704953 h 1033930"/>
                  <a:gd name="connsiteX40" fmla="*/ 632107 w 699078"/>
                  <a:gd name="connsiteY40" fmla="*/ 634457 h 1033930"/>
                  <a:gd name="connsiteX41" fmla="*/ 632107 w 699078"/>
                  <a:gd name="connsiteY41" fmla="*/ 93994 h 1033930"/>
                  <a:gd name="connsiteX42" fmla="*/ 538114 w 699078"/>
                  <a:gd name="connsiteY42" fmla="*/ 0 h 1033930"/>
                  <a:gd name="connsiteX43" fmla="*/ 162139 w 699078"/>
                  <a:gd name="connsiteY43" fmla="*/ 0 h 1033930"/>
                  <a:gd name="connsiteX44" fmla="*/ 68145 w 699078"/>
                  <a:gd name="connsiteY44" fmla="*/ 93994 h 1033930"/>
                  <a:gd name="connsiteX45" fmla="*/ 68145 w 699078"/>
                  <a:gd name="connsiteY45" fmla="*/ 634457 h 1033930"/>
                  <a:gd name="connsiteX46" fmla="*/ 138641 w 699078"/>
                  <a:gd name="connsiteY46" fmla="*/ 704953 h 1033930"/>
                  <a:gd name="connsiteX47" fmla="*/ 149215 w 699078"/>
                  <a:gd name="connsiteY47" fmla="*/ 704953 h 1033930"/>
                  <a:gd name="connsiteX48" fmla="*/ 0 w 699078"/>
                  <a:gd name="connsiteY48" fmla="*/ 1033930 h 1033930"/>
                  <a:gd name="connsiteX49" fmla="*/ 626233 w 699078"/>
                  <a:gd name="connsiteY49" fmla="*/ 986934 h 1033930"/>
                  <a:gd name="connsiteX50" fmla="*/ 647381 w 699078"/>
                  <a:gd name="connsiteY50" fmla="*/ 1033930 h 1033930"/>
                  <a:gd name="connsiteX51" fmla="*/ 699078 w 699078"/>
                  <a:gd name="connsiteY51" fmla="*/ 1033930 h 1033930"/>
                  <a:gd name="connsiteX52" fmla="*/ 551038 w 699078"/>
                  <a:gd name="connsiteY52" fmla="*/ 704953 h 1033930"/>
                  <a:gd name="connsiteX0" fmla="*/ 606259 w 699078"/>
                  <a:gd name="connsiteY0" fmla="*/ 939937 h 1033930"/>
                  <a:gd name="connsiteX1" fmla="*/ 115142 w 699078"/>
                  <a:gd name="connsiteY1" fmla="*/ 892940 h 1033930"/>
                  <a:gd name="connsiteX2" fmla="*/ 585111 w 699078"/>
                  <a:gd name="connsiteY2" fmla="*/ 892940 h 1033930"/>
                  <a:gd name="connsiteX3" fmla="*/ 606259 w 699078"/>
                  <a:gd name="connsiteY3" fmla="*/ 939937 h 1033930"/>
                  <a:gd name="connsiteX4" fmla="*/ 158614 w 699078"/>
                  <a:gd name="connsiteY4" fmla="*/ 798946 h 1033930"/>
                  <a:gd name="connsiteX5" fmla="*/ 542813 w 699078"/>
                  <a:gd name="connsiteY5" fmla="*/ 798946 h 1033930"/>
                  <a:gd name="connsiteX6" fmla="*/ 563962 w 699078"/>
                  <a:gd name="connsiteY6" fmla="*/ 845943 h 1033930"/>
                  <a:gd name="connsiteX7" fmla="*/ 137466 w 699078"/>
                  <a:gd name="connsiteY7" fmla="*/ 845943 h 1033930"/>
                  <a:gd name="connsiteX8" fmla="*/ 158614 w 699078"/>
                  <a:gd name="connsiteY8" fmla="*/ 798946 h 1033930"/>
                  <a:gd name="connsiteX9" fmla="*/ 138641 w 699078"/>
                  <a:gd name="connsiteY9" fmla="*/ 599210 h 1033930"/>
                  <a:gd name="connsiteX10" fmla="*/ 173888 w 699078"/>
                  <a:gd name="connsiteY10" fmla="*/ 563962 h 1033930"/>
                  <a:gd name="connsiteX11" fmla="*/ 209136 w 699078"/>
                  <a:gd name="connsiteY11" fmla="*/ 599210 h 1033930"/>
                  <a:gd name="connsiteX12" fmla="*/ 173888 w 699078"/>
                  <a:gd name="connsiteY12" fmla="*/ 634457 h 1033930"/>
                  <a:gd name="connsiteX13" fmla="*/ 138641 w 699078"/>
                  <a:gd name="connsiteY13" fmla="*/ 599210 h 1033930"/>
                  <a:gd name="connsiteX14" fmla="*/ 138641 w 699078"/>
                  <a:gd name="connsiteY14" fmla="*/ 117492 h 1033930"/>
                  <a:gd name="connsiteX15" fmla="*/ 185637 w 699078"/>
                  <a:gd name="connsiteY15" fmla="*/ 70495 h 1033930"/>
                  <a:gd name="connsiteX16" fmla="*/ 279631 w 699078"/>
                  <a:gd name="connsiteY16" fmla="*/ 70495 h 1033930"/>
                  <a:gd name="connsiteX17" fmla="*/ 303130 w 699078"/>
                  <a:gd name="connsiteY17" fmla="*/ 46997 h 1033930"/>
                  <a:gd name="connsiteX18" fmla="*/ 397123 w 699078"/>
                  <a:gd name="connsiteY18" fmla="*/ 46997 h 1033930"/>
                  <a:gd name="connsiteX19" fmla="*/ 420622 w 699078"/>
                  <a:gd name="connsiteY19" fmla="*/ 70495 h 1033930"/>
                  <a:gd name="connsiteX20" fmla="*/ 514615 w 699078"/>
                  <a:gd name="connsiteY20" fmla="*/ 70495 h 1033930"/>
                  <a:gd name="connsiteX21" fmla="*/ 561612 w 699078"/>
                  <a:gd name="connsiteY21" fmla="*/ 117492 h 1033930"/>
                  <a:gd name="connsiteX22" fmla="*/ 561612 w 699078"/>
                  <a:gd name="connsiteY22" fmla="*/ 352476 h 1033930"/>
                  <a:gd name="connsiteX23" fmla="*/ 538114 w 699078"/>
                  <a:gd name="connsiteY23" fmla="*/ 375975 h 1033930"/>
                  <a:gd name="connsiteX24" fmla="*/ 162139 w 699078"/>
                  <a:gd name="connsiteY24" fmla="*/ 375975 h 1033930"/>
                  <a:gd name="connsiteX25" fmla="*/ 138641 w 699078"/>
                  <a:gd name="connsiteY25" fmla="*/ 352476 h 1033930"/>
                  <a:gd name="connsiteX26" fmla="*/ 138641 w 699078"/>
                  <a:gd name="connsiteY26" fmla="*/ 117492 h 1033930"/>
                  <a:gd name="connsiteX27" fmla="*/ 520490 w 699078"/>
                  <a:gd name="connsiteY27" fmla="*/ 751949 h 1033930"/>
                  <a:gd name="connsiteX28" fmla="*/ 179763 w 699078"/>
                  <a:gd name="connsiteY28" fmla="*/ 751949 h 1033930"/>
                  <a:gd name="connsiteX29" fmla="*/ 200911 w 699078"/>
                  <a:gd name="connsiteY29" fmla="*/ 704953 h 1033930"/>
                  <a:gd name="connsiteX30" fmla="*/ 499341 w 699078"/>
                  <a:gd name="connsiteY30" fmla="*/ 704953 h 1033930"/>
                  <a:gd name="connsiteX31" fmla="*/ 520490 w 699078"/>
                  <a:gd name="connsiteY31" fmla="*/ 751949 h 1033930"/>
                  <a:gd name="connsiteX32" fmla="*/ 526365 w 699078"/>
                  <a:gd name="connsiteY32" fmla="*/ 634457 h 1033930"/>
                  <a:gd name="connsiteX33" fmla="*/ 491117 w 699078"/>
                  <a:gd name="connsiteY33" fmla="*/ 599210 h 1033930"/>
                  <a:gd name="connsiteX34" fmla="*/ 526365 w 699078"/>
                  <a:gd name="connsiteY34" fmla="*/ 563962 h 1033930"/>
                  <a:gd name="connsiteX35" fmla="*/ 561612 w 699078"/>
                  <a:gd name="connsiteY35" fmla="*/ 599210 h 1033930"/>
                  <a:gd name="connsiteX36" fmla="*/ 526365 w 699078"/>
                  <a:gd name="connsiteY36" fmla="*/ 634457 h 1033930"/>
                  <a:gd name="connsiteX37" fmla="*/ 551038 w 699078"/>
                  <a:gd name="connsiteY37" fmla="*/ 704953 h 1033930"/>
                  <a:gd name="connsiteX38" fmla="*/ 561612 w 699078"/>
                  <a:gd name="connsiteY38" fmla="*/ 704953 h 1033930"/>
                  <a:gd name="connsiteX39" fmla="*/ 632107 w 699078"/>
                  <a:gd name="connsiteY39" fmla="*/ 634457 h 1033930"/>
                  <a:gd name="connsiteX40" fmla="*/ 632107 w 699078"/>
                  <a:gd name="connsiteY40" fmla="*/ 93994 h 1033930"/>
                  <a:gd name="connsiteX41" fmla="*/ 538114 w 699078"/>
                  <a:gd name="connsiteY41" fmla="*/ 0 h 1033930"/>
                  <a:gd name="connsiteX42" fmla="*/ 162139 w 699078"/>
                  <a:gd name="connsiteY42" fmla="*/ 0 h 1033930"/>
                  <a:gd name="connsiteX43" fmla="*/ 68145 w 699078"/>
                  <a:gd name="connsiteY43" fmla="*/ 93994 h 1033930"/>
                  <a:gd name="connsiteX44" fmla="*/ 68145 w 699078"/>
                  <a:gd name="connsiteY44" fmla="*/ 634457 h 1033930"/>
                  <a:gd name="connsiteX45" fmla="*/ 138641 w 699078"/>
                  <a:gd name="connsiteY45" fmla="*/ 704953 h 1033930"/>
                  <a:gd name="connsiteX46" fmla="*/ 149215 w 699078"/>
                  <a:gd name="connsiteY46" fmla="*/ 704953 h 1033930"/>
                  <a:gd name="connsiteX47" fmla="*/ 0 w 699078"/>
                  <a:gd name="connsiteY47" fmla="*/ 1033930 h 1033930"/>
                  <a:gd name="connsiteX48" fmla="*/ 626233 w 699078"/>
                  <a:gd name="connsiteY48" fmla="*/ 986934 h 1033930"/>
                  <a:gd name="connsiteX49" fmla="*/ 647381 w 699078"/>
                  <a:gd name="connsiteY49" fmla="*/ 1033930 h 1033930"/>
                  <a:gd name="connsiteX50" fmla="*/ 699078 w 699078"/>
                  <a:gd name="connsiteY50" fmla="*/ 1033930 h 1033930"/>
                  <a:gd name="connsiteX51" fmla="*/ 551038 w 699078"/>
                  <a:gd name="connsiteY51"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579236 w 630933"/>
                  <a:gd name="connsiteY48" fmla="*/ 1033930 h 1033930"/>
                  <a:gd name="connsiteX49" fmla="*/ 630933 w 630933"/>
                  <a:gd name="connsiteY49" fmla="*/ 1033930 h 1033930"/>
                  <a:gd name="connsiteX50" fmla="*/ 482893 w 630933"/>
                  <a:gd name="connsiteY50" fmla="*/ 704953 h 1033930"/>
                  <a:gd name="connsiteX0" fmla="*/ 538114 w 630933"/>
                  <a:gd name="connsiteY0" fmla="*/ 939937 h 1033930"/>
                  <a:gd name="connsiteX1" fmla="*/ 46997 w 630933"/>
                  <a:gd name="connsiteY1" fmla="*/ 892940 h 1033930"/>
                  <a:gd name="connsiteX2" fmla="*/ 516966 w 630933"/>
                  <a:gd name="connsiteY2" fmla="*/ 892940 h 1033930"/>
                  <a:gd name="connsiteX3" fmla="*/ 538114 w 630933"/>
                  <a:gd name="connsiteY3" fmla="*/ 939937 h 1033930"/>
                  <a:gd name="connsiteX4" fmla="*/ 90469 w 630933"/>
                  <a:gd name="connsiteY4" fmla="*/ 798946 h 1033930"/>
                  <a:gd name="connsiteX5" fmla="*/ 474668 w 630933"/>
                  <a:gd name="connsiteY5" fmla="*/ 798946 h 1033930"/>
                  <a:gd name="connsiteX6" fmla="*/ 495817 w 630933"/>
                  <a:gd name="connsiteY6" fmla="*/ 845943 h 1033930"/>
                  <a:gd name="connsiteX7" fmla="*/ 69321 w 630933"/>
                  <a:gd name="connsiteY7" fmla="*/ 845943 h 1033930"/>
                  <a:gd name="connsiteX8" fmla="*/ 90469 w 630933"/>
                  <a:gd name="connsiteY8" fmla="*/ 798946 h 1033930"/>
                  <a:gd name="connsiteX9" fmla="*/ 70496 w 630933"/>
                  <a:gd name="connsiteY9" fmla="*/ 599210 h 1033930"/>
                  <a:gd name="connsiteX10" fmla="*/ 105743 w 630933"/>
                  <a:gd name="connsiteY10" fmla="*/ 563962 h 1033930"/>
                  <a:gd name="connsiteX11" fmla="*/ 140991 w 630933"/>
                  <a:gd name="connsiteY11" fmla="*/ 599210 h 1033930"/>
                  <a:gd name="connsiteX12" fmla="*/ 105743 w 630933"/>
                  <a:gd name="connsiteY12" fmla="*/ 634457 h 1033930"/>
                  <a:gd name="connsiteX13" fmla="*/ 70496 w 630933"/>
                  <a:gd name="connsiteY13" fmla="*/ 599210 h 1033930"/>
                  <a:gd name="connsiteX14" fmla="*/ 70496 w 630933"/>
                  <a:gd name="connsiteY14" fmla="*/ 117492 h 1033930"/>
                  <a:gd name="connsiteX15" fmla="*/ 117492 w 630933"/>
                  <a:gd name="connsiteY15" fmla="*/ 70495 h 1033930"/>
                  <a:gd name="connsiteX16" fmla="*/ 211486 w 630933"/>
                  <a:gd name="connsiteY16" fmla="*/ 70495 h 1033930"/>
                  <a:gd name="connsiteX17" fmla="*/ 234985 w 630933"/>
                  <a:gd name="connsiteY17" fmla="*/ 46997 h 1033930"/>
                  <a:gd name="connsiteX18" fmla="*/ 328978 w 630933"/>
                  <a:gd name="connsiteY18" fmla="*/ 46997 h 1033930"/>
                  <a:gd name="connsiteX19" fmla="*/ 352477 w 630933"/>
                  <a:gd name="connsiteY19" fmla="*/ 70495 h 1033930"/>
                  <a:gd name="connsiteX20" fmla="*/ 446470 w 630933"/>
                  <a:gd name="connsiteY20" fmla="*/ 70495 h 1033930"/>
                  <a:gd name="connsiteX21" fmla="*/ 493467 w 630933"/>
                  <a:gd name="connsiteY21" fmla="*/ 117492 h 1033930"/>
                  <a:gd name="connsiteX22" fmla="*/ 493467 w 630933"/>
                  <a:gd name="connsiteY22" fmla="*/ 352476 h 1033930"/>
                  <a:gd name="connsiteX23" fmla="*/ 469969 w 630933"/>
                  <a:gd name="connsiteY23" fmla="*/ 375975 h 1033930"/>
                  <a:gd name="connsiteX24" fmla="*/ 93994 w 630933"/>
                  <a:gd name="connsiteY24" fmla="*/ 375975 h 1033930"/>
                  <a:gd name="connsiteX25" fmla="*/ 70496 w 630933"/>
                  <a:gd name="connsiteY25" fmla="*/ 352476 h 1033930"/>
                  <a:gd name="connsiteX26" fmla="*/ 70496 w 630933"/>
                  <a:gd name="connsiteY26" fmla="*/ 117492 h 1033930"/>
                  <a:gd name="connsiteX27" fmla="*/ 452345 w 630933"/>
                  <a:gd name="connsiteY27" fmla="*/ 751949 h 1033930"/>
                  <a:gd name="connsiteX28" fmla="*/ 111618 w 630933"/>
                  <a:gd name="connsiteY28" fmla="*/ 751949 h 1033930"/>
                  <a:gd name="connsiteX29" fmla="*/ 132766 w 630933"/>
                  <a:gd name="connsiteY29" fmla="*/ 704953 h 1033930"/>
                  <a:gd name="connsiteX30" fmla="*/ 431196 w 630933"/>
                  <a:gd name="connsiteY30" fmla="*/ 704953 h 1033930"/>
                  <a:gd name="connsiteX31" fmla="*/ 452345 w 630933"/>
                  <a:gd name="connsiteY31" fmla="*/ 751949 h 1033930"/>
                  <a:gd name="connsiteX32" fmla="*/ 458220 w 630933"/>
                  <a:gd name="connsiteY32" fmla="*/ 634457 h 1033930"/>
                  <a:gd name="connsiteX33" fmla="*/ 422972 w 630933"/>
                  <a:gd name="connsiteY33" fmla="*/ 599210 h 1033930"/>
                  <a:gd name="connsiteX34" fmla="*/ 458220 w 630933"/>
                  <a:gd name="connsiteY34" fmla="*/ 563962 h 1033930"/>
                  <a:gd name="connsiteX35" fmla="*/ 493467 w 630933"/>
                  <a:gd name="connsiteY35" fmla="*/ 599210 h 1033930"/>
                  <a:gd name="connsiteX36" fmla="*/ 458220 w 630933"/>
                  <a:gd name="connsiteY36" fmla="*/ 634457 h 1033930"/>
                  <a:gd name="connsiteX37" fmla="*/ 482893 w 630933"/>
                  <a:gd name="connsiteY37" fmla="*/ 704953 h 1033930"/>
                  <a:gd name="connsiteX38" fmla="*/ 493467 w 630933"/>
                  <a:gd name="connsiteY38" fmla="*/ 704953 h 1033930"/>
                  <a:gd name="connsiteX39" fmla="*/ 563962 w 630933"/>
                  <a:gd name="connsiteY39" fmla="*/ 634457 h 1033930"/>
                  <a:gd name="connsiteX40" fmla="*/ 563962 w 630933"/>
                  <a:gd name="connsiteY40" fmla="*/ 93994 h 1033930"/>
                  <a:gd name="connsiteX41" fmla="*/ 469969 w 630933"/>
                  <a:gd name="connsiteY41" fmla="*/ 0 h 1033930"/>
                  <a:gd name="connsiteX42" fmla="*/ 93994 w 630933"/>
                  <a:gd name="connsiteY42" fmla="*/ 0 h 1033930"/>
                  <a:gd name="connsiteX43" fmla="*/ 0 w 630933"/>
                  <a:gd name="connsiteY43" fmla="*/ 93994 h 1033930"/>
                  <a:gd name="connsiteX44" fmla="*/ 0 w 630933"/>
                  <a:gd name="connsiteY44" fmla="*/ 634457 h 1033930"/>
                  <a:gd name="connsiteX45" fmla="*/ 70496 w 630933"/>
                  <a:gd name="connsiteY45" fmla="*/ 704953 h 1033930"/>
                  <a:gd name="connsiteX46" fmla="*/ 81070 w 630933"/>
                  <a:gd name="connsiteY46" fmla="*/ 704953 h 1033930"/>
                  <a:gd name="connsiteX47" fmla="*/ 558088 w 630933"/>
                  <a:gd name="connsiteY47" fmla="*/ 986934 h 1033930"/>
                  <a:gd name="connsiteX48" fmla="*/ 630933 w 630933"/>
                  <a:gd name="connsiteY48" fmla="*/ 1033930 h 1033930"/>
                  <a:gd name="connsiteX49" fmla="*/ 482893 w 630933"/>
                  <a:gd name="connsiteY49" fmla="*/ 704953 h 1033930"/>
                  <a:gd name="connsiteX0" fmla="*/ 538114 w 563962"/>
                  <a:gd name="connsiteY0" fmla="*/ 939937 h 986934"/>
                  <a:gd name="connsiteX1" fmla="*/ 46997 w 563962"/>
                  <a:gd name="connsiteY1" fmla="*/ 892940 h 986934"/>
                  <a:gd name="connsiteX2" fmla="*/ 516966 w 563962"/>
                  <a:gd name="connsiteY2" fmla="*/ 892940 h 986934"/>
                  <a:gd name="connsiteX3" fmla="*/ 538114 w 563962"/>
                  <a:gd name="connsiteY3" fmla="*/ 939937 h 986934"/>
                  <a:gd name="connsiteX4" fmla="*/ 90469 w 563962"/>
                  <a:gd name="connsiteY4" fmla="*/ 798946 h 986934"/>
                  <a:gd name="connsiteX5" fmla="*/ 474668 w 563962"/>
                  <a:gd name="connsiteY5" fmla="*/ 798946 h 986934"/>
                  <a:gd name="connsiteX6" fmla="*/ 495817 w 563962"/>
                  <a:gd name="connsiteY6" fmla="*/ 845943 h 986934"/>
                  <a:gd name="connsiteX7" fmla="*/ 69321 w 563962"/>
                  <a:gd name="connsiteY7" fmla="*/ 845943 h 986934"/>
                  <a:gd name="connsiteX8" fmla="*/ 90469 w 563962"/>
                  <a:gd name="connsiteY8" fmla="*/ 798946 h 986934"/>
                  <a:gd name="connsiteX9" fmla="*/ 70496 w 563962"/>
                  <a:gd name="connsiteY9" fmla="*/ 599210 h 986934"/>
                  <a:gd name="connsiteX10" fmla="*/ 105743 w 563962"/>
                  <a:gd name="connsiteY10" fmla="*/ 563962 h 986934"/>
                  <a:gd name="connsiteX11" fmla="*/ 140991 w 563962"/>
                  <a:gd name="connsiteY11" fmla="*/ 599210 h 986934"/>
                  <a:gd name="connsiteX12" fmla="*/ 105743 w 563962"/>
                  <a:gd name="connsiteY12" fmla="*/ 634457 h 986934"/>
                  <a:gd name="connsiteX13" fmla="*/ 70496 w 563962"/>
                  <a:gd name="connsiteY13" fmla="*/ 599210 h 986934"/>
                  <a:gd name="connsiteX14" fmla="*/ 70496 w 563962"/>
                  <a:gd name="connsiteY14" fmla="*/ 117492 h 986934"/>
                  <a:gd name="connsiteX15" fmla="*/ 117492 w 563962"/>
                  <a:gd name="connsiteY15" fmla="*/ 70495 h 986934"/>
                  <a:gd name="connsiteX16" fmla="*/ 211486 w 563962"/>
                  <a:gd name="connsiteY16" fmla="*/ 70495 h 986934"/>
                  <a:gd name="connsiteX17" fmla="*/ 234985 w 563962"/>
                  <a:gd name="connsiteY17" fmla="*/ 46997 h 986934"/>
                  <a:gd name="connsiteX18" fmla="*/ 328978 w 563962"/>
                  <a:gd name="connsiteY18" fmla="*/ 46997 h 986934"/>
                  <a:gd name="connsiteX19" fmla="*/ 352477 w 563962"/>
                  <a:gd name="connsiteY19" fmla="*/ 70495 h 986934"/>
                  <a:gd name="connsiteX20" fmla="*/ 446470 w 563962"/>
                  <a:gd name="connsiteY20" fmla="*/ 70495 h 986934"/>
                  <a:gd name="connsiteX21" fmla="*/ 493467 w 563962"/>
                  <a:gd name="connsiteY21" fmla="*/ 117492 h 986934"/>
                  <a:gd name="connsiteX22" fmla="*/ 493467 w 563962"/>
                  <a:gd name="connsiteY22" fmla="*/ 352476 h 986934"/>
                  <a:gd name="connsiteX23" fmla="*/ 469969 w 563962"/>
                  <a:gd name="connsiteY23" fmla="*/ 375975 h 986934"/>
                  <a:gd name="connsiteX24" fmla="*/ 93994 w 563962"/>
                  <a:gd name="connsiteY24" fmla="*/ 375975 h 986934"/>
                  <a:gd name="connsiteX25" fmla="*/ 70496 w 563962"/>
                  <a:gd name="connsiteY25" fmla="*/ 352476 h 986934"/>
                  <a:gd name="connsiteX26" fmla="*/ 70496 w 563962"/>
                  <a:gd name="connsiteY26" fmla="*/ 117492 h 986934"/>
                  <a:gd name="connsiteX27" fmla="*/ 452345 w 563962"/>
                  <a:gd name="connsiteY27" fmla="*/ 751949 h 986934"/>
                  <a:gd name="connsiteX28" fmla="*/ 111618 w 563962"/>
                  <a:gd name="connsiteY28" fmla="*/ 751949 h 986934"/>
                  <a:gd name="connsiteX29" fmla="*/ 132766 w 563962"/>
                  <a:gd name="connsiteY29" fmla="*/ 704953 h 986934"/>
                  <a:gd name="connsiteX30" fmla="*/ 431196 w 563962"/>
                  <a:gd name="connsiteY30" fmla="*/ 704953 h 986934"/>
                  <a:gd name="connsiteX31" fmla="*/ 452345 w 563962"/>
                  <a:gd name="connsiteY31" fmla="*/ 751949 h 986934"/>
                  <a:gd name="connsiteX32" fmla="*/ 458220 w 563962"/>
                  <a:gd name="connsiteY32" fmla="*/ 634457 h 986934"/>
                  <a:gd name="connsiteX33" fmla="*/ 422972 w 563962"/>
                  <a:gd name="connsiteY33" fmla="*/ 599210 h 986934"/>
                  <a:gd name="connsiteX34" fmla="*/ 458220 w 563962"/>
                  <a:gd name="connsiteY34" fmla="*/ 563962 h 986934"/>
                  <a:gd name="connsiteX35" fmla="*/ 493467 w 563962"/>
                  <a:gd name="connsiteY35" fmla="*/ 599210 h 986934"/>
                  <a:gd name="connsiteX36" fmla="*/ 458220 w 563962"/>
                  <a:gd name="connsiteY36" fmla="*/ 634457 h 986934"/>
                  <a:gd name="connsiteX37" fmla="*/ 482893 w 563962"/>
                  <a:gd name="connsiteY37" fmla="*/ 704953 h 986934"/>
                  <a:gd name="connsiteX38" fmla="*/ 493467 w 563962"/>
                  <a:gd name="connsiteY38" fmla="*/ 704953 h 986934"/>
                  <a:gd name="connsiteX39" fmla="*/ 563962 w 563962"/>
                  <a:gd name="connsiteY39" fmla="*/ 634457 h 986934"/>
                  <a:gd name="connsiteX40" fmla="*/ 563962 w 563962"/>
                  <a:gd name="connsiteY40" fmla="*/ 93994 h 986934"/>
                  <a:gd name="connsiteX41" fmla="*/ 469969 w 563962"/>
                  <a:gd name="connsiteY41" fmla="*/ 0 h 986934"/>
                  <a:gd name="connsiteX42" fmla="*/ 93994 w 563962"/>
                  <a:gd name="connsiteY42" fmla="*/ 0 h 986934"/>
                  <a:gd name="connsiteX43" fmla="*/ 0 w 563962"/>
                  <a:gd name="connsiteY43" fmla="*/ 93994 h 986934"/>
                  <a:gd name="connsiteX44" fmla="*/ 0 w 563962"/>
                  <a:gd name="connsiteY44" fmla="*/ 634457 h 986934"/>
                  <a:gd name="connsiteX45" fmla="*/ 70496 w 563962"/>
                  <a:gd name="connsiteY45" fmla="*/ 704953 h 986934"/>
                  <a:gd name="connsiteX46" fmla="*/ 81070 w 563962"/>
                  <a:gd name="connsiteY46" fmla="*/ 704953 h 986934"/>
                  <a:gd name="connsiteX47" fmla="*/ 558088 w 563962"/>
                  <a:gd name="connsiteY47" fmla="*/ 986934 h 986934"/>
                  <a:gd name="connsiteX48" fmla="*/ 482893 w 563962"/>
                  <a:gd name="connsiteY48" fmla="*/ 704953 h 986934"/>
                  <a:gd name="connsiteX0" fmla="*/ 538114 w 563962"/>
                  <a:gd name="connsiteY0" fmla="*/ 939937 h 939937"/>
                  <a:gd name="connsiteX1" fmla="*/ 46997 w 563962"/>
                  <a:gd name="connsiteY1" fmla="*/ 892940 h 939937"/>
                  <a:gd name="connsiteX2" fmla="*/ 516966 w 563962"/>
                  <a:gd name="connsiteY2" fmla="*/ 892940 h 939937"/>
                  <a:gd name="connsiteX3" fmla="*/ 538114 w 563962"/>
                  <a:gd name="connsiteY3" fmla="*/ 939937 h 939937"/>
                  <a:gd name="connsiteX4" fmla="*/ 90469 w 563962"/>
                  <a:gd name="connsiteY4" fmla="*/ 798946 h 939937"/>
                  <a:gd name="connsiteX5" fmla="*/ 474668 w 563962"/>
                  <a:gd name="connsiteY5" fmla="*/ 798946 h 939937"/>
                  <a:gd name="connsiteX6" fmla="*/ 495817 w 563962"/>
                  <a:gd name="connsiteY6" fmla="*/ 845943 h 939937"/>
                  <a:gd name="connsiteX7" fmla="*/ 69321 w 563962"/>
                  <a:gd name="connsiteY7" fmla="*/ 845943 h 939937"/>
                  <a:gd name="connsiteX8" fmla="*/ 90469 w 563962"/>
                  <a:gd name="connsiteY8" fmla="*/ 798946 h 939937"/>
                  <a:gd name="connsiteX9" fmla="*/ 70496 w 563962"/>
                  <a:gd name="connsiteY9" fmla="*/ 599210 h 939937"/>
                  <a:gd name="connsiteX10" fmla="*/ 105743 w 563962"/>
                  <a:gd name="connsiteY10" fmla="*/ 563962 h 939937"/>
                  <a:gd name="connsiteX11" fmla="*/ 140991 w 563962"/>
                  <a:gd name="connsiteY11" fmla="*/ 599210 h 939937"/>
                  <a:gd name="connsiteX12" fmla="*/ 105743 w 563962"/>
                  <a:gd name="connsiteY12" fmla="*/ 634457 h 939937"/>
                  <a:gd name="connsiteX13" fmla="*/ 70496 w 563962"/>
                  <a:gd name="connsiteY13" fmla="*/ 599210 h 939937"/>
                  <a:gd name="connsiteX14" fmla="*/ 70496 w 563962"/>
                  <a:gd name="connsiteY14" fmla="*/ 117492 h 939937"/>
                  <a:gd name="connsiteX15" fmla="*/ 117492 w 563962"/>
                  <a:gd name="connsiteY15" fmla="*/ 70495 h 939937"/>
                  <a:gd name="connsiteX16" fmla="*/ 211486 w 563962"/>
                  <a:gd name="connsiteY16" fmla="*/ 70495 h 939937"/>
                  <a:gd name="connsiteX17" fmla="*/ 234985 w 563962"/>
                  <a:gd name="connsiteY17" fmla="*/ 46997 h 939937"/>
                  <a:gd name="connsiteX18" fmla="*/ 328978 w 563962"/>
                  <a:gd name="connsiteY18" fmla="*/ 46997 h 939937"/>
                  <a:gd name="connsiteX19" fmla="*/ 352477 w 563962"/>
                  <a:gd name="connsiteY19" fmla="*/ 70495 h 939937"/>
                  <a:gd name="connsiteX20" fmla="*/ 446470 w 563962"/>
                  <a:gd name="connsiteY20" fmla="*/ 70495 h 939937"/>
                  <a:gd name="connsiteX21" fmla="*/ 493467 w 563962"/>
                  <a:gd name="connsiteY21" fmla="*/ 117492 h 939937"/>
                  <a:gd name="connsiteX22" fmla="*/ 493467 w 563962"/>
                  <a:gd name="connsiteY22" fmla="*/ 352476 h 939937"/>
                  <a:gd name="connsiteX23" fmla="*/ 469969 w 563962"/>
                  <a:gd name="connsiteY23" fmla="*/ 375975 h 939937"/>
                  <a:gd name="connsiteX24" fmla="*/ 93994 w 563962"/>
                  <a:gd name="connsiteY24" fmla="*/ 375975 h 939937"/>
                  <a:gd name="connsiteX25" fmla="*/ 70496 w 563962"/>
                  <a:gd name="connsiteY25" fmla="*/ 352476 h 939937"/>
                  <a:gd name="connsiteX26" fmla="*/ 70496 w 563962"/>
                  <a:gd name="connsiteY26" fmla="*/ 117492 h 939937"/>
                  <a:gd name="connsiteX27" fmla="*/ 452345 w 563962"/>
                  <a:gd name="connsiteY27" fmla="*/ 751949 h 939937"/>
                  <a:gd name="connsiteX28" fmla="*/ 111618 w 563962"/>
                  <a:gd name="connsiteY28" fmla="*/ 751949 h 939937"/>
                  <a:gd name="connsiteX29" fmla="*/ 132766 w 563962"/>
                  <a:gd name="connsiteY29" fmla="*/ 704953 h 939937"/>
                  <a:gd name="connsiteX30" fmla="*/ 431196 w 563962"/>
                  <a:gd name="connsiteY30" fmla="*/ 704953 h 939937"/>
                  <a:gd name="connsiteX31" fmla="*/ 452345 w 563962"/>
                  <a:gd name="connsiteY31" fmla="*/ 751949 h 939937"/>
                  <a:gd name="connsiteX32" fmla="*/ 458220 w 563962"/>
                  <a:gd name="connsiteY32" fmla="*/ 634457 h 939937"/>
                  <a:gd name="connsiteX33" fmla="*/ 422972 w 563962"/>
                  <a:gd name="connsiteY33" fmla="*/ 599210 h 939937"/>
                  <a:gd name="connsiteX34" fmla="*/ 458220 w 563962"/>
                  <a:gd name="connsiteY34" fmla="*/ 563962 h 939937"/>
                  <a:gd name="connsiteX35" fmla="*/ 493467 w 563962"/>
                  <a:gd name="connsiteY35" fmla="*/ 599210 h 939937"/>
                  <a:gd name="connsiteX36" fmla="*/ 458220 w 563962"/>
                  <a:gd name="connsiteY36" fmla="*/ 634457 h 939937"/>
                  <a:gd name="connsiteX37" fmla="*/ 482893 w 563962"/>
                  <a:gd name="connsiteY37" fmla="*/ 704953 h 939937"/>
                  <a:gd name="connsiteX38" fmla="*/ 493467 w 563962"/>
                  <a:gd name="connsiteY38" fmla="*/ 704953 h 939937"/>
                  <a:gd name="connsiteX39" fmla="*/ 563962 w 563962"/>
                  <a:gd name="connsiteY39" fmla="*/ 634457 h 939937"/>
                  <a:gd name="connsiteX40" fmla="*/ 563962 w 563962"/>
                  <a:gd name="connsiteY40" fmla="*/ 93994 h 939937"/>
                  <a:gd name="connsiteX41" fmla="*/ 469969 w 563962"/>
                  <a:gd name="connsiteY41" fmla="*/ 0 h 939937"/>
                  <a:gd name="connsiteX42" fmla="*/ 93994 w 563962"/>
                  <a:gd name="connsiteY42" fmla="*/ 0 h 939937"/>
                  <a:gd name="connsiteX43" fmla="*/ 0 w 563962"/>
                  <a:gd name="connsiteY43" fmla="*/ 93994 h 939937"/>
                  <a:gd name="connsiteX44" fmla="*/ 0 w 563962"/>
                  <a:gd name="connsiteY44" fmla="*/ 634457 h 939937"/>
                  <a:gd name="connsiteX45" fmla="*/ 70496 w 563962"/>
                  <a:gd name="connsiteY45" fmla="*/ 704953 h 939937"/>
                  <a:gd name="connsiteX46" fmla="*/ 81070 w 563962"/>
                  <a:gd name="connsiteY46" fmla="*/ 704953 h 939937"/>
                  <a:gd name="connsiteX47" fmla="*/ 482893 w 563962"/>
                  <a:gd name="connsiteY47" fmla="*/ 704953 h 939937"/>
                  <a:gd name="connsiteX0" fmla="*/ 516966 w 563962"/>
                  <a:gd name="connsiteY0" fmla="*/ 892940 h 892940"/>
                  <a:gd name="connsiteX1" fmla="*/ 46997 w 563962"/>
                  <a:gd name="connsiteY1" fmla="*/ 892940 h 892940"/>
                  <a:gd name="connsiteX2" fmla="*/ 516966 w 563962"/>
                  <a:gd name="connsiteY2" fmla="*/ 892940 h 892940"/>
                  <a:gd name="connsiteX3" fmla="*/ 90469 w 563962"/>
                  <a:gd name="connsiteY3" fmla="*/ 798946 h 892940"/>
                  <a:gd name="connsiteX4" fmla="*/ 474668 w 563962"/>
                  <a:gd name="connsiteY4" fmla="*/ 798946 h 892940"/>
                  <a:gd name="connsiteX5" fmla="*/ 495817 w 563962"/>
                  <a:gd name="connsiteY5" fmla="*/ 845943 h 892940"/>
                  <a:gd name="connsiteX6" fmla="*/ 69321 w 563962"/>
                  <a:gd name="connsiteY6" fmla="*/ 845943 h 892940"/>
                  <a:gd name="connsiteX7" fmla="*/ 90469 w 563962"/>
                  <a:gd name="connsiteY7" fmla="*/ 798946 h 892940"/>
                  <a:gd name="connsiteX8" fmla="*/ 70496 w 563962"/>
                  <a:gd name="connsiteY8" fmla="*/ 599210 h 892940"/>
                  <a:gd name="connsiteX9" fmla="*/ 105743 w 563962"/>
                  <a:gd name="connsiteY9" fmla="*/ 563962 h 892940"/>
                  <a:gd name="connsiteX10" fmla="*/ 140991 w 563962"/>
                  <a:gd name="connsiteY10" fmla="*/ 599210 h 892940"/>
                  <a:gd name="connsiteX11" fmla="*/ 105743 w 563962"/>
                  <a:gd name="connsiteY11" fmla="*/ 634457 h 892940"/>
                  <a:gd name="connsiteX12" fmla="*/ 70496 w 563962"/>
                  <a:gd name="connsiteY12" fmla="*/ 599210 h 892940"/>
                  <a:gd name="connsiteX13" fmla="*/ 70496 w 563962"/>
                  <a:gd name="connsiteY13" fmla="*/ 117492 h 892940"/>
                  <a:gd name="connsiteX14" fmla="*/ 117492 w 563962"/>
                  <a:gd name="connsiteY14" fmla="*/ 70495 h 892940"/>
                  <a:gd name="connsiteX15" fmla="*/ 211486 w 563962"/>
                  <a:gd name="connsiteY15" fmla="*/ 70495 h 892940"/>
                  <a:gd name="connsiteX16" fmla="*/ 234985 w 563962"/>
                  <a:gd name="connsiteY16" fmla="*/ 46997 h 892940"/>
                  <a:gd name="connsiteX17" fmla="*/ 328978 w 563962"/>
                  <a:gd name="connsiteY17" fmla="*/ 46997 h 892940"/>
                  <a:gd name="connsiteX18" fmla="*/ 352477 w 563962"/>
                  <a:gd name="connsiteY18" fmla="*/ 70495 h 892940"/>
                  <a:gd name="connsiteX19" fmla="*/ 446470 w 563962"/>
                  <a:gd name="connsiteY19" fmla="*/ 70495 h 892940"/>
                  <a:gd name="connsiteX20" fmla="*/ 493467 w 563962"/>
                  <a:gd name="connsiteY20" fmla="*/ 117492 h 892940"/>
                  <a:gd name="connsiteX21" fmla="*/ 493467 w 563962"/>
                  <a:gd name="connsiteY21" fmla="*/ 352476 h 892940"/>
                  <a:gd name="connsiteX22" fmla="*/ 469969 w 563962"/>
                  <a:gd name="connsiteY22" fmla="*/ 375975 h 892940"/>
                  <a:gd name="connsiteX23" fmla="*/ 93994 w 563962"/>
                  <a:gd name="connsiteY23" fmla="*/ 375975 h 892940"/>
                  <a:gd name="connsiteX24" fmla="*/ 70496 w 563962"/>
                  <a:gd name="connsiteY24" fmla="*/ 352476 h 892940"/>
                  <a:gd name="connsiteX25" fmla="*/ 70496 w 563962"/>
                  <a:gd name="connsiteY25" fmla="*/ 117492 h 892940"/>
                  <a:gd name="connsiteX26" fmla="*/ 452345 w 563962"/>
                  <a:gd name="connsiteY26" fmla="*/ 751949 h 892940"/>
                  <a:gd name="connsiteX27" fmla="*/ 111618 w 563962"/>
                  <a:gd name="connsiteY27" fmla="*/ 751949 h 892940"/>
                  <a:gd name="connsiteX28" fmla="*/ 132766 w 563962"/>
                  <a:gd name="connsiteY28" fmla="*/ 704953 h 892940"/>
                  <a:gd name="connsiteX29" fmla="*/ 431196 w 563962"/>
                  <a:gd name="connsiteY29" fmla="*/ 704953 h 892940"/>
                  <a:gd name="connsiteX30" fmla="*/ 452345 w 563962"/>
                  <a:gd name="connsiteY30" fmla="*/ 751949 h 892940"/>
                  <a:gd name="connsiteX31" fmla="*/ 458220 w 563962"/>
                  <a:gd name="connsiteY31" fmla="*/ 634457 h 892940"/>
                  <a:gd name="connsiteX32" fmla="*/ 422972 w 563962"/>
                  <a:gd name="connsiteY32" fmla="*/ 599210 h 892940"/>
                  <a:gd name="connsiteX33" fmla="*/ 458220 w 563962"/>
                  <a:gd name="connsiteY33" fmla="*/ 563962 h 892940"/>
                  <a:gd name="connsiteX34" fmla="*/ 493467 w 563962"/>
                  <a:gd name="connsiteY34" fmla="*/ 599210 h 892940"/>
                  <a:gd name="connsiteX35" fmla="*/ 458220 w 563962"/>
                  <a:gd name="connsiteY35" fmla="*/ 634457 h 892940"/>
                  <a:gd name="connsiteX36" fmla="*/ 482893 w 563962"/>
                  <a:gd name="connsiteY36" fmla="*/ 704953 h 892940"/>
                  <a:gd name="connsiteX37" fmla="*/ 493467 w 563962"/>
                  <a:gd name="connsiteY37" fmla="*/ 704953 h 892940"/>
                  <a:gd name="connsiteX38" fmla="*/ 563962 w 563962"/>
                  <a:gd name="connsiteY38" fmla="*/ 634457 h 892940"/>
                  <a:gd name="connsiteX39" fmla="*/ 563962 w 563962"/>
                  <a:gd name="connsiteY39" fmla="*/ 93994 h 892940"/>
                  <a:gd name="connsiteX40" fmla="*/ 469969 w 563962"/>
                  <a:gd name="connsiteY40" fmla="*/ 0 h 892940"/>
                  <a:gd name="connsiteX41" fmla="*/ 93994 w 563962"/>
                  <a:gd name="connsiteY41" fmla="*/ 0 h 892940"/>
                  <a:gd name="connsiteX42" fmla="*/ 0 w 563962"/>
                  <a:gd name="connsiteY42" fmla="*/ 93994 h 892940"/>
                  <a:gd name="connsiteX43" fmla="*/ 0 w 563962"/>
                  <a:gd name="connsiteY43" fmla="*/ 634457 h 892940"/>
                  <a:gd name="connsiteX44" fmla="*/ 70496 w 563962"/>
                  <a:gd name="connsiteY44" fmla="*/ 704953 h 892940"/>
                  <a:gd name="connsiteX45" fmla="*/ 81070 w 563962"/>
                  <a:gd name="connsiteY45" fmla="*/ 704953 h 892940"/>
                  <a:gd name="connsiteX46" fmla="*/ 482893 w 563962"/>
                  <a:gd name="connsiteY46" fmla="*/ 704953 h 892940"/>
                  <a:gd name="connsiteX0" fmla="*/ 90469 w 563962"/>
                  <a:gd name="connsiteY0" fmla="*/ 798946 h 845943"/>
                  <a:gd name="connsiteX1" fmla="*/ 474668 w 563962"/>
                  <a:gd name="connsiteY1" fmla="*/ 798946 h 845943"/>
                  <a:gd name="connsiteX2" fmla="*/ 495817 w 563962"/>
                  <a:gd name="connsiteY2" fmla="*/ 845943 h 845943"/>
                  <a:gd name="connsiteX3" fmla="*/ 69321 w 563962"/>
                  <a:gd name="connsiteY3" fmla="*/ 845943 h 845943"/>
                  <a:gd name="connsiteX4" fmla="*/ 90469 w 563962"/>
                  <a:gd name="connsiteY4" fmla="*/ 798946 h 845943"/>
                  <a:gd name="connsiteX5" fmla="*/ 70496 w 563962"/>
                  <a:gd name="connsiteY5" fmla="*/ 599210 h 845943"/>
                  <a:gd name="connsiteX6" fmla="*/ 105743 w 563962"/>
                  <a:gd name="connsiteY6" fmla="*/ 563962 h 845943"/>
                  <a:gd name="connsiteX7" fmla="*/ 140991 w 563962"/>
                  <a:gd name="connsiteY7" fmla="*/ 599210 h 845943"/>
                  <a:gd name="connsiteX8" fmla="*/ 105743 w 563962"/>
                  <a:gd name="connsiteY8" fmla="*/ 634457 h 845943"/>
                  <a:gd name="connsiteX9" fmla="*/ 70496 w 563962"/>
                  <a:gd name="connsiteY9" fmla="*/ 599210 h 845943"/>
                  <a:gd name="connsiteX10" fmla="*/ 70496 w 563962"/>
                  <a:gd name="connsiteY10" fmla="*/ 117492 h 845943"/>
                  <a:gd name="connsiteX11" fmla="*/ 117492 w 563962"/>
                  <a:gd name="connsiteY11" fmla="*/ 70495 h 845943"/>
                  <a:gd name="connsiteX12" fmla="*/ 211486 w 563962"/>
                  <a:gd name="connsiteY12" fmla="*/ 70495 h 845943"/>
                  <a:gd name="connsiteX13" fmla="*/ 234985 w 563962"/>
                  <a:gd name="connsiteY13" fmla="*/ 46997 h 845943"/>
                  <a:gd name="connsiteX14" fmla="*/ 328978 w 563962"/>
                  <a:gd name="connsiteY14" fmla="*/ 46997 h 845943"/>
                  <a:gd name="connsiteX15" fmla="*/ 352477 w 563962"/>
                  <a:gd name="connsiteY15" fmla="*/ 70495 h 845943"/>
                  <a:gd name="connsiteX16" fmla="*/ 446470 w 563962"/>
                  <a:gd name="connsiteY16" fmla="*/ 70495 h 845943"/>
                  <a:gd name="connsiteX17" fmla="*/ 493467 w 563962"/>
                  <a:gd name="connsiteY17" fmla="*/ 117492 h 845943"/>
                  <a:gd name="connsiteX18" fmla="*/ 493467 w 563962"/>
                  <a:gd name="connsiteY18" fmla="*/ 352476 h 845943"/>
                  <a:gd name="connsiteX19" fmla="*/ 469969 w 563962"/>
                  <a:gd name="connsiteY19" fmla="*/ 375975 h 845943"/>
                  <a:gd name="connsiteX20" fmla="*/ 93994 w 563962"/>
                  <a:gd name="connsiteY20" fmla="*/ 375975 h 845943"/>
                  <a:gd name="connsiteX21" fmla="*/ 70496 w 563962"/>
                  <a:gd name="connsiteY21" fmla="*/ 352476 h 845943"/>
                  <a:gd name="connsiteX22" fmla="*/ 70496 w 563962"/>
                  <a:gd name="connsiteY22" fmla="*/ 117492 h 845943"/>
                  <a:gd name="connsiteX23" fmla="*/ 452345 w 563962"/>
                  <a:gd name="connsiteY23" fmla="*/ 751949 h 845943"/>
                  <a:gd name="connsiteX24" fmla="*/ 111618 w 563962"/>
                  <a:gd name="connsiteY24" fmla="*/ 751949 h 845943"/>
                  <a:gd name="connsiteX25" fmla="*/ 132766 w 563962"/>
                  <a:gd name="connsiteY25" fmla="*/ 704953 h 845943"/>
                  <a:gd name="connsiteX26" fmla="*/ 431196 w 563962"/>
                  <a:gd name="connsiteY26" fmla="*/ 704953 h 845943"/>
                  <a:gd name="connsiteX27" fmla="*/ 452345 w 563962"/>
                  <a:gd name="connsiteY27" fmla="*/ 751949 h 845943"/>
                  <a:gd name="connsiteX28" fmla="*/ 458220 w 563962"/>
                  <a:gd name="connsiteY28" fmla="*/ 634457 h 845943"/>
                  <a:gd name="connsiteX29" fmla="*/ 422972 w 563962"/>
                  <a:gd name="connsiteY29" fmla="*/ 599210 h 845943"/>
                  <a:gd name="connsiteX30" fmla="*/ 458220 w 563962"/>
                  <a:gd name="connsiteY30" fmla="*/ 563962 h 845943"/>
                  <a:gd name="connsiteX31" fmla="*/ 493467 w 563962"/>
                  <a:gd name="connsiteY31" fmla="*/ 599210 h 845943"/>
                  <a:gd name="connsiteX32" fmla="*/ 458220 w 563962"/>
                  <a:gd name="connsiteY32" fmla="*/ 634457 h 845943"/>
                  <a:gd name="connsiteX33" fmla="*/ 482893 w 563962"/>
                  <a:gd name="connsiteY33" fmla="*/ 704953 h 845943"/>
                  <a:gd name="connsiteX34" fmla="*/ 493467 w 563962"/>
                  <a:gd name="connsiteY34" fmla="*/ 704953 h 845943"/>
                  <a:gd name="connsiteX35" fmla="*/ 563962 w 563962"/>
                  <a:gd name="connsiteY35" fmla="*/ 634457 h 845943"/>
                  <a:gd name="connsiteX36" fmla="*/ 563962 w 563962"/>
                  <a:gd name="connsiteY36" fmla="*/ 93994 h 845943"/>
                  <a:gd name="connsiteX37" fmla="*/ 469969 w 563962"/>
                  <a:gd name="connsiteY37" fmla="*/ 0 h 845943"/>
                  <a:gd name="connsiteX38" fmla="*/ 93994 w 563962"/>
                  <a:gd name="connsiteY38" fmla="*/ 0 h 845943"/>
                  <a:gd name="connsiteX39" fmla="*/ 0 w 563962"/>
                  <a:gd name="connsiteY39" fmla="*/ 93994 h 845943"/>
                  <a:gd name="connsiteX40" fmla="*/ 0 w 563962"/>
                  <a:gd name="connsiteY40" fmla="*/ 634457 h 845943"/>
                  <a:gd name="connsiteX41" fmla="*/ 70496 w 563962"/>
                  <a:gd name="connsiteY41" fmla="*/ 704953 h 845943"/>
                  <a:gd name="connsiteX42" fmla="*/ 81070 w 563962"/>
                  <a:gd name="connsiteY42" fmla="*/ 704953 h 845943"/>
                  <a:gd name="connsiteX43" fmla="*/ 482893 w 563962"/>
                  <a:gd name="connsiteY43" fmla="*/ 704953 h 845943"/>
                  <a:gd name="connsiteX0" fmla="*/ 90469 w 563962"/>
                  <a:gd name="connsiteY0" fmla="*/ 798946 h 845943"/>
                  <a:gd name="connsiteX1" fmla="*/ 474668 w 563962"/>
                  <a:gd name="connsiteY1" fmla="*/ 798946 h 845943"/>
                  <a:gd name="connsiteX2" fmla="*/ 495817 w 563962"/>
                  <a:gd name="connsiteY2" fmla="*/ 845943 h 845943"/>
                  <a:gd name="connsiteX3" fmla="*/ 90469 w 563962"/>
                  <a:gd name="connsiteY3" fmla="*/ 798946 h 845943"/>
                  <a:gd name="connsiteX4" fmla="*/ 70496 w 563962"/>
                  <a:gd name="connsiteY4" fmla="*/ 599210 h 845943"/>
                  <a:gd name="connsiteX5" fmla="*/ 105743 w 563962"/>
                  <a:gd name="connsiteY5" fmla="*/ 563962 h 845943"/>
                  <a:gd name="connsiteX6" fmla="*/ 140991 w 563962"/>
                  <a:gd name="connsiteY6" fmla="*/ 599210 h 845943"/>
                  <a:gd name="connsiteX7" fmla="*/ 105743 w 563962"/>
                  <a:gd name="connsiteY7" fmla="*/ 634457 h 845943"/>
                  <a:gd name="connsiteX8" fmla="*/ 70496 w 563962"/>
                  <a:gd name="connsiteY8" fmla="*/ 599210 h 845943"/>
                  <a:gd name="connsiteX9" fmla="*/ 70496 w 563962"/>
                  <a:gd name="connsiteY9" fmla="*/ 117492 h 845943"/>
                  <a:gd name="connsiteX10" fmla="*/ 117492 w 563962"/>
                  <a:gd name="connsiteY10" fmla="*/ 70495 h 845943"/>
                  <a:gd name="connsiteX11" fmla="*/ 211486 w 563962"/>
                  <a:gd name="connsiteY11" fmla="*/ 70495 h 845943"/>
                  <a:gd name="connsiteX12" fmla="*/ 234985 w 563962"/>
                  <a:gd name="connsiteY12" fmla="*/ 46997 h 845943"/>
                  <a:gd name="connsiteX13" fmla="*/ 328978 w 563962"/>
                  <a:gd name="connsiteY13" fmla="*/ 46997 h 845943"/>
                  <a:gd name="connsiteX14" fmla="*/ 352477 w 563962"/>
                  <a:gd name="connsiteY14" fmla="*/ 70495 h 845943"/>
                  <a:gd name="connsiteX15" fmla="*/ 446470 w 563962"/>
                  <a:gd name="connsiteY15" fmla="*/ 70495 h 845943"/>
                  <a:gd name="connsiteX16" fmla="*/ 493467 w 563962"/>
                  <a:gd name="connsiteY16" fmla="*/ 117492 h 845943"/>
                  <a:gd name="connsiteX17" fmla="*/ 493467 w 563962"/>
                  <a:gd name="connsiteY17" fmla="*/ 352476 h 845943"/>
                  <a:gd name="connsiteX18" fmla="*/ 469969 w 563962"/>
                  <a:gd name="connsiteY18" fmla="*/ 375975 h 845943"/>
                  <a:gd name="connsiteX19" fmla="*/ 93994 w 563962"/>
                  <a:gd name="connsiteY19" fmla="*/ 375975 h 845943"/>
                  <a:gd name="connsiteX20" fmla="*/ 70496 w 563962"/>
                  <a:gd name="connsiteY20" fmla="*/ 352476 h 845943"/>
                  <a:gd name="connsiteX21" fmla="*/ 70496 w 563962"/>
                  <a:gd name="connsiteY21" fmla="*/ 117492 h 845943"/>
                  <a:gd name="connsiteX22" fmla="*/ 452345 w 563962"/>
                  <a:gd name="connsiteY22" fmla="*/ 751949 h 845943"/>
                  <a:gd name="connsiteX23" fmla="*/ 111618 w 563962"/>
                  <a:gd name="connsiteY23" fmla="*/ 751949 h 845943"/>
                  <a:gd name="connsiteX24" fmla="*/ 132766 w 563962"/>
                  <a:gd name="connsiteY24" fmla="*/ 704953 h 845943"/>
                  <a:gd name="connsiteX25" fmla="*/ 431196 w 563962"/>
                  <a:gd name="connsiteY25" fmla="*/ 704953 h 845943"/>
                  <a:gd name="connsiteX26" fmla="*/ 452345 w 563962"/>
                  <a:gd name="connsiteY26" fmla="*/ 751949 h 845943"/>
                  <a:gd name="connsiteX27" fmla="*/ 458220 w 563962"/>
                  <a:gd name="connsiteY27" fmla="*/ 634457 h 845943"/>
                  <a:gd name="connsiteX28" fmla="*/ 422972 w 563962"/>
                  <a:gd name="connsiteY28" fmla="*/ 599210 h 845943"/>
                  <a:gd name="connsiteX29" fmla="*/ 458220 w 563962"/>
                  <a:gd name="connsiteY29" fmla="*/ 563962 h 845943"/>
                  <a:gd name="connsiteX30" fmla="*/ 493467 w 563962"/>
                  <a:gd name="connsiteY30" fmla="*/ 599210 h 845943"/>
                  <a:gd name="connsiteX31" fmla="*/ 458220 w 563962"/>
                  <a:gd name="connsiteY31" fmla="*/ 634457 h 845943"/>
                  <a:gd name="connsiteX32" fmla="*/ 482893 w 563962"/>
                  <a:gd name="connsiteY32" fmla="*/ 704953 h 845943"/>
                  <a:gd name="connsiteX33" fmla="*/ 493467 w 563962"/>
                  <a:gd name="connsiteY33" fmla="*/ 704953 h 845943"/>
                  <a:gd name="connsiteX34" fmla="*/ 563962 w 563962"/>
                  <a:gd name="connsiteY34" fmla="*/ 634457 h 845943"/>
                  <a:gd name="connsiteX35" fmla="*/ 563962 w 563962"/>
                  <a:gd name="connsiteY35" fmla="*/ 93994 h 845943"/>
                  <a:gd name="connsiteX36" fmla="*/ 469969 w 563962"/>
                  <a:gd name="connsiteY36" fmla="*/ 0 h 845943"/>
                  <a:gd name="connsiteX37" fmla="*/ 93994 w 563962"/>
                  <a:gd name="connsiteY37" fmla="*/ 0 h 845943"/>
                  <a:gd name="connsiteX38" fmla="*/ 0 w 563962"/>
                  <a:gd name="connsiteY38" fmla="*/ 93994 h 845943"/>
                  <a:gd name="connsiteX39" fmla="*/ 0 w 563962"/>
                  <a:gd name="connsiteY39" fmla="*/ 634457 h 845943"/>
                  <a:gd name="connsiteX40" fmla="*/ 70496 w 563962"/>
                  <a:gd name="connsiteY40" fmla="*/ 704953 h 845943"/>
                  <a:gd name="connsiteX41" fmla="*/ 81070 w 563962"/>
                  <a:gd name="connsiteY41" fmla="*/ 704953 h 845943"/>
                  <a:gd name="connsiteX42" fmla="*/ 482893 w 563962"/>
                  <a:gd name="connsiteY42" fmla="*/ 704953 h 845943"/>
                  <a:gd name="connsiteX0" fmla="*/ 90469 w 563962"/>
                  <a:gd name="connsiteY0" fmla="*/ 798946 h 798946"/>
                  <a:gd name="connsiteX1" fmla="*/ 474668 w 563962"/>
                  <a:gd name="connsiteY1" fmla="*/ 798946 h 798946"/>
                  <a:gd name="connsiteX2" fmla="*/ 90469 w 563962"/>
                  <a:gd name="connsiteY2" fmla="*/ 798946 h 798946"/>
                  <a:gd name="connsiteX3" fmla="*/ 70496 w 563962"/>
                  <a:gd name="connsiteY3" fmla="*/ 599210 h 798946"/>
                  <a:gd name="connsiteX4" fmla="*/ 105743 w 563962"/>
                  <a:gd name="connsiteY4" fmla="*/ 563962 h 798946"/>
                  <a:gd name="connsiteX5" fmla="*/ 140991 w 563962"/>
                  <a:gd name="connsiteY5" fmla="*/ 599210 h 798946"/>
                  <a:gd name="connsiteX6" fmla="*/ 105743 w 563962"/>
                  <a:gd name="connsiteY6" fmla="*/ 634457 h 798946"/>
                  <a:gd name="connsiteX7" fmla="*/ 70496 w 563962"/>
                  <a:gd name="connsiteY7" fmla="*/ 599210 h 798946"/>
                  <a:gd name="connsiteX8" fmla="*/ 70496 w 563962"/>
                  <a:gd name="connsiteY8" fmla="*/ 117492 h 798946"/>
                  <a:gd name="connsiteX9" fmla="*/ 117492 w 563962"/>
                  <a:gd name="connsiteY9" fmla="*/ 70495 h 798946"/>
                  <a:gd name="connsiteX10" fmla="*/ 211486 w 563962"/>
                  <a:gd name="connsiteY10" fmla="*/ 70495 h 798946"/>
                  <a:gd name="connsiteX11" fmla="*/ 234985 w 563962"/>
                  <a:gd name="connsiteY11" fmla="*/ 46997 h 798946"/>
                  <a:gd name="connsiteX12" fmla="*/ 328978 w 563962"/>
                  <a:gd name="connsiteY12" fmla="*/ 46997 h 798946"/>
                  <a:gd name="connsiteX13" fmla="*/ 352477 w 563962"/>
                  <a:gd name="connsiteY13" fmla="*/ 70495 h 798946"/>
                  <a:gd name="connsiteX14" fmla="*/ 446470 w 563962"/>
                  <a:gd name="connsiteY14" fmla="*/ 70495 h 798946"/>
                  <a:gd name="connsiteX15" fmla="*/ 493467 w 563962"/>
                  <a:gd name="connsiteY15" fmla="*/ 117492 h 798946"/>
                  <a:gd name="connsiteX16" fmla="*/ 493467 w 563962"/>
                  <a:gd name="connsiteY16" fmla="*/ 352476 h 798946"/>
                  <a:gd name="connsiteX17" fmla="*/ 469969 w 563962"/>
                  <a:gd name="connsiteY17" fmla="*/ 375975 h 798946"/>
                  <a:gd name="connsiteX18" fmla="*/ 93994 w 563962"/>
                  <a:gd name="connsiteY18" fmla="*/ 375975 h 798946"/>
                  <a:gd name="connsiteX19" fmla="*/ 70496 w 563962"/>
                  <a:gd name="connsiteY19" fmla="*/ 352476 h 798946"/>
                  <a:gd name="connsiteX20" fmla="*/ 70496 w 563962"/>
                  <a:gd name="connsiteY20" fmla="*/ 117492 h 798946"/>
                  <a:gd name="connsiteX21" fmla="*/ 452345 w 563962"/>
                  <a:gd name="connsiteY21" fmla="*/ 751949 h 798946"/>
                  <a:gd name="connsiteX22" fmla="*/ 111618 w 563962"/>
                  <a:gd name="connsiteY22" fmla="*/ 751949 h 798946"/>
                  <a:gd name="connsiteX23" fmla="*/ 132766 w 563962"/>
                  <a:gd name="connsiteY23" fmla="*/ 704953 h 798946"/>
                  <a:gd name="connsiteX24" fmla="*/ 431196 w 563962"/>
                  <a:gd name="connsiteY24" fmla="*/ 704953 h 798946"/>
                  <a:gd name="connsiteX25" fmla="*/ 452345 w 563962"/>
                  <a:gd name="connsiteY25" fmla="*/ 751949 h 798946"/>
                  <a:gd name="connsiteX26" fmla="*/ 458220 w 563962"/>
                  <a:gd name="connsiteY26" fmla="*/ 634457 h 798946"/>
                  <a:gd name="connsiteX27" fmla="*/ 422972 w 563962"/>
                  <a:gd name="connsiteY27" fmla="*/ 599210 h 798946"/>
                  <a:gd name="connsiteX28" fmla="*/ 458220 w 563962"/>
                  <a:gd name="connsiteY28" fmla="*/ 563962 h 798946"/>
                  <a:gd name="connsiteX29" fmla="*/ 493467 w 563962"/>
                  <a:gd name="connsiteY29" fmla="*/ 599210 h 798946"/>
                  <a:gd name="connsiteX30" fmla="*/ 458220 w 563962"/>
                  <a:gd name="connsiteY30" fmla="*/ 634457 h 798946"/>
                  <a:gd name="connsiteX31" fmla="*/ 482893 w 563962"/>
                  <a:gd name="connsiteY31" fmla="*/ 704953 h 798946"/>
                  <a:gd name="connsiteX32" fmla="*/ 493467 w 563962"/>
                  <a:gd name="connsiteY32" fmla="*/ 704953 h 798946"/>
                  <a:gd name="connsiteX33" fmla="*/ 563962 w 563962"/>
                  <a:gd name="connsiteY33" fmla="*/ 634457 h 798946"/>
                  <a:gd name="connsiteX34" fmla="*/ 563962 w 563962"/>
                  <a:gd name="connsiteY34" fmla="*/ 93994 h 798946"/>
                  <a:gd name="connsiteX35" fmla="*/ 469969 w 563962"/>
                  <a:gd name="connsiteY35" fmla="*/ 0 h 798946"/>
                  <a:gd name="connsiteX36" fmla="*/ 93994 w 563962"/>
                  <a:gd name="connsiteY36" fmla="*/ 0 h 798946"/>
                  <a:gd name="connsiteX37" fmla="*/ 0 w 563962"/>
                  <a:gd name="connsiteY37" fmla="*/ 93994 h 798946"/>
                  <a:gd name="connsiteX38" fmla="*/ 0 w 563962"/>
                  <a:gd name="connsiteY38" fmla="*/ 634457 h 798946"/>
                  <a:gd name="connsiteX39" fmla="*/ 70496 w 563962"/>
                  <a:gd name="connsiteY39" fmla="*/ 704953 h 798946"/>
                  <a:gd name="connsiteX40" fmla="*/ 81070 w 563962"/>
                  <a:gd name="connsiteY40" fmla="*/ 704953 h 798946"/>
                  <a:gd name="connsiteX41" fmla="*/ 482893 w 563962"/>
                  <a:gd name="connsiteY41" fmla="*/ 704953 h 798946"/>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52345 w 563962"/>
                  <a:gd name="connsiteY18" fmla="*/ 751949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2345 w 563962"/>
                  <a:gd name="connsiteY22" fmla="*/ 751949 h 751949"/>
                  <a:gd name="connsiteX23" fmla="*/ 458220 w 563962"/>
                  <a:gd name="connsiteY23" fmla="*/ 634457 h 751949"/>
                  <a:gd name="connsiteX24" fmla="*/ 422972 w 563962"/>
                  <a:gd name="connsiteY24" fmla="*/ 599210 h 751949"/>
                  <a:gd name="connsiteX25" fmla="*/ 458220 w 563962"/>
                  <a:gd name="connsiteY25" fmla="*/ 563962 h 751949"/>
                  <a:gd name="connsiteX26" fmla="*/ 493467 w 563962"/>
                  <a:gd name="connsiteY26" fmla="*/ 599210 h 751949"/>
                  <a:gd name="connsiteX27" fmla="*/ 458220 w 563962"/>
                  <a:gd name="connsiteY27" fmla="*/ 634457 h 751949"/>
                  <a:gd name="connsiteX28" fmla="*/ 482893 w 563962"/>
                  <a:gd name="connsiteY28" fmla="*/ 704953 h 751949"/>
                  <a:gd name="connsiteX29" fmla="*/ 493467 w 563962"/>
                  <a:gd name="connsiteY29" fmla="*/ 704953 h 751949"/>
                  <a:gd name="connsiteX30" fmla="*/ 563962 w 563962"/>
                  <a:gd name="connsiteY30" fmla="*/ 634457 h 751949"/>
                  <a:gd name="connsiteX31" fmla="*/ 563962 w 563962"/>
                  <a:gd name="connsiteY31" fmla="*/ 93994 h 751949"/>
                  <a:gd name="connsiteX32" fmla="*/ 469969 w 563962"/>
                  <a:gd name="connsiteY32" fmla="*/ 0 h 751949"/>
                  <a:gd name="connsiteX33" fmla="*/ 93994 w 563962"/>
                  <a:gd name="connsiteY33" fmla="*/ 0 h 751949"/>
                  <a:gd name="connsiteX34" fmla="*/ 0 w 563962"/>
                  <a:gd name="connsiteY34" fmla="*/ 93994 h 751949"/>
                  <a:gd name="connsiteX35" fmla="*/ 0 w 563962"/>
                  <a:gd name="connsiteY35" fmla="*/ 634457 h 751949"/>
                  <a:gd name="connsiteX36" fmla="*/ 70496 w 563962"/>
                  <a:gd name="connsiteY36" fmla="*/ 704953 h 751949"/>
                  <a:gd name="connsiteX37" fmla="*/ 81070 w 563962"/>
                  <a:gd name="connsiteY37" fmla="*/ 704953 h 751949"/>
                  <a:gd name="connsiteX38" fmla="*/ 482893 w 563962"/>
                  <a:gd name="connsiteY38" fmla="*/ 704953 h 751949"/>
                  <a:gd name="connsiteX0" fmla="*/ 70496 w 563962"/>
                  <a:gd name="connsiteY0" fmla="*/ 599210 h 751949"/>
                  <a:gd name="connsiteX1" fmla="*/ 105743 w 563962"/>
                  <a:gd name="connsiteY1" fmla="*/ 563962 h 751949"/>
                  <a:gd name="connsiteX2" fmla="*/ 140991 w 563962"/>
                  <a:gd name="connsiteY2" fmla="*/ 599210 h 751949"/>
                  <a:gd name="connsiteX3" fmla="*/ 105743 w 563962"/>
                  <a:gd name="connsiteY3" fmla="*/ 634457 h 751949"/>
                  <a:gd name="connsiteX4" fmla="*/ 70496 w 563962"/>
                  <a:gd name="connsiteY4" fmla="*/ 599210 h 751949"/>
                  <a:gd name="connsiteX5" fmla="*/ 70496 w 563962"/>
                  <a:gd name="connsiteY5" fmla="*/ 117492 h 751949"/>
                  <a:gd name="connsiteX6" fmla="*/ 117492 w 563962"/>
                  <a:gd name="connsiteY6" fmla="*/ 70495 h 751949"/>
                  <a:gd name="connsiteX7" fmla="*/ 211486 w 563962"/>
                  <a:gd name="connsiteY7" fmla="*/ 70495 h 751949"/>
                  <a:gd name="connsiteX8" fmla="*/ 234985 w 563962"/>
                  <a:gd name="connsiteY8" fmla="*/ 46997 h 751949"/>
                  <a:gd name="connsiteX9" fmla="*/ 328978 w 563962"/>
                  <a:gd name="connsiteY9" fmla="*/ 46997 h 751949"/>
                  <a:gd name="connsiteX10" fmla="*/ 352477 w 563962"/>
                  <a:gd name="connsiteY10" fmla="*/ 70495 h 751949"/>
                  <a:gd name="connsiteX11" fmla="*/ 446470 w 563962"/>
                  <a:gd name="connsiteY11" fmla="*/ 70495 h 751949"/>
                  <a:gd name="connsiteX12" fmla="*/ 493467 w 563962"/>
                  <a:gd name="connsiteY12" fmla="*/ 117492 h 751949"/>
                  <a:gd name="connsiteX13" fmla="*/ 493467 w 563962"/>
                  <a:gd name="connsiteY13" fmla="*/ 352476 h 751949"/>
                  <a:gd name="connsiteX14" fmla="*/ 469969 w 563962"/>
                  <a:gd name="connsiteY14" fmla="*/ 375975 h 751949"/>
                  <a:gd name="connsiteX15" fmla="*/ 93994 w 563962"/>
                  <a:gd name="connsiteY15" fmla="*/ 375975 h 751949"/>
                  <a:gd name="connsiteX16" fmla="*/ 70496 w 563962"/>
                  <a:gd name="connsiteY16" fmla="*/ 352476 h 751949"/>
                  <a:gd name="connsiteX17" fmla="*/ 70496 w 563962"/>
                  <a:gd name="connsiteY17" fmla="*/ 117492 h 751949"/>
                  <a:gd name="connsiteX18" fmla="*/ 431196 w 563962"/>
                  <a:gd name="connsiteY18" fmla="*/ 704953 h 751949"/>
                  <a:gd name="connsiteX19" fmla="*/ 111618 w 563962"/>
                  <a:gd name="connsiteY19" fmla="*/ 751949 h 751949"/>
                  <a:gd name="connsiteX20" fmla="*/ 132766 w 563962"/>
                  <a:gd name="connsiteY20" fmla="*/ 704953 h 751949"/>
                  <a:gd name="connsiteX21" fmla="*/ 431196 w 563962"/>
                  <a:gd name="connsiteY21" fmla="*/ 704953 h 751949"/>
                  <a:gd name="connsiteX22" fmla="*/ 458220 w 563962"/>
                  <a:gd name="connsiteY22" fmla="*/ 634457 h 751949"/>
                  <a:gd name="connsiteX23" fmla="*/ 422972 w 563962"/>
                  <a:gd name="connsiteY23" fmla="*/ 599210 h 751949"/>
                  <a:gd name="connsiteX24" fmla="*/ 458220 w 563962"/>
                  <a:gd name="connsiteY24" fmla="*/ 563962 h 751949"/>
                  <a:gd name="connsiteX25" fmla="*/ 493467 w 563962"/>
                  <a:gd name="connsiteY25" fmla="*/ 599210 h 751949"/>
                  <a:gd name="connsiteX26" fmla="*/ 458220 w 563962"/>
                  <a:gd name="connsiteY26" fmla="*/ 634457 h 751949"/>
                  <a:gd name="connsiteX27" fmla="*/ 482893 w 563962"/>
                  <a:gd name="connsiteY27" fmla="*/ 704953 h 751949"/>
                  <a:gd name="connsiteX28" fmla="*/ 493467 w 563962"/>
                  <a:gd name="connsiteY28" fmla="*/ 704953 h 751949"/>
                  <a:gd name="connsiteX29" fmla="*/ 563962 w 563962"/>
                  <a:gd name="connsiteY29" fmla="*/ 634457 h 751949"/>
                  <a:gd name="connsiteX30" fmla="*/ 563962 w 563962"/>
                  <a:gd name="connsiteY30" fmla="*/ 93994 h 751949"/>
                  <a:gd name="connsiteX31" fmla="*/ 469969 w 563962"/>
                  <a:gd name="connsiteY31" fmla="*/ 0 h 751949"/>
                  <a:gd name="connsiteX32" fmla="*/ 93994 w 563962"/>
                  <a:gd name="connsiteY32" fmla="*/ 0 h 751949"/>
                  <a:gd name="connsiteX33" fmla="*/ 0 w 563962"/>
                  <a:gd name="connsiteY33" fmla="*/ 93994 h 751949"/>
                  <a:gd name="connsiteX34" fmla="*/ 0 w 563962"/>
                  <a:gd name="connsiteY34" fmla="*/ 634457 h 751949"/>
                  <a:gd name="connsiteX35" fmla="*/ 70496 w 563962"/>
                  <a:gd name="connsiteY35" fmla="*/ 704953 h 751949"/>
                  <a:gd name="connsiteX36" fmla="*/ 81070 w 563962"/>
                  <a:gd name="connsiteY36" fmla="*/ 704953 h 751949"/>
                  <a:gd name="connsiteX37" fmla="*/ 482893 w 563962"/>
                  <a:gd name="connsiteY37" fmla="*/ 704953 h 751949"/>
                  <a:gd name="connsiteX0" fmla="*/ 70496 w 563962"/>
                  <a:gd name="connsiteY0" fmla="*/ 599210 h 704953"/>
                  <a:gd name="connsiteX1" fmla="*/ 105743 w 563962"/>
                  <a:gd name="connsiteY1" fmla="*/ 563962 h 704953"/>
                  <a:gd name="connsiteX2" fmla="*/ 140991 w 563962"/>
                  <a:gd name="connsiteY2" fmla="*/ 599210 h 704953"/>
                  <a:gd name="connsiteX3" fmla="*/ 105743 w 563962"/>
                  <a:gd name="connsiteY3" fmla="*/ 634457 h 704953"/>
                  <a:gd name="connsiteX4" fmla="*/ 70496 w 563962"/>
                  <a:gd name="connsiteY4" fmla="*/ 599210 h 704953"/>
                  <a:gd name="connsiteX5" fmla="*/ 70496 w 563962"/>
                  <a:gd name="connsiteY5" fmla="*/ 117492 h 704953"/>
                  <a:gd name="connsiteX6" fmla="*/ 117492 w 563962"/>
                  <a:gd name="connsiteY6" fmla="*/ 70495 h 704953"/>
                  <a:gd name="connsiteX7" fmla="*/ 211486 w 563962"/>
                  <a:gd name="connsiteY7" fmla="*/ 70495 h 704953"/>
                  <a:gd name="connsiteX8" fmla="*/ 234985 w 563962"/>
                  <a:gd name="connsiteY8" fmla="*/ 46997 h 704953"/>
                  <a:gd name="connsiteX9" fmla="*/ 328978 w 563962"/>
                  <a:gd name="connsiteY9" fmla="*/ 46997 h 704953"/>
                  <a:gd name="connsiteX10" fmla="*/ 352477 w 563962"/>
                  <a:gd name="connsiteY10" fmla="*/ 70495 h 704953"/>
                  <a:gd name="connsiteX11" fmla="*/ 446470 w 563962"/>
                  <a:gd name="connsiteY11" fmla="*/ 70495 h 704953"/>
                  <a:gd name="connsiteX12" fmla="*/ 493467 w 563962"/>
                  <a:gd name="connsiteY12" fmla="*/ 117492 h 704953"/>
                  <a:gd name="connsiteX13" fmla="*/ 493467 w 563962"/>
                  <a:gd name="connsiteY13" fmla="*/ 352476 h 704953"/>
                  <a:gd name="connsiteX14" fmla="*/ 469969 w 563962"/>
                  <a:gd name="connsiteY14" fmla="*/ 375975 h 704953"/>
                  <a:gd name="connsiteX15" fmla="*/ 93994 w 563962"/>
                  <a:gd name="connsiteY15" fmla="*/ 375975 h 704953"/>
                  <a:gd name="connsiteX16" fmla="*/ 70496 w 563962"/>
                  <a:gd name="connsiteY16" fmla="*/ 352476 h 704953"/>
                  <a:gd name="connsiteX17" fmla="*/ 70496 w 563962"/>
                  <a:gd name="connsiteY17" fmla="*/ 117492 h 704953"/>
                  <a:gd name="connsiteX18" fmla="*/ 431196 w 563962"/>
                  <a:gd name="connsiteY18" fmla="*/ 704953 h 704953"/>
                  <a:gd name="connsiteX19" fmla="*/ 132766 w 563962"/>
                  <a:gd name="connsiteY19" fmla="*/ 704953 h 704953"/>
                  <a:gd name="connsiteX20" fmla="*/ 431196 w 563962"/>
                  <a:gd name="connsiteY20" fmla="*/ 704953 h 704953"/>
                  <a:gd name="connsiteX21" fmla="*/ 458220 w 563962"/>
                  <a:gd name="connsiteY21" fmla="*/ 634457 h 704953"/>
                  <a:gd name="connsiteX22" fmla="*/ 422972 w 563962"/>
                  <a:gd name="connsiteY22" fmla="*/ 599210 h 704953"/>
                  <a:gd name="connsiteX23" fmla="*/ 458220 w 563962"/>
                  <a:gd name="connsiteY23" fmla="*/ 563962 h 704953"/>
                  <a:gd name="connsiteX24" fmla="*/ 493467 w 563962"/>
                  <a:gd name="connsiteY24" fmla="*/ 599210 h 704953"/>
                  <a:gd name="connsiteX25" fmla="*/ 458220 w 563962"/>
                  <a:gd name="connsiteY25" fmla="*/ 634457 h 704953"/>
                  <a:gd name="connsiteX26" fmla="*/ 482893 w 563962"/>
                  <a:gd name="connsiteY26" fmla="*/ 704953 h 704953"/>
                  <a:gd name="connsiteX27" fmla="*/ 493467 w 563962"/>
                  <a:gd name="connsiteY27" fmla="*/ 704953 h 704953"/>
                  <a:gd name="connsiteX28" fmla="*/ 563962 w 563962"/>
                  <a:gd name="connsiteY28" fmla="*/ 634457 h 704953"/>
                  <a:gd name="connsiteX29" fmla="*/ 563962 w 563962"/>
                  <a:gd name="connsiteY29" fmla="*/ 93994 h 704953"/>
                  <a:gd name="connsiteX30" fmla="*/ 469969 w 563962"/>
                  <a:gd name="connsiteY30" fmla="*/ 0 h 704953"/>
                  <a:gd name="connsiteX31" fmla="*/ 93994 w 563962"/>
                  <a:gd name="connsiteY31" fmla="*/ 0 h 704953"/>
                  <a:gd name="connsiteX32" fmla="*/ 0 w 563962"/>
                  <a:gd name="connsiteY32" fmla="*/ 93994 h 704953"/>
                  <a:gd name="connsiteX33" fmla="*/ 0 w 563962"/>
                  <a:gd name="connsiteY33" fmla="*/ 634457 h 704953"/>
                  <a:gd name="connsiteX34" fmla="*/ 70496 w 563962"/>
                  <a:gd name="connsiteY34" fmla="*/ 704953 h 704953"/>
                  <a:gd name="connsiteX35" fmla="*/ 81070 w 563962"/>
                  <a:gd name="connsiteY35" fmla="*/ 704953 h 704953"/>
                  <a:gd name="connsiteX36" fmla="*/ 482893 w 563962"/>
                  <a:gd name="connsiteY36" fmla="*/ 704953 h 70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3962" h="704953">
                    <a:moveTo>
                      <a:pt x="70496" y="599210"/>
                    </a:moveTo>
                    <a:cubicBezTo>
                      <a:pt x="70496" y="579236"/>
                      <a:pt x="85770" y="563962"/>
                      <a:pt x="105743" y="563962"/>
                    </a:cubicBezTo>
                    <a:cubicBezTo>
                      <a:pt x="125717" y="563962"/>
                      <a:pt x="140991" y="579236"/>
                      <a:pt x="140991" y="599210"/>
                    </a:cubicBezTo>
                    <a:cubicBezTo>
                      <a:pt x="140991" y="619183"/>
                      <a:pt x="125717" y="634457"/>
                      <a:pt x="105743" y="634457"/>
                    </a:cubicBezTo>
                    <a:cubicBezTo>
                      <a:pt x="85770" y="634457"/>
                      <a:pt x="70496" y="619183"/>
                      <a:pt x="70496" y="599210"/>
                    </a:cubicBezTo>
                    <a:close/>
                    <a:moveTo>
                      <a:pt x="70496" y="117492"/>
                    </a:moveTo>
                    <a:cubicBezTo>
                      <a:pt x="70496" y="91644"/>
                      <a:pt x="91644" y="70495"/>
                      <a:pt x="117492" y="70495"/>
                    </a:cubicBezTo>
                    <a:lnTo>
                      <a:pt x="211486" y="70495"/>
                    </a:lnTo>
                    <a:cubicBezTo>
                      <a:pt x="211486" y="57571"/>
                      <a:pt x="222060" y="46997"/>
                      <a:pt x="234985" y="46997"/>
                    </a:cubicBezTo>
                    <a:lnTo>
                      <a:pt x="328978" y="46997"/>
                    </a:lnTo>
                    <a:cubicBezTo>
                      <a:pt x="341902" y="46997"/>
                      <a:pt x="352477" y="57571"/>
                      <a:pt x="352477" y="70495"/>
                    </a:cubicBezTo>
                    <a:lnTo>
                      <a:pt x="446470" y="70495"/>
                    </a:lnTo>
                    <a:cubicBezTo>
                      <a:pt x="472319" y="70495"/>
                      <a:pt x="493467" y="91644"/>
                      <a:pt x="493467" y="117492"/>
                    </a:cubicBezTo>
                    <a:lnTo>
                      <a:pt x="493467" y="352476"/>
                    </a:lnTo>
                    <a:cubicBezTo>
                      <a:pt x="493467" y="365400"/>
                      <a:pt x="482893" y="375975"/>
                      <a:pt x="469969" y="375975"/>
                    </a:cubicBezTo>
                    <a:lnTo>
                      <a:pt x="93994" y="375975"/>
                    </a:lnTo>
                    <a:cubicBezTo>
                      <a:pt x="81070" y="375975"/>
                      <a:pt x="70496" y="365400"/>
                      <a:pt x="70496" y="352476"/>
                    </a:cubicBezTo>
                    <a:lnTo>
                      <a:pt x="70496" y="117492"/>
                    </a:lnTo>
                    <a:close/>
                    <a:moveTo>
                      <a:pt x="431196" y="704953"/>
                    </a:moveTo>
                    <a:lnTo>
                      <a:pt x="132766" y="704953"/>
                    </a:lnTo>
                    <a:lnTo>
                      <a:pt x="431196" y="704953"/>
                    </a:lnTo>
                    <a:close/>
                    <a:moveTo>
                      <a:pt x="458220" y="634457"/>
                    </a:moveTo>
                    <a:cubicBezTo>
                      <a:pt x="438246" y="634457"/>
                      <a:pt x="422972" y="619183"/>
                      <a:pt x="422972" y="599210"/>
                    </a:cubicBezTo>
                    <a:cubicBezTo>
                      <a:pt x="422972" y="579236"/>
                      <a:pt x="438246" y="563962"/>
                      <a:pt x="458220" y="563962"/>
                    </a:cubicBezTo>
                    <a:cubicBezTo>
                      <a:pt x="478193" y="563962"/>
                      <a:pt x="493467" y="579236"/>
                      <a:pt x="493467" y="599210"/>
                    </a:cubicBezTo>
                    <a:cubicBezTo>
                      <a:pt x="493467" y="619183"/>
                      <a:pt x="478193" y="634457"/>
                      <a:pt x="458220" y="634457"/>
                    </a:cubicBezTo>
                    <a:close/>
                    <a:moveTo>
                      <a:pt x="482893" y="704953"/>
                    </a:moveTo>
                    <a:lnTo>
                      <a:pt x="493467" y="704953"/>
                    </a:lnTo>
                    <a:cubicBezTo>
                      <a:pt x="532240" y="704953"/>
                      <a:pt x="563962" y="673230"/>
                      <a:pt x="563962" y="634457"/>
                    </a:cubicBezTo>
                    <a:lnTo>
                      <a:pt x="563962" y="93994"/>
                    </a:lnTo>
                    <a:cubicBezTo>
                      <a:pt x="563962" y="42297"/>
                      <a:pt x="521665" y="0"/>
                      <a:pt x="469969" y="0"/>
                    </a:cubicBezTo>
                    <a:lnTo>
                      <a:pt x="93994" y="0"/>
                    </a:lnTo>
                    <a:cubicBezTo>
                      <a:pt x="42298" y="0"/>
                      <a:pt x="0" y="42297"/>
                      <a:pt x="0" y="93994"/>
                    </a:cubicBezTo>
                    <a:lnTo>
                      <a:pt x="0" y="634457"/>
                    </a:lnTo>
                    <a:cubicBezTo>
                      <a:pt x="0" y="673230"/>
                      <a:pt x="31723" y="704953"/>
                      <a:pt x="70496" y="704953"/>
                    </a:cubicBezTo>
                    <a:lnTo>
                      <a:pt x="81070" y="704953"/>
                    </a:lnTo>
                    <a:lnTo>
                      <a:pt x="482893" y="704953"/>
                    </a:lnTo>
                    <a:close/>
                  </a:path>
                </a:pathLst>
              </a:custGeom>
              <a:grpFill/>
              <a:ln w="11708" cap="flat">
                <a:solidFill>
                  <a:schemeClr val="bg1"/>
                </a:solidFill>
                <a:prstDash val="solid"/>
                <a:miter/>
              </a:ln>
            </p:spPr>
            <p:txBody>
              <a:bodyPr rtlCol="0" anchor="ctr"/>
              <a:lstStyle/>
              <a:p>
                <a:endParaRPr lang="en-GB" dirty="0"/>
              </a:p>
            </p:txBody>
          </p:sp>
          <p:cxnSp>
            <p:nvCxnSpPr>
              <p:cNvPr id="53" name="Straight Connector 52">
                <a:extLst>
                  <a:ext uri="{FF2B5EF4-FFF2-40B4-BE49-F238E27FC236}">
                    <a16:creationId xmlns:a16="http://schemas.microsoft.com/office/drawing/2014/main" id="{8FCA2D81-84A0-4067-80DC-271FFA082CEB}"/>
                  </a:ext>
                </a:extLst>
              </p:cNvPr>
              <p:cNvCxnSpPr>
                <a:cxnSpLocks/>
              </p:cNvCxnSpPr>
              <p:nvPr/>
            </p:nvCxnSpPr>
            <p:spPr>
              <a:xfrm rot="5400000">
                <a:off x="4694953"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E1FB73-C2CD-41BE-810C-F7FFDD860978}"/>
                  </a:ext>
                </a:extLst>
              </p:cNvPr>
              <p:cNvCxnSpPr>
                <a:cxnSpLocks/>
              </p:cNvCxnSpPr>
              <p:nvPr/>
            </p:nvCxnSpPr>
            <p:spPr>
              <a:xfrm rot="5400000">
                <a:off x="5140294" y="3835445"/>
                <a:ext cx="108000" cy="0"/>
              </a:xfrm>
              <a:prstGeom prst="line">
                <a:avLst/>
              </a:prstGeom>
              <a:grpFill/>
              <a:ln w="79375" cap="rnd">
                <a:solidFill>
                  <a:schemeClr val="bg1"/>
                </a:solidFill>
                <a:round/>
              </a:ln>
              <a:effectLst/>
              <a:scene3d>
                <a:camera prst="perspectiveRelaxedModerately">
                  <a:rot lat="18290633" lon="0" rev="0"/>
                </a:camera>
                <a:lightRig rig="threePt" dir="t"/>
              </a:scene3d>
              <a:sp3d prstMaterial="matte"/>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4D363367-9E61-4E6F-A0C5-03B5D8C2C0EA}"/>
              </a:ext>
            </a:extLst>
          </p:cNvPr>
          <p:cNvGrpSpPr/>
          <p:nvPr/>
        </p:nvGrpSpPr>
        <p:grpSpPr>
          <a:xfrm>
            <a:off x="255881" y="4727971"/>
            <a:ext cx="764589" cy="720000"/>
            <a:chOff x="1844012" y="3040870"/>
            <a:chExt cx="764589" cy="720000"/>
          </a:xfrm>
        </p:grpSpPr>
        <p:grpSp>
          <p:nvGrpSpPr>
            <p:cNvPr id="38" name="Group 37">
              <a:extLst>
                <a:ext uri="{FF2B5EF4-FFF2-40B4-BE49-F238E27FC236}">
                  <a16:creationId xmlns:a16="http://schemas.microsoft.com/office/drawing/2014/main" id="{C63AC885-F812-460A-9401-91736A13B701}"/>
                </a:ext>
              </a:extLst>
            </p:cNvPr>
            <p:cNvGrpSpPr/>
            <p:nvPr/>
          </p:nvGrpSpPr>
          <p:grpSpPr>
            <a:xfrm>
              <a:off x="1866307" y="3040870"/>
              <a:ext cx="720000" cy="720000"/>
              <a:chOff x="4946900" y="5652256"/>
              <a:chExt cx="720000" cy="720000"/>
            </a:xfrm>
          </p:grpSpPr>
          <p:sp>
            <p:nvSpPr>
              <p:cNvPr id="40" name="Oval 39">
                <a:extLst>
                  <a:ext uri="{FF2B5EF4-FFF2-40B4-BE49-F238E27FC236}">
                    <a16:creationId xmlns:a16="http://schemas.microsoft.com/office/drawing/2014/main" id="{20B31698-1836-4595-B315-EF408AA9EE08}"/>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1" name="Picture 40">
                <a:extLst>
                  <a:ext uri="{FF2B5EF4-FFF2-40B4-BE49-F238E27FC236}">
                    <a16:creationId xmlns:a16="http://schemas.microsoft.com/office/drawing/2014/main" id="{D2221B82-0ADF-4062-AE86-396B23B2E503}"/>
                  </a:ext>
                </a:extLst>
              </p:cNvPr>
              <p:cNvPicPr>
                <a:picLocks noChangeAspect="1"/>
              </p:cNvPicPr>
              <p:nvPr/>
            </p:nvPicPr>
            <p:blipFill>
              <a:blip r:embed="rId13"/>
              <a:stretch>
                <a:fillRect/>
              </a:stretch>
            </p:blipFill>
            <p:spPr>
              <a:xfrm>
                <a:off x="5036024" y="5672410"/>
                <a:ext cx="541752" cy="541752"/>
              </a:xfrm>
              <a:prstGeom prst="rect">
                <a:avLst/>
              </a:prstGeom>
            </p:spPr>
          </p:pic>
        </p:grpSp>
        <p:sp>
          <p:nvSpPr>
            <p:cNvPr id="39" name="TextBox 38">
              <a:extLst>
                <a:ext uri="{FF2B5EF4-FFF2-40B4-BE49-F238E27FC236}">
                  <a16:creationId xmlns:a16="http://schemas.microsoft.com/office/drawing/2014/main" id="{8F5894D2-0DD4-4D1B-9F87-E815F2842F69}"/>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Tree>
    <p:extLst>
      <p:ext uri="{BB962C8B-B14F-4D97-AF65-F5344CB8AC3E}">
        <p14:creationId xmlns:p14="http://schemas.microsoft.com/office/powerpoint/2010/main" val="215182321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112360-B486-4227-BC91-E0FB8F7997AC}"/>
              </a:ext>
            </a:extLst>
          </p:cNvPr>
          <p:cNvPicPr>
            <a:picLocks noChangeAspect="1"/>
          </p:cNvPicPr>
          <p:nvPr/>
        </p:nvPicPr>
        <p:blipFill>
          <a:blip r:embed="rId3"/>
          <a:stretch>
            <a:fillRect/>
          </a:stretch>
        </p:blipFill>
        <p:spPr>
          <a:xfrm>
            <a:off x="277477" y="780180"/>
            <a:ext cx="720000" cy="720000"/>
          </a:xfrm>
          <a:prstGeom prst="rect">
            <a:avLst/>
          </a:prstGeom>
        </p:spPr>
      </p:pic>
      <p:sp>
        <p:nvSpPr>
          <p:cNvPr id="22" name="Rectangle: Rounded Corners 21">
            <a:hlinkClick r:id="rId4" action="ppaction://hlinksldjump" highlightClick="1"/>
            <a:extLst>
              <a:ext uri="{FF2B5EF4-FFF2-40B4-BE49-F238E27FC236}">
                <a16:creationId xmlns:a16="http://schemas.microsoft.com/office/drawing/2014/main" id="{E7FA0F46-48CA-4CC5-A478-243F06A50CE3}"/>
              </a:ext>
            </a:extLst>
          </p:cNvPr>
          <p:cNvSpPr/>
          <p:nvPr/>
        </p:nvSpPr>
        <p:spPr>
          <a:xfrm>
            <a:off x="1073188" y="249061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RIS-0733-CCS Issue 1 - Lineside Operational Signs - Product Requirements</a:t>
            </a:r>
          </a:p>
        </p:txBody>
      </p:sp>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780180"/>
            <a:ext cx="10065867" cy="720000"/>
          </a:xfrm>
          <a:prstGeom prst="roundRect">
            <a:avLst>
              <a:gd name="adj" fmla="val 30718"/>
            </a:avLst>
          </a:prstGeom>
          <a:solidFill>
            <a:srgbClr val="79C1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Four new or updated Rolling Stock standard have been published in the December 2020 standards catalogue.   </a:t>
            </a:r>
          </a:p>
        </p:txBody>
      </p:sp>
      <p:sp>
        <p:nvSpPr>
          <p:cNvPr id="11" name="Rectangle: Rounded Corners 10">
            <a:hlinkClick r:id="rId6" action="ppaction://hlinksldjump"/>
            <a:extLst>
              <a:ext uri="{FF2B5EF4-FFF2-40B4-BE49-F238E27FC236}">
                <a16:creationId xmlns:a16="http://schemas.microsoft.com/office/drawing/2014/main" id="{95EE5E27-3F36-4CA3-B555-BB4EBD346BB0}"/>
              </a:ext>
            </a:extLst>
          </p:cNvPr>
          <p:cNvSpPr/>
          <p:nvPr/>
        </p:nvSpPr>
        <p:spPr>
          <a:xfrm>
            <a:off x="1073188" y="163255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RIS-0784-CCS Issue 2 - The management of Packet 44 Applications</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492672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7"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13" name="Picture 12">
            <a:hlinkClick r:id="rId9"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10"/>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2020</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7" name="Rectangle: Rounded Corners 36">
            <a:hlinkClick r:id="rId11" action="ppaction://hlinksldjump" highlightClick="1"/>
            <a:extLst>
              <a:ext uri="{FF2B5EF4-FFF2-40B4-BE49-F238E27FC236}">
                <a16:creationId xmlns:a16="http://schemas.microsoft.com/office/drawing/2014/main" id="{B434672A-3539-4592-B761-E84BEDFC6E22}"/>
              </a:ext>
            </a:extLst>
          </p:cNvPr>
          <p:cNvSpPr/>
          <p:nvPr/>
        </p:nvSpPr>
        <p:spPr>
          <a:xfrm>
            <a:off x="1073188" y="334867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RIS-0734-CCS Issue 2 - Signing of Permissible Speeds</a:t>
            </a:r>
          </a:p>
        </p:txBody>
      </p:sp>
      <p:sp>
        <p:nvSpPr>
          <p:cNvPr id="38" name="Rectangle: Rounded Corners 37">
            <a:hlinkClick r:id="rId12" action="ppaction://hlinksldjump" highlightClick="1"/>
            <a:extLst>
              <a:ext uri="{FF2B5EF4-FFF2-40B4-BE49-F238E27FC236}">
                <a16:creationId xmlns:a16="http://schemas.microsoft.com/office/drawing/2014/main" id="{66E5C5D5-E655-4E3B-9F75-93ED544D03DA}"/>
              </a:ext>
            </a:extLst>
          </p:cNvPr>
          <p:cNvSpPr/>
          <p:nvPr/>
        </p:nvSpPr>
        <p:spPr>
          <a:xfrm>
            <a:off x="1073188" y="420672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GIRT7033 Issue 4 - Lineside Signs</a:t>
            </a:r>
          </a:p>
        </p:txBody>
      </p:sp>
    </p:spTree>
    <p:extLst>
      <p:ext uri="{BB962C8B-B14F-4D97-AF65-F5344CB8AC3E}">
        <p14:creationId xmlns:p14="http://schemas.microsoft.com/office/powerpoint/2010/main" val="377280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4983.0">
  <timings duration="8430"/>
</athen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7C3FD87C0A6E841A2A10C3A0A506B50" ma:contentTypeVersion="12" ma:contentTypeDescription="Create a new document." ma:contentTypeScope="" ma:versionID="061c270044c49651d63b155129377951">
  <xsd:schema xmlns:xsd="http://www.w3.org/2001/XMLSchema" xmlns:xs="http://www.w3.org/2001/XMLSchema" xmlns:p="http://schemas.microsoft.com/office/2006/metadata/properties" xmlns:ns3="916664b5-0eac-40fd-baa4-dc139d433ba2" xmlns:ns4="eb3a5ea2-aafa-4535-b2b5-68d3f743c74f" targetNamespace="http://schemas.microsoft.com/office/2006/metadata/properties" ma:root="true" ma:fieldsID="913a6d633ed21caf46ea51f6ddd7101f" ns3:_="" ns4:_="">
    <xsd:import namespace="916664b5-0eac-40fd-baa4-dc139d433ba2"/>
    <xsd:import namespace="eb3a5ea2-aafa-4535-b2b5-68d3f743c7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664b5-0eac-40fd-baa4-dc139d433ba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a5ea2-aafa-4535-b2b5-68d3f743c7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67CD95-CDCF-402D-8162-0501DA3F8F4D}">
  <ds:schemaRefs>
    <ds:schemaRef ds:uri="http://schemas.microsoft.com/edu/athena"/>
  </ds:schemaRefs>
</ds:datastoreItem>
</file>

<file path=customXml/itemProps2.xml><?xml version="1.0" encoding="utf-8"?>
<ds:datastoreItem xmlns:ds="http://schemas.openxmlformats.org/officeDocument/2006/customXml" ds:itemID="{828F0AAE-757C-467F-9640-11D7127588D3}">
  <ds:schemaRefs>
    <ds:schemaRef ds:uri="http://schemas.microsoft.com/sharepoint/v3/contenttype/forms"/>
  </ds:schemaRefs>
</ds:datastoreItem>
</file>

<file path=customXml/itemProps3.xml><?xml version="1.0" encoding="utf-8"?>
<ds:datastoreItem xmlns:ds="http://schemas.openxmlformats.org/officeDocument/2006/customXml" ds:itemID="{772CA17E-5499-44D0-8221-5EE974A98966}">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eb3a5ea2-aafa-4535-b2b5-68d3f743c74f"/>
    <ds:schemaRef ds:uri="http://schemas.microsoft.com/office/infopath/2007/PartnerControls"/>
    <ds:schemaRef ds:uri="916664b5-0eac-40fd-baa4-dc139d433ba2"/>
    <ds:schemaRef ds:uri="http://www.w3.org/XML/1998/namespace"/>
  </ds:schemaRefs>
</ds:datastoreItem>
</file>

<file path=customXml/itemProps4.xml><?xml version="1.0" encoding="utf-8"?>
<ds:datastoreItem xmlns:ds="http://schemas.openxmlformats.org/officeDocument/2006/customXml" ds:itemID="{A01278DE-104B-4CEC-AA6C-2F41B2BED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664b5-0eac-40fd-baa4-dc139d433ba2"/>
    <ds:schemaRef ds:uri="eb3a5ea2-aafa-4535-b2b5-68d3f743c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13902</TotalTime>
  <Words>2669</Words>
  <Application>Microsoft Office PowerPoint</Application>
  <PresentationFormat>Widescreen</PresentationFormat>
  <Paragraphs>226</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5_Office Theme</vt:lpstr>
      <vt:lpstr>9_Office Theme</vt:lpstr>
      <vt:lpstr>Changes to Standards –  December 2020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Standards – September 2019</dc:title>
  <dc:creator>Wayne Murphy</dc:creator>
  <cp:lastModifiedBy>Joanne Wickham</cp:lastModifiedBy>
  <cp:revision>257</cp:revision>
  <cp:lastPrinted>2020-02-19T12:01:52Z</cp:lastPrinted>
  <dcterms:created xsi:type="dcterms:W3CDTF">2019-08-27T12:13:20Z</dcterms:created>
  <dcterms:modified xsi:type="dcterms:W3CDTF">2020-12-14T09:35:44Z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0x01010087C3FD87C0A6E841A2A10C3A0A506B50</vt:lpwstr>
  </property>
</Properties>
</file>