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96" r:id="rId3"/>
    <p:sldId id="822" r:id="rId4"/>
    <p:sldId id="775" r:id="rId5"/>
    <p:sldId id="889" r:id="rId6"/>
    <p:sldId id="772" r:id="rId7"/>
    <p:sldId id="898" r:id="rId8"/>
    <p:sldId id="892" r:id="rId9"/>
    <p:sldId id="893" r:id="rId10"/>
    <p:sldId id="891" r:id="rId11"/>
    <p:sldId id="896" r:id="rId12"/>
    <p:sldId id="894" r:id="rId13"/>
    <p:sldId id="830" r:id="rId14"/>
    <p:sldId id="895" r:id="rId15"/>
    <p:sldId id="774" r:id="rId16"/>
    <p:sldId id="884" r:id="rId17"/>
    <p:sldId id="885" r:id="rId18"/>
    <p:sldId id="899" r:id="rId19"/>
    <p:sldId id="900" r:id="rId20"/>
    <p:sldId id="902" r:id="rId21"/>
    <p:sldId id="9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C342"/>
    <a:srgbClr val="006B7B"/>
    <a:srgbClr val="00B1E3"/>
    <a:srgbClr val="2FA65E"/>
    <a:srgbClr val="66A6B0"/>
    <a:srgbClr val="459496"/>
    <a:srgbClr val="06B3E4"/>
    <a:srgbClr val="2584C6"/>
    <a:srgbClr val="005844"/>
    <a:srgbClr val="00AD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5E027-4D42-4244-92FA-0BC8A07103E7}" v="591" dt="2021-12-02T12:25:00.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804" autoAdjust="0"/>
  </p:normalViewPr>
  <p:slideViewPr>
    <p:cSldViewPr snapToGrid="0" showGuides="1">
      <p:cViewPr varScale="1">
        <p:scale>
          <a:sx n="98" d="100"/>
          <a:sy n="98" d="100"/>
        </p:scale>
        <p:origin x="1014"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03/12/2021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03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221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18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73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5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6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9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98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9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1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56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73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5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63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7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138793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5036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397632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11176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3476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898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28793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5528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5611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73224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181615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1371671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530258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6380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5542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353273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058811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380936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2137077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0341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026559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6612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03/12/2021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03 December 2021</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991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rssb.co.uk/standards-catalogue/CatalogueItem/gert8000-hb17-iss-4" TargetMode="External"/><Relationship Id="rId3" Type="http://schemas.openxmlformats.org/officeDocument/2006/relationships/hyperlink" Target="https://www.rssb.co.uk/standards-catalogue/CatalogueItem/RIS-0036-CCS%20Iss%202" TargetMode="External"/><Relationship Id="rId7" Type="http://schemas.openxmlformats.org/officeDocument/2006/relationships/image" Target="../media/image14.png"/><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hyperlink" Target="https://www.rssb.co.uk/standards-catalogue/CatalogueItem/gert8000-dc-iss-5" TargetMode="External"/><Relationship Id="rId5" Type="http://schemas.openxmlformats.org/officeDocument/2006/relationships/image" Target="../media/image16.svg"/><Relationship Id="rId10" Type="http://schemas.openxmlformats.org/officeDocument/2006/relationships/image" Target="../media/image9.jpg"/><Relationship Id="rId4" Type="http://schemas.openxmlformats.org/officeDocument/2006/relationships/image" Target="../media/image15.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7.png"/><Relationship Id="rId3" Type="http://schemas.openxmlformats.org/officeDocument/2006/relationships/hyperlink" Target="https://www.rssb.co.uk/standards/understanding-and-applying-standards/national-operations-publications" TargetMode="External"/><Relationship Id="rId7" Type="http://schemas.openxmlformats.org/officeDocument/2006/relationships/image" Target="../media/image14.png"/><Relationship Id="rId12"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9.jpg"/><Relationship Id="rId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5.xm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slide" Target="slide13.xml"/><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jpeg"/><Relationship Id="rId7" Type="http://schemas.openxmlformats.org/officeDocument/2006/relationships/slide" Target="slide3.xml"/><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hyperlink" Target="https://www.rssb.co.uk/standards-catalogue/CatalogueItem/gegn8575-iss-1" TargetMode="Externa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cop0125-iss-4" TargetMode="External"/><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3.xml"/><Relationship Id="rId10" Type="http://schemas.openxmlformats.org/officeDocument/2006/relationships/hyperlink" Target="https://www.rssb.co.uk/standards-catalogue/CatalogueItem/cop0128-iss-2" TargetMode="External"/><Relationship Id="rId4" Type="http://schemas.openxmlformats.org/officeDocument/2006/relationships/hyperlink" Target="https://catalogues.rssb.co.uk/rgs/oodocs/COP0005%20Iss%206.pdf"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rssb.co.uk/standards/changing-and-responding-to-standards/deviation-from-standards"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g"/><Relationship Id="rId7" Type="http://schemas.openxmlformats.org/officeDocument/2006/relationships/hyperlink" Target="https://consultations.powerappsportals.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hyperlink" Target="https://consultations.powerappsportals.com/" TargetMode="External"/><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hyperlink" Target="https://consultations.powerappsportals.com/" TargetMode="External"/><Relationship Id="rId3" Type="http://schemas.openxmlformats.org/officeDocument/2006/relationships/slide" Target="slide2.xml"/><Relationship Id="rId7"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7.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slide" Target="slide7.xml"/><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slide" Target="slide5.xml"/><Relationship Id="rId2" Type="http://schemas.openxmlformats.org/officeDocument/2006/relationships/notesSlide" Target="../notesSlides/notesSlide3.xml"/><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7.png"/><Relationship Id="rId5" Type="http://schemas.openxmlformats.org/officeDocument/2006/relationships/image" Target="../media/image10.jpg"/><Relationship Id="rId15" Type="http://schemas.openxmlformats.org/officeDocument/2006/relationships/slide" Target="slide4.xml"/><Relationship Id="rId10" Type="http://schemas.openxmlformats.org/officeDocument/2006/relationships/slide" Target="slide2.xml"/><Relationship Id="rId4" Type="http://schemas.openxmlformats.org/officeDocument/2006/relationships/image" Target="../media/image9.jpg"/><Relationship Id="rId9" Type="http://schemas.openxmlformats.org/officeDocument/2006/relationships/slide" Target="slide15.xml"/><Relationship Id="rId14" Type="http://schemas.openxmlformats.org/officeDocument/2006/relationships/slide" Target="slide14.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3.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rssb.co.uk/standards-catalogue/CatalogueItem/gmrt2400-iss-6-2" TargetMode="External"/><Relationship Id="rId10" Type="http://schemas.openxmlformats.org/officeDocument/2006/relationships/image" Target="../media/image6.png"/><Relationship Id="rId4" Type="http://schemas.openxmlformats.org/officeDocument/2006/relationships/slide" Target="slide15.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jpg"/><Relationship Id="rId7" Type="http://schemas.openxmlformats.org/officeDocument/2006/relationships/slide" Target="slide2.xml"/><Relationship Id="rId12" Type="http://schemas.openxmlformats.org/officeDocument/2006/relationships/hyperlink" Target="https://www.rssb.co.uk/standards-catalogue/CatalogueItem/ris-2750-rst-iss-1-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www.rssb.co.uk/standards-catalogue/CatalogueItem/ris-2453-rst-iss-2-1" TargetMode="External"/><Relationship Id="rId5" Type="http://schemas.openxmlformats.org/officeDocument/2006/relationships/slide" Target="slide3.xml"/><Relationship Id="rId10" Type="http://schemas.openxmlformats.org/officeDocument/2006/relationships/image" Target="../media/image6.png"/><Relationship Id="rId4" Type="http://schemas.openxmlformats.org/officeDocument/2006/relationships/slide" Target="slide15.xml"/><Relationship Id="rId9" Type="http://schemas.openxmlformats.org/officeDocument/2006/relationships/hyperlink" Target="https://www.rssb.co.uk/standards-catalogue/CatalogueItem/ris-2472-rst-iss-1-1"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rssb.co.uk/standards-catalogue/CatalogueItem/GMRT2045-Iss-4" TargetMode="External"/><Relationship Id="rId3" Type="http://schemas.openxmlformats.org/officeDocument/2006/relationships/slide" Target="slide5.xml"/><Relationship Id="rId7" Type="http://schemas.openxmlformats.org/officeDocument/2006/relationships/image" Target="../media/image14.png"/><Relationship Id="rId12" Type="http://schemas.openxmlformats.org/officeDocument/2006/relationships/hyperlink" Target="https://www.rssb.co.uk/standards-catalogue/CatalogueItem/ris-2795-rst-issue-2-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6.png"/><Relationship Id="rId5" Type="http://schemas.openxmlformats.org/officeDocument/2006/relationships/slide" Target="slide15.xml"/><Relationship Id="rId10" Type="http://schemas.openxmlformats.org/officeDocument/2006/relationships/hyperlink" Target="https://www.rssb.co.uk/standards-catalogue/CatalogueItem/gmrt2461-iss-3-1" TargetMode="External"/><Relationship Id="rId4" Type="http://schemas.openxmlformats.org/officeDocument/2006/relationships/image" Target="../media/image12.jp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9.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slide" Target="slide3.xml"/><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hyperlink" Target="https://www.rssb.co.uk/standards-catalogue/CatalogueItem/form-rt3119-b-iss-9" TargetMode="External"/><Relationship Id="rId3" Type="http://schemas.openxmlformats.org/officeDocument/2006/relationships/image" Target="../media/image9.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11.xml"/><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hyperlink" Target="https://www.rssb.co.uk/standards-catalogue/CatalogueItem/form-rt3119-d-iss-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slide" Target="slide2.xml"/><Relationship Id="rId12" Type="http://schemas.openxmlformats.org/officeDocument/2006/relationships/hyperlink" Target="https://www.rssb.co.uk/standards-catalogue/CatalogueItem/gert8000-hb16-iss-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jpg"/><Relationship Id="rId5" Type="http://schemas.openxmlformats.org/officeDocument/2006/relationships/slide" Target="slide3.xml"/><Relationship Id="rId10" Type="http://schemas.openxmlformats.org/officeDocument/2006/relationships/image" Target="../media/image6.png"/><Relationship Id="rId4" Type="http://schemas.openxmlformats.org/officeDocument/2006/relationships/image" Target="../media/image16.svg"/><Relationship Id="rId9" Type="http://schemas.openxmlformats.org/officeDocument/2006/relationships/hyperlink" Target="https://www.rssb.co.uk/standards-catalogue/CatalogueItem/gert8000-ac-iss-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a:solidFill>
                  <a:prstClr val="white"/>
                </a:solidFill>
              </a:rPr>
            </a:br>
            <a:r>
              <a:rPr lang="en-GB" sz="3200" spc="-50">
                <a:solidFill>
                  <a:prstClr val="white"/>
                </a:solidFill>
              </a:rPr>
              <a:t>December 2021 </a:t>
            </a:r>
            <a:r>
              <a:rPr lang="en-GB" sz="3200" spc="-50" dirty="0">
                <a:solidFill>
                  <a:prstClr val="white"/>
                </a:solidFill>
              </a:rPr>
              <a:t>interactive briefing slide deck</a:t>
            </a:r>
            <a:br>
              <a:rPr lang="en-GB" sz="3200" spc="-50" dirty="0">
                <a:solidFill>
                  <a:prstClr val="white"/>
                </a:solidFill>
              </a:rPr>
            </a:br>
            <a:r>
              <a:rPr lang="en-GB" sz="2000" b="1" spc="-50" dirty="0">
                <a:solidFill>
                  <a:srgbClr val="C00000"/>
                </a:solidFill>
              </a:rPr>
              <a:t>Please view in slideshow mode for the links and audio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hlinkClick r:id="" action="ppaction://hlinkshowjump?jump=nextslide" highlightClick="1"/>
            <a:extLst>
              <a:ext uri="{FF2B5EF4-FFF2-40B4-BE49-F238E27FC236}">
                <a16:creationId xmlns:a16="http://schemas.microsoft.com/office/drawing/2014/main" id="{DA342A7F-F0DC-4AAA-B441-9D30E83C154D}"/>
              </a:ext>
            </a:extLst>
          </p:cNvPr>
          <p:cNvPicPr>
            <a:picLocks noChangeAspect="1"/>
          </p:cNvPicPr>
          <p:nvPr/>
        </p:nvPicPr>
        <p:blipFill>
          <a:blip r:embed="rId3"/>
          <a:stretch>
            <a:fillRect/>
          </a:stretch>
        </p:blipFill>
        <p:spPr>
          <a:xfrm>
            <a:off x="11290478" y="5991285"/>
            <a:ext cx="755970" cy="755970"/>
          </a:xfrm>
          <a:prstGeom prst="rect">
            <a:avLst/>
          </a:prstGeom>
        </p:spPr>
      </p:pic>
      <p:grpSp>
        <p:nvGrpSpPr>
          <p:cNvPr id="13" name="Group 12">
            <a:extLst>
              <a:ext uri="{FF2B5EF4-FFF2-40B4-BE49-F238E27FC236}">
                <a16:creationId xmlns:a16="http://schemas.microsoft.com/office/drawing/2014/main" id="{C37236D2-603F-424A-8B7E-F31F8E3A6969}"/>
              </a:ext>
            </a:extLst>
          </p:cNvPr>
          <p:cNvGrpSpPr/>
          <p:nvPr/>
        </p:nvGrpSpPr>
        <p:grpSpPr>
          <a:xfrm>
            <a:off x="155958" y="4564356"/>
            <a:ext cx="4821242" cy="1531644"/>
            <a:chOff x="155958" y="4564356"/>
            <a:chExt cx="4821242" cy="1531644"/>
          </a:xfrm>
        </p:grpSpPr>
        <p:sp>
          <p:nvSpPr>
            <p:cNvPr id="19" name="Rectangle: Rounded Corners 18">
              <a:extLst>
                <a:ext uri="{FF2B5EF4-FFF2-40B4-BE49-F238E27FC236}">
                  <a16:creationId xmlns:a16="http://schemas.microsoft.com/office/drawing/2014/main" id="{1CA67EA3-4413-418F-B5A0-355FB768A452}"/>
                </a:ext>
              </a:extLst>
            </p:cNvPr>
            <p:cNvSpPr/>
            <p:nvPr/>
          </p:nvSpPr>
          <p:spPr>
            <a:xfrm>
              <a:off x="155958" y="4564356"/>
              <a:ext cx="4331959" cy="15316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1600" b="0" i="0" u="none" strike="noStrike" kern="1200" cap="none" spc="-50" normalizeH="0" baseline="0" noProof="0" dirty="0">
                  <a:ln>
                    <a:noFill/>
                  </a:ln>
                  <a:solidFill>
                    <a:prstClr val="black"/>
                  </a:solidFill>
                  <a:effectLst/>
                  <a:uLnTx/>
                  <a:uFillTx/>
                  <a:latin typeface="Calibri"/>
                  <a:ea typeface="+mn-ea"/>
                  <a:cs typeface="+mn-cs"/>
                </a:rPr>
                <a:t>The presentation is interactive,  you decide how to navigate through it, but you can always return to the main menu by clicking on the home icon. </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1600" b="0" i="0" u="none" strike="noStrike" kern="1200" cap="none" spc="-5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1600" b="0" i="0" u="none" strike="noStrike" kern="1200" cap="none" spc="-50" normalizeH="0" baseline="0" noProof="0" dirty="0">
                  <a:ln>
                    <a:noFill/>
                  </a:ln>
                  <a:solidFill>
                    <a:prstClr val="black"/>
                  </a:solidFill>
                  <a:effectLst/>
                  <a:uLnTx/>
                  <a:uFillTx/>
                  <a:latin typeface="Calibri"/>
                  <a:ea typeface="+mn-ea"/>
                  <a:cs typeface="+mn-cs"/>
                </a:rPr>
                <a:t>Some slides contain links to additional online content, these are indicated with an icon. </a:t>
              </a:r>
            </a:p>
          </p:txBody>
        </p:sp>
        <p:pic>
          <p:nvPicPr>
            <p:cNvPr id="20" name="Picture 19">
              <a:extLst>
                <a:ext uri="{FF2B5EF4-FFF2-40B4-BE49-F238E27FC236}">
                  <a16:creationId xmlns:a16="http://schemas.microsoft.com/office/drawing/2014/main" id="{506AD47D-E5EA-48F4-A085-A19586A2C93D}"/>
                </a:ext>
              </a:extLst>
            </p:cNvPr>
            <p:cNvPicPr>
              <a:picLocks noChangeAspect="1"/>
            </p:cNvPicPr>
            <p:nvPr/>
          </p:nvPicPr>
          <p:blipFill>
            <a:blip r:embed="rId4"/>
            <a:stretch>
              <a:fillRect/>
            </a:stretch>
          </p:blipFill>
          <p:spPr>
            <a:xfrm>
              <a:off x="4401200" y="5434510"/>
              <a:ext cx="576000" cy="576000"/>
            </a:xfrm>
            <a:prstGeom prst="rect">
              <a:avLst/>
            </a:prstGeom>
          </p:spPr>
        </p:pic>
        <p:pic>
          <p:nvPicPr>
            <p:cNvPr id="21" name="Picture 20">
              <a:hlinkClick r:id="rId5" action="ppaction://hlinksldjump"/>
              <a:extLst>
                <a:ext uri="{FF2B5EF4-FFF2-40B4-BE49-F238E27FC236}">
                  <a16:creationId xmlns:a16="http://schemas.microsoft.com/office/drawing/2014/main" id="{F279250C-7F8A-40DC-8661-8DF9A287CE38}"/>
                </a:ext>
              </a:extLst>
            </p:cNvPr>
            <p:cNvPicPr>
              <a:picLocks noChangeAspect="1"/>
            </p:cNvPicPr>
            <p:nvPr/>
          </p:nvPicPr>
          <p:blipFill>
            <a:blip r:embed="rId6"/>
            <a:stretch>
              <a:fillRect/>
            </a:stretch>
          </p:blipFill>
          <p:spPr>
            <a:xfrm>
              <a:off x="4401200" y="4649021"/>
              <a:ext cx="576000" cy="576000"/>
            </a:xfrm>
            <a:prstGeom prst="rect">
              <a:avLst/>
            </a:prstGeom>
          </p:spPr>
        </p:pic>
      </p:grpSp>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GERT8000 DC Issue 5 – DC Electrified Lines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GERT8000 HB17 Issue 4 – DC Electrified Lines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rules around personal safety have changed, you must make sure, you and anything you are holding is no nearer than 1.5 metres (5 feet) from live CRE unless you have met the specific conditions in your company instructions and put in place any specified precautions required to manage danger from the CRE are carried out.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Where company instructions allow work to be carried out nearer than 1.5 metres (5 feet) and you or anything you are holding will be nearer than 300 mm (1 foot) from live CRE you must, if possible,  you must place a conductor rail shield over the conductor rail before you carry out the activity.</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Certain tasks listed in DC module/Handbook, may now only be carried out once you have applied the precautions specified in your company instructions to manage danger from live CRE, these include –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Holding and moving long items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Using brake sticks and shunting poles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Using and selecting the correct type of electrically insulated tools and equipment.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rules around rescuing someone that is touching or within 300 mm (1 foot) of the CRE have also changed and you must not do so unless all the criteria in the DC module/HB  have been met.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rules now refer also to the danger from live shoe gear and associated exposed train-mounted equipment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8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train drivers, guards, shunters, designated person (DP), signaller,  crossing keeper, in DC electrified areas.</a:t>
            </a: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2966490"/>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92075"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936" y="3174639"/>
              <a:ext cx="598762" cy="598762"/>
            </a:xfrm>
            <a:prstGeom prst="rect">
              <a:avLst/>
            </a:prstGeom>
          </p:spPr>
        </p:pic>
      </p:grpSp>
      <p:pic>
        <p:nvPicPr>
          <p:cNvPr id="26" name="Picture 25">
            <a:hlinkClick r:id="rId6"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27" name="Picture 26">
            <a:hlinkClick r:id="rId8"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9"/>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1" name="Picture 20" descr="Icon&#10;&#10;Description automatically generated">
            <a:extLst>
              <a:ext uri="{FF2B5EF4-FFF2-40B4-BE49-F238E27FC236}">
                <a16:creationId xmlns:a16="http://schemas.microsoft.com/office/drawing/2014/main" id="{A015AEF8-6CA2-4CAA-AD84-25DC69920744}"/>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7" name="Picture 16">
            <a:hlinkClick r:id="rId11"/>
            <a:extLst>
              <a:ext uri="{FF2B5EF4-FFF2-40B4-BE49-F238E27FC236}">
                <a16:creationId xmlns:a16="http://schemas.microsoft.com/office/drawing/2014/main" id="{B9268062-07B7-4879-A4AF-248CC8CC0C5A}"/>
              </a:ext>
            </a:extLst>
          </p:cNvPr>
          <p:cNvPicPr>
            <a:picLocks noChangeAspect="1"/>
          </p:cNvPicPr>
          <p:nvPr/>
        </p:nvPicPr>
        <p:blipFill>
          <a:blip r:embed="rId12"/>
          <a:stretch>
            <a:fillRect/>
          </a:stretch>
        </p:blipFill>
        <p:spPr>
          <a:xfrm>
            <a:off x="10524102" y="481133"/>
            <a:ext cx="432000" cy="432000"/>
          </a:xfrm>
          <a:prstGeom prst="rect">
            <a:avLst/>
          </a:prstGeom>
        </p:spPr>
      </p:pic>
      <p:pic>
        <p:nvPicPr>
          <p:cNvPr id="18" name="Picture 17">
            <a:hlinkClick r:id="rId13"/>
            <a:extLst>
              <a:ext uri="{FF2B5EF4-FFF2-40B4-BE49-F238E27FC236}">
                <a16:creationId xmlns:a16="http://schemas.microsoft.com/office/drawing/2014/main" id="{6A38EAF4-F7B6-4751-97AC-718992BAB758}"/>
              </a:ext>
            </a:extLst>
          </p:cNvPr>
          <p:cNvPicPr>
            <a:picLocks noChangeAspect="1"/>
          </p:cNvPicPr>
          <p:nvPr/>
        </p:nvPicPr>
        <p:blipFill>
          <a:blip r:embed="rId12"/>
          <a:stretch>
            <a:fillRect/>
          </a:stretch>
        </p:blipFill>
        <p:spPr>
          <a:xfrm>
            <a:off x="10524102" y="913133"/>
            <a:ext cx="432000" cy="432000"/>
          </a:xfrm>
          <a:prstGeom prst="rect">
            <a:avLst/>
          </a:prstGeom>
        </p:spPr>
      </p:pic>
    </p:spTree>
    <p:extLst>
      <p:ext uri="{BB962C8B-B14F-4D97-AF65-F5344CB8AC3E}">
        <p14:creationId xmlns:p14="http://schemas.microsoft.com/office/powerpoint/2010/main" val="242912745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RSSB-GBMR-OC Issue 3 - Operational Concept for the GB Mainline Railway</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2107677"/>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Operational Concept for the GB Mainline Railway is an RSSB strategy document that  determines what should be made mandatory in National Operations Publications – aka the Rulebook. It establishes a methodology for testing whether any proposal for rules change is within the scope of the Rulebook and supports justification of any change proposal. </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changes in Issue 3 include -</a:t>
            </a:r>
          </a:p>
          <a:p>
            <a:pPr marL="182563" marR="0" lvl="0" indent="-1825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182563"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Updating the status of the rulebook,  which is no longer classed as a Railway Group</a:t>
            </a:r>
            <a:b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Standards.</a:t>
            </a:r>
          </a:p>
          <a:p>
            <a:pPr marL="182563" marR="0" lvl="0" indent="-1825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182563"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Removing all references to European Legislation and updating them to NTSNs</a:t>
            </a:r>
            <a:b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(National Technical Specification Notices) </a:t>
            </a:r>
          </a:p>
          <a:p>
            <a:pPr marL="182563" marR="0" lvl="0" indent="-1825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182563"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Updating the glossary to align it to the current glossary in the Rulebook </a:t>
            </a:r>
          </a:p>
          <a:p>
            <a:pPr marL="182563" marR="0" lvl="0" indent="-1825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182563"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Adding extra clarity to the guidance in Appendix B surrounding how to use the</a:t>
            </a:r>
            <a:b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Benefits –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Ops concept is an essential part of the governance of the Rulebook. </a:t>
            </a:r>
            <a:b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This update is expected to provide better clarity and guidance to industry to </a:t>
            </a:r>
            <a:b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understand what should be in place to run a safer railway.  </a:t>
            </a:r>
            <a:endParaRPr kumimoji="0" lang="en-GB" sz="10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RSSB is the target audience, with the wider beneficiary being the users</a:t>
            </a:r>
            <a:b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of the Rulebook </a:t>
            </a: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3686548"/>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92075"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936" y="3174639"/>
              <a:ext cx="598762" cy="598762"/>
            </a:xfrm>
            <a:prstGeom prst="rect">
              <a:avLst/>
            </a:prstGeom>
          </p:spPr>
        </p:pic>
      </p:grpSp>
      <p:pic>
        <p:nvPicPr>
          <p:cNvPr id="26" name="Picture 25">
            <a:hlinkClick r:id="rId6"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27" name="Picture 26">
            <a:hlinkClick r:id="rId8"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9"/>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10"/>
          <a:stretch>
            <a:fillRect/>
          </a:stretch>
        </p:blipFill>
        <p:spPr>
          <a:xfrm>
            <a:off x="10386222" y="53777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89618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1" name="Picture 20" descr="Icon&#10;&#10;Description automatically generated">
            <a:extLst>
              <a:ext uri="{FF2B5EF4-FFF2-40B4-BE49-F238E27FC236}">
                <a16:creationId xmlns:a16="http://schemas.microsoft.com/office/drawing/2014/main" id="{A015AEF8-6CA2-4CAA-AD84-25DC69920744}"/>
              </a:ext>
            </a:extLst>
          </p:cNvPr>
          <p:cNvPicPr>
            <a:picLocks noChangeAspect="1"/>
          </p:cNvPicPr>
          <p:nvPr/>
        </p:nvPicPr>
        <p:blipFill rotWithShape="1">
          <a:blip r:embed="rId11">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grpSp>
        <p:nvGrpSpPr>
          <p:cNvPr id="5" name="Group 4">
            <a:extLst>
              <a:ext uri="{FF2B5EF4-FFF2-40B4-BE49-F238E27FC236}">
                <a16:creationId xmlns:a16="http://schemas.microsoft.com/office/drawing/2014/main" id="{CA56010F-926A-4126-85A3-8CC42ABC356A}"/>
              </a:ext>
            </a:extLst>
          </p:cNvPr>
          <p:cNvGrpSpPr/>
          <p:nvPr/>
        </p:nvGrpSpPr>
        <p:grpSpPr>
          <a:xfrm>
            <a:off x="279057" y="1318274"/>
            <a:ext cx="720000" cy="720000"/>
            <a:chOff x="279057" y="1318274"/>
            <a:chExt cx="720000" cy="720000"/>
          </a:xfrm>
        </p:grpSpPr>
        <p:sp>
          <p:nvSpPr>
            <p:cNvPr id="25" name="Rectangle: Rounded Corners 24">
              <a:extLst>
                <a:ext uri="{FF2B5EF4-FFF2-40B4-BE49-F238E27FC236}">
                  <a16:creationId xmlns:a16="http://schemas.microsoft.com/office/drawing/2014/main" id="{AFEEC62A-549E-435B-924C-99D15DD117EC}"/>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7CA69B18-6552-43DC-9864-278C8706041E}"/>
                </a:ext>
              </a:extLst>
            </p:cNvPr>
            <p:cNvPicPr>
              <a:picLocks noChangeAspect="1"/>
            </p:cNvPicPr>
            <p:nvPr/>
          </p:nvPicPr>
          <p:blipFill rotWithShape="1">
            <a:blip r:embed="rId1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l="5749" t="7531" r="43955" b="8343"/>
            <a:stretch/>
          </p:blipFill>
          <p:spPr>
            <a:xfrm>
              <a:off x="303663" y="1494430"/>
              <a:ext cx="691114" cy="412845"/>
            </a:xfrm>
            <a:prstGeom prst="rect">
              <a:avLst/>
            </a:prstGeom>
          </p:spPr>
        </p:pic>
      </p:grpSp>
      <p:pic>
        <p:nvPicPr>
          <p:cNvPr id="11" name="Picture 10">
            <a:extLst>
              <a:ext uri="{FF2B5EF4-FFF2-40B4-BE49-F238E27FC236}">
                <a16:creationId xmlns:a16="http://schemas.microsoft.com/office/drawing/2014/main" id="{EF6063E5-5CE0-4C6F-B709-B2B8B562D6F1}"/>
              </a:ext>
            </a:extLst>
          </p:cNvPr>
          <p:cNvPicPr>
            <a:picLocks noChangeAspect="1"/>
          </p:cNvPicPr>
          <p:nvPr/>
        </p:nvPicPr>
        <p:blipFill rotWithShape="1">
          <a:blip r:embed="rId13"/>
          <a:srcRect r="26656"/>
          <a:stretch/>
        </p:blipFill>
        <p:spPr>
          <a:xfrm>
            <a:off x="8371613" y="2259064"/>
            <a:ext cx="2735965" cy="4485074"/>
          </a:xfrm>
          <a:prstGeom prst="rect">
            <a:avLst/>
          </a:prstGeom>
        </p:spPr>
      </p:pic>
    </p:spTree>
    <p:extLst>
      <p:ext uri="{BB962C8B-B14F-4D97-AF65-F5344CB8AC3E}">
        <p14:creationId xmlns:p14="http://schemas.microsoft.com/office/powerpoint/2010/main" val="331364127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2584C6"/>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updated Energy standard has been published in the December 2021 standards catalogue.   </a:t>
            </a:r>
          </a:p>
        </p:txBody>
      </p:sp>
      <p:sp>
        <p:nvSpPr>
          <p:cNvPr id="11" name="Rectangle: Rounded Corners 10">
            <a:hlinkClick r:id="rId4" action="ppaction://hlinksldjump"/>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6438" marR="0" lvl="0" indent="-197643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GEGN8575 Issue 1 – 	Guidance Note on the management of electrical risk related to operational tasks on electrified lines </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2032628"/>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5"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13" name="Picture 12">
            <a:hlinkClick r:id="rId7"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8"/>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9" name="Picture 8" descr="Icon&#10;&#10;Description automatically generated">
            <a:extLst>
              <a:ext uri="{FF2B5EF4-FFF2-40B4-BE49-F238E27FC236}">
                <a16:creationId xmlns:a16="http://schemas.microsoft.com/office/drawing/2014/main" id="{4C7FB9AF-27D0-45A0-906B-2B7A37251B9A}"/>
              </a:ext>
            </a:extLst>
          </p:cNvPr>
          <p:cNvPicPr>
            <a:picLocks noChangeAspect="1"/>
          </p:cNvPicPr>
          <p:nvPr/>
        </p:nvPicPr>
        <p:blipFill rotWithShape="1">
          <a:blip r:embed="rId9">
            <a:extLst>
              <a:ext uri="{28A0092B-C50C-407E-A947-70E740481C1C}">
                <a14:useLocalDpi xmlns:a14="http://schemas.microsoft.com/office/drawing/2010/main" val="0"/>
              </a:ext>
            </a:extLst>
          </a:blip>
          <a:srcRect l="6799" t="6787" r="6684" b="6650"/>
          <a:stretch/>
        </p:blipFill>
        <p:spPr>
          <a:xfrm>
            <a:off x="277847" y="563010"/>
            <a:ext cx="719630" cy="720000"/>
          </a:xfrm>
          <a:prstGeom prst="ellipse">
            <a:avLst/>
          </a:prstGeom>
        </p:spPr>
      </p:pic>
    </p:spTree>
    <p:extLst>
      <p:ext uri="{BB962C8B-B14F-4D97-AF65-F5344CB8AC3E}">
        <p14:creationId xmlns:p14="http://schemas.microsoft.com/office/powerpoint/2010/main" val="377280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F457275-4E36-4E74-96EF-20B3B1122D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24" t="7841" r="16919" b="7972"/>
          <a:stretch/>
        </p:blipFill>
        <p:spPr bwMode="auto">
          <a:xfrm>
            <a:off x="9321290" y="1427518"/>
            <a:ext cx="1760962" cy="2254469"/>
          </a:xfrm>
          <a:prstGeom prst="roundRect">
            <a:avLst/>
          </a:prstGeom>
          <a:noFill/>
          <a:extLst>
            <a:ext uri="{909E8E84-426E-40DD-AFC4-6F175D3DCCD1}">
              <a14:hiddenFill xmlns:a14="http://schemas.microsoft.com/office/drawing/2010/main">
                <a:solidFill>
                  <a:srgbClr val="FFFFFF"/>
                </a:solidFill>
              </a14:hiddenFill>
            </a:ext>
          </a:extLst>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0" marR="0" lvl="0" indent="-17970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GEGN8575 Issue 1 – 	Guidance Note on the management of electrical risk related to operational tasks on electrified lines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t" anchorCtr="0"/>
          <a:lstStyle/>
          <a:p>
            <a:pPr marL="0" marR="0" lvl="0" indent="0" algn="l" defTabSz="914400" rtl="0" eaLnBrk="1" fontAlgn="auto" latinLnBrk="0" hangingPunct="1">
              <a:spcAft>
                <a:spcPts val="400"/>
              </a:spcAft>
              <a:buClrTx/>
              <a:buSzTx/>
              <a:buFontTx/>
              <a:buNone/>
              <a:tabLst/>
              <a:defRPr/>
            </a:pPr>
            <a:r>
              <a:rPr kumimoji="0" lang="en-GB" sz="1800" b="1" i="0" u="none" strike="noStrike" kern="1200" cap="none" spc="-50" normalizeH="0" baseline="0" noProof="0" dirty="0">
                <a:ln>
                  <a:noFill/>
                </a:ln>
                <a:solidFill>
                  <a:prstClr val="black"/>
                </a:solidFill>
                <a:effectLst/>
                <a:uLnTx/>
                <a:uFillTx/>
                <a:ea typeface="+mn-ea"/>
                <a:cs typeface="+mn-cs"/>
              </a:rPr>
              <a:t>Overview </a:t>
            </a:r>
            <a:r>
              <a:rPr kumimoji="0" lang="en-GB" sz="1800" b="0" i="0" u="none" strike="noStrike" kern="1200" cap="none" spc="-50" normalizeH="0" baseline="0" noProof="0" dirty="0">
                <a:ln>
                  <a:noFill/>
                </a:ln>
                <a:solidFill>
                  <a:prstClr val="black"/>
                </a:solidFill>
                <a:effectLst/>
                <a:uLnTx/>
                <a:uFillTx/>
                <a:ea typeface="+mn-ea"/>
                <a:cs typeface="+mn-cs"/>
              </a:rPr>
              <a:t>– The Electricity at Work Regulations (</a:t>
            </a:r>
            <a:r>
              <a:rPr kumimoji="0" lang="en-GB" sz="1800" b="0" i="0" u="none" strike="noStrike" kern="1200" cap="none" spc="-50" normalizeH="0" baseline="0" noProof="0" dirty="0" err="1">
                <a:ln>
                  <a:noFill/>
                </a:ln>
                <a:solidFill>
                  <a:prstClr val="black"/>
                </a:solidFill>
                <a:effectLst/>
                <a:uLnTx/>
                <a:uFillTx/>
                <a:ea typeface="+mn-ea"/>
                <a:cs typeface="+mn-cs"/>
              </a:rPr>
              <a:t>EaWR</a:t>
            </a:r>
            <a:r>
              <a:rPr kumimoji="0" lang="en-GB" sz="1800" b="0" i="0" u="none" strike="noStrike" kern="1200" cap="none" spc="-50" normalizeH="0" baseline="0" noProof="0" dirty="0">
                <a:ln>
                  <a:noFill/>
                </a:ln>
                <a:solidFill>
                  <a:prstClr val="black"/>
                </a:solidFill>
                <a:effectLst/>
                <a:uLnTx/>
                <a:uFillTx/>
                <a:ea typeface="+mn-ea"/>
                <a:cs typeface="+mn-cs"/>
              </a:rPr>
              <a:t>) 1989 requires  management of</a:t>
            </a:r>
            <a:br>
              <a:rPr kumimoji="0" lang="en-GB" sz="1800" b="0" i="0" u="none" strike="noStrike" kern="1200" cap="none" spc="-50" normalizeH="0" baseline="0" noProof="0" dirty="0">
                <a:ln>
                  <a:noFill/>
                </a:ln>
                <a:solidFill>
                  <a:prstClr val="black"/>
                </a:solidFill>
                <a:effectLst/>
                <a:uLnTx/>
                <a:uFillTx/>
                <a:ea typeface="+mn-ea"/>
                <a:cs typeface="+mn-cs"/>
              </a:rPr>
            </a:br>
            <a:r>
              <a:rPr kumimoji="0" lang="en-GB" sz="1800" b="0" i="0" u="none" strike="noStrike" kern="1200" cap="none" spc="-50" normalizeH="0" baseline="0" noProof="0" dirty="0">
                <a:ln>
                  <a:noFill/>
                </a:ln>
                <a:solidFill>
                  <a:prstClr val="black"/>
                </a:solidFill>
                <a:effectLst/>
                <a:uLnTx/>
                <a:uFillTx/>
                <a:ea typeface="+mn-ea"/>
                <a:cs typeface="+mn-cs"/>
              </a:rPr>
              <a:t>electrical risks. Until now, there has been no industry-level documentation to assist railway</a:t>
            </a:r>
            <a:br>
              <a:rPr kumimoji="0" lang="en-GB" sz="1800" b="0" i="0" u="none" strike="noStrike" kern="1200" cap="none" spc="-50" normalizeH="0" baseline="0" noProof="0" dirty="0">
                <a:ln>
                  <a:noFill/>
                </a:ln>
                <a:solidFill>
                  <a:prstClr val="black"/>
                </a:solidFill>
                <a:effectLst/>
                <a:uLnTx/>
                <a:uFillTx/>
                <a:ea typeface="+mn-ea"/>
                <a:cs typeface="+mn-cs"/>
              </a:rPr>
            </a:br>
            <a:r>
              <a:rPr kumimoji="0" lang="en-GB" sz="1800" b="0" i="0" u="none" strike="noStrike" kern="1200" cap="none" spc="-50" normalizeH="0" baseline="0" noProof="0" dirty="0">
                <a:ln>
                  <a:noFill/>
                </a:ln>
                <a:solidFill>
                  <a:prstClr val="black"/>
                </a:solidFill>
                <a:effectLst/>
                <a:uLnTx/>
                <a:uFillTx/>
                <a:ea typeface="+mn-ea"/>
                <a:cs typeface="+mn-cs"/>
              </a:rPr>
              <a:t>undertakings (RUs) and infrastructure managers (IMs) (station operators) in undertaking an</a:t>
            </a:r>
            <a:br>
              <a:rPr kumimoji="0" lang="en-GB" sz="1800" b="0" i="0" u="none" strike="noStrike" kern="1200" cap="none" spc="-50" normalizeH="0" baseline="0" noProof="0" dirty="0">
                <a:ln>
                  <a:noFill/>
                </a:ln>
                <a:solidFill>
                  <a:prstClr val="black"/>
                </a:solidFill>
                <a:effectLst/>
                <a:uLnTx/>
                <a:uFillTx/>
                <a:ea typeface="+mn-ea"/>
                <a:cs typeface="+mn-cs"/>
              </a:rPr>
            </a:br>
            <a:r>
              <a:rPr kumimoji="0" lang="en-GB" sz="1800" b="0" i="0" u="none" strike="noStrike" kern="1200" cap="none" spc="-50" normalizeH="0" baseline="0" noProof="0" dirty="0">
                <a:ln>
                  <a:noFill/>
                </a:ln>
                <a:solidFill>
                  <a:prstClr val="black"/>
                </a:solidFill>
                <a:effectLst/>
                <a:uLnTx/>
                <a:uFillTx/>
                <a:ea typeface="+mn-ea"/>
                <a:cs typeface="+mn-cs"/>
              </a:rPr>
              <a:t>efficient and effective assessment of electrical risk for operational tasks carried out on lines</a:t>
            </a:r>
            <a:br>
              <a:rPr kumimoji="0" lang="en-GB" sz="1800" b="0" i="0" u="none" strike="noStrike" kern="1200" cap="none" spc="-50" normalizeH="0" baseline="0" noProof="0" dirty="0">
                <a:ln>
                  <a:noFill/>
                </a:ln>
                <a:solidFill>
                  <a:prstClr val="black"/>
                </a:solidFill>
                <a:effectLst/>
                <a:uLnTx/>
                <a:uFillTx/>
                <a:ea typeface="+mn-ea"/>
                <a:cs typeface="+mn-cs"/>
              </a:rPr>
            </a:br>
            <a:r>
              <a:rPr kumimoji="0" lang="en-GB" sz="1800" b="0" i="0" u="none" strike="noStrike" kern="1200" cap="none" spc="-50" normalizeH="0" baseline="0" noProof="0" dirty="0">
                <a:ln>
                  <a:noFill/>
                </a:ln>
                <a:solidFill>
                  <a:prstClr val="black"/>
                </a:solidFill>
                <a:effectLst/>
                <a:uLnTx/>
                <a:uFillTx/>
                <a:ea typeface="+mn-ea"/>
                <a:cs typeface="+mn-cs"/>
              </a:rPr>
              <a:t>that have been electrified . </a:t>
            </a:r>
          </a:p>
          <a:p>
            <a:pPr lvl="0">
              <a:spcAft>
                <a:spcPts val="400"/>
              </a:spcAft>
              <a:defRPr/>
            </a:pPr>
            <a:r>
              <a:rPr kumimoji="0" lang="en-GB" sz="1800" b="0" i="0" u="none" strike="noStrike" kern="1200" cap="none" spc="-50" normalizeH="0" baseline="0" noProof="0" dirty="0">
                <a:ln>
                  <a:noFill/>
                </a:ln>
                <a:solidFill>
                  <a:prstClr val="black"/>
                </a:solidFill>
                <a:effectLst/>
                <a:uLnTx/>
                <a:uFillTx/>
                <a:ea typeface="+mn-ea"/>
                <a:cs typeface="+mn-cs"/>
              </a:rPr>
              <a:t>GEGN8575 issue </a:t>
            </a:r>
            <a:r>
              <a:rPr lang="en-GB" spc="-50" dirty="0">
                <a:solidFill>
                  <a:prstClr val="black"/>
                </a:solidFill>
              </a:rPr>
              <a:t>one is a new guidance note which provides structured guidance and a</a:t>
            </a:r>
            <a:br>
              <a:rPr lang="en-GB" spc="-50" dirty="0">
                <a:solidFill>
                  <a:prstClr val="black"/>
                </a:solidFill>
              </a:rPr>
            </a:br>
            <a:r>
              <a:rPr lang="en-GB" spc="-50" dirty="0">
                <a:solidFill>
                  <a:prstClr val="black"/>
                </a:solidFill>
              </a:rPr>
              <a:t>methodology </a:t>
            </a:r>
            <a:r>
              <a:rPr kumimoji="0" lang="en-GB" sz="1800" b="0" i="0" u="none" strike="noStrike" kern="1200" cap="none" spc="-50" normalizeH="0" baseline="0" noProof="0" dirty="0">
                <a:ln>
                  <a:noFill/>
                </a:ln>
                <a:solidFill>
                  <a:prstClr val="black"/>
                </a:solidFill>
                <a:effectLst/>
                <a:uLnTx/>
                <a:uFillTx/>
                <a:ea typeface="+mn-ea"/>
                <a:cs typeface="+mn-cs"/>
              </a:rPr>
              <a:t>to assist RUs and IMs (station operators) in undertaking a suitable and </a:t>
            </a:r>
            <a:br>
              <a:rPr kumimoji="0" lang="en-GB" sz="1800" b="0" i="0" u="none" strike="noStrike" kern="1200" cap="none" spc="-50" normalizeH="0" baseline="0" noProof="0" dirty="0">
                <a:ln>
                  <a:noFill/>
                </a:ln>
                <a:solidFill>
                  <a:prstClr val="black"/>
                </a:solidFill>
                <a:effectLst/>
                <a:uLnTx/>
                <a:uFillTx/>
                <a:ea typeface="+mn-ea"/>
                <a:cs typeface="+mn-cs"/>
              </a:rPr>
            </a:br>
            <a:r>
              <a:rPr kumimoji="0" lang="en-GB" sz="1800" b="0" i="0" u="none" strike="noStrike" kern="1200" cap="none" spc="-50" normalizeH="0" baseline="0" noProof="0" dirty="0">
                <a:ln>
                  <a:noFill/>
                </a:ln>
                <a:solidFill>
                  <a:prstClr val="black"/>
                </a:solidFill>
                <a:effectLst/>
                <a:uLnTx/>
                <a:uFillTx/>
                <a:ea typeface="+mn-ea"/>
                <a:cs typeface="+mn-cs"/>
              </a:rPr>
              <a:t>sufficient risk assessment for their operational tasks that meets the relevant legal </a:t>
            </a:r>
            <a:br>
              <a:rPr kumimoji="0" lang="en-GB" sz="1800" b="0" i="0" u="none" strike="noStrike" kern="1200" cap="none" spc="-50" normalizeH="0" baseline="0" noProof="0" dirty="0">
                <a:ln>
                  <a:noFill/>
                </a:ln>
                <a:solidFill>
                  <a:prstClr val="black"/>
                </a:solidFill>
                <a:effectLst/>
                <a:uLnTx/>
                <a:uFillTx/>
                <a:ea typeface="+mn-ea"/>
                <a:cs typeface="+mn-cs"/>
              </a:rPr>
            </a:br>
            <a:r>
              <a:rPr kumimoji="0" lang="en-GB" sz="1800" b="0" i="0" u="none" strike="noStrike" kern="1200" cap="none" spc="-50" normalizeH="0" baseline="0" noProof="0" dirty="0">
                <a:ln>
                  <a:noFill/>
                </a:ln>
                <a:solidFill>
                  <a:prstClr val="black"/>
                </a:solidFill>
                <a:effectLst/>
                <a:uLnTx/>
                <a:uFillTx/>
                <a:ea typeface="+mn-ea"/>
                <a:cs typeface="+mn-cs"/>
              </a:rPr>
              <a:t>requirements in </a:t>
            </a:r>
            <a:r>
              <a:rPr kumimoji="0" lang="en-GB" sz="1800" b="0" i="0" u="none" strike="noStrike" kern="1200" cap="none" spc="-50" normalizeH="0" baseline="0" noProof="0" dirty="0" err="1">
                <a:ln>
                  <a:noFill/>
                </a:ln>
                <a:solidFill>
                  <a:prstClr val="black"/>
                </a:solidFill>
                <a:effectLst/>
                <a:uLnTx/>
                <a:uFillTx/>
                <a:ea typeface="+mn-ea"/>
                <a:cs typeface="+mn-cs"/>
              </a:rPr>
              <a:t>EaWR</a:t>
            </a:r>
            <a:r>
              <a:rPr kumimoji="0" lang="en-GB" sz="1800" b="0" i="0" u="none" strike="noStrike" kern="1200" cap="none" spc="-50" normalizeH="0" baseline="0" noProof="0" dirty="0">
                <a:ln>
                  <a:noFill/>
                </a:ln>
                <a:solidFill>
                  <a:prstClr val="black"/>
                </a:solidFill>
                <a:effectLst/>
                <a:uLnTx/>
                <a:uFillTx/>
                <a:ea typeface="+mn-ea"/>
                <a:cs typeface="+mn-cs"/>
              </a:rPr>
              <a:t> 1989 and in the Management of Health and Safety at Work Regulations 1999. </a:t>
            </a:r>
            <a:endParaRPr kumimoji="0" lang="en-GB" sz="400" b="1" i="0" u="none" strike="noStrike" kern="1200" cap="none" spc="-50" normalizeH="0" baseline="0" noProof="0" dirty="0">
              <a:ln>
                <a:noFill/>
              </a:ln>
              <a:solidFill>
                <a:prstClr val="black"/>
              </a:solidFill>
              <a:effectLst/>
              <a:uLnTx/>
              <a:uFillTx/>
              <a:ea typeface="+mn-ea"/>
              <a:cs typeface="+mn-cs"/>
            </a:endParaRPr>
          </a:p>
          <a:p>
            <a:pPr>
              <a:spcAft>
                <a:spcPts val="400"/>
              </a:spcAft>
              <a:defRPr/>
            </a:pPr>
            <a:endParaRPr kumimoji="0" lang="en-GB" sz="800" b="1" i="0" u="none" strike="noStrike" kern="1200" cap="none" spc="-50" normalizeH="0" baseline="0" noProof="0" dirty="0">
              <a:ln>
                <a:noFill/>
              </a:ln>
              <a:solidFill>
                <a:prstClr val="black"/>
              </a:solidFill>
              <a:effectLst/>
              <a:uLnTx/>
              <a:uFillTx/>
              <a:ea typeface="+mn-ea"/>
              <a:cs typeface="+mn-cs"/>
            </a:endParaRPr>
          </a:p>
          <a:p>
            <a:pPr>
              <a:spcAft>
                <a:spcPts val="400"/>
              </a:spcAft>
              <a:defRPr/>
            </a:pPr>
            <a:r>
              <a:rPr kumimoji="0" lang="en-GB" sz="1800" b="1" i="0" u="none" strike="noStrike" kern="1200" cap="none" spc="-50" normalizeH="0" baseline="0" noProof="0" dirty="0">
                <a:ln>
                  <a:noFill/>
                </a:ln>
                <a:solidFill>
                  <a:prstClr val="black"/>
                </a:solidFill>
                <a:effectLst/>
                <a:uLnTx/>
                <a:uFillTx/>
                <a:ea typeface="+mn-ea"/>
                <a:cs typeface="+mn-cs"/>
              </a:rPr>
              <a:t>Benefits – </a:t>
            </a:r>
            <a:r>
              <a:rPr lang="en-GB" spc="-50" dirty="0">
                <a:solidFill>
                  <a:prstClr val="black"/>
                </a:solidFill>
              </a:rPr>
              <a:t>The guidance note will assist organisations in developing a practicable, suitable and sufficient electrical risk assessment  It provides a consistent approach, which should avoid unnecessarily complex analysis being undertaken, excessive resources being committed, and unwarranted costs incurred. Assessments are based on </a:t>
            </a:r>
            <a:r>
              <a:rPr kumimoji="0" lang="en-GB" sz="1800" b="0" i="0" u="none" strike="noStrike" kern="1200" cap="none" spc="-50" normalizeH="0" baseline="0" noProof="0" dirty="0">
                <a:ln>
                  <a:noFill/>
                </a:ln>
                <a:solidFill>
                  <a:prstClr val="black"/>
                </a:solidFill>
                <a:effectLst/>
                <a:uLnTx/>
                <a:uFillTx/>
                <a:ea typeface="+mn-ea"/>
                <a:cs typeface="+mn-cs"/>
              </a:rPr>
              <a:t> a simple zonal approach and c</a:t>
            </a:r>
            <a:r>
              <a:rPr lang="en-GB" spc="-50" dirty="0">
                <a:solidFill>
                  <a:prstClr val="black"/>
                </a:solidFill>
              </a:rPr>
              <a:t>an be applied generically across many locations where circumstances are similar.</a:t>
            </a:r>
          </a:p>
          <a:p>
            <a:pPr lvl="0">
              <a:spcAft>
                <a:spcPts val="400"/>
              </a:spcAft>
              <a:defRPr/>
            </a:pPr>
            <a:r>
              <a:rPr lang="en-GB" spc="-50" dirty="0">
                <a:solidFill>
                  <a:prstClr val="black"/>
                </a:solidFill>
              </a:rPr>
              <a:t>It provides a methodology such that employers can review their current approaches, and where appropriate, use the principles to examine and more readily demonstrate how they meet their legal obligations</a:t>
            </a:r>
            <a:endParaRPr kumimoji="0" lang="en-GB" b="1" i="0" u="none" strike="noStrike" kern="1200" cap="none" spc="-5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spcAft>
                <a:spcPts val="400"/>
              </a:spcAft>
              <a:buClrTx/>
              <a:buSzTx/>
              <a:buFontTx/>
              <a:buNone/>
              <a:tabLst/>
              <a:defRPr/>
            </a:pPr>
            <a:endParaRPr kumimoji="0" lang="en-GB" sz="800" b="1" i="0" u="none" strike="noStrike" kern="1200" cap="none" spc="-5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spcAft>
                <a:spcPts val="400"/>
              </a:spcAft>
              <a:buClrTx/>
              <a:buSzTx/>
              <a:buFontTx/>
              <a:buNone/>
              <a:tabLst/>
              <a:defRPr/>
            </a:pPr>
            <a:r>
              <a:rPr kumimoji="0" lang="en-GB" sz="1800" b="1" i="0" u="none" strike="noStrike" kern="1200" cap="none" spc="-50" normalizeH="0" baseline="0" noProof="0" dirty="0">
                <a:ln>
                  <a:noFill/>
                </a:ln>
                <a:solidFill>
                  <a:prstClr val="black"/>
                </a:solidFill>
                <a:effectLst/>
                <a:uLnTx/>
                <a:uFillTx/>
                <a:ea typeface="+mn-ea"/>
                <a:cs typeface="+mn-cs"/>
              </a:rPr>
              <a:t>Audience – </a:t>
            </a:r>
            <a:r>
              <a:rPr kumimoji="0" lang="en-GB" sz="1800" i="0" u="none" strike="noStrike" kern="1200" cap="none" spc="-50" normalizeH="0" baseline="0" noProof="0" dirty="0">
                <a:ln>
                  <a:noFill/>
                </a:ln>
                <a:solidFill>
                  <a:prstClr val="black"/>
                </a:solidFill>
                <a:effectLst/>
                <a:uLnTx/>
                <a:uFillTx/>
                <a:ea typeface="+mn-ea"/>
                <a:cs typeface="+mn-cs"/>
              </a:rPr>
              <a:t>The standard is intended for senior safety professionals within RUs and IMs (station operators) although it can be used by other organisations where it meets their needs. </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GB" b="1" spc="-5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2966490"/>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92075"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936" y="3174639"/>
              <a:ext cx="598762" cy="598762"/>
            </a:xfrm>
            <a:prstGeom prst="rect">
              <a:avLst/>
            </a:prstGeom>
          </p:spPr>
        </p:pic>
      </p:grpSp>
      <p:pic>
        <p:nvPicPr>
          <p:cNvPr id="26" name="Picture 25">
            <a:hlinkClick r:id="rId7"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27" name="Picture 26">
            <a:hlinkClick r:id="rId9"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0"/>
          <a:stretch>
            <a:fillRect/>
          </a:stretch>
        </p:blipFill>
        <p:spPr>
          <a:xfrm>
            <a:off x="11290478" y="157163"/>
            <a:ext cx="755970" cy="755970"/>
          </a:xfrm>
          <a:prstGeom prst="rect">
            <a:avLst/>
          </a:prstGeom>
        </p:spPr>
      </p:pic>
      <p:pic>
        <p:nvPicPr>
          <p:cNvPr id="31" name="Picture 30">
            <a:hlinkClick r:id="rId4"/>
            <a:extLst>
              <a:ext uri="{FF2B5EF4-FFF2-40B4-BE49-F238E27FC236}">
                <a16:creationId xmlns:a16="http://schemas.microsoft.com/office/drawing/2014/main" id="{C0D890E0-FFE2-48A5-8855-F9C935226E0A}"/>
              </a:ext>
            </a:extLst>
          </p:cNvPr>
          <p:cNvPicPr>
            <a:picLocks noChangeAspect="1"/>
          </p:cNvPicPr>
          <p:nvPr/>
        </p:nvPicPr>
        <p:blipFill>
          <a:blip r:embed="rId11"/>
          <a:stretch>
            <a:fillRect/>
          </a:stretch>
        </p:blipFill>
        <p:spPr>
          <a:xfrm>
            <a:off x="10386222" y="53777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16" name="Picture 15">
            <a:extLst>
              <a:ext uri="{FF2B5EF4-FFF2-40B4-BE49-F238E27FC236}">
                <a16:creationId xmlns:a16="http://schemas.microsoft.com/office/drawing/2014/main" id="{7EC8EC8B-D935-4D93-9348-D1D24368DAD8}"/>
              </a:ext>
            </a:extLst>
          </p:cNvPr>
          <p:cNvPicPr>
            <a:picLocks noChangeAspect="1"/>
          </p:cNvPicPr>
          <p:nvPr/>
        </p:nvPicPr>
        <p:blipFill>
          <a:blip r:embed="rId12"/>
          <a:stretch>
            <a:fillRect/>
          </a:stretch>
        </p:blipFill>
        <p:spPr>
          <a:xfrm>
            <a:off x="241477" y="542874"/>
            <a:ext cx="756000" cy="760271"/>
          </a:xfrm>
          <a:prstGeom prst="rect">
            <a:avLst/>
          </a:prstGeom>
        </p:spPr>
      </p:pic>
    </p:spTree>
    <p:extLst>
      <p:ext uri="{BB962C8B-B14F-4D97-AF65-F5344CB8AC3E}">
        <p14:creationId xmlns:p14="http://schemas.microsoft.com/office/powerpoint/2010/main" val="165840397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COP0125 Issue 4 - Code of Practice for Management of Sidings Safety Surveys</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2 Non RSSB standards  and 1 poster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3268974"/>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0" name="Picture 19">
            <a:hlinkClick r:id="rId7"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24" name="Picture 23">
            <a:hlinkClick r:id="rId3"/>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10" highlightClick="1"/>
            <a:extLst>
              <a:ext uri="{FF2B5EF4-FFF2-40B4-BE49-F238E27FC236}">
                <a16:creationId xmlns:a16="http://schemas.microsoft.com/office/drawing/2014/main" id="{C8068DDE-E452-4BE2-BFCA-F214E5A102B7}"/>
              </a:ext>
            </a:extLst>
          </p:cNvPr>
          <p:cNvSpPr/>
          <p:nvPr/>
        </p:nvSpPr>
        <p:spPr>
          <a:xfrm>
            <a:off x="1063066" y="252243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COP0128 Issue 2 - Code of Practice for Route Knowledge within Possessions</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9"/>
          <a:stretch>
            <a:fillRect/>
          </a:stretch>
        </p:blipFill>
        <p:spPr>
          <a:xfrm>
            <a:off x="10633366" y="2513004"/>
            <a:ext cx="755970" cy="755970"/>
          </a:xfrm>
          <a:prstGeom prst="rect">
            <a:avLst/>
          </a:prstGeom>
        </p:spPr>
      </p:pic>
      <p:sp>
        <p:nvSpPr>
          <p:cNvPr id="21" name="Rectangle: Rounded Corners 20">
            <a:hlinkClick r:id="" action="ppaction://noaction" highlightClick="1"/>
            <a:extLst>
              <a:ext uri="{FF2B5EF4-FFF2-40B4-BE49-F238E27FC236}">
                <a16:creationId xmlns:a16="http://schemas.microsoft.com/office/drawing/2014/main" id="{02838A74-E157-479F-B71F-0688A17EDDA0}"/>
              </a:ext>
            </a:extLst>
          </p:cNvPr>
          <p:cNvSpPr/>
          <p:nvPr/>
        </p:nvSpPr>
        <p:spPr>
          <a:xfrm>
            <a:off x="201765" y="798667"/>
            <a:ext cx="720000" cy="720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299011C-96B2-4307-8D69-D9A8A098D0C5}"/>
              </a:ext>
            </a:extLst>
          </p:cNvPr>
          <p:cNvSpPr txBox="1">
            <a:spLocks/>
          </p:cNvSpPr>
          <p:nvPr/>
        </p:nvSpPr>
        <p:spPr>
          <a:xfrm>
            <a:off x="201765" y="798667"/>
            <a:ext cx="72000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Non</a:t>
            </a:r>
            <a:b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RSSB </a:t>
            </a:r>
            <a:endParaRPr kumimoji="0" lang="en-GB"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1063064" y="6045708"/>
            <a:ext cx="521671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deviations page on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227414"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4 Deviations issued </a:t>
            </a:r>
          </a:p>
        </p:txBody>
      </p:sp>
      <p:sp>
        <p:nvSpPr>
          <p:cNvPr id="24" name="Rectangle: Rounded Corners 23">
            <a:hlinkClick r:id="" action="ppaction://noaction" highlightClick="1"/>
            <a:extLst>
              <a:ext uri="{FF2B5EF4-FFF2-40B4-BE49-F238E27FC236}">
                <a16:creationId xmlns:a16="http://schemas.microsoft.com/office/drawing/2014/main" id="{94A07704-A3D7-4562-9436-CC6A70306B41}"/>
              </a:ext>
            </a:extLst>
          </p:cNvPr>
          <p:cNvSpPr/>
          <p:nvPr/>
        </p:nvSpPr>
        <p:spPr>
          <a:xfrm>
            <a:off x="1063066" y="1635900"/>
            <a:ext cx="10227412" cy="972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L="989013" marR="0" lvl="0" indent="-989013" algn="l" defTabSz="914400" rtl="0" eaLnBrk="1" fontAlgn="auto" latinLnBrk="0" hangingPunct="1">
              <a:lnSpc>
                <a:spcPct val="100000"/>
              </a:lnSpc>
              <a:spcAft>
                <a:spcPts val="0"/>
              </a:spcAft>
              <a:buClrTx/>
              <a:buSzTx/>
              <a:buFontTx/>
              <a:buNone/>
              <a:tabLst/>
              <a:defRPr/>
            </a:pPr>
            <a:r>
              <a:rPr kumimoji="0" lang="en-GB" sz="1800" b="1" i="0" u="none" strike="noStrike" kern="1200" cap="none" spc="0" normalizeH="0" baseline="0" noProof="0" dirty="0">
                <a:ln>
                  <a:noFill/>
                </a:ln>
                <a:solidFill>
                  <a:srgbClr val="005844"/>
                </a:solidFill>
                <a:effectLst/>
                <a:uLnTx/>
                <a:uFillTx/>
                <a:latin typeface="Calibri" panose="020F0502020204030204"/>
                <a:ea typeface="+mn-ea"/>
                <a:cs typeface="+mn-cs"/>
              </a:rPr>
              <a:t>21-045-DEV; GIRT7020 - GB Requirements for Platform Height, Platform Offset and Platform Width</a:t>
            </a:r>
          </a:p>
          <a:p>
            <a:pPr marL="989013" marR="0" lvl="0" indent="-989013" algn="l" defTabSz="914400" rtl="0" eaLnBrk="1" fontAlgn="auto" latinLnBrk="0" hangingPunct="1">
              <a:lnSpc>
                <a:spcPct val="100000"/>
              </a:lnSpc>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Installation of GSM-R Telecoms ETCS equipment in LOCs at Old Street Platform 4</a:t>
            </a:r>
          </a:p>
        </p:txBody>
      </p:sp>
      <p:sp>
        <p:nvSpPr>
          <p:cNvPr id="25" name="Rectangle: Rounded Corners 24">
            <a:hlinkClick r:id="" action="ppaction://noaction" highlightClick="1"/>
            <a:extLst>
              <a:ext uri="{FF2B5EF4-FFF2-40B4-BE49-F238E27FC236}">
                <a16:creationId xmlns:a16="http://schemas.microsoft.com/office/drawing/2014/main" id="{F015B62E-DCDD-43B4-A4CF-887F0577A3F2}"/>
              </a:ext>
            </a:extLst>
          </p:cNvPr>
          <p:cNvSpPr/>
          <p:nvPr/>
        </p:nvSpPr>
        <p:spPr>
          <a:xfrm>
            <a:off x="1063070" y="2725132"/>
            <a:ext cx="10227408" cy="972000"/>
          </a:xfrm>
          <a:prstGeom prst="roundRect">
            <a:avLst>
              <a:gd name="adj" fmla="val 1811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L="2328863" marR="0" lvl="0" indent="-2328863" algn="l" defTabSz="914400" rtl="0" eaLnBrk="1" fontAlgn="auto" latinLnBrk="0" hangingPunct="1">
              <a:lnSpc>
                <a:spcPct val="100000"/>
              </a:lnSpc>
              <a:spcAft>
                <a:spcPts val="0"/>
              </a:spcAft>
              <a:buClrTx/>
              <a:buSzTx/>
              <a:buFontTx/>
              <a:buNone/>
              <a:tabLst/>
              <a:defRPr/>
            </a:pPr>
            <a:r>
              <a:rPr kumimoji="0" lang="en-GB" sz="1800" b="1" i="0" u="none" strike="noStrike" kern="1200" cap="none" spc="0" normalizeH="0" baseline="0" noProof="0" dirty="0">
                <a:ln>
                  <a:noFill/>
                </a:ln>
                <a:solidFill>
                  <a:srgbClr val="005844"/>
                </a:solidFill>
                <a:effectLst/>
                <a:uLnTx/>
                <a:uFillTx/>
                <a:latin typeface="Calibri" panose="020F0502020204030204"/>
                <a:ea typeface="+mn-ea"/>
                <a:cs typeface="+mn-cs"/>
              </a:rPr>
              <a:t>21-014-DEV; GIRT7073 - 	</a:t>
            </a:r>
            <a:r>
              <a:rPr kumimoji="0" lang="en-GB" sz="1800" b="1" i="0" u="none" strike="noStrike" kern="1200" cap="none" spc="0" normalizeH="0" baseline="0" noProof="0" dirty="0" err="1">
                <a:ln>
                  <a:noFill/>
                </a:ln>
                <a:solidFill>
                  <a:srgbClr val="005844"/>
                </a:solidFill>
                <a:effectLst/>
                <a:uLnTx/>
                <a:uFillTx/>
                <a:latin typeface="Calibri" panose="020F0502020204030204"/>
                <a:ea typeface="+mn-ea"/>
                <a:cs typeface="+mn-cs"/>
              </a:rPr>
              <a:t>Reqs</a:t>
            </a:r>
            <a:r>
              <a:rPr kumimoji="0" lang="en-GB" sz="1800" b="1" i="0" u="none" strike="noStrike" kern="1200" cap="none" spc="0" normalizeH="0" baseline="0" noProof="0" dirty="0">
                <a:ln>
                  <a:noFill/>
                </a:ln>
                <a:solidFill>
                  <a:srgbClr val="005844"/>
                </a:solidFill>
                <a:effectLst/>
                <a:uLnTx/>
                <a:uFillTx/>
                <a:latin typeface="Calibri" panose="020F0502020204030204"/>
                <a:ea typeface="+mn-ea"/>
                <a:cs typeface="+mn-cs"/>
              </a:rPr>
              <a:t> for the Position of Infrastructure and for Defining &amp; Maintaining Clearances</a:t>
            </a:r>
          </a:p>
          <a:p>
            <a:pPr marR="0" lvl="0" algn="l" defTabSz="914400" rtl="0" eaLnBrk="1" fontAlgn="auto" latinLnBrk="0" hangingPunct="1">
              <a:lnSpc>
                <a:spcPct val="100000"/>
              </a:lnSpc>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Dimensioning of Platform gap fillers on Heathrow Central Terminal Area Platforms 1 &amp; 2, T4 Platforms 1 &amp; 2 and T5 Platforms 3 &amp; 4.</a:t>
            </a:r>
          </a:p>
        </p:txBody>
      </p:sp>
      <p:sp>
        <p:nvSpPr>
          <p:cNvPr id="28" name="Rectangle: Rounded Corners 27">
            <a:hlinkClick r:id="" action="ppaction://noaction" highlightClick="1"/>
            <a:extLst>
              <a:ext uri="{FF2B5EF4-FFF2-40B4-BE49-F238E27FC236}">
                <a16:creationId xmlns:a16="http://schemas.microsoft.com/office/drawing/2014/main" id="{52A59AB8-3529-4976-B2D9-22152A94F10D}"/>
              </a:ext>
            </a:extLst>
          </p:cNvPr>
          <p:cNvSpPr/>
          <p:nvPr/>
        </p:nvSpPr>
        <p:spPr>
          <a:xfrm>
            <a:off x="1063070" y="3814364"/>
            <a:ext cx="10227408" cy="972000"/>
          </a:xfrm>
          <a:prstGeom prst="roundRect">
            <a:avLst>
              <a:gd name="adj" fmla="val 1775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u="none" strike="noStrike" kern="1200" cap="none" spc="0" normalizeH="0" baseline="0" noProof="0" dirty="0">
                <a:ln>
                  <a:noFill/>
                </a:ln>
                <a:solidFill>
                  <a:srgbClr val="005844"/>
                </a:solidFill>
                <a:effectLst/>
                <a:uLnTx/>
                <a:uFillTx/>
                <a:latin typeface="Calibri" panose="020F0502020204030204"/>
                <a:ea typeface="+mn-ea"/>
                <a:cs typeface="+mn-cs"/>
              </a:rPr>
              <a:t>21-024-DEV; GERT8000-T3 - Possession of a running line for engineering work</a:t>
            </a:r>
            <a:br>
              <a:rPr kumimoji="0" lang="en-GB" sz="1800" b="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u="none" strike="noStrike" kern="1200" cap="none" spc="0" normalizeH="0" baseline="0" noProof="0" dirty="0">
                <a:ln>
                  <a:noFill/>
                </a:ln>
                <a:solidFill>
                  <a:prstClr val="black"/>
                </a:solidFill>
                <a:effectLst/>
                <a:uLnTx/>
                <a:uFillTx/>
                <a:latin typeface="Calibri" panose="020F0502020204030204"/>
                <a:ea typeface="+mn-ea"/>
                <a:cs typeface="+mn-cs"/>
              </a:rPr>
              <a:t>Possession of a running line for engineering work</a:t>
            </a:r>
          </a:p>
        </p:txBody>
      </p:sp>
      <p:sp>
        <p:nvSpPr>
          <p:cNvPr id="29" name="Rectangle: Rounded Corners 28">
            <a:hlinkClick r:id="" action="ppaction://noaction" highlightClick="1"/>
            <a:extLst>
              <a:ext uri="{FF2B5EF4-FFF2-40B4-BE49-F238E27FC236}">
                <a16:creationId xmlns:a16="http://schemas.microsoft.com/office/drawing/2014/main" id="{C36FA924-97C8-4996-A369-4C67AF1E21A5}"/>
              </a:ext>
            </a:extLst>
          </p:cNvPr>
          <p:cNvSpPr/>
          <p:nvPr/>
        </p:nvSpPr>
        <p:spPr>
          <a:xfrm>
            <a:off x="1063070" y="4903597"/>
            <a:ext cx="10227408" cy="972000"/>
          </a:xfrm>
          <a:prstGeom prst="roundRect">
            <a:avLst>
              <a:gd name="adj" fmla="val 1883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0" normalizeH="0" baseline="0" noProof="0" dirty="0">
                <a:ln>
                  <a:noFill/>
                </a:ln>
                <a:solidFill>
                  <a:srgbClr val="005844"/>
                </a:solidFill>
                <a:effectLst/>
                <a:uLnTx/>
                <a:uFillTx/>
                <a:latin typeface="Calibri" panose="020F0502020204030204"/>
                <a:ea typeface="+mn-ea"/>
                <a:cs typeface="+mn-cs"/>
              </a:rPr>
              <a:t>21-029-DEV; GLRT1210 - AC Energy Subsystem and Interfaces to Rolling Stock Subsystem</a:t>
            </a:r>
            <a:br>
              <a:rPr kumimoji="0" lang="en-GB" sz="1800" b="1" i="0" u="none" strike="noStrike" kern="1200" cap="none" spc="0" normalizeH="0" baseline="0" noProof="0" dirty="0">
                <a:ln>
                  <a:noFill/>
                </a:ln>
                <a:solidFill>
                  <a:srgbClr val="005844"/>
                </a:solidFill>
                <a:effectLst/>
                <a:uLnTx/>
                <a:uFillTx/>
                <a:latin typeface="Calibri" panose="020F0502020204030204"/>
                <a:ea typeface="+mn-ea"/>
                <a:cs typeface="+mn-cs"/>
              </a:rPr>
            </a:br>
            <a:r>
              <a:rPr kumimoji="0" lang="en-GB" sz="1800" i="0" u="none" strike="noStrike" kern="1200" cap="none" spc="0" normalizeH="0" baseline="0" noProof="0" dirty="0" err="1">
                <a:ln>
                  <a:noFill/>
                </a:ln>
                <a:solidFill>
                  <a:schemeClr val="tx1"/>
                </a:solidFill>
                <a:effectLst/>
                <a:uLnTx/>
                <a:uFillTx/>
                <a:latin typeface="Calibri" panose="020F0502020204030204"/>
                <a:ea typeface="+mn-ea"/>
                <a:cs typeface="+mn-cs"/>
              </a:rPr>
              <a:t>Transpennine</a:t>
            </a:r>
            <a:r>
              <a:rPr kumimoji="0" lang="en-GB" sz="1800" i="0" u="none" strike="noStrike" kern="1200" cap="none" spc="0" normalizeH="0" baseline="0" noProof="0" dirty="0">
                <a:ln>
                  <a:noFill/>
                </a:ln>
                <a:solidFill>
                  <a:schemeClr val="tx1"/>
                </a:solidFill>
                <a:effectLst/>
                <a:uLnTx/>
                <a:uFillTx/>
                <a:latin typeface="Calibri" panose="020F0502020204030204"/>
                <a:ea typeface="+mn-ea"/>
                <a:cs typeface="+mn-cs"/>
              </a:rPr>
              <a:t> route upgrade - Ashton-under-Lyne station (Overhead Contact Line Zone (OCLZ)).</a:t>
            </a:r>
          </a:p>
        </p:txBody>
      </p:sp>
    </p:spTree>
    <p:extLst>
      <p:ext uri="{BB962C8B-B14F-4D97-AF65-F5344CB8AC3E}">
        <p14:creationId xmlns:p14="http://schemas.microsoft.com/office/powerpoint/2010/main" val="3996424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53723" y="1077195"/>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GKGN0802 Issue 1 (withdrawal) – Glossary of Signalling terms</a:t>
            </a:r>
          </a:p>
        </p:txBody>
      </p:sp>
      <p:pic>
        <p:nvPicPr>
          <p:cNvPr id="23" name="Picture 22" descr="Icon&#10;&#10;Description automatically generated">
            <a:extLst>
              <a:ext uri="{FF2B5EF4-FFF2-40B4-BE49-F238E27FC236}">
                <a16:creationId xmlns:a16="http://schemas.microsoft.com/office/drawing/2014/main" id="{DD80888C-C654-405F-8D84-772911AB6666}"/>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20827" y="2479384"/>
            <a:ext cx="717930" cy="720000"/>
          </a:xfrm>
          <a:prstGeom prst="ellipse">
            <a:avLst/>
          </a:prstGeom>
        </p:spPr>
      </p:pic>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63248" y="2479384"/>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RIS-3784-TOM Issue 1 - Multi-Mode Signage </a:t>
            </a:r>
          </a:p>
        </p:txBody>
      </p:sp>
      <p:pic>
        <p:nvPicPr>
          <p:cNvPr id="25" name="Picture 24" descr="Icon&#10;&#10;Description automatically generated">
            <a:extLst>
              <a:ext uri="{FF2B5EF4-FFF2-40B4-BE49-F238E27FC236}">
                <a16:creationId xmlns:a16="http://schemas.microsoft.com/office/drawing/2014/main" id="{A7AC482D-4118-46B4-A6A9-516E2E729F21}"/>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20827" y="3312803"/>
            <a:ext cx="717930" cy="720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BCED56AD-5307-44D3-96BB-B585F9771C0C}"/>
              </a:ext>
            </a:extLst>
          </p:cNvPr>
          <p:cNvSpPr/>
          <p:nvPr/>
        </p:nvSpPr>
        <p:spPr>
          <a:xfrm>
            <a:off x="1063248" y="3312803"/>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GEGN8570 Issue 2 (Withdrawal) - Guidance on the Management of Drugs and Alcohol</a:t>
            </a:r>
          </a:p>
        </p:txBody>
      </p:sp>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2022</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pic>
        <p:nvPicPr>
          <p:cNvPr id="18" name="Picture 17" descr="Icon&#10;&#10;Description automatically generated">
            <a:extLst>
              <a:ext uri="{FF2B5EF4-FFF2-40B4-BE49-F238E27FC236}">
                <a16:creationId xmlns:a16="http://schemas.microsoft.com/office/drawing/2014/main" id="{366297EF-3BBB-41D7-B515-DA2DD67137B2}"/>
              </a:ext>
            </a:extLst>
          </p:cNvPr>
          <p:cNvPicPr>
            <a:picLocks noChangeAspect="1"/>
          </p:cNvPicPr>
          <p:nvPr/>
        </p:nvPicPr>
        <p:blipFill rotWithShape="1">
          <a:blip r:embed="rId6">
            <a:extLst>
              <a:ext uri="{28A0092B-C50C-407E-A947-70E740481C1C}">
                <a14:useLocalDpi xmlns:a14="http://schemas.microsoft.com/office/drawing/2010/main" val="0"/>
              </a:ext>
            </a:extLst>
          </a:blip>
          <a:srcRect l="7119" t="7542" r="7148" b="6974"/>
          <a:stretch/>
        </p:blipFill>
        <p:spPr>
          <a:xfrm>
            <a:off x="221650" y="1077195"/>
            <a:ext cx="722102" cy="720000"/>
          </a:xfrm>
          <a:prstGeom prst="ellipse">
            <a:avLst/>
          </a:prstGeom>
        </p:spPr>
      </p:pic>
      <p:pic>
        <p:nvPicPr>
          <p:cNvPr id="28" name="Picture 27" descr="Icon&#10;&#10;Description automatically generated">
            <a:extLst>
              <a:ext uri="{FF2B5EF4-FFF2-40B4-BE49-F238E27FC236}">
                <a16:creationId xmlns:a16="http://schemas.microsoft.com/office/drawing/2014/main" id="{AACA6401-8CE3-4E39-885B-D97FD460DCA1}"/>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20827" y="4146222"/>
            <a:ext cx="717930" cy="720000"/>
          </a:xfrm>
          <a:prstGeom prst="ellipse">
            <a:avLst/>
          </a:prstGeom>
        </p:spPr>
      </p:pic>
      <p:sp>
        <p:nvSpPr>
          <p:cNvPr id="29" name="Rectangle: Rounded Corners 28">
            <a:hlinkClick r:id="" action="ppaction://noaction" highlightClick="1"/>
            <a:extLst>
              <a:ext uri="{FF2B5EF4-FFF2-40B4-BE49-F238E27FC236}">
                <a16:creationId xmlns:a16="http://schemas.microsoft.com/office/drawing/2014/main" id="{139942B5-E3FA-4BF0-9C30-4B822A6D0006}"/>
              </a:ext>
            </a:extLst>
          </p:cNvPr>
          <p:cNvSpPr/>
          <p:nvPr/>
        </p:nvSpPr>
        <p:spPr>
          <a:xfrm>
            <a:off x="1063248" y="4146222"/>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RIS-8070-TOM Issue 2 - Testing Railway Safety Critical Workers for Drugs and Alcohol</a:t>
            </a:r>
          </a:p>
        </p:txBody>
      </p:sp>
      <p:pic>
        <p:nvPicPr>
          <p:cNvPr id="30" name="Picture 29" descr="Icon&#10;&#10;Description automatically generated">
            <a:extLst>
              <a:ext uri="{FF2B5EF4-FFF2-40B4-BE49-F238E27FC236}">
                <a16:creationId xmlns:a16="http://schemas.microsoft.com/office/drawing/2014/main" id="{52A97684-4B71-4FC6-8A20-2456D8DF599B}"/>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20645" y="4979639"/>
            <a:ext cx="717930" cy="720000"/>
          </a:xfrm>
          <a:prstGeom prst="ellipse">
            <a:avLst/>
          </a:prstGeom>
        </p:spPr>
      </p:pic>
      <p:sp>
        <p:nvSpPr>
          <p:cNvPr id="31" name="Rectangle: Rounded Corners 30">
            <a:hlinkClick r:id="" action="ppaction://noaction" highlightClick="1"/>
            <a:extLst>
              <a:ext uri="{FF2B5EF4-FFF2-40B4-BE49-F238E27FC236}">
                <a16:creationId xmlns:a16="http://schemas.microsoft.com/office/drawing/2014/main" id="{09BFCCFE-120C-45C9-8516-4F34FC4D14EF}"/>
              </a:ext>
            </a:extLst>
          </p:cNvPr>
          <p:cNvSpPr/>
          <p:nvPr/>
        </p:nvSpPr>
        <p:spPr>
          <a:xfrm>
            <a:off x="1063066" y="4979639"/>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RIS-3119-TOM Issue 3  - Rail Industry Standard for Accident and Incident Investigation</a:t>
            </a: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January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3" name="Title 1">
            <a:extLst>
              <a:ext uri="{FF2B5EF4-FFF2-40B4-BE49-F238E27FC236}">
                <a16:creationId xmlns:a16="http://schemas.microsoft.com/office/drawing/2014/main" id="{2DC14E8B-E9C7-4C37-B7B1-9FDB700BA7F7}"/>
              </a:ext>
            </a:extLst>
          </p:cNvPr>
          <p:cNvSpPr txBox="1">
            <a:spLocks/>
          </p:cNvSpPr>
          <p:nvPr/>
        </p:nvSpPr>
        <p:spPr>
          <a:xfrm>
            <a:off x="2441590" y="1859300"/>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March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4" name="Arrow: Down 33">
            <a:hlinkClick r:id="" action="ppaction://hlinkshowjump?jump=nextslide" highlightClick="1"/>
            <a:extLst>
              <a:ext uri="{FF2B5EF4-FFF2-40B4-BE49-F238E27FC236}">
                <a16:creationId xmlns:a16="http://schemas.microsoft.com/office/drawing/2014/main" id="{834F7452-9B9C-4BFD-B5C9-B17AE9CEF21D}"/>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C037EC27-E03E-4676-9728-CE7F15713892}"/>
              </a:ext>
            </a:extLst>
          </p:cNvPr>
          <p:cNvSpPr txBox="1">
            <a:spLocks/>
          </p:cNvSpPr>
          <p:nvPr/>
        </p:nvSpPr>
        <p:spPr>
          <a:xfrm>
            <a:off x="5289333" y="5789215"/>
            <a:ext cx="1652626" cy="288843"/>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13989495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FF5D8369-A5CF-4991-9099-015E76E37E77}"/>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02003" y="1059195"/>
            <a:ext cx="755214" cy="756000"/>
          </a:xfrm>
          <a:prstGeom prst="ellipse">
            <a:avLst/>
          </a:prstGeom>
        </p:spPr>
      </p:pic>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53723" y="1077195"/>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GMRT2161 Issue 2.1 (Point Release) – Requirements for Driving Cabs of Railway Vehicles </a:t>
            </a:r>
          </a:p>
        </p:txBody>
      </p:sp>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63248" y="1910612"/>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RIS-2761-RST Issue 1.1 (Point release) – Rail Industry Standard for Driving Cabs</a:t>
            </a:r>
          </a:p>
        </p:txBody>
      </p:sp>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2022</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sp>
        <p:nvSpPr>
          <p:cNvPr id="20" name="Arrow: Down 19">
            <a:hlinkClick r:id="" action="ppaction://hlinkshowjump?jump=previousslide" highlightClick="1"/>
            <a:extLst>
              <a:ext uri="{FF2B5EF4-FFF2-40B4-BE49-F238E27FC236}">
                <a16:creationId xmlns:a16="http://schemas.microsoft.com/office/drawing/2014/main" id="{D47D3195-1852-4AFE-AA3B-F38A8DCFD12A}"/>
              </a:ext>
            </a:extLst>
          </p:cNvPr>
          <p:cNvSpPr/>
          <p:nvPr/>
        </p:nvSpPr>
        <p:spPr>
          <a:xfrm flipV="1">
            <a:off x="5586133" y="6011520"/>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7D12685-AA5A-4F0E-A2FF-97014004615A}"/>
              </a:ext>
            </a:extLst>
          </p:cNvPr>
          <p:cNvSpPr txBox="1">
            <a:spLocks/>
          </p:cNvSpPr>
          <p:nvPr/>
        </p:nvSpPr>
        <p:spPr>
          <a:xfrm>
            <a:off x="5586134" y="5598304"/>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7" name="Picture 26" descr="Icon&#10;&#10;Description automatically generated">
            <a:extLst>
              <a:ext uri="{FF2B5EF4-FFF2-40B4-BE49-F238E27FC236}">
                <a16:creationId xmlns:a16="http://schemas.microsoft.com/office/drawing/2014/main" id="{EFB7E667-AC8E-415C-8068-7EF8EB195A0F}"/>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183361" y="1892612"/>
            <a:ext cx="755214" cy="756000"/>
          </a:xfrm>
          <a:prstGeom prst="ellipse">
            <a:avLst/>
          </a:prstGeom>
        </p:spPr>
      </p:pic>
      <p:sp>
        <p:nvSpPr>
          <p:cNvPr id="37" name="Rectangle: Rounded Corners 36">
            <a:hlinkClick r:id="" action="ppaction://noaction" highlightClick="1"/>
            <a:extLst>
              <a:ext uri="{FF2B5EF4-FFF2-40B4-BE49-F238E27FC236}">
                <a16:creationId xmlns:a16="http://schemas.microsoft.com/office/drawing/2014/main" id="{730D2F66-79FA-4E58-A760-E0C74A786A30}"/>
              </a:ext>
            </a:extLst>
          </p:cNvPr>
          <p:cNvSpPr/>
          <p:nvPr/>
        </p:nvSpPr>
        <p:spPr>
          <a:xfrm>
            <a:off x="1053723" y="2780858"/>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RIS-2712-RST Issue 1.1 (Point release) - On-train Camera Monitoring Systems</a:t>
            </a:r>
          </a:p>
        </p:txBody>
      </p:sp>
      <p:pic>
        <p:nvPicPr>
          <p:cNvPr id="38" name="Picture 37" descr="Icon&#10;&#10;Description automatically generated">
            <a:extLst>
              <a:ext uri="{FF2B5EF4-FFF2-40B4-BE49-F238E27FC236}">
                <a16:creationId xmlns:a16="http://schemas.microsoft.com/office/drawing/2014/main" id="{94D0586C-9182-4329-8A0C-9D7C6372C8EC}"/>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173836" y="2762858"/>
            <a:ext cx="755214" cy="756000"/>
          </a:xfrm>
          <a:prstGeom prst="ellipse">
            <a:avLst/>
          </a:prstGeom>
        </p:spPr>
      </p:pic>
    </p:spTree>
    <p:extLst>
      <p:ext uri="{BB962C8B-B14F-4D97-AF65-F5344CB8AC3E}">
        <p14:creationId xmlns:p14="http://schemas.microsoft.com/office/powerpoint/2010/main" val="117896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con&#10;&#10;Description automatically generated">
            <a:extLst>
              <a:ext uri="{FF2B5EF4-FFF2-40B4-BE49-F238E27FC236}">
                <a16:creationId xmlns:a16="http://schemas.microsoft.com/office/drawing/2014/main" id="{864B734E-8E77-4517-BD6C-DE2D743D5A37}"/>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7169" r="7166" b="6928"/>
          <a:stretch/>
        </p:blipFill>
        <p:spPr>
          <a:xfrm>
            <a:off x="220645" y="1077195"/>
            <a:ext cx="718290" cy="720000"/>
          </a:xfrm>
          <a:prstGeom prst="ellipse">
            <a:avLst/>
          </a:prstGeom>
        </p:spPr>
      </p:pic>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53723" y="1077195"/>
            <a:ext cx="10065867" cy="720000"/>
          </a:xfrm>
          <a:prstGeom prst="roundRect">
            <a:avLst>
              <a:gd name="adj" fmla="val 30718"/>
            </a:avLst>
          </a:prstGeom>
          <a:solidFill>
            <a:schemeClr val="bg1"/>
          </a:solidFill>
          <a:ln w="38100">
            <a:solidFill>
              <a:srgbClr val="06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GIRT7020 - Issue 2 - GB Requirements for Platform Height, Platform Offset and Platform Width</a:t>
            </a:r>
          </a:p>
        </p:txBody>
      </p:sp>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63248" y="3406265"/>
            <a:ext cx="10065867" cy="720000"/>
          </a:xfrm>
          <a:prstGeom prst="roundRect">
            <a:avLst>
              <a:gd name="adj" fmla="val 30718"/>
            </a:avLst>
          </a:prstGeom>
          <a:solidFill>
            <a:schemeClr val="bg1"/>
          </a:solidFill>
          <a:ln w="38100">
            <a:solidFill>
              <a:srgbClr val="459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GERT8000-TW5 - Issue 11 - 	Preparation and movement of trains: Defective or isolated vehicles and on-train equipment </a:t>
            </a:r>
          </a:p>
        </p:txBody>
      </p:sp>
      <p:pic>
        <p:nvPicPr>
          <p:cNvPr id="25" name="Picture 24" descr="Icon&#10;&#10;Description automatically generated">
            <a:extLst>
              <a:ext uri="{FF2B5EF4-FFF2-40B4-BE49-F238E27FC236}">
                <a16:creationId xmlns:a16="http://schemas.microsoft.com/office/drawing/2014/main" id="{A7AC482D-4118-46B4-A6A9-516E2E729F21}"/>
              </a:ext>
            </a:extLst>
          </p:cNvPr>
          <p:cNvPicPr>
            <a:picLocks noChangeAspect="1"/>
          </p:cNvPicPr>
          <p:nvPr/>
        </p:nvPicPr>
        <p:blipFill rotWithShape="1">
          <a:blip r:embed="rId6">
            <a:extLst>
              <a:ext uri="{28A0092B-C50C-407E-A947-70E740481C1C}">
                <a14:useLocalDpi xmlns:a14="http://schemas.microsoft.com/office/drawing/2010/main" val="0"/>
              </a:ext>
            </a:extLst>
          </a:blip>
          <a:srcRect l="6907" t="6800" r="6784" b="6642"/>
          <a:stretch/>
        </p:blipFill>
        <p:spPr>
          <a:xfrm>
            <a:off x="220827" y="4239684"/>
            <a:ext cx="717930" cy="720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BCED56AD-5307-44D3-96BB-B585F9771C0C}"/>
              </a:ext>
            </a:extLst>
          </p:cNvPr>
          <p:cNvSpPr/>
          <p:nvPr/>
        </p:nvSpPr>
        <p:spPr>
          <a:xfrm>
            <a:off x="1063248" y="4239684"/>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RIS-3437-TOM  - Issue 3  - Defective On-Train Equipment</a:t>
            </a:r>
          </a:p>
        </p:txBody>
      </p:sp>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December 2021</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3" name="Title 1">
            <a:extLst>
              <a:ext uri="{FF2B5EF4-FFF2-40B4-BE49-F238E27FC236}">
                <a16:creationId xmlns:a16="http://schemas.microsoft.com/office/drawing/2014/main" id="{2DC14E8B-E9C7-4C37-B7B1-9FDB700BA7F7}"/>
              </a:ext>
            </a:extLst>
          </p:cNvPr>
          <p:cNvSpPr txBox="1">
            <a:spLocks/>
          </p:cNvSpPr>
          <p:nvPr/>
        </p:nvSpPr>
        <p:spPr>
          <a:xfrm>
            <a:off x="2441590" y="2797470"/>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February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4" name="Arrow: Down 33">
            <a:hlinkClick r:id="" action="ppaction://hlinkshowjump?jump=nextslide" highlightClick="1"/>
            <a:extLst>
              <a:ext uri="{FF2B5EF4-FFF2-40B4-BE49-F238E27FC236}">
                <a16:creationId xmlns:a16="http://schemas.microsoft.com/office/drawing/2014/main" id="{834F7452-9B9C-4BFD-B5C9-B17AE9CEF21D}"/>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C037EC27-E03E-4676-9728-CE7F15713892}"/>
              </a:ext>
            </a:extLst>
          </p:cNvPr>
          <p:cNvSpPr txBox="1">
            <a:spLocks/>
          </p:cNvSpPr>
          <p:nvPr/>
        </p:nvSpPr>
        <p:spPr>
          <a:xfrm>
            <a:off x="5289333" y="5789215"/>
            <a:ext cx="1652626" cy="288843"/>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2" name="Picture 21" descr="Icon&#10;&#10;Description automatically generated">
            <a:extLst>
              <a:ext uri="{FF2B5EF4-FFF2-40B4-BE49-F238E27FC236}">
                <a16:creationId xmlns:a16="http://schemas.microsoft.com/office/drawing/2014/main" id="{238ECEA2-9153-49BE-877B-0465651B032C}"/>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7169" r="7166" b="6928"/>
          <a:stretch/>
        </p:blipFill>
        <p:spPr>
          <a:xfrm>
            <a:off x="220645" y="1906726"/>
            <a:ext cx="718290" cy="720000"/>
          </a:xfrm>
          <a:prstGeom prst="ellipse">
            <a:avLst/>
          </a:prstGeom>
        </p:spPr>
      </p:pic>
      <p:sp>
        <p:nvSpPr>
          <p:cNvPr id="27" name="Rectangle: Rounded Corners 26">
            <a:hlinkClick r:id="" action="ppaction://noaction" highlightClick="1"/>
            <a:extLst>
              <a:ext uri="{FF2B5EF4-FFF2-40B4-BE49-F238E27FC236}">
                <a16:creationId xmlns:a16="http://schemas.microsoft.com/office/drawing/2014/main" id="{C6BC4166-2977-402E-8C55-DBFBC33BE3F3}"/>
              </a:ext>
            </a:extLst>
          </p:cNvPr>
          <p:cNvSpPr/>
          <p:nvPr/>
        </p:nvSpPr>
        <p:spPr>
          <a:xfrm>
            <a:off x="1053723" y="1906726"/>
            <a:ext cx="10065867" cy="720000"/>
          </a:xfrm>
          <a:prstGeom prst="roundRect">
            <a:avLst>
              <a:gd name="adj" fmla="val 30718"/>
            </a:avLst>
          </a:prstGeom>
          <a:solidFill>
            <a:schemeClr val="bg1"/>
          </a:solidFill>
          <a:ln w="38100">
            <a:solidFill>
              <a:srgbClr val="06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RIS-7016-INS - Issue 2 - Interface between Station Platforms, Track, Trains and Buffer Stops</a:t>
            </a:r>
          </a:p>
        </p:txBody>
      </p:sp>
      <p:pic>
        <p:nvPicPr>
          <p:cNvPr id="37" name="Picture 36" descr="Icon&#10;&#10;Description automatically generated">
            <a:extLst>
              <a:ext uri="{FF2B5EF4-FFF2-40B4-BE49-F238E27FC236}">
                <a16:creationId xmlns:a16="http://schemas.microsoft.com/office/drawing/2014/main" id="{C1C3A797-8E51-4877-B5B7-5FCC35C04C11}"/>
              </a:ext>
            </a:extLst>
          </p:cNvPr>
          <p:cNvPicPr>
            <a:picLocks noChangeAspect="1"/>
          </p:cNvPicPr>
          <p:nvPr/>
        </p:nvPicPr>
        <p:blipFill rotWithShape="1">
          <a:blip r:embed="rId6">
            <a:extLst>
              <a:ext uri="{28A0092B-C50C-407E-A947-70E740481C1C}">
                <a14:useLocalDpi xmlns:a14="http://schemas.microsoft.com/office/drawing/2010/main" val="0"/>
              </a:ext>
            </a:extLst>
          </a:blip>
          <a:srcRect l="6907" t="6800" r="6784" b="6642"/>
          <a:stretch/>
        </p:blipFill>
        <p:spPr>
          <a:xfrm>
            <a:off x="220645" y="3406265"/>
            <a:ext cx="717930" cy="720000"/>
          </a:xfrm>
          <a:prstGeom prst="ellipse">
            <a:avLst/>
          </a:prstGeom>
        </p:spPr>
      </p:pic>
      <p:pic>
        <p:nvPicPr>
          <p:cNvPr id="39" name="Picture 38">
            <a:hlinkClick r:id="rId7"/>
            <a:extLst>
              <a:ext uri="{FF2B5EF4-FFF2-40B4-BE49-F238E27FC236}">
                <a16:creationId xmlns:a16="http://schemas.microsoft.com/office/drawing/2014/main" id="{A29263BA-BC9B-45B0-B401-79718A33A880}"/>
              </a:ext>
            </a:extLst>
          </p:cNvPr>
          <p:cNvPicPr>
            <a:picLocks noChangeAspect="1"/>
          </p:cNvPicPr>
          <p:nvPr/>
        </p:nvPicPr>
        <p:blipFill>
          <a:blip r:embed="rId8"/>
          <a:stretch>
            <a:fillRect/>
          </a:stretch>
        </p:blipFill>
        <p:spPr>
          <a:xfrm>
            <a:off x="201625" y="5969828"/>
            <a:ext cx="755970" cy="755970"/>
          </a:xfrm>
          <a:prstGeom prst="rect">
            <a:avLst/>
          </a:prstGeom>
        </p:spPr>
      </p:pic>
      <p:sp>
        <p:nvSpPr>
          <p:cNvPr id="40" name="Title 1">
            <a:extLst>
              <a:ext uri="{FF2B5EF4-FFF2-40B4-BE49-F238E27FC236}">
                <a16:creationId xmlns:a16="http://schemas.microsoft.com/office/drawing/2014/main" id="{2B9EAF16-A67A-418E-B2F0-425CE86FD462}"/>
              </a:ext>
            </a:extLst>
          </p:cNvPr>
          <p:cNvSpPr txBox="1">
            <a:spLocks/>
          </p:cNvSpPr>
          <p:nvPr/>
        </p:nvSpPr>
        <p:spPr>
          <a:xfrm>
            <a:off x="1063064"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076609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905C4EBB-1F52-4998-ADA6-092CB7747EF6}"/>
              </a:ext>
            </a:extLst>
          </p:cNvPr>
          <p:cNvPicPr>
            <a:picLocks noChangeAspect="1"/>
          </p:cNvPicPr>
          <p:nvPr/>
        </p:nvPicPr>
        <p:blipFill rotWithShape="1">
          <a:blip r:embed="rId3">
            <a:extLst>
              <a:ext uri="{28A0092B-C50C-407E-A947-70E740481C1C}">
                <a14:useLocalDpi xmlns:a14="http://schemas.microsoft.com/office/drawing/2010/main" val="0"/>
              </a:ext>
            </a:extLst>
          </a:blip>
          <a:srcRect l="6973" t="6915" r="7083" b="6896"/>
          <a:stretch/>
        </p:blipFill>
        <p:spPr>
          <a:xfrm>
            <a:off x="201647" y="1059195"/>
            <a:ext cx="753853" cy="756000"/>
          </a:xfrm>
          <a:prstGeom prst="ellipse">
            <a:avLst/>
          </a:prstGeom>
        </p:spPr>
      </p:pic>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53723" y="1077195"/>
            <a:ext cx="10065867" cy="720000"/>
          </a:xfrm>
          <a:prstGeom prst="roundRect">
            <a:avLst>
              <a:gd name="adj" fmla="val 30718"/>
            </a:avLst>
          </a:prstGeom>
          <a:solidFill>
            <a:schemeClr val="bg1"/>
          </a:solidFill>
          <a:ln w="38100">
            <a:solidFill>
              <a:srgbClr val="2FA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0575" indent="-2060575">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RIS-1530-PLT Issue 7- 	Technical requirements for On-track Plant and their associated equipment and trolleys </a:t>
            </a:r>
          </a:p>
        </p:txBody>
      </p:sp>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63248" y="4136852"/>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RIS-8072-CCS Issue 2 - ERTMS National Identities Management</a:t>
            </a:r>
          </a:p>
        </p:txBody>
      </p:sp>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March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3" name="Title 1">
            <a:extLst>
              <a:ext uri="{FF2B5EF4-FFF2-40B4-BE49-F238E27FC236}">
                <a16:creationId xmlns:a16="http://schemas.microsoft.com/office/drawing/2014/main" id="{2DC14E8B-E9C7-4C37-B7B1-9FDB700BA7F7}"/>
              </a:ext>
            </a:extLst>
          </p:cNvPr>
          <p:cNvSpPr txBox="1">
            <a:spLocks/>
          </p:cNvSpPr>
          <p:nvPr/>
        </p:nvSpPr>
        <p:spPr>
          <a:xfrm>
            <a:off x="2441590" y="3528057"/>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April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4" name="Arrow: Down 33">
            <a:hlinkClick r:id="" action="ppaction://hlinkshowjump?jump=nextslide" highlightClick="1"/>
            <a:extLst>
              <a:ext uri="{FF2B5EF4-FFF2-40B4-BE49-F238E27FC236}">
                <a16:creationId xmlns:a16="http://schemas.microsoft.com/office/drawing/2014/main" id="{834F7452-9B9C-4BFD-B5C9-B17AE9CEF21D}"/>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C037EC27-E03E-4676-9728-CE7F15713892}"/>
              </a:ext>
            </a:extLst>
          </p:cNvPr>
          <p:cNvSpPr txBox="1">
            <a:spLocks/>
          </p:cNvSpPr>
          <p:nvPr/>
        </p:nvSpPr>
        <p:spPr>
          <a:xfrm>
            <a:off x="5289333" y="5789215"/>
            <a:ext cx="1652626" cy="288843"/>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7" name="Rectangle: Rounded Corners 26">
            <a:hlinkClick r:id="" action="ppaction://noaction" highlightClick="1"/>
            <a:extLst>
              <a:ext uri="{FF2B5EF4-FFF2-40B4-BE49-F238E27FC236}">
                <a16:creationId xmlns:a16="http://schemas.microsoft.com/office/drawing/2014/main" id="{C6BC4166-2977-402E-8C55-DBFBC33BE3F3}"/>
              </a:ext>
            </a:extLst>
          </p:cNvPr>
          <p:cNvSpPr/>
          <p:nvPr/>
        </p:nvSpPr>
        <p:spPr>
          <a:xfrm>
            <a:off x="1053723" y="1906726"/>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0" lvl="0" indent="-1797050">
              <a:defRPr/>
            </a:pPr>
            <a:r>
              <a:rPr lang="en-GB" dirty="0">
                <a:solidFill>
                  <a:prstClr val="black"/>
                </a:solidFill>
              </a:rPr>
              <a:t>GIRT7073 Issue 3 - 	Requirements for the Position of Infrastructure and for Defining and Maintaining Clearances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descr="Icon&#10;&#10;Description automatically generated">
            <a:extLst>
              <a:ext uri="{FF2B5EF4-FFF2-40B4-BE49-F238E27FC236}">
                <a16:creationId xmlns:a16="http://schemas.microsoft.com/office/drawing/2014/main" id="{05C20946-CAE8-4AA5-8C6D-577B607ACCD4}"/>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220645" y="2741419"/>
            <a:ext cx="718290" cy="720000"/>
          </a:xfrm>
          <a:prstGeom prst="ellipse">
            <a:avLst/>
          </a:prstGeom>
        </p:spPr>
      </p:pic>
      <p:sp>
        <p:nvSpPr>
          <p:cNvPr id="28" name="Rectangle: Rounded Corners 27">
            <a:hlinkClick r:id="" action="ppaction://noaction" highlightClick="1"/>
            <a:extLst>
              <a:ext uri="{FF2B5EF4-FFF2-40B4-BE49-F238E27FC236}">
                <a16:creationId xmlns:a16="http://schemas.microsoft.com/office/drawing/2014/main" id="{BE6FE5D6-3C4B-435B-A003-39B47D312FD2}"/>
              </a:ext>
            </a:extLst>
          </p:cNvPr>
          <p:cNvSpPr/>
          <p:nvPr/>
        </p:nvSpPr>
        <p:spPr>
          <a:xfrm>
            <a:off x="1053723" y="2741419"/>
            <a:ext cx="10065867" cy="720000"/>
          </a:xfrm>
          <a:prstGeom prst="roundRect">
            <a:avLst>
              <a:gd name="adj" fmla="val 30718"/>
            </a:avLst>
          </a:prstGeom>
          <a:solidFill>
            <a:schemeClr val="bg1"/>
          </a:solidFill>
          <a:ln w="38100">
            <a:solidFill>
              <a:srgbClr val="06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GEGN8573 Issue 4 - Guidance on Gauging and Platform Stepping Distances</a:t>
            </a:r>
          </a:p>
        </p:txBody>
      </p:sp>
      <p:pic>
        <p:nvPicPr>
          <p:cNvPr id="29" name="Picture 28" descr="Icon&#10;&#10;Description automatically generated">
            <a:extLst>
              <a:ext uri="{FF2B5EF4-FFF2-40B4-BE49-F238E27FC236}">
                <a16:creationId xmlns:a16="http://schemas.microsoft.com/office/drawing/2014/main" id="{382DD6EE-D1C3-4962-993C-D4666B0F621A}"/>
              </a:ext>
            </a:extLst>
          </p:cNvPr>
          <p:cNvPicPr>
            <a:picLocks noChangeAspect="1"/>
          </p:cNvPicPr>
          <p:nvPr/>
        </p:nvPicPr>
        <p:blipFill rotWithShape="1">
          <a:blip r:embed="rId7">
            <a:extLst>
              <a:ext uri="{28A0092B-C50C-407E-A947-70E740481C1C}">
                <a14:useLocalDpi xmlns:a14="http://schemas.microsoft.com/office/drawing/2010/main" val="0"/>
              </a:ext>
            </a:extLst>
          </a:blip>
          <a:srcRect l="7119" t="7542" r="7148" b="6974"/>
          <a:stretch/>
        </p:blipFill>
        <p:spPr>
          <a:xfrm>
            <a:off x="221650" y="4136852"/>
            <a:ext cx="722102" cy="720000"/>
          </a:xfrm>
          <a:prstGeom prst="ellipse">
            <a:avLst/>
          </a:prstGeom>
        </p:spPr>
      </p:pic>
      <p:pic>
        <p:nvPicPr>
          <p:cNvPr id="21" name="Picture 20" descr="Icon&#10;&#10;Description automatically generated">
            <a:extLst>
              <a:ext uri="{FF2B5EF4-FFF2-40B4-BE49-F238E27FC236}">
                <a16:creationId xmlns:a16="http://schemas.microsoft.com/office/drawing/2014/main" id="{BC73D92E-C6BB-4256-9AE2-C9A7523B8ED2}"/>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237210" y="1915991"/>
            <a:ext cx="718290" cy="720000"/>
          </a:xfrm>
          <a:prstGeom prst="ellipse">
            <a:avLst/>
          </a:prstGeom>
        </p:spPr>
      </p:pic>
      <p:pic>
        <p:nvPicPr>
          <p:cNvPr id="22" name="Picture 21">
            <a:hlinkClick r:id="rId8"/>
            <a:extLst>
              <a:ext uri="{FF2B5EF4-FFF2-40B4-BE49-F238E27FC236}">
                <a16:creationId xmlns:a16="http://schemas.microsoft.com/office/drawing/2014/main" id="{F8D9F735-8B45-43D0-BA7E-635010B11785}"/>
              </a:ext>
            </a:extLst>
          </p:cNvPr>
          <p:cNvPicPr>
            <a:picLocks noChangeAspect="1"/>
          </p:cNvPicPr>
          <p:nvPr/>
        </p:nvPicPr>
        <p:blipFill>
          <a:blip r:embed="rId9"/>
          <a:stretch>
            <a:fillRect/>
          </a:stretch>
        </p:blipFill>
        <p:spPr>
          <a:xfrm>
            <a:off x="201647" y="5969828"/>
            <a:ext cx="755970" cy="755970"/>
          </a:xfrm>
          <a:prstGeom prst="rect">
            <a:avLst/>
          </a:prstGeom>
        </p:spPr>
      </p:pic>
      <p:sp>
        <p:nvSpPr>
          <p:cNvPr id="25" name="Title 1">
            <a:extLst>
              <a:ext uri="{FF2B5EF4-FFF2-40B4-BE49-F238E27FC236}">
                <a16:creationId xmlns:a16="http://schemas.microsoft.com/office/drawing/2014/main" id="{7EAD6E45-C9DD-4841-8B23-7FD2A49532E8}"/>
              </a:ext>
            </a:extLst>
          </p:cNvPr>
          <p:cNvSpPr txBox="1">
            <a:spLocks/>
          </p:cNvSpPr>
          <p:nvPr/>
        </p:nvSpPr>
        <p:spPr>
          <a:xfrm>
            <a:off x="1063064"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38534299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884" y="1285228"/>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not this">
            <a:hlinkClick r:id="" action="ppaction://noaction" highlightClick="1"/>
            <a:extLst>
              <a:ext uri="{FF2B5EF4-FFF2-40B4-BE49-F238E27FC236}">
                <a16:creationId xmlns:a16="http://schemas.microsoft.com/office/drawing/2014/main" id="{FC27B757-DE1F-4931-8A5C-469F838AA1FB}"/>
              </a:ext>
            </a:extLst>
          </p:cNvPr>
          <p:cNvSpPr/>
          <p:nvPr/>
        </p:nvSpPr>
        <p:spPr>
          <a:xfrm>
            <a:off x="2402884" y="2830601"/>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2436165" y="2831369"/>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panose="020F0502020204030204"/>
              </a:rPr>
              <a:t>Standards planned for publishing in 2022</a:t>
            </a:r>
          </a:p>
        </p:txBody>
      </p:sp>
      <p:sp>
        <p:nvSpPr>
          <p:cNvPr id="10" name="Rectangle: Rounded Corners 9">
            <a:hlinkClick r:id="" action="ppaction://noaction" highlightClick="1"/>
            <a:extLst>
              <a:ext uri="{FF2B5EF4-FFF2-40B4-BE49-F238E27FC236}">
                <a16:creationId xmlns:a16="http://schemas.microsoft.com/office/drawing/2014/main" id="{3160E9F4-4812-4A92-B280-8CBD4D2B331C}"/>
              </a:ext>
            </a:extLst>
          </p:cNvPr>
          <p:cNvSpPr/>
          <p:nvPr/>
        </p:nvSpPr>
        <p:spPr>
          <a:xfrm>
            <a:off x="2436165" y="4440462"/>
            <a:ext cx="7387200" cy="720000"/>
          </a:xfrm>
          <a:prstGeom prst="roundRect">
            <a:avLst>
              <a:gd name="adj" fmla="val 2460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135982FB-E9F2-4C44-AA92-894DE852A82D}"/>
              </a:ext>
            </a:extLst>
          </p:cNvPr>
          <p:cNvSpPr txBox="1">
            <a:spLocks/>
          </p:cNvSpPr>
          <p:nvPr/>
        </p:nvSpPr>
        <p:spPr>
          <a:xfrm>
            <a:off x="2978282" y="4443098"/>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a:ea typeface="+mj-ea"/>
                <a:cs typeface="+mj-cs"/>
              </a:rPr>
              <a:t>Standards currently being drafted and due for consultation </a:t>
            </a:r>
            <a:endParaRPr kumimoji="0" lang="en-GB" sz="2000" b="0" i="1" u="none" strike="noStrike" kern="1200" cap="none" spc="0" normalizeH="0" baseline="0" noProof="0" dirty="0">
              <a:ln>
                <a:noFill/>
              </a:ln>
              <a:solidFill>
                <a:prstClr val="white"/>
              </a:solidFill>
              <a:effectLst/>
              <a:uLnTx/>
              <a:uFillTx/>
              <a:latin typeface="Calibri"/>
              <a:ea typeface="+mj-ea"/>
              <a:cs typeface="+mj-cs"/>
            </a:endParaRP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81966" y="1255345"/>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in the December 2021 Standards update  </a:t>
            </a:r>
          </a:p>
        </p:txBody>
      </p:sp>
      <p:sp>
        <p:nvSpPr>
          <p:cNvPr id="33" name="no">
            <a:hlinkClick r:id="rId3" action="ppaction://hlinksldjump" highlightClick="1"/>
            <a:extLst>
              <a:ext uri="{FF2B5EF4-FFF2-40B4-BE49-F238E27FC236}">
                <a16:creationId xmlns:a16="http://schemas.microsoft.com/office/drawing/2014/main" id="{A95D116C-65F6-43E5-A95C-F21CCA165731}"/>
              </a:ext>
            </a:extLst>
          </p:cNvPr>
          <p:cNvSpPr/>
          <p:nvPr/>
        </p:nvSpPr>
        <p:spPr>
          <a:xfrm>
            <a:off x="2419797" y="2838607"/>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hlinkClick r:id="rId4" action="ppaction://hlinksldjump" highlightClick="1"/>
            <a:extLst>
              <a:ext uri="{FF2B5EF4-FFF2-40B4-BE49-F238E27FC236}">
                <a16:creationId xmlns:a16="http://schemas.microsoft.com/office/drawing/2014/main" id="{B7EA2F17-2174-4120-8938-B5A83169C5EC}"/>
              </a:ext>
            </a:extLst>
          </p:cNvPr>
          <p:cNvSpPr/>
          <p:nvPr/>
        </p:nvSpPr>
        <p:spPr>
          <a:xfrm>
            <a:off x="2429547" y="4441160"/>
            <a:ext cx="7386554" cy="729631"/>
          </a:xfrm>
          <a:prstGeom prst="rect">
            <a:avLst/>
          </a:prstGeom>
          <a:noFill/>
          <a:ln>
            <a:solidFill>
              <a:srgbClr val="FFFFFF">
                <a:alpha val="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no, no, no">
            <a:hlinkClick r:id="rId5" action="ppaction://hlinksldjump" highlightClick="1"/>
            <a:extLst>
              <a:ext uri="{FF2B5EF4-FFF2-40B4-BE49-F238E27FC236}">
                <a16:creationId xmlns:a16="http://schemas.microsoft.com/office/drawing/2014/main" id="{09B79CC2-0A05-4796-B89D-624EE0BFB5EC}"/>
              </a:ext>
            </a:extLst>
          </p:cNvPr>
          <p:cNvSpPr/>
          <p:nvPr/>
        </p:nvSpPr>
        <p:spPr>
          <a:xfrm>
            <a:off x="2422505" y="1286678"/>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53723" y="1077195"/>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0575" indent="-2060575">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RIS-0703-CCS Issue 2 - Signalling Layout and Signal Aspect Sequence Requirements</a:t>
            </a:r>
          </a:p>
        </p:txBody>
      </p:sp>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May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3" name="Title 1">
            <a:extLst>
              <a:ext uri="{FF2B5EF4-FFF2-40B4-BE49-F238E27FC236}">
                <a16:creationId xmlns:a16="http://schemas.microsoft.com/office/drawing/2014/main" id="{2DC14E8B-E9C7-4C37-B7B1-9FDB700BA7F7}"/>
              </a:ext>
            </a:extLst>
          </p:cNvPr>
          <p:cNvSpPr txBox="1">
            <a:spLocks/>
          </p:cNvSpPr>
          <p:nvPr/>
        </p:nvSpPr>
        <p:spPr>
          <a:xfrm>
            <a:off x="2441590" y="2696993"/>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June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27" name="Rectangle: Rounded Corners 26">
            <a:hlinkClick r:id="" action="ppaction://noaction" highlightClick="1"/>
            <a:extLst>
              <a:ext uri="{FF2B5EF4-FFF2-40B4-BE49-F238E27FC236}">
                <a16:creationId xmlns:a16="http://schemas.microsoft.com/office/drawing/2014/main" id="{C6BC4166-2977-402E-8C55-DBFBC33BE3F3}"/>
              </a:ext>
            </a:extLst>
          </p:cNvPr>
          <p:cNvSpPr/>
          <p:nvPr/>
        </p:nvSpPr>
        <p:spPr>
          <a:xfrm>
            <a:off x="1053723" y="1906726"/>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0" lvl="0" indent="-1797050">
              <a:defRPr/>
            </a:pPr>
            <a:r>
              <a:rPr lang="en-GB" dirty="0">
                <a:solidFill>
                  <a:prstClr val="black"/>
                </a:solidFill>
              </a:rPr>
              <a:t>GCR5021 Issue 5 - Track System Requirements</a:t>
            </a:r>
          </a:p>
        </p:txBody>
      </p:sp>
      <p:sp>
        <p:nvSpPr>
          <p:cNvPr id="28" name="Rectangle: Rounded Corners 27">
            <a:hlinkClick r:id="" action="ppaction://noaction" highlightClick="1"/>
            <a:extLst>
              <a:ext uri="{FF2B5EF4-FFF2-40B4-BE49-F238E27FC236}">
                <a16:creationId xmlns:a16="http://schemas.microsoft.com/office/drawing/2014/main" id="{BE6FE5D6-3C4B-435B-A003-39B47D312FD2}"/>
              </a:ext>
            </a:extLst>
          </p:cNvPr>
          <p:cNvSpPr/>
          <p:nvPr/>
        </p:nvSpPr>
        <p:spPr>
          <a:xfrm>
            <a:off x="1053723" y="3288264"/>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GEGNxxx</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(TBC) Issue 1 - Seat Comfort Assessment Guidance Note</a:t>
            </a:r>
          </a:p>
        </p:txBody>
      </p:sp>
      <p:pic>
        <p:nvPicPr>
          <p:cNvPr id="29" name="Picture 28" descr="Icon&#10;&#10;Description automatically generated">
            <a:extLst>
              <a:ext uri="{FF2B5EF4-FFF2-40B4-BE49-F238E27FC236}">
                <a16:creationId xmlns:a16="http://schemas.microsoft.com/office/drawing/2014/main" id="{382DD6EE-D1C3-4962-993C-D4666B0F621A}"/>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237210" y="1090563"/>
            <a:ext cx="722102" cy="720000"/>
          </a:xfrm>
          <a:prstGeom prst="ellipse">
            <a:avLst/>
          </a:prstGeom>
        </p:spPr>
      </p:pic>
      <p:pic>
        <p:nvPicPr>
          <p:cNvPr id="21" name="Picture 20" descr="Icon&#10;&#10;Description automatically generated">
            <a:extLst>
              <a:ext uri="{FF2B5EF4-FFF2-40B4-BE49-F238E27FC236}">
                <a16:creationId xmlns:a16="http://schemas.microsoft.com/office/drawing/2014/main" id="{BC73D92E-C6BB-4256-9AE2-C9A7523B8ED2}"/>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237210" y="1915991"/>
            <a:ext cx="718290" cy="720000"/>
          </a:xfrm>
          <a:prstGeom prst="ellipse">
            <a:avLst/>
          </a:prstGeom>
        </p:spPr>
      </p:pic>
      <p:pic>
        <p:nvPicPr>
          <p:cNvPr id="16" name="Picture 15" descr="Icon&#10;&#10;Description automatically generated">
            <a:extLst>
              <a:ext uri="{FF2B5EF4-FFF2-40B4-BE49-F238E27FC236}">
                <a16:creationId xmlns:a16="http://schemas.microsoft.com/office/drawing/2014/main" id="{21183ADA-A4F1-4861-BD0B-2FDE3A5C15C9}"/>
              </a:ext>
            </a:extLst>
          </p:cNvPr>
          <p:cNvPicPr>
            <a:picLocks noChangeAspect="1"/>
          </p:cNvPicPr>
          <p:nvPr/>
        </p:nvPicPr>
        <p:blipFill rotWithShape="1">
          <a:blip r:embed="rId7">
            <a:extLst>
              <a:ext uri="{28A0092B-C50C-407E-A947-70E740481C1C}">
                <a14:useLocalDpi xmlns:a14="http://schemas.microsoft.com/office/drawing/2010/main" val="0"/>
              </a:ext>
            </a:extLst>
          </a:blip>
          <a:srcRect l="7050" t="7170" r="7183" b="6974"/>
          <a:stretch/>
        </p:blipFill>
        <p:spPr>
          <a:xfrm>
            <a:off x="202003" y="3270264"/>
            <a:ext cx="755214" cy="756000"/>
          </a:xfrm>
          <a:prstGeom prst="ellipse">
            <a:avLst/>
          </a:prstGeom>
        </p:spPr>
      </p:pic>
      <p:pic>
        <p:nvPicPr>
          <p:cNvPr id="17" name="Picture 16">
            <a:hlinkClick r:id="rId8"/>
            <a:extLst>
              <a:ext uri="{FF2B5EF4-FFF2-40B4-BE49-F238E27FC236}">
                <a16:creationId xmlns:a16="http://schemas.microsoft.com/office/drawing/2014/main" id="{E2549F01-E94D-48FB-AF55-AC1BAD57D087}"/>
              </a:ext>
            </a:extLst>
          </p:cNvPr>
          <p:cNvPicPr>
            <a:picLocks noChangeAspect="1"/>
          </p:cNvPicPr>
          <p:nvPr/>
        </p:nvPicPr>
        <p:blipFill>
          <a:blip r:embed="rId9"/>
          <a:stretch>
            <a:fillRect/>
          </a:stretch>
        </p:blipFill>
        <p:spPr>
          <a:xfrm>
            <a:off x="201647" y="5969828"/>
            <a:ext cx="755970" cy="755970"/>
          </a:xfrm>
          <a:prstGeom prst="rect">
            <a:avLst/>
          </a:prstGeom>
        </p:spPr>
      </p:pic>
      <p:sp>
        <p:nvSpPr>
          <p:cNvPr id="18" name="Title 1">
            <a:extLst>
              <a:ext uri="{FF2B5EF4-FFF2-40B4-BE49-F238E27FC236}">
                <a16:creationId xmlns:a16="http://schemas.microsoft.com/office/drawing/2014/main" id="{7B31A460-D1C0-43DF-9B37-E8B0006CDAA0}"/>
              </a:ext>
            </a:extLst>
          </p:cNvPr>
          <p:cNvSpPr txBox="1">
            <a:spLocks/>
          </p:cNvSpPr>
          <p:nvPr/>
        </p:nvSpPr>
        <p:spPr>
          <a:xfrm>
            <a:off x="1063064"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77800573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3DADA82A-CB46-4CA6-88BB-733FD8A46B5F}"/>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5327761" y="4476646"/>
            <a:ext cx="1079449" cy="1080000"/>
          </a:xfrm>
          <a:prstGeom prst="ellipse">
            <a:avLst/>
          </a:prstGeom>
        </p:spPr>
      </p:pic>
      <p:pic>
        <p:nvPicPr>
          <p:cNvPr id="16" name="Picture 15" descr="Icon&#10;&#10;Description automatically generated">
            <a:extLst>
              <a:ext uri="{FF2B5EF4-FFF2-40B4-BE49-F238E27FC236}">
                <a16:creationId xmlns:a16="http://schemas.microsoft.com/office/drawing/2014/main" id="{3C8EA87A-7EE9-4226-ACE5-0462F4D2D654}"/>
              </a:ext>
            </a:extLst>
          </p:cNvPr>
          <p:cNvPicPr>
            <a:picLocks noChangeAspect="1"/>
          </p:cNvPicPr>
          <p:nvPr/>
        </p:nvPicPr>
        <p:blipFill rotWithShape="1">
          <a:blip r:embed="rId4">
            <a:extLst>
              <a:ext uri="{28A0092B-C50C-407E-A947-70E740481C1C}">
                <a14:useLocalDpi xmlns:a14="http://schemas.microsoft.com/office/drawing/2010/main" val="0"/>
              </a:ext>
            </a:extLst>
          </a:blip>
          <a:srcRect l="6907" t="6800" r="6784" b="6642"/>
          <a:stretch/>
        </p:blipFill>
        <p:spPr>
          <a:xfrm>
            <a:off x="901035" y="4480234"/>
            <a:ext cx="1076896" cy="1080000"/>
          </a:xfrm>
          <a:prstGeom prst="ellipse">
            <a:avLst/>
          </a:prstGeom>
        </p:spPr>
      </p:pic>
      <p:pic>
        <p:nvPicPr>
          <p:cNvPr id="14" name="Picture 13" descr="Icon&#10;&#10;Description automatically generated">
            <a:extLst>
              <a:ext uri="{FF2B5EF4-FFF2-40B4-BE49-F238E27FC236}">
                <a16:creationId xmlns:a16="http://schemas.microsoft.com/office/drawing/2014/main" id="{F1459E58-9D95-43A6-BF7D-55DFADAF35D4}"/>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897907" y="2675425"/>
            <a:ext cx="1083152" cy="1080000"/>
          </a:xfrm>
          <a:prstGeom prst="ellipse">
            <a:avLst/>
          </a:prstGeom>
        </p:spPr>
      </p:pic>
      <p:pic>
        <p:nvPicPr>
          <p:cNvPr id="12" name="Picture 11" descr="Icon&#10;&#10;Description automatically generated">
            <a:extLst>
              <a:ext uri="{FF2B5EF4-FFF2-40B4-BE49-F238E27FC236}">
                <a16:creationId xmlns:a16="http://schemas.microsoft.com/office/drawing/2014/main" id="{EDDE65A8-D045-4A57-B496-F4F4845CA748}"/>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5328767" y="2675425"/>
            <a:ext cx="1077437" cy="1080000"/>
          </a:xfrm>
          <a:prstGeom prst="ellipse">
            <a:avLst/>
          </a:prstGeom>
        </p:spPr>
      </p:pic>
      <p:pic>
        <p:nvPicPr>
          <p:cNvPr id="10" name="Picture 9" descr="Icon&#10;&#10;Description automatically generated">
            <a:extLst>
              <a:ext uri="{FF2B5EF4-FFF2-40B4-BE49-F238E27FC236}">
                <a16:creationId xmlns:a16="http://schemas.microsoft.com/office/drawing/2014/main" id="{D2095395-16D9-4655-A34D-C34F7349D41C}"/>
              </a:ext>
            </a:extLst>
          </p:cNvPr>
          <p:cNvPicPr>
            <a:picLocks noChangeAspect="1"/>
          </p:cNvPicPr>
          <p:nvPr/>
        </p:nvPicPr>
        <p:blipFill rotWithShape="1">
          <a:blip r:embed="rId7">
            <a:extLst>
              <a:ext uri="{28A0092B-C50C-407E-A947-70E740481C1C}">
                <a14:useLocalDpi xmlns:a14="http://schemas.microsoft.com/office/drawing/2010/main" val="0"/>
              </a:ext>
            </a:extLst>
          </a:blip>
          <a:srcRect l="7050" t="7170" r="7183" b="6974"/>
          <a:stretch/>
        </p:blipFill>
        <p:spPr>
          <a:xfrm>
            <a:off x="5328047" y="909858"/>
            <a:ext cx="1078877" cy="1080000"/>
          </a:xfrm>
          <a:prstGeom prst="ellipse">
            <a:avLst/>
          </a:prstGeom>
        </p:spPr>
      </p:pic>
      <p:pic>
        <p:nvPicPr>
          <p:cNvPr id="5" name="Picture 4" descr="Icon&#10;&#10;Description automatically generated">
            <a:extLst>
              <a:ext uri="{FF2B5EF4-FFF2-40B4-BE49-F238E27FC236}">
                <a16:creationId xmlns:a16="http://schemas.microsoft.com/office/drawing/2014/main" id="{0DC1B7F8-6C72-4F89-831E-74D7C67B96AE}"/>
              </a:ext>
            </a:extLst>
          </p:cNvPr>
          <p:cNvPicPr>
            <a:picLocks noChangeAspect="1"/>
          </p:cNvPicPr>
          <p:nvPr/>
        </p:nvPicPr>
        <p:blipFill rotWithShape="1">
          <a:blip r:embed="rId8">
            <a:extLst>
              <a:ext uri="{28A0092B-C50C-407E-A947-70E740481C1C}">
                <a14:useLocalDpi xmlns:a14="http://schemas.microsoft.com/office/drawing/2010/main" val="0"/>
              </a:ext>
            </a:extLst>
          </a:blip>
          <a:srcRect l="6973" t="6915" r="7083" b="6896"/>
          <a:stretch/>
        </p:blipFill>
        <p:spPr>
          <a:xfrm>
            <a:off x="901020" y="886207"/>
            <a:ext cx="1076926" cy="1080000"/>
          </a:xfrm>
          <a:prstGeom prst="ellipse">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59678"/>
            <a:ext cx="1838302"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712782"/>
            <a:ext cx="2205209"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Energy (AC &amp; DC systems)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911797"/>
            <a:ext cx="2605311"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Communication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58976"/>
            <a:ext cx="260531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Operational rules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498253" y="912176"/>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498253" y="912176"/>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Non</a:t>
            </a:r>
            <a:b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RSSB </a:t>
            </a:r>
            <a:endParaRPr kumimoji="0" lang="en-GB"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95242" y="112740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M&amp;EE</a:t>
            </a:r>
            <a:b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b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COPs</a:t>
            </a:r>
          </a:p>
        </p:txBody>
      </p:sp>
      <p:sp>
        <p:nvSpPr>
          <p:cNvPr id="98" name="Rectangle 97">
            <a:extLst>
              <a:ext uri="{FF2B5EF4-FFF2-40B4-BE49-F238E27FC236}">
                <a16:creationId xmlns:a16="http://schemas.microsoft.com/office/drawing/2014/main" id="{52F92FC8-27D1-4D6C-B947-93403B5C06D3}"/>
              </a:ext>
            </a:extLst>
          </p:cNvPr>
          <p:cNvSpPr/>
          <p:nvPr/>
        </p:nvSpPr>
        <p:spPr>
          <a:xfrm>
            <a:off x="10595243" y="2888451"/>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Rail related legislation</a:t>
            </a:r>
          </a:p>
        </p:txBody>
      </p:sp>
      <p:grpSp>
        <p:nvGrpSpPr>
          <p:cNvPr id="7" name="Group 6">
            <a:extLst>
              <a:ext uri="{FF2B5EF4-FFF2-40B4-BE49-F238E27FC236}">
                <a16:creationId xmlns:a16="http://schemas.microsoft.com/office/drawing/2014/main" id="{E5067014-0082-4447-9914-6B91AB32AC5E}"/>
              </a:ext>
            </a:extLst>
          </p:cNvPr>
          <p:cNvGrpSpPr/>
          <p:nvPr/>
        </p:nvGrpSpPr>
        <p:grpSpPr>
          <a:xfrm>
            <a:off x="9498253" y="4483258"/>
            <a:ext cx="1062000" cy="1062000"/>
            <a:chOff x="9898604" y="4656219"/>
            <a:chExt cx="1062000" cy="1062000"/>
          </a:xfrm>
        </p:grpSpPr>
        <p:sp>
          <p:nvSpPr>
            <p:cNvPr id="105" name="Rectangle: Rounded Corners 104">
              <a:extLst>
                <a:ext uri="{FF2B5EF4-FFF2-40B4-BE49-F238E27FC236}">
                  <a16:creationId xmlns:a16="http://schemas.microsoft.com/office/drawing/2014/main" id="{99AF41F8-EA6D-46C2-8969-0E9BD85135C9}"/>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58107F6B-6687-486A-A3ED-D9574473A7A7}"/>
                </a:ext>
              </a:extLst>
            </p:cNvPr>
            <p:cNvGrpSpPr/>
            <p:nvPr/>
          </p:nvGrpSpPr>
          <p:grpSpPr>
            <a:xfrm>
              <a:off x="10109512" y="4886259"/>
              <a:ext cx="637034" cy="637878"/>
              <a:chOff x="4340646" y="4120058"/>
              <a:chExt cx="1469036" cy="1470983"/>
            </a:xfrm>
          </p:grpSpPr>
          <p:sp>
            <p:nvSpPr>
              <p:cNvPr id="107" name="Freeform: Shape 106">
                <a:extLst>
                  <a:ext uri="{FF2B5EF4-FFF2-40B4-BE49-F238E27FC236}">
                    <a16:creationId xmlns:a16="http://schemas.microsoft.com/office/drawing/2014/main" id="{9CD65A06-1CF9-45D6-8C06-92AE316E5534}"/>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F41EF53-EE58-46C7-9C69-927A3693F487}"/>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09" name="Rectangle 108">
            <a:extLst>
              <a:ext uri="{FF2B5EF4-FFF2-40B4-BE49-F238E27FC236}">
                <a16:creationId xmlns:a16="http://schemas.microsoft.com/office/drawing/2014/main" id="{49AA77DC-E787-4AF7-BEF6-E5DE420F3E28}"/>
              </a:ext>
            </a:extLst>
          </p:cNvPr>
          <p:cNvSpPr/>
          <p:nvPr/>
        </p:nvSpPr>
        <p:spPr>
          <a:xfrm>
            <a:off x="10595242" y="4858976"/>
            <a:ext cx="159151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Deviations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point release</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0124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0 new standards </a:t>
            </a: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604524"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6</a:t>
            </a: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point releases</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1851" y="1952444"/>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2 new standards</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79101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No new legislation has been published </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sp>
        <p:nvSpPr>
          <p:cNvPr id="124" name="Title 1">
            <a:extLst>
              <a:ext uri="{FF2B5EF4-FFF2-40B4-BE49-F238E27FC236}">
                <a16:creationId xmlns:a16="http://schemas.microsoft.com/office/drawing/2014/main" id="{EA3F1D26-D710-4172-857B-36F243A1EC21}"/>
              </a:ext>
            </a:extLst>
          </p:cNvPr>
          <p:cNvSpPr txBox="1">
            <a:spLocks/>
          </p:cNvSpPr>
          <p:nvPr/>
        </p:nvSpPr>
        <p:spPr>
          <a:xfrm>
            <a:off x="8195613" y="5558029"/>
            <a:ext cx="3667280"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19 deviations requests received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4 deviations issued </a:t>
            </a:r>
          </a:p>
        </p:txBody>
      </p:sp>
      <p:sp>
        <p:nvSpPr>
          <p:cNvPr id="101" name="Oval 100">
            <a:hlinkClick r:id="rId9" action="ppaction://hlinksldjump" highlightClick="1"/>
            <a:extLst>
              <a:ext uri="{FF2B5EF4-FFF2-40B4-BE49-F238E27FC236}">
                <a16:creationId xmlns:a16="http://schemas.microsoft.com/office/drawing/2014/main" id="{F041C23E-638B-450E-8774-EB1EDD582761}"/>
              </a:ext>
            </a:extLst>
          </p:cNvPr>
          <p:cNvSpPr/>
          <p:nvPr/>
        </p:nvSpPr>
        <p:spPr>
          <a:xfrm>
            <a:off x="9489253" y="447344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0" name="Picture 89">
            <a:hlinkClick r:id="rId10"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1"/>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55802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new standard</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498253" y="2661651"/>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2" name="Oval 61">
            <a:hlinkClick r:id="rId12" action="ppaction://hlinksldjump" highlightClick="1"/>
            <a:extLst>
              <a:ext uri="{FF2B5EF4-FFF2-40B4-BE49-F238E27FC236}">
                <a16:creationId xmlns:a16="http://schemas.microsoft.com/office/drawing/2014/main" id="{CB4BA8CD-1249-4FB3-B93D-4F22C7AF2AAF}"/>
              </a:ext>
            </a:extLst>
          </p:cNvPr>
          <p:cNvSpPr/>
          <p:nvPr/>
        </p:nvSpPr>
        <p:spPr>
          <a:xfrm>
            <a:off x="5327485" y="904502"/>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itle 1">
            <a:extLst>
              <a:ext uri="{FF2B5EF4-FFF2-40B4-BE49-F238E27FC236}">
                <a16:creationId xmlns:a16="http://schemas.microsoft.com/office/drawing/2014/main" id="{71F23D2A-BDD8-490C-A3CF-96D5D264E8AB}"/>
              </a:ext>
            </a:extLst>
          </p:cNvPr>
          <p:cNvSpPr txBox="1">
            <a:spLocks/>
          </p:cNvSpPr>
          <p:nvPr/>
        </p:nvSpPr>
        <p:spPr>
          <a:xfrm>
            <a:off x="120259" y="5551637"/>
            <a:ext cx="2605310" cy="9551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4 new RB modules/HB</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2 new forms</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1 new policy document </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64" name="Oval 63">
            <a:hlinkClick r:id="rId13" action="ppaction://hlinksldjump" highlightClick="1"/>
            <a:extLst>
              <a:ext uri="{FF2B5EF4-FFF2-40B4-BE49-F238E27FC236}">
                <a16:creationId xmlns:a16="http://schemas.microsoft.com/office/drawing/2014/main" id="{AB87630D-6E48-4E29-A2D6-BF60DB6A297D}"/>
              </a:ext>
            </a:extLst>
          </p:cNvPr>
          <p:cNvSpPr/>
          <p:nvPr/>
        </p:nvSpPr>
        <p:spPr>
          <a:xfrm>
            <a:off x="894502" y="449181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hlinkClick r:id="rId14" action="ppaction://hlinksldjump" highlightClick="1"/>
            <a:extLst>
              <a:ext uri="{FF2B5EF4-FFF2-40B4-BE49-F238E27FC236}">
                <a16:creationId xmlns:a16="http://schemas.microsoft.com/office/drawing/2014/main" id="{D29CC999-4DBC-4AEB-8EA4-9B687548D432}"/>
              </a:ext>
            </a:extLst>
          </p:cNvPr>
          <p:cNvSpPr/>
          <p:nvPr/>
        </p:nvSpPr>
        <p:spPr>
          <a:xfrm>
            <a:off x="9489253" y="904502"/>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hlinkClick r:id="rId15" action="ppaction://hlinksldjump" highlightClick="1"/>
            <a:extLst>
              <a:ext uri="{FF2B5EF4-FFF2-40B4-BE49-F238E27FC236}">
                <a16:creationId xmlns:a16="http://schemas.microsoft.com/office/drawing/2014/main" id="{A57FDA76-2C29-467B-AA60-D965C63111FB}"/>
              </a:ext>
            </a:extLst>
          </p:cNvPr>
          <p:cNvSpPr/>
          <p:nvPr/>
        </p:nvSpPr>
        <p:spPr>
          <a:xfrm>
            <a:off x="882914" y="89199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hlinkClick r:id="rId16" action="ppaction://hlinksldjump" highlightClick="1"/>
            <a:extLst>
              <a:ext uri="{FF2B5EF4-FFF2-40B4-BE49-F238E27FC236}">
                <a16:creationId xmlns:a16="http://schemas.microsoft.com/office/drawing/2014/main" id="{B1C4CD87-8662-4FCD-A6A2-FF553660CD55}"/>
              </a:ext>
            </a:extLst>
          </p:cNvPr>
          <p:cNvSpPr/>
          <p:nvPr/>
        </p:nvSpPr>
        <p:spPr>
          <a:xfrm>
            <a:off x="5327485" y="4480234"/>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heel(1)">
                                      <p:cBhvr>
                                        <p:cTn id="10" dur="2000"/>
                                        <p:tgtEl>
                                          <p:spTgt spid="6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heel(1)">
                                      <p:cBhvr>
                                        <p:cTn id="13" dur="2000"/>
                                        <p:tgtEl>
                                          <p:spTgt spid="6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heel(1)">
                                      <p:cBhvr>
                                        <p:cTn id="16" dur="2000"/>
                                        <p:tgtEl>
                                          <p:spTgt spid="6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heel(1)">
                                      <p:cBhvr>
                                        <p:cTn id="19" dur="2000"/>
                                        <p:tgtEl>
                                          <p:spTgt spid="6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heel(1)">
                                      <p:cBhvr>
                                        <p:cTn id="22"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2" grpId="0" animBg="1"/>
      <p:bldP spid="64" grpId="0" animBg="1"/>
      <p:bldP spid="60"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B2E42B96-A2F9-458C-AEF7-87E8AD44B7BD}"/>
              </a:ext>
            </a:extLst>
          </p:cNvPr>
          <p:cNvPicPr>
            <a:picLocks noChangeAspect="1"/>
          </p:cNvPicPr>
          <p:nvPr/>
        </p:nvPicPr>
        <p:blipFill rotWithShape="1">
          <a:blip r:embed="rId3">
            <a:extLst>
              <a:ext uri="{28A0092B-C50C-407E-A947-70E740481C1C}">
                <a14:useLocalDpi xmlns:a14="http://schemas.microsoft.com/office/drawing/2010/main" val="0"/>
              </a:ext>
            </a:extLst>
          </a:blip>
          <a:srcRect l="6973" t="6915" r="7083" b="6896"/>
          <a:stretch/>
        </p:blipFill>
        <p:spPr>
          <a:xfrm>
            <a:off x="277420" y="555604"/>
            <a:ext cx="753853" cy="756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2FA65E"/>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Plant standard has had a point release since September 2021. </a:t>
            </a:r>
          </a:p>
        </p:txBody>
      </p:sp>
      <p:sp>
        <p:nvSpPr>
          <p:cNvPr id="11" name="Rectangle: Rounded Corners 10">
            <a:hlinkClick r:id="rId5"/>
            <a:extLst>
              <a:ext uri="{FF2B5EF4-FFF2-40B4-BE49-F238E27FC236}">
                <a16:creationId xmlns:a16="http://schemas.microsoft.com/office/drawing/2014/main" id="{95EE5E27-3F36-4CA3-B555-BB4EBD346BB0}"/>
              </a:ext>
            </a:extLst>
          </p:cNvPr>
          <p:cNvSpPr/>
          <p:nvPr/>
        </p:nvSpPr>
        <p:spPr>
          <a:xfrm>
            <a:off x="1073188" y="1397402"/>
            <a:ext cx="10065867" cy="1260000"/>
          </a:xfrm>
          <a:prstGeom prst="roundRect">
            <a:avLst>
              <a:gd name="adj" fmla="val 33463"/>
            </a:avLst>
          </a:prstGeom>
          <a:solidFill>
            <a:schemeClr val="bg1"/>
          </a:solidFill>
          <a:ln w="38100">
            <a:solidFill>
              <a:srgbClr val="2FA65E"/>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tab pos="2147888" algn="l"/>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GMRT2400 Issue 6.2 - Engineering Design of On-Track Machines in Running Mode</a:t>
            </a:r>
          </a:p>
          <a:p>
            <a:pPr marL="0" marR="0" lvl="0" indent="0" algn="l" defTabSz="914400" rtl="0" eaLnBrk="1" fontAlgn="auto" latinLnBrk="0" hangingPunct="1">
              <a:lnSpc>
                <a:spcPct val="100000"/>
              </a:lnSpc>
              <a:spcBef>
                <a:spcPts val="0"/>
              </a:spcBef>
              <a:spcAft>
                <a:spcPts val="0"/>
              </a:spcAft>
              <a:buClrTx/>
              <a:buSzTx/>
              <a:buFontTx/>
              <a:buNone/>
              <a:tabLst>
                <a:tab pos="2147888"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general enter into force date was erroneously specified as 01 December 2021; Issue 6.1</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being a limited change release should have retained the enter into force date from issue six</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accordance with RSSB’s current house rules for standards documents.</a:t>
            </a:r>
          </a:p>
        </p:txBody>
      </p:sp>
      <p:pic>
        <p:nvPicPr>
          <p:cNvPr id="16" name="Picture 15">
            <a:hlinkClick r:id="rId6"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13" name="Picture 12">
            <a:hlinkClick r:id="rId8"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9"/>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9" name="Picture 18">
            <a:hlinkClick r:id="rId5"/>
            <a:extLst>
              <a:ext uri="{FF2B5EF4-FFF2-40B4-BE49-F238E27FC236}">
                <a16:creationId xmlns:a16="http://schemas.microsoft.com/office/drawing/2014/main" id="{071CF92E-3FD1-4F98-BF72-847925C240DC}"/>
              </a:ext>
            </a:extLst>
          </p:cNvPr>
          <p:cNvPicPr>
            <a:picLocks noChangeAspect="1"/>
          </p:cNvPicPr>
          <p:nvPr/>
        </p:nvPicPr>
        <p:blipFill>
          <a:blip r:embed="rId10"/>
          <a:stretch>
            <a:fillRect/>
          </a:stretch>
        </p:blipFill>
        <p:spPr>
          <a:xfrm>
            <a:off x="10383085" y="1397402"/>
            <a:ext cx="755970" cy="755970"/>
          </a:xfrm>
          <a:prstGeom prst="rect">
            <a:avLst/>
          </a:prstGeom>
        </p:spPr>
      </p:pic>
      <p:sp>
        <p:nvSpPr>
          <p:cNvPr id="12" name="Title 1">
            <a:extLst>
              <a:ext uri="{FF2B5EF4-FFF2-40B4-BE49-F238E27FC236}">
                <a16:creationId xmlns:a16="http://schemas.microsoft.com/office/drawing/2014/main" id="{7B010596-13F9-4E48-9C39-A83156FEBCB0}"/>
              </a:ext>
            </a:extLst>
          </p:cNvPr>
          <p:cNvSpPr txBox="1">
            <a:spLocks/>
          </p:cNvSpPr>
          <p:nvPr/>
        </p:nvSpPr>
        <p:spPr>
          <a:xfrm>
            <a:off x="2366211" y="2771794"/>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1073734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1C3165B-6527-4106-8EE3-A0D2F7DA4613}"/>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Six Rolling Stock standards have had point release since September 2021. </a:t>
            </a:r>
          </a:p>
        </p:txBody>
      </p:sp>
      <p:pic>
        <p:nvPicPr>
          <p:cNvPr id="16" name="Picture 15">
            <a:hlinkClick r:id="rId5"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13" name="Picture 12">
            <a:hlinkClick r:id="rId7"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8"/>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1" name="Rectangle: Rounded Corners 30">
            <a:hlinkClick r:id="rId9"/>
            <a:extLst>
              <a:ext uri="{FF2B5EF4-FFF2-40B4-BE49-F238E27FC236}">
                <a16:creationId xmlns:a16="http://schemas.microsoft.com/office/drawing/2014/main" id="{FC73FABE-53DB-466E-86E6-C3CF754383BC}"/>
              </a:ext>
            </a:extLst>
          </p:cNvPr>
          <p:cNvSpPr/>
          <p:nvPr/>
        </p:nvSpPr>
        <p:spPr>
          <a:xfrm>
            <a:off x="1095055" y="2753709"/>
            <a:ext cx="10044000" cy="1008000"/>
          </a:xfrm>
          <a:prstGeom prst="roundRect">
            <a:avLst>
              <a:gd name="adj" fmla="val 35120"/>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RIS-2472-RST Issue 1.1 - Data Recorders on Trains</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Updated to change TSI references to NTSNs so that it remains valid and accurate following the</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UK's exit from the EU.</a:t>
            </a:r>
          </a:p>
        </p:txBody>
      </p:sp>
      <p:pic>
        <p:nvPicPr>
          <p:cNvPr id="32" name="Picture 31">
            <a:hlinkClick r:id="rId9"/>
            <a:extLst>
              <a:ext uri="{FF2B5EF4-FFF2-40B4-BE49-F238E27FC236}">
                <a16:creationId xmlns:a16="http://schemas.microsoft.com/office/drawing/2014/main" id="{38E95AC3-ACA0-46A2-8DEE-BBC86A1D3D86}"/>
              </a:ext>
            </a:extLst>
          </p:cNvPr>
          <p:cNvPicPr>
            <a:picLocks noChangeAspect="1"/>
          </p:cNvPicPr>
          <p:nvPr/>
        </p:nvPicPr>
        <p:blipFill>
          <a:blip r:embed="rId10"/>
          <a:stretch>
            <a:fillRect/>
          </a:stretch>
        </p:blipFill>
        <p:spPr>
          <a:xfrm>
            <a:off x="10395118" y="2753709"/>
            <a:ext cx="755970" cy="755970"/>
          </a:xfrm>
          <a:prstGeom prst="rect">
            <a:avLst/>
          </a:prstGeom>
        </p:spPr>
      </p:pic>
      <p:sp>
        <p:nvSpPr>
          <p:cNvPr id="35" name="Rectangle: Rounded Corners 34">
            <a:hlinkClick r:id="rId11"/>
            <a:extLst>
              <a:ext uri="{FF2B5EF4-FFF2-40B4-BE49-F238E27FC236}">
                <a16:creationId xmlns:a16="http://schemas.microsoft.com/office/drawing/2014/main" id="{2BF020D2-B02D-48E8-9ED6-9952C51DE29F}"/>
              </a:ext>
            </a:extLst>
          </p:cNvPr>
          <p:cNvSpPr/>
          <p:nvPr/>
        </p:nvSpPr>
        <p:spPr>
          <a:xfrm>
            <a:off x="1095055" y="3872688"/>
            <a:ext cx="10044000" cy="1008000"/>
          </a:xfrm>
          <a:prstGeom prst="roundRect">
            <a:avLst>
              <a:gd name="adj" fmla="val 36309"/>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RIS2453-RST Issue 2.1 - Vehicle Registration, Marking and Numbering</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Updated to change TSI references to NTSNs so that it remains valid and accurate following the</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UK's exit from the EU.</a:t>
            </a:r>
          </a:p>
        </p:txBody>
      </p:sp>
      <p:pic>
        <p:nvPicPr>
          <p:cNvPr id="36" name="Picture 35">
            <a:hlinkClick r:id="rId11"/>
            <a:extLst>
              <a:ext uri="{FF2B5EF4-FFF2-40B4-BE49-F238E27FC236}">
                <a16:creationId xmlns:a16="http://schemas.microsoft.com/office/drawing/2014/main" id="{7B68B37B-54B2-4A94-B041-2702C7D7C2A5}"/>
              </a:ext>
            </a:extLst>
          </p:cNvPr>
          <p:cNvPicPr>
            <a:picLocks noChangeAspect="1"/>
          </p:cNvPicPr>
          <p:nvPr/>
        </p:nvPicPr>
        <p:blipFill>
          <a:blip r:embed="rId10"/>
          <a:stretch>
            <a:fillRect/>
          </a:stretch>
        </p:blipFill>
        <p:spPr>
          <a:xfrm>
            <a:off x="10395118" y="3872688"/>
            <a:ext cx="755970" cy="755970"/>
          </a:xfrm>
          <a:prstGeom prst="rect">
            <a:avLst/>
          </a:prstGeom>
        </p:spPr>
      </p:pic>
      <p:sp>
        <p:nvSpPr>
          <p:cNvPr id="37" name="Title 1">
            <a:extLst>
              <a:ext uri="{FF2B5EF4-FFF2-40B4-BE49-F238E27FC236}">
                <a16:creationId xmlns:a16="http://schemas.microsoft.com/office/drawing/2014/main" id="{0342EAFB-C0E2-4745-B08E-38EFF36542D7}"/>
              </a:ext>
            </a:extLst>
          </p:cNvPr>
          <p:cNvSpPr txBox="1">
            <a:spLocks/>
          </p:cNvSpPr>
          <p:nvPr/>
        </p:nvSpPr>
        <p:spPr>
          <a:xfrm>
            <a:off x="2714553" y="496708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38" name="Arrow: Down 37">
            <a:hlinkClick r:id="" action="ppaction://hlinkshowjump?jump=nextslide" highlightClick="1"/>
            <a:extLst>
              <a:ext uri="{FF2B5EF4-FFF2-40B4-BE49-F238E27FC236}">
                <a16:creationId xmlns:a16="http://schemas.microsoft.com/office/drawing/2014/main" id="{148C1F2F-3AD6-4133-B8E5-C1B264A8F144}"/>
              </a:ext>
            </a:extLst>
          </p:cNvPr>
          <p:cNvSpPr/>
          <p:nvPr/>
        </p:nvSpPr>
        <p:spPr>
          <a:xfrm>
            <a:off x="5586133"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itle 1">
            <a:extLst>
              <a:ext uri="{FF2B5EF4-FFF2-40B4-BE49-F238E27FC236}">
                <a16:creationId xmlns:a16="http://schemas.microsoft.com/office/drawing/2014/main" id="{2CE71AA0-8F67-4BB1-BD7D-4B679C290DD6}"/>
              </a:ext>
            </a:extLst>
          </p:cNvPr>
          <p:cNvSpPr txBox="1">
            <a:spLocks/>
          </p:cNvSpPr>
          <p:nvPr/>
        </p:nvSpPr>
        <p:spPr>
          <a:xfrm>
            <a:off x="5453743"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46" name="Rectangle: Rounded Corners 45">
            <a:hlinkClick r:id="rId12"/>
            <a:extLst>
              <a:ext uri="{FF2B5EF4-FFF2-40B4-BE49-F238E27FC236}">
                <a16:creationId xmlns:a16="http://schemas.microsoft.com/office/drawing/2014/main" id="{18726607-EFC3-4BB2-9237-327C14E3AA4F}"/>
              </a:ext>
            </a:extLst>
          </p:cNvPr>
          <p:cNvSpPr/>
          <p:nvPr/>
        </p:nvSpPr>
        <p:spPr>
          <a:xfrm>
            <a:off x="1074000" y="1372866"/>
            <a:ext cx="10044000" cy="1260000"/>
          </a:xfrm>
          <a:prstGeom prst="roundRect">
            <a:avLst>
              <a:gd name="adj" fmla="val 26399"/>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RIS-2750-RST Issue 1.1 - Supplier Assurance </a:t>
            </a:r>
          </a:p>
          <a:p>
            <a:pPr marR="0" lvl="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Documents referenced in the standard have been updated to current versions and editorial</a:t>
            </a:r>
            <a:br>
              <a:rPr lang="en-GB" dirty="0">
                <a:solidFill>
                  <a:prstClr val="black"/>
                </a:solidFill>
                <a:latin typeface="Calibri" panose="020F0502020204030204"/>
              </a:rPr>
            </a:br>
            <a:r>
              <a:rPr lang="en-GB" dirty="0">
                <a:solidFill>
                  <a:prstClr val="black"/>
                </a:solidFill>
                <a:latin typeface="Calibri" panose="020F0502020204030204"/>
              </a:rPr>
              <a:t>change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 have been made, including the title of the document and format of references, in</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accordance with RSSB’s current house rules for standards documents.</a:t>
            </a:r>
          </a:p>
        </p:txBody>
      </p:sp>
      <p:pic>
        <p:nvPicPr>
          <p:cNvPr id="47" name="Picture 46">
            <a:hlinkClick r:id="rId12"/>
            <a:extLst>
              <a:ext uri="{FF2B5EF4-FFF2-40B4-BE49-F238E27FC236}">
                <a16:creationId xmlns:a16="http://schemas.microsoft.com/office/drawing/2014/main" id="{F8A5B21D-1610-4E6E-AE87-2261FF002140}"/>
              </a:ext>
            </a:extLst>
          </p:cNvPr>
          <p:cNvPicPr>
            <a:picLocks noChangeAspect="1"/>
          </p:cNvPicPr>
          <p:nvPr/>
        </p:nvPicPr>
        <p:blipFill>
          <a:blip r:embed="rId10"/>
          <a:stretch>
            <a:fillRect/>
          </a:stretch>
        </p:blipFill>
        <p:spPr>
          <a:xfrm>
            <a:off x="10395930" y="1372866"/>
            <a:ext cx="755970" cy="755970"/>
          </a:xfrm>
          <a:prstGeom prst="rect">
            <a:avLst/>
          </a:prstGeom>
        </p:spPr>
      </p:pic>
    </p:spTree>
    <p:extLst>
      <p:ext uri="{BB962C8B-B14F-4D97-AF65-F5344CB8AC3E}">
        <p14:creationId xmlns:p14="http://schemas.microsoft.com/office/powerpoint/2010/main" val="36654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hlinkClick r:id="rId3" action="ppaction://hlinksldjump"/>
            <a:extLst>
              <a:ext uri="{FF2B5EF4-FFF2-40B4-BE49-F238E27FC236}">
                <a16:creationId xmlns:a16="http://schemas.microsoft.com/office/drawing/2014/main" id="{174AB12B-59CF-40B4-B2AE-D16FFD4D7164}"/>
              </a:ext>
            </a:extLst>
          </p:cNvPr>
          <p:cNvSpPr/>
          <p:nvPr/>
        </p:nvSpPr>
        <p:spPr>
          <a:xfrm>
            <a:off x="1073188" y="1371844"/>
            <a:ext cx="10044000" cy="1260000"/>
          </a:xfrm>
          <a:prstGeom prst="roundRect">
            <a:avLst>
              <a:gd name="adj" fmla="val 2639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GMRT2461 Issue 3.1 – Sanding Equipment</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guidance added on sanding for traction purposes. It also updates TSI references to</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NTSNs so that it remains valid and accurate following the UK's exit from the EU.</a:t>
            </a:r>
          </a:p>
          <a:p>
            <a:pPr marR="0" lvl="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81C3165B-6527-4106-8EE3-A0D2F7DA4613}"/>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Six Rolling Stock standards have had point release since September 2021. </a:t>
            </a:r>
          </a:p>
        </p:txBody>
      </p:sp>
      <p:pic>
        <p:nvPicPr>
          <p:cNvPr id="16" name="Picture 15">
            <a:hlinkClick r:id="rId6"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13" name="Picture 12">
            <a:hlinkClick r:id="rId8"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9"/>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5" name="Picture 14">
            <a:hlinkClick r:id="rId10"/>
            <a:extLst>
              <a:ext uri="{FF2B5EF4-FFF2-40B4-BE49-F238E27FC236}">
                <a16:creationId xmlns:a16="http://schemas.microsoft.com/office/drawing/2014/main" id="{94281420-F1D2-4C81-8519-6536B4DFEBA2}"/>
              </a:ext>
            </a:extLst>
          </p:cNvPr>
          <p:cNvPicPr>
            <a:picLocks noChangeAspect="1"/>
          </p:cNvPicPr>
          <p:nvPr/>
        </p:nvPicPr>
        <p:blipFill>
          <a:blip r:embed="rId11"/>
          <a:stretch>
            <a:fillRect/>
          </a:stretch>
        </p:blipFill>
        <p:spPr>
          <a:xfrm>
            <a:off x="10383085" y="1371844"/>
            <a:ext cx="755970" cy="755970"/>
          </a:xfrm>
          <a:prstGeom prst="rect">
            <a:avLst/>
          </a:prstGeom>
        </p:spPr>
      </p:pic>
      <p:sp>
        <p:nvSpPr>
          <p:cNvPr id="31" name="Rectangle: Rounded Corners 30">
            <a:hlinkClick r:id="rId3" action="ppaction://hlinksldjump"/>
            <a:extLst>
              <a:ext uri="{FF2B5EF4-FFF2-40B4-BE49-F238E27FC236}">
                <a16:creationId xmlns:a16="http://schemas.microsoft.com/office/drawing/2014/main" id="{FC73FABE-53DB-466E-86E6-C3CF754383BC}"/>
              </a:ext>
            </a:extLst>
          </p:cNvPr>
          <p:cNvSpPr/>
          <p:nvPr/>
        </p:nvSpPr>
        <p:spPr>
          <a:xfrm>
            <a:off x="1095055" y="2742823"/>
            <a:ext cx="10044000" cy="1296000"/>
          </a:xfrm>
          <a:prstGeom prst="roundRect">
            <a:avLst>
              <a:gd name="adj" fmla="val 25426"/>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RIS-2795-RST Issue 2.2 - Track to Train RFID Compatibility</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Standard now includes  additional ‘Demands Action’ function codes for application code 14</a:t>
            </a:r>
            <a:b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(Automatic Power Change Over – APCO). </a:t>
            </a:r>
          </a:p>
          <a:p>
            <a:pPr marR="0" lvl="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Tables and figures updated to improve clarity</a:t>
            </a: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31">
            <a:hlinkClick r:id="rId12"/>
            <a:extLst>
              <a:ext uri="{FF2B5EF4-FFF2-40B4-BE49-F238E27FC236}">
                <a16:creationId xmlns:a16="http://schemas.microsoft.com/office/drawing/2014/main" id="{38E95AC3-ACA0-46A2-8DEE-BBC86A1D3D86}"/>
              </a:ext>
            </a:extLst>
          </p:cNvPr>
          <p:cNvPicPr>
            <a:picLocks noChangeAspect="1"/>
          </p:cNvPicPr>
          <p:nvPr/>
        </p:nvPicPr>
        <p:blipFill>
          <a:blip r:embed="rId11"/>
          <a:stretch>
            <a:fillRect/>
          </a:stretch>
        </p:blipFill>
        <p:spPr>
          <a:xfrm>
            <a:off x="10395118" y="2742823"/>
            <a:ext cx="755970" cy="755970"/>
          </a:xfrm>
          <a:prstGeom prst="rect">
            <a:avLst/>
          </a:prstGeom>
        </p:spPr>
      </p:pic>
      <p:sp>
        <p:nvSpPr>
          <p:cNvPr id="35" name="Rectangle: Rounded Corners 34">
            <a:hlinkClick r:id="rId13"/>
            <a:extLst>
              <a:ext uri="{FF2B5EF4-FFF2-40B4-BE49-F238E27FC236}">
                <a16:creationId xmlns:a16="http://schemas.microsoft.com/office/drawing/2014/main" id="{2BF020D2-B02D-48E8-9ED6-9952C51DE29F}"/>
              </a:ext>
            </a:extLst>
          </p:cNvPr>
          <p:cNvSpPr/>
          <p:nvPr/>
        </p:nvSpPr>
        <p:spPr>
          <a:xfrm>
            <a:off x="1073188" y="4138336"/>
            <a:ext cx="10044000" cy="1440000"/>
          </a:xfrm>
          <a:prstGeom prst="roundRect">
            <a:avLst>
              <a:gd name="adj" fmla="val 28450"/>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RIS-2045-RST Issue 4 - Compatibility Requirements for Braking Systems of Rail Vehicles*</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Cleared up ambiguity on the documents that should be used to determine braked weight values</a:t>
            </a:r>
          </a:p>
          <a:p>
            <a:pPr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of individual vehicles and the alternative methods for determining braked weight values for locos . </a:t>
            </a:r>
            <a:b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Note this standard will be updated with the revised text when it is next issued.</a:t>
            </a:r>
          </a:p>
        </p:txBody>
      </p:sp>
      <p:pic>
        <p:nvPicPr>
          <p:cNvPr id="36" name="Picture 35">
            <a:hlinkClick r:id="rId13"/>
            <a:extLst>
              <a:ext uri="{FF2B5EF4-FFF2-40B4-BE49-F238E27FC236}">
                <a16:creationId xmlns:a16="http://schemas.microsoft.com/office/drawing/2014/main" id="{7B68B37B-54B2-4A94-B041-2702C7D7C2A5}"/>
              </a:ext>
            </a:extLst>
          </p:cNvPr>
          <p:cNvPicPr>
            <a:picLocks noChangeAspect="1"/>
          </p:cNvPicPr>
          <p:nvPr/>
        </p:nvPicPr>
        <p:blipFill>
          <a:blip r:embed="rId11"/>
          <a:stretch>
            <a:fillRect/>
          </a:stretch>
        </p:blipFill>
        <p:spPr>
          <a:xfrm>
            <a:off x="10339351" y="4138336"/>
            <a:ext cx="755970" cy="755970"/>
          </a:xfrm>
          <a:prstGeom prst="rect">
            <a:avLst/>
          </a:prstGeom>
        </p:spPr>
      </p:pic>
      <p:sp>
        <p:nvSpPr>
          <p:cNvPr id="37" name="Title 1">
            <a:extLst>
              <a:ext uri="{FF2B5EF4-FFF2-40B4-BE49-F238E27FC236}">
                <a16:creationId xmlns:a16="http://schemas.microsoft.com/office/drawing/2014/main" id="{0342EAFB-C0E2-4745-B08E-38EFF36542D7}"/>
              </a:ext>
            </a:extLst>
          </p:cNvPr>
          <p:cNvSpPr txBox="1">
            <a:spLocks/>
          </p:cNvSpPr>
          <p:nvPr/>
        </p:nvSpPr>
        <p:spPr>
          <a:xfrm>
            <a:off x="2714553" y="5574516"/>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7" name="Arrow: Down 16">
            <a:hlinkClick r:id="" action="ppaction://hlinkshowjump?jump=previousslide" highlightClick="1"/>
            <a:extLst>
              <a:ext uri="{FF2B5EF4-FFF2-40B4-BE49-F238E27FC236}">
                <a16:creationId xmlns:a16="http://schemas.microsoft.com/office/drawing/2014/main" id="{A6B64338-D221-4F76-B056-73E22449D80E}"/>
              </a:ext>
            </a:extLst>
          </p:cNvPr>
          <p:cNvSpPr/>
          <p:nvPr/>
        </p:nvSpPr>
        <p:spPr>
          <a:xfrm flipV="1">
            <a:off x="5586133" y="61713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3C57517D-B6DA-419B-9F26-64E6D26F742C}"/>
              </a:ext>
            </a:extLst>
          </p:cNvPr>
          <p:cNvSpPr txBox="1">
            <a:spLocks/>
          </p:cNvSpPr>
          <p:nvPr/>
        </p:nvSpPr>
        <p:spPr>
          <a:xfrm>
            <a:off x="5586134" y="5758123"/>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3941476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Four new rulebook modules and handbooks have been updated in the December 2021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4" name="Arrow: Down 13">
            <a:hlinkClick r:id="" action="ppaction://hlinkshowjump?jump=nextslide" highlightClick="1"/>
            <a:extLst>
              <a:ext uri="{FF2B5EF4-FFF2-40B4-BE49-F238E27FC236}">
                <a16:creationId xmlns:a16="http://schemas.microsoft.com/office/drawing/2014/main" id="{65C3F24A-94F9-45DD-90F9-4232EA071C42}"/>
              </a:ext>
            </a:extLst>
          </p:cNvPr>
          <p:cNvSpPr/>
          <p:nvPr/>
        </p:nvSpPr>
        <p:spPr>
          <a:xfrm>
            <a:off x="5586132" y="608906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87CDF147-8333-415D-907F-148968A18E94}"/>
              </a:ext>
            </a:extLst>
          </p:cNvPr>
          <p:cNvSpPr txBox="1">
            <a:spLocks/>
          </p:cNvSpPr>
          <p:nvPr/>
        </p:nvSpPr>
        <p:spPr>
          <a:xfrm>
            <a:off x="1785991" y="5675853"/>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10" name="Title 1">
            <a:extLst>
              <a:ext uri="{FF2B5EF4-FFF2-40B4-BE49-F238E27FC236}">
                <a16:creationId xmlns:a16="http://schemas.microsoft.com/office/drawing/2014/main" id="{F731F9B6-9E86-414E-9879-8F821DB83A58}"/>
              </a:ext>
            </a:extLst>
          </p:cNvPr>
          <p:cNvSpPr txBox="1">
            <a:spLocks/>
          </p:cNvSpPr>
          <p:nvPr/>
        </p:nvSpPr>
        <p:spPr>
          <a:xfrm>
            <a:off x="2412844" y="464270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 name="Rectangle: Rounded Corners 10">
            <a:hlinkClick r:id="rId8" action="ppaction://hlinksldjump"/>
            <a:extLst>
              <a:ext uri="{FF2B5EF4-FFF2-40B4-BE49-F238E27FC236}">
                <a16:creationId xmlns:a16="http://schemas.microsoft.com/office/drawing/2014/main" id="{EBB3714C-BBCB-4E19-BCDC-A8930AD4C43A}"/>
              </a:ext>
            </a:extLst>
          </p:cNvPr>
          <p:cNvSpPr/>
          <p:nvPr/>
        </p:nvSpPr>
        <p:spPr>
          <a:xfrm>
            <a:off x="1073188" y="1415388"/>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AC Issue 7 – AC Electrified Lines </a:t>
            </a: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(not in force until June 2022)</a:t>
            </a:r>
          </a:p>
        </p:txBody>
      </p:sp>
      <p:sp>
        <p:nvSpPr>
          <p:cNvPr id="12" name="Rectangle: Rounded Corners 11">
            <a:hlinkClick r:id="rId9" action="ppaction://hlinksldjump"/>
            <a:extLst>
              <a:ext uri="{FF2B5EF4-FFF2-40B4-BE49-F238E27FC236}">
                <a16:creationId xmlns:a16="http://schemas.microsoft.com/office/drawing/2014/main" id="{67A33D7C-7124-4E58-9A15-0FE0C547D982}"/>
              </a:ext>
            </a:extLst>
          </p:cNvPr>
          <p:cNvSpPr/>
          <p:nvPr/>
        </p:nvSpPr>
        <p:spPr>
          <a:xfrm>
            <a:off x="1073188" y="2286459"/>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DC Issue 5 – DC Electrified Lines </a:t>
            </a: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(not in force until June 2022)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hlinkClick r:id="rId8" action="ppaction://hlinksldjump"/>
            <a:extLst>
              <a:ext uri="{FF2B5EF4-FFF2-40B4-BE49-F238E27FC236}">
                <a16:creationId xmlns:a16="http://schemas.microsoft.com/office/drawing/2014/main" id="{5D2711BC-6214-4D73-BBC0-EFD283612A4B}"/>
              </a:ext>
            </a:extLst>
          </p:cNvPr>
          <p:cNvSpPr/>
          <p:nvPr/>
        </p:nvSpPr>
        <p:spPr>
          <a:xfrm>
            <a:off x="1073188" y="3168351"/>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HB16 Issue 5 – AC Electrified Lines </a:t>
            </a: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(not in force until June 2022)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Rounded Corners 14">
            <a:hlinkClick r:id="rId9" action="ppaction://hlinksldjump"/>
            <a:extLst>
              <a:ext uri="{FF2B5EF4-FFF2-40B4-BE49-F238E27FC236}">
                <a16:creationId xmlns:a16="http://schemas.microsoft.com/office/drawing/2014/main" id="{827FDD06-CB88-4874-B235-186778B5EC64}"/>
              </a:ext>
            </a:extLst>
          </p:cNvPr>
          <p:cNvSpPr/>
          <p:nvPr/>
        </p:nvSpPr>
        <p:spPr>
          <a:xfrm>
            <a:off x="1073188" y="4031520"/>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HB17 Issue 4 – DC Electrified Lines </a:t>
            </a: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(not in force until June 2022)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444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Two new forms have been updated in the December 2021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1" name="Rectangle: Rounded Corners 10">
            <a:hlinkClick r:id="rId8"/>
            <a:extLst>
              <a:ext uri="{FF2B5EF4-FFF2-40B4-BE49-F238E27FC236}">
                <a16:creationId xmlns:a16="http://schemas.microsoft.com/office/drawing/2014/main" id="{EBB3714C-BBCB-4E19-BCDC-A8930AD4C43A}"/>
              </a:ext>
            </a:extLst>
          </p:cNvPr>
          <p:cNvSpPr/>
          <p:nvPr/>
        </p:nvSpPr>
        <p:spPr>
          <a:xfrm>
            <a:off x="1073188" y="1415388"/>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Form RT3119-B Issue 9 - Provisional SPAD Data Collection Form (Railway Undertaking)</a:t>
            </a:r>
          </a:p>
        </p:txBody>
      </p:sp>
      <p:sp>
        <p:nvSpPr>
          <p:cNvPr id="12" name="Rectangle: Rounded Corners 11">
            <a:hlinkClick r:id="rId9"/>
            <a:extLst>
              <a:ext uri="{FF2B5EF4-FFF2-40B4-BE49-F238E27FC236}">
                <a16:creationId xmlns:a16="http://schemas.microsoft.com/office/drawing/2014/main" id="{67A33D7C-7124-4E58-9A15-0FE0C547D982}"/>
              </a:ext>
            </a:extLst>
          </p:cNvPr>
          <p:cNvSpPr/>
          <p:nvPr/>
        </p:nvSpPr>
        <p:spPr>
          <a:xfrm>
            <a:off x="1073188" y="2286459"/>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Form RT3119-D Issue 4 - Provisional ERTMS SPAD Data Collection Form (Railway Undertaking))</a:t>
            </a:r>
          </a:p>
        </p:txBody>
      </p:sp>
      <p:sp>
        <p:nvSpPr>
          <p:cNvPr id="17" name="Arrow: Down 16">
            <a:hlinkClick r:id="" action="ppaction://hlinkshowjump?jump=previousslide" highlightClick="1"/>
            <a:extLst>
              <a:ext uri="{FF2B5EF4-FFF2-40B4-BE49-F238E27FC236}">
                <a16:creationId xmlns:a16="http://schemas.microsoft.com/office/drawing/2014/main" id="{0BCADB65-0306-4ACD-A551-2E5646AF9A44}"/>
              </a:ext>
            </a:extLst>
          </p:cNvPr>
          <p:cNvSpPr/>
          <p:nvPr/>
        </p:nvSpPr>
        <p:spPr>
          <a:xfrm flipV="1">
            <a:off x="5586133"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B56CB0C2-60E2-4506-B338-0384617C9190}"/>
              </a:ext>
            </a:extLst>
          </p:cNvPr>
          <p:cNvSpPr txBox="1">
            <a:spLocks/>
          </p:cNvSpPr>
          <p:nvPr/>
        </p:nvSpPr>
        <p:spPr>
          <a:xfrm>
            <a:off x="5586134" y="5703693"/>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3" name="Picture 22">
            <a:hlinkClick r:id="rId8"/>
            <a:extLst>
              <a:ext uri="{FF2B5EF4-FFF2-40B4-BE49-F238E27FC236}">
                <a16:creationId xmlns:a16="http://schemas.microsoft.com/office/drawing/2014/main" id="{97F1E033-41DF-4DE7-AC74-F432F8217F2C}"/>
              </a:ext>
            </a:extLst>
          </p:cNvPr>
          <p:cNvPicPr>
            <a:picLocks noChangeAspect="1"/>
          </p:cNvPicPr>
          <p:nvPr/>
        </p:nvPicPr>
        <p:blipFill>
          <a:blip r:embed="rId10"/>
          <a:stretch>
            <a:fillRect/>
          </a:stretch>
        </p:blipFill>
        <p:spPr>
          <a:xfrm>
            <a:off x="10534508" y="1415388"/>
            <a:ext cx="755970" cy="755970"/>
          </a:xfrm>
          <a:prstGeom prst="rect">
            <a:avLst/>
          </a:prstGeom>
        </p:spPr>
      </p:pic>
      <p:pic>
        <p:nvPicPr>
          <p:cNvPr id="24" name="Picture 23">
            <a:hlinkClick r:id="rId9"/>
            <a:extLst>
              <a:ext uri="{FF2B5EF4-FFF2-40B4-BE49-F238E27FC236}">
                <a16:creationId xmlns:a16="http://schemas.microsoft.com/office/drawing/2014/main" id="{83B0DB82-1CE6-4408-A5A1-AA51B6B9ED39}"/>
              </a:ext>
            </a:extLst>
          </p:cNvPr>
          <p:cNvPicPr>
            <a:picLocks noChangeAspect="1"/>
          </p:cNvPicPr>
          <p:nvPr/>
        </p:nvPicPr>
        <p:blipFill>
          <a:blip r:embed="rId10"/>
          <a:stretch>
            <a:fillRect/>
          </a:stretch>
        </p:blipFill>
        <p:spPr>
          <a:xfrm>
            <a:off x="10539231" y="2250665"/>
            <a:ext cx="755970" cy="755970"/>
          </a:xfrm>
          <a:prstGeom prst="rect">
            <a:avLst/>
          </a:prstGeom>
        </p:spPr>
      </p:pic>
      <p:sp>
        <p:nvSpPr>
          <p:cNvPr id="25" name="Title 1">
            <a:extLst>
              <a:ext uri="{FF2B5EF4-FFF2-40B4-BE49-F238E27FC236}">
                <a16:creationId xmlns:a16="http://schemas.microsoft.com/office/drawing/2014/main" id="{F5EE37D1-C3A2-40FC-A822-F2D86E07D42E}"/>
              </a:ext>
            </a:extLst>
          </p:cNvPr>
          <p:cNvSpPr txBox="1">
            <a:spLocks/>
          </p:cNvSpPr>
          <p:nvPr/>
        </p:nvSpPr>
        <p:spPr>
          <a:xfrm>
            <a:off x="2366211" y="3042253"/>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form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26" name="Rectangle: Rounded Corners 25">
            <a:hlinkClick r:id="" action="ppaction://noaction" highlightClick="1"/>
            <a:extLst>
              <a:ext uri="{FF2B5EF4-FFF2-40B4-BE49-F238E27FC236}">
                <a16:creationId xmlns:a16="http://schemas.microsoft.com/office/drawing/2014/main" id="{95A615AF-579A-4428-9EEA-D155A9B28FCD}"/>
              </a:ext>
            </a:extLst>
          </p:cNvPr>
          <p:cNvSpPr/>
          <p:nvPr/>
        </p:nvSpPr>
        <p:spPr>
          <a:xfrm>
            <a:off x="1073188" y="3854503"/>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new policy document has </a:t>
            </a:r>
            <a: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t>been updated</a:t>
            </a:r>
            <a:endPar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endParaRPr>
          </a:p>
        </p:txBody>
      </p:sp>
      <p:sp>
        <p:nvSpPr>
          <p:cNvPr id="27" name="Rectangle: Rounded Corners 26">
            <a:hlinkClick r:id="rId11" action="ppaction://hlinksldjump"/>
            <a:extLst>
              <a:ext uri="{FF2B5EF4-FFF2-40B4-BE49-F238E27FC236}">
                <a16:creationId xmlns:a16="http://schemas.microsoft.com/office/drawing/2014/main" id="{00466BAA-0F02-40F5-9A96-0E928B0E603E}"/>
              </a:ext>
            </a:extLst>
          </p:cNvPr>
          <p:cNvSpPr/>
          <p:nvPr/>
        </p:nvSpPr>
        <p:spPr>
          <a:xfrm>
            <a:off x="1063066" y="4702371"/>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RSSB-GBMR-OC Issue 3 - Operational Concept for the GB Mainline Railway</a:t>
            </a:r>
          </a:p>
        </p:txBody>
      </p:sp>
      <p:sp>
        <p:nvSpPr>
          <p:cNvPr id="28" name="Title 1">
            <a:extLst>
              <a:ext uri="{FF2B5EF4-FFF2-40B4-BE49-F238E27FC236}">
                <a16:creationId xmlns:a16="http://schemas.microsoft.com/office/drawing/2014/main" id="{D76FE032-11C9-4635-95AB-97606DCA866F}"/>
              </a:ext>
            </a:extLst>
          </p:cNvPr>
          <p:cNvSpPr txBox="1">
            <a:spLocks/>
          </p:cNvSpPr>
          <p:nvPr/>
        </p:nvSpPr>
        <p:spPr>
          <a:xfrm>
            <a:off x="2402723" y="544261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61324402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GERT8000 AC Issue 7 – AC Electrified Lines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GERT8000 HB16 Issue 5 – AC Electrified Lines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 </a:t>
            </a:r>
          </a:p>
          <a:p>
            <a:pPr>
              <a:spcAft>
                <a:spcPts val="3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This distances in the AC module/HB regarding how near you or anything you are carrying can get to OLE without additional controls have not changed - </a:t>
            </a:r>
          </a:p>
          <a:p>
            <a:pPr>
              <a:spcAft>
                <a:spcPts val="3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For those persons not working on traction units or other vehicles </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- 2.75 metres (9 feet) from live OLE</a:t>
            </a:r>
          </a:p>
          <a:p>
            <a:pPr>
              <a:spcAft>
                <a:spcPts val="3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For those persons working on traction units or other vehicles </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 it is above the cant rail or on the steps giving access to the roof of any vehicle</a:t>
            </a:r>
          </a:p>
          <a:p>
            <a:pPr>
              <a:spcAft>
                <a:spcPts val="3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Certain tasks (some of which are specified in the AC module/HB) may be carried out nearer than these distances, but only after you have met the specific conditions detailed in your company instructions regarding the precautions to manage danger from live OLE. These may include – </a:t>
            </a:r>
          </a:p>
          <a:p>
            <a:pPr marL="285750" indent="-285750">
              <a:spcAft>
                <a:spcPts val="300"/>
              </a:spcAft>
              <a:buFont typeface="Arial" panose="020B0604020202020204" pitchFamily="34" charset="0"/>
              <a:buChar char="•"/>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Having a method statement and electrical risk assessment approved by a person authorised to do so in place.</a:t>
            </a:r>
          </a:p>
          <a:p>
            <a:pPr marL="285750" indent="-285750">
              <a:spcAft>
                <a:spcPts val="300"/>
              </a:spcAft>
              <a:buFont typeface="Arial" panose="020B0604020202020204" pitchFamily="34" charset="0"/>
              <a:buChar char="•"/>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Obtaining a local isolation, </a:t>
            </a:r>
          </a:p>
          <a:p>
            <a:pPr marL="285750" indent="-285750">
              <a:spcAft>
                <a:spcPts val="300"/>
              </a:spcAft>
              <a:buFont typeface="Arial" panose="020B0604020202020204" pitchFamily="34" charset="0"/>
              <a:buChar char="•"/>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Carrying out the tasks at certain authorised locations </a:t>
            </a:r>
          </a:p>
          <a:p>
            <a:pPr>
              <a:spcAft>
                <a:spcPts val="3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rules around rescuing a person that is within 2.75 metres (9 feet) from the OLE have also changed,  </a:t>
            </a:r>
          </a:p>
          <a:p>
            <a:pPr>
              <a:spcAft>
                <a:spcPts val="3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rules now refer also to the danger from live pantographs and associated roof-mounted electrical equipment.</a:t>
            </a:r>
          </a:p>
          <a:p>
            <a:pPr>
              <a:spcAft>
                <a:spcPts val="300"/>
              </a:spcAft>
              <a:defRPr/>
            </a:pPr>
            <a:endParaRPr kumimoji="0" lang="en-GB" sz="8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a:spcAft>
                <a:spcPts val="3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train drivers, guards, shunters, designated person (DP), signaller,  crossing keeper, person in charge of sidings, in AC electrified areas.</a:t>
            </a: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2966490"/>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92075"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936" y="3174639"/>
              <a:ext cx="598762" cy="598762"/>
            </a:xfrm>
            <a:prstGeom prst="rect">
              <a:avLst/>
            </a:prstGeom>
          </p:spPr>
        </p:pic>
      </p:gr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1" name="Picture 30">
            <a:hlinkClick r:id="rId9"/>
            <a:extLst>
              <a:ext uri="{FF2B5EF4-FFF2-40B4-BE49-F238E27FC236}">
                <a16:creationId xmlns:a16="http://schemas.microsoft.com/office/drawing/2014/main" id="{C0D890E0-FFE2-48A5-8855-F9C935226E0A}"/>
              </a:ext>
            </a:extLst>
          </p:cNvPr>
          <p:cNvPicPr>
            <a:picLocks noChangeAspect="1"/>
          </p:cNvPicPr>
          <p:nvPr/>
        </p:nvPicPr>
        <p:blipFill>
          <a:blip r:embed="rId10"/>
          <a:stretch>
            <a:fillRect/>
          </a:stretch>
        </p:blipFill>
        <p:spPr>
          <a:xfrm>
            <a:off x="10524102" y="481133"/>
            <a:ext cx="432000" cy="43200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1" name="Picture 20" descr="Icon&#10;&#10;Description automatically generated">
            <a:extLst>
              <a:ext uri="{FF2B5EF4-FFF2-40B4-BE49-F238E27FC236}">
                <a16:creationId xmlns:a16="http://schemas.microsoft.com/office/drawing/2014/main" id="{A015AEF8-6CA2-4CAA-AD84-25DC69920744}"/>
              </a:ext>
            </a:extLst>
          </p:cNvPr>
          <p:cNvPicPr>
            <a:picLocks noChangeAspect="1"/>
          </p:cNvPicPr>
          <p:nvPr/>
        </p:nvPicPr>
        <p:blipFill rotWithShape="1">
          <a:blip r:embed="rId11">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6" name="Picture 15">
            <a:hlinkClick r:id="rId12"/>
            <a:extLst>
              <a:ext uri="{FF2B5EF4-FFF2-40B4-BE49-F238E27FC236}">
                <a16:creationId xmlns:a16="http://schemas.microsoft.com/office/drawing/2014/main" id="{1A58A9F4-BD38-411F-9868-6B42DCF1B541}"/>
              </a:ext>
            </a:extLst>
          </p:cNvPr>
          <p:cNvPicPr>
            <a:picLocks noChangeAspect="1"/>
          </p:cNvPicPr>
          <p:nvPr/>
        </p:nvPicPr>
        <p:blipFill>
          <a:blip r:embed="rId10"/>
          <a:stretch>
            <a:fillRect/>
          </a:stretch>
        </p:blipFill>
        <p:spPr>
          <a:xfrm>
            <a:off x="10524102" y="913133"/>
            <a:ext cx="432000" cy="432000"/>
          </a:xfrm>
          <a:prstGeom prst="rect">
            <a:avLst/>
          </a:prstGeom>
        </p:spPr>
      </p:pic>
    </p:spTree>
    <p:extLst>
      <p:ext uri="{BB962C8B-B14F-4D97-AF65-F5344CB8AC3E}">
        <p14:creationId xmlns:p14="http://schemas.microsoft.com/office/powerpoint/2010/main" val="184148643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5955</TotalTime>
  <Words>2458</Words>
  <Application>Microsoft Office PowerPoint</Application>
  <PresentationFormat>Widescreen</PresentationFormat>
  <Paragraphs>231</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Wingdings</vt:lpstr>
      <vt:lpstr>9_Office Theme</vt:lpstr>
      <vt:lpstr>5_Office Theme</vt:lpstr>
      <vt:lpstr>Changes to Standards –  December 2021 interactive briefing slide deck Please view in slideshow mode for the links and audio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Taela Walters</cp:lastModifiedBy>
  <cp:revision>6</cp:revision>
  <dcterms:created xsi:type="dcterms:W3CDTF">2021-09-02T09:08:56Z</dcterms:created>
  <dcterms:modified xsi:type="dcterms:W3CDTF">2021-12-03T08:38:08Z</dcterms:modified>
</cp:coreProperties>
</file>