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Lst>
  <p:notesMasterIdLst>
    <p:notesMasterId r:id="rId20"/>
  </p:notesMasterIdLst>
  <p:sldIdLst>
    <p:sldId id="296" r:id="rId7"/>
    <p:sldId id="822" r:id="rId8"/>
    <p:sldId id="775" r:id="rId9"/>
    <p:sldId id="772" r:id="rId10"/>
    <p:sldId id="831" r:id="rId11"/>
    <p:sldId id="883" r:id="rId12"/>
    <p:sldId id="830" r:id="rId13"/>
    <p:sldId id="833" r:id="rId14"/>
    <p:sldId id="777" r:id="rId15"/>
    <p:sldId id="884" r:id="rId16"/>
    <p:sldId id="885" r:id="rId17"/>
    <p:sldId id="886" r:id="rId18"/>
    <p:sldId id="887"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661"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1" clrIdx="0">
    <p:extLst>
      <p:ext uri="{19B8F6BF-5375-455C-9EA6-DF929625EA0E}">
        <p15:presenceInfo xmlns:p15="http://schemas.microsoft.com/office/powerpoint/2012/main" userId="S::Wayne.Murphy@RSSB.CO.UK::45211b58-5c40-4621-afe1-584f547e3c19" providerId="AD"/>
      </p:ext>
    </p:extLst>
  </p:cmAuthor>
  <p:cmAuthor id="2" name="Martha Parkhurst" initials="MP" lastIdx="58" clrIdx="1">
    <p:extLst>
      <p:ext uri="{19B8F6BF-5375-455C-9EA6-DF929625EA0E}">
        <p15:presenceInfo xmlns:p15="http://schemas.microsoft.com/office/powerpoint/2012/main" userId="S::Martha.Parkhurst@RSSB.CO.UK::d5914b7b-5525-49b9-8807-2de9b3dce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7B"/>
    <a:srgbClr val="00ADB1"/>
    <a:srgbClr val="00A5E1"/>
    <a:srgbClr val="009C94"/>
    <a:srgbClr val="EDA100"/>
    <a:srgbClr val="CFD6D3"/>
    <a:srgbClr val="E94321"/>
    <a:srgbClr val="878787"/>
    <a:srgbClr val="00B1E3"/>
    <a:srgbClr val="141B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D5065-D1F9-4F6F-9F9D-8CB529E9E754}" v="493" dt="2021-06-04T12:39:55.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6101" autoAdjust="0"/>
  </p:normalViewPr>
  <p:slideViewPr>
    <p:cSldViewPr snapToGrid="0" showGuides="1">
      <p:cViewPr varScale="1">
        <p:scale>
          <a:sx n="114" d="100"/>
          <a:sy n="114" d="100"/>
        </p:scale>
        <p:origin x="396" y="102"/>
      </p:cViewPr>
      <p:guideLst>
        <p:guide pos="3840"/>
        <p:guide orient="horz" pos="1661"/>
      </p:guideLst>
    </p:cSldViewPr>
  </p:slideViewPr>
  <p:notesTextViewPr>
    <p:cViewPr>
      <p:scale>
        <a:sx n="1" d="1"/>
        <a:sy n="1" d="1"/>
      </p:scale>
      <p:origin x="0" y="0"/>
    </p:cViewPr>
  </p:notesTextViewPr>
  <p:notesViewPr>
    <p:cSldViewPr snapToGrid="0" showGuides="1">
      <p:cViewPr>
        <p:scale>
          <a:sx n="62" d="100"/>
          <a:sy n="62" d="100"/>
        </p:scale>
        <p:origin x="2396" y="-504"/>
      </p:cViewPr>
      <p:guideLst>
        <p:guide orient="horz" pos="3126"/>
        <p:guide pos="2141"/>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D49F1B-AE95-428A-ABD4-B10B4F484F64}" type="datetimeFigureOut">
              <a:rPr lang="en-GB" smtClean="0"/>
              <a:t>04/06/2021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AB0473-D7DB-4938-AA81-4FE26BD6BEE1}" type="slidenum">
              <a:rPr lang="en-GB" smtClean="0"/>
              <a:t>‹#›</a:t>
            </a:fld>
            <a:endParaRPr lang="en-GB"/>
          </a:p>
        </p:txBody>
      </p:sp>
    </p:spTree>
    <p:extLst>
      <p:ext uri="{BB962C8B-B14F-4D97-AF65-F5344CB8AC3E}">
        <p14:creationId xmlns:p14="http://schemas.microsoft.com/office/powerpoint/2010/main" val="29637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689CC-6958-4F62-A2B0-6289660D9B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750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10</a:t>
            </a:fld>
            <a:endParaRPr lang="en-GB"/>
          </a:p>
        </p:txBody>
      </p:sp>
    </p:spTree>
    <p:extLst>
      <p:ext uri="{BB962C8B-B14F-4D97-AF65-F5344CB8AC3E}">
        <p14:creationId xmlns:p14="http://schemas.microsoft.com/office/powerpoint/2010/main" val="1152751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163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155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04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are the headlines - </a:t>
            </a:r>
            <a:r>
              <a:rPr kumimoji="0" lang="en-GB" sz="1200" b="0" i="0" u="none" strike="noStrike" kern="1200" cap="none" spc="-50" normalizeH="0" baseline="0" noProof="0" dirty="0">
                <a:ln>
                  <a:noFill/>
                </a:ln>
                <a:solidFill>
                  <a:schemeClr val="tx1"/>
                </a:solidFill>
                <a:effectLst/>
                <a:uLnTx/>
                <a:uFillTx/>
                <a:latin typeface="+mn-lt"/>
                <a:ea typeface="+mn-ea"/>
                <a:cs typeface="+mn-cs"/>
              </a:rPr>
              <a:t>Click on the icons for more detail on those changes </a:t>
            </a:r>
            <a:endParaRPr kumimoji="0" lang="en-GB" sz="1200" b="0" i="1" u="none" strike="noStrike" kern="1200" cap="none" spc="0" normalizeH="0" baseline="0" noProof="0" dirty="0">
              <a:ln>
                <a:noFill/>
              </a:ln>
              <a:solidFill>
                <a:schemeClr val="tx1"/>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8AB0473-D7DB-4938-AA81-4FE26BD6BEE1}" type="slidenum">
              <a:rPr lang="en-GB" smtClean="0"/>
              <a:t>3</a:t>
            </a:fld>
            <a:endParaRPr lang="en-GB"/>
          </a:p>
        </p:txBody>
      </p:sp>
    </p:spTree>
    <p:extLst>
      <p:ext uri="{BB962C8B-B14F-4D97-AF65-F5344CB8AC3E}">
        <p14:creationId xmlns:p14="http://schemas.microsoft.com/office/powerpoint/2010/main" val="94858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4</a:t>
            </a:fld>
            <a:endParaRPr lang="en-GB"/>
          </a:p>
        </p:txBody>
      </p:sp>
    </p:spTree>
    <p:extLst>
      <p:ext uri="{BB962C8B-B14F-4D97-AF65-F5344CB8AC3E}">
        <p14:creationId xmlns:p14="http://schemas.microsoft.com/office/powerpoint/2010/main" val="302356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5</a:t>
            </a:fld>
            <a:endParaRPr lang="en-GB"/>
          </a:p>
        </p:txBody>
      </p:sp>
    </p:spTree>
    <p:extLst>
      <p:ext uri="{BB962C8B-B14F-4D97-AF65-F5344CB8AC3E}">
        <p14:creationId xmlns:p14="http://schemas.microsoft.com/office/powerpoint/2010/main" val="350783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6</a:t>
            </a:fld>
            <a:endParaRPr lang="en-GB"/>
          </a:p>
        </p:txBody>
      </p:sp>
    </p:spTree>
    <p:extLst>
      <p:ext uri="{BB962C8B-B14F-4D97-AF65-F5344CB8AC3E}">
        <p14:creationId xmlns:p14="http://schemas.microsoft.com/office/powerpoint/2010/main" val="193114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7</a:t>
            </a:fld>
            <a:endParaRPr lang="en-GB"/>
          </a:p>
        </p:txBody>
      </p:sp>
    </p:spTree>
    <p:extLst>
      <p:ext uri="{BB962C8B-B14F-4D97-AF65-F5344CB8AC3E}">
        <p14:creationId xmlns:p14="http://schemas.microsoft.com/office/powerpoint/2010/main" val="86718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8</a:t>
            </a:fld>
            <a:endParaRPr lang="en-GB"/>
          </a:p>
        </p:txBody>
      </p:sp>
    </p:spTree>
    <p:extLst>
      <p:ext uri="{BB962C8B-B14F-4D97-AF65-F5344CB8AC3E}">
        <p14:creationId xmlns:p14="http://schemas.microsoft.com/office/powerpoint/2010/main" val="1539341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Headlines ……….</a:t>
            </a:r>
          </a:p>
        </p:txBody>
      </p:sp>
      <p:sp>
        <p:nvSpPr>
          <p:cNvPr id="4" name="Slide Number Placeholder 3"/>
          <p:cNvSpPr>
            <a:spLocks noGrp="1"/>
          </p:cNvSpPr>
          <p:nvPr>
            <p:ph type="sldNum" sz="quarter" idx="5"/>
          </p:nvPr>
        </p:nvSpPr>
        <p:spPr/>
        <p:txBody>
          <a:bodyPr/>
          <a:lstStyle/>
          <a:p>
            <a:fld id="{08AB0473-D7DB-4938-AA81-4FE26BD6BEE1}" type="slidenum">
              <a:rPr lang="en-GB" smtClean="0"/>
              <a:t>9</a:t>
            </a:fld>
            <a:endParaRPr lang="en-GB"/>
          </a:p>
        </p:txBody>
      </p:sp>
    </p:spTree>
    <p:extLst>
      <p:ext uri="{BB962C8B-B14F-4D97-AF65-F5344CB8AC3E}">
        <p14:creationId xmlns:p14="http://schemas.microsoft.com/office/powerpoint/2010/main" val="992506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192000" y="4608000"/>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192000"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6" name="Picture 15">
            <a:extLst>
              <a:ext uri="{FF2B5EF4-FFF2-40B4-BE49-F238E27FC236}">
                <a16:creationId xmlns:a16="http://schemas.microsoft.com/office/drawing/2014/main" id="{8969CF87-B316-4CD9-9815-1FE5C839B7CE}"/>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88557" y="133602"/>
            <a:ext cx="1863459" cy="665521"/>
          </a:xfrm>
          <a:prstGeom prst="rect">
            <a:avLst/>
          </a:prstGeom>
        </p:spPr>
      </p:pic>
    </p:spTree>
    <p:extLst>
      <p:ext uri="{BB962C8B-B14F-4D97-AF65-F5344CB8AC3E}">
        <p14:creationId xmlns:p14="http://schemas.microsoft.com/office/powerpoint/2010/main" val="75567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0"/>
            <a:ext cx="10560000" cy="817200"/>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6612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5" name="Content Placeholder 3"/>
          <p:cNvSpPr>
            <a:spLocks noGrp="1"/>
          </p:cNvSpPr>
          <p:nvPr>
            <p:ph sz="half" idx="2"/>
          </p:nvPr>
        </p:nvSpPr>
        <p:spPr>
          <a:xfrm>
            <a:off x="8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8" name="Content Placeholder 3"/>
          <p:cNvSpPr>
            <a:spLocks noGrp="1"/>
          </p:cNvSpPr>
          <p:nvPr>
            <p:ph sz="half" idx="11"/>
          </p:nvPr>
        </p:nvSpPr>
        <p:spPr>
          <a:xfrm>
            <a:off x="4427099"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9" name="Content Placeholder 3"/>
          <p:cNvSpPr>
            <a:spLocks noGrp="1"/>
          </p:cNvSpPr>
          <p:nvPr>
            <p:ph sz="half" idx="12"/>
          </p:nvPr>
        </p:nvSpPr>
        <p:spPr>
          <a:xfrm>
            <a:off x="8016000" y="2835961"/>
            <a:ext cx="144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11" name="Text Placeholder 10"/>
          <p:cNvSpPr>
            <a:spLocks noGrp="1"/>
          </p:cNvSpPr>
          <p:nvPr>
            <p:ph type="body" sz="quarter" idx="13"/>
          </p:nvPr>
        </p:nvSpPr>
        <p:spPr>
          <a:xfrm>
            <a:off x="8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4"/>
          </p:nvPr>
        </p:nvSpPr>
        <p:spPr>
          <a:xfrm>
            <a:off x="4427099"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0"/>
          <p:cNvSpPr>
            <a:spLocks noGrp="1"/>
          </p:cNvSpPr>
          <p:nvPr>
            <p:ph type="body" sz="quarter" idx="15"/>
          </p:nvPr>
        </p:nvSpPr>
        <p:spPr>
          <a:xfrm>
            <a:off x="8016000" y="4002985"/>
            <a:ext cx="336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6"/>
          </p:nvPr>
        </p:nvSpPr>
        <p:spPr>
          <a:xfrm>
            <a:off x="23800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7" name="Text Placeholder 15"/>
          <p:cNvSpPr>
            <a:spLocks noGrp="1"/>
          </p:cNvSpPr>
          <p:nvPr>
            <p:ph type="body" sz="quarter" idx="17"/>
          </p:nvPr>
        </p:nvSpPr>
        <p:spPr>
          <a:xfrm>
            <a:off x="5968952"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8" name="Text Placeholder 15"/>
          <p:cNvSpPr>
            <a:spLocks noGrp="1"/>
          </p:cNvSpPr>
          <p:nvPr>
            <p:ph type="body" sz="quarter" idx="18"/>
          </p:nvPr>
        </p:nvSpPr>
        <p:spPr>
          <a:xfrm>
            <a:off x="9557853" y="3405810"/>
            <a:ext cx="1818147"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96497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4" name="Content Placeholder 2"/>
          <p:cNvSpPr>
            <a:spLocks noGrp="1"/>
          </p:cNvSpPr>
          <p:nvPr>
            <p:ph sz="half" idx="1"/>
          </p:nvPr>
        </p:nvSpPr>
        <p:spPr>
          <a:xfrm>
            <a:off x="816000" y="1620000"/>
            <a:ext cx="10560000" cy="540104"/>
          </a:xfrm>
        </p:spPr>
        <p:txBody>
          <a:bodyPr>
            <a:noAutofit/>
          </a:bodyPr>
          <a:lstStyle>
            <a:lvl1pPr>
              <a:defRPr sz="1400"/>
            </a:lvl1pPr>
            <a:lvl2pPr>
              <a:defRPr sz="1600"/>
            </a:lvl2pPr>
          </a:lstStyle>
          <a:p>
            <a:pPr lvl="0"/>
            <a:r>
              <a:rPr lang="en-US"/>
              <a:t>Click to edit Master text styles</a:t>
            </a:r>
          </a:p>
        </p:txBody>
      </p:sp>
      <p:sp>
        <p:nvSpPr>
          <p:cNvPr id="5" name="Content Placeholder 3"/>
          <p:cNvSpPr>
            <a:spLocks noGrp="1"/>
          </p:cNvSpPr>
          <p:nvPr>
            <p:ph sz="half" idx="2"/>
          </p:nvPr>
        </p:nvSpPr>
        <p:spPr>
          <a:xfrm>
            <a:off x="8160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8" name="Content Placeholder 3"/>
          <p:cNvSpPr>
            <a:spLocks noGrp="1"/>
          </p:cNvSpPr>
          <p:nvPr>
            <p:ph sz="half" idx="11"/>
          </p:nvPr>
        </p:nvSpPr>
        <p:spPr>
          <a:xfrm>
            <a:off x="4407451"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9" name="Content Placeholder 3"/>
          <p:cNvSpPr>
            <a:spLocks noGrp="1"/>
          </p:cNvSpPr>
          <p:nvPr>
            <p:ph sz="half" idx="12"/>
          </p:nvPr>
        </p:nvSpPr>
        <p:spPr>
          <a:xfrm>
            <a:off x="7996800" y="2231791"/>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11" name="Text Placeholder 10"/>
          <p:cNvSpPr>
            <a:spLocks noGrp="1"/>
          </p:cNvSpPr>
          <p:nvPr>
            <p:ph type="body" sz="quarter" idx="13"/>
          </p:nvPr>
        </p:nvSpPr>
        <p:spPr>
          <a:xfrm>
            <a:off x="2122626" y="2231791"/>
            <a:ext cx="2182199" cy="1808092"/>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6" name="Text Placeholder 15"/>
          <p:cNvSpPr>
            <a:spLocks noGrp="1"/>
          </p:cNvSpPr>
          <p:nvPr>
            <p:ph type="body" sz="quarter" idx="16"/>
          </p:nvPr>
        </p:nvSpPr>
        <p:spPr>
          <a:xfrm>
            <a:off x="816001" y="3206359"/>
            <a:ext cx="117780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1" name="Content Placeholder 3"/>
          <p:cNvSpPr>
            <a:spLocks noGrp="1"/>
          </p:cNvSpPr>
          <p:nvPr>
            <p:ph sz="half" idx="19"/>
          </p:nvPr>
        </p:nvSpPr>
        <p:spPr>
          <a:xfrm>
            <a:off x="8160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2" name="Content Placeholder 3"/>
          <p:cNvSpPr>
            <a:spLocks noGrp="1"/>
          </p:cNvSpPr>
          <p:nvPr>
            <p:ph sz="half" idx="20"/>
          </p:nvPr>
        </p:nvSpPr>
        <p:spPr>
          <a:xfrm>
            <a:off x="4407451"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3" name="Content Placeholder 3"/>
          <p:cNvSpPr>
            <a:spLocks noGrp="1"/>
          </p:cNvSpPr>
          <p:nvPr>
            <p:ph sz="half" idx="21"/>
          </p:nvPr>
        </p:nvSpPr>
        <p:spPr>
          <a:xfrm>
            <a:off x="7996800" y="4166608"/>
            <a:ext cx="12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4" name="Text Placeholder 10"/>
          <p:cNvSpPr>
            <a:spLocks noGrp="1"/>
          </p:cNvSpPr>
          <p:nvPr>
            <p:ph type="body" sz="quarter" idx="22"/>
          </p:nvPr>
        </p:nvSpPr>
        <p:spPr>
          <a:xfrm>
            <a:off x="2122626" y="4166609"/>
            <a:ext cx="2182199" cy="1843251"/>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7" name="Text Placeholder 15"/>
          <p:cNvSpPr>
            <a:spLocks noGrp="1"/>
          </p:cNvSpPr>
          <p:nvPr>
            <p:ph type="body" sz="quarter" idx="23"/>
          </p:nvPr>
        </p:nvSpPr>
        <p:spPr>
          <a:xfrm>
            <a:off x="816001" y="5141177"/>
            <a:ext cx="117780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8" name="Text Placeholder 10"/>
          <p:cNvSpPr>
            <a:spLocks noGrp="1"/>
          </p:cNvSpPr>
          <p:nvPr>
            <p:ph type="body" sz="quarter" idx="24"/>
          </p:nvPr>
        </p:nvSpPr>
        <p:spPr>
          <a:xfrm>
            <a:off x="57120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9" name="Text Placeholder 15"/>
          <p:cNvSpPr>
            <a:spLocks noGrp="1"/>
          </p:cNvSpPr>
          <p:nvPr>
            <p:ph type="body" sz="quarter" idx="25"/>
          </p:nvPr>
        </p:nvSpPr>
        <p:spPr>
          <a:xfrm>
            <a:off x="4407452"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0" name="Text Placeholder 10"/>
          <p:cNvSpPr>
            <a:spLocks noGrp="1"/>
          </p:cNvSpPr>
          <p:nvPr>
            <p:ph type="body" sz="quarter" idx="26"/>
          </p:nvPr>
        </p:nvSpPr>
        <p:spPr>
          <a:xfrm>
            <a:off x="9302401" y="4166609"/>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1" name="Text Placeholder 15"/>
          <p:cNvSpPr>
            <a:spLocks noGrp="1"/>
          </p:cNvSpPr>
          <p:nvPr>
            <p:ph type="body" sz="quarter" idx="27"/>
          </p:nvPr>
        </p:nvSpPr>
        <p:spPr>
          <a:xfrm>
            <a:off x="7996801" y="5141177"/>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2" name="Text Placeholder 10"/>
          <p:cNvSpPr>
            <a:spLocks noGrp="1"/>
          </p:cNvSpPr>
          <p:nvPr>
            <p:ph type="body" sz="quarter" idx="28"/>
          </p:nvPr>
        </p:nvSpPr>
        <p:spPr>
          <a:xfrm>
            <a:off x="57120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3" name="Text Placeholder 15"/>
          <p:cNvSpPr>
            <a:spLocks noGrp="1"/>
          </p:cNvSpPr>
          <p:nvPr>
            <p:ph type="body" sz="quarter" idx="29"/>
          </p:nvPr>
        </p:nvSpPr>
        <p:spPr>
          <a:xfrm>
            <a:off x="4407452"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4" name="Text Placeholder 10"/>
          <p:cNvSpPr>
            <a:spLocks noGrp="1"/>
          </p:cNvSpPr>
          <p:nvPr>
            <p:ph type="body" sz="quarter" idx="30"/>
          </p:nvPr>
        </p:nvSpPr>
        <p:spPr>
          <a:xfrm>
            <a:off x="9302401" y="2231792"/>
            <a:ext cx="218219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5" name="Text Placeholder 15"/>
          <p:cNvSpPr>
            <a:spLocks noGrp="1"/>
          </p:cNvSpPr>
          <p:nvPr>
            <p:ph type="body" sz="quarter" idx="31"/>
          </p:nvPr>
        </p:nvSpPr>
        <p:spPr>
          <a:xfrm>
            <a:off x="7996801" y="3206360"/>
            <a:ext cx="117780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317835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151183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7637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5"/>
          </p:nvPr>
        </p:nvSpPr>
        <p:spPr>
          <a:xfrm>
            <a:off x="6190967"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9995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3" y="1620000"/>
            <a:ext cx="5184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190967" y="1620000"/>
            <a:ext cx="5184000" cy="4351338"/>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613371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817034" y="1620000"/>
            <a:ext cx="10557933"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816001" y="3855600"/>
            <a:ext cx="10558967" cy="21240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2455165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10"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18544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816000" y="1620000"/>
            <a:ext cx="2784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3792000" y="1620000"/>
            <a:ext cx="7584000" cy="4351338"/>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48847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15" name="Rectangle 14"/>
          <p:cNvSpPr/>
          <p:nvPr userDrawn="1"/>
        </p:nvSpPr>
        <p:spPr>
          <a:xfrm>
            <a:off x="9192000" y="4608000"/>
            <a:ext cx="3000000" cy="2250000"/>
          </a:xfrm>
          <a:prstGeom prst="rect">
            <a:avLst/>
          </a:prstGeom>
          <a:blipFill dpi="0" rotWithShape="1">
            <a:blip r:embed="rId3" cstate="print">
              <a:extLst>
                <a:ext uri="{28A0092B-C50C-407E-A947-70E740481C1C}">
                  <a14:useLocalDpi xmlns:a14="http://schemas.microsoft.com/office/drawing/2010/main" val="0"/>
                </a:ext>
              </a:extLst>
            </a:blip>
            <a:srcRect/>
            <a:stretch>
              <a:fillRect l="-8916" t="-80923" r="-11380" b="-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9192000" y="2305226"/>
            <a:ext cx="3000000" cy="2250000"/>
          </a:xfrm>
          <a:prstGeom prst="rect">
            <a:avLst/>
          </a:prstGeom>
          <a:blipFill dpi="0" rotWithShape="1">
            <a:blip r:embed="rId4" cstate="print">
              <a:extLst>
                <a:ext uri="{28A0092B-C50C-407E-A947-70E740481C1C}">
                  <a14:useLocalDpi xmlns:a14="http://schemas.microsoft.com/office/drawing/2010/main" val="0"/>
                </a:ext>
              </a:extLst>
            </a:blip>
            <a:srcRect/>
            <a:stretch>
              <a:fillRect t="-156" b="-49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271786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817033" y="450850"/>
            <a:ext cx="1056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0"/>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090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9212173" y="2305226"/>
            <a:ext cx="300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Slide Number Placeholder 5"/>
          <p:cNvSpPr>
            <a:spLocks noGrp="1"/>
          </p:cNvSpPr>
          <p:nvPr>
            <p:ph type="sldNum" sz="quarter" idx="12"/>
          </p:nvPr>
        </p:nvSpPr>
        <p:spPr>
          <a:xfrm>
            <a:off x="816000" y="6336000"/>
            <a:ext cx="336000" cy="252000"/>
          </a:xfrm>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16827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6120000" y="4610452"/>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9212173" y="4610452"/>
            <a:ext cx="300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12192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16000" y="2890226"/>
            <a:ext cx="10560000" cy="1080000"/>
          </a:xfrm>
        </p:spPr>
        <p:txBody>
          <a:bodyPr anchor="ctr" anchorCtr="1">
            <a:noAutofit/>
          </a:bodyPr>
          <a:lstStyle>
            <a:lvl1pPr algn="ctr">
              <a:defRPr sz="4500">
                <a:solidFill>
                  <a:schemeClr val="bg1"/>
                </a:solidFill>
              </a:defRPr>
            </a:lvl1pPr>
          </a:lstStyle>
          <a:p>
            <a:r>
              <a:rPr lang="en-US"/>
              <a:t>Click to edit Master title style</a:t>
            </a:r>
            <a:endParaRPr lang="en-US" dirty="0"/>
          </a:p>
        </p:txBody>
      </p:sp>
      <p:sp>
        <p:nvSpPr>
          <p:cNvPr id="15" name="Rectangle 14"/>
          <p:cNvSpPr/>
          <p:nvPr userDrawn="1"/>
        </p:nvSpPr>
        <p:spPr>
          <a:xfrm>
            <a:off x="3106087" y="0"/>
            <a:ext cx="300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0" y="4611757"/>
            <a:ext cx="6027827"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6212173" y="0"/>
            <a:ext cx="60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893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095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6557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4444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84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184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2315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3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6120000" y="4608000"/>
            <a:ext cx="300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0" y="2305226"/>
            <a:ext cx="912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0" y="0"/>
            <a:ext cx="300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840000" y="2700001"/>
            <a:ext cx="8083131"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40000" y="4610452"/>
            <a:ext cx="48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838200" y="5125253"/>
            <a:ext cx="4801800" cy="281635"/>
          </a:xfrm>
          <a:prstGeom prst="rect">
            <a:avLst/>
          </a:prstGeom>
        </p:spPr>
        <p:txBody>
          <a:bodyPr lIns="0" tIns="0" rIns="0" bIns="0">
            <a:noAutofit/>
          </a:bodyPr>
          <a:lstStyle>
            <a:lvl1pPr>
              <a:defRPr sz="1750" b="1">
                <a:solidFill>
                  <a:schemeClr val="tx1"/>
                </a:solidFill>
              </a:defRPr>
            </a:lvl1pPr>
          </a:lstStyle>
          <a:p>
            <a:endParaRPr lang="en-GB" dirty="0">
              <a:solidFill>
                <a:prstClr val="black"/>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0001" y="630000"/>
            <a:ext cx="1676444" cy="698400"/>
          </a:xfrm>
          <a:prstGeom prst="rect">
            <a:avLst/>
          </a:prstGeom>
        </p:spPr>
      </p:pic>
      <p:sp>
        <p:nvSpPr>
          <p:cNvPr id="6" name="Content Placeholder 5"/>
          <p:cNvSpPr>
            <a:spLocks noGrp="1"/>
          </p:cNvSpPr>
          <p:nvPr>
            <p:ph sz="quarter" idx="13" hasCustomPrompt="1"/>
          </p:nvPr>
        </p:nvSpPr>
        <p:spPr>
          <a:xfrm>
            <a:off x="9192000" y="2305049"/>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
        <p:nvSpPr>
          <p:cNvPr id="11" name="Content Placeholder 10"/>
          <p:cNvSpPr>
            <a:spLocks noGrp="1"/>
          </p:cNvSpPr>
          <p:nvPr>
            <p:ph sz="quarter" idx="14" hasCustomPrompt="1"/>
          </p:nvPr>
        </p:nvSpPr>
        <p:spPr>
          <a:xfrm>
            <a:off x="9192000" y="4608513"/>
            <a:ext cx="300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Tree>
    <p:extLst>
      <p:ext uri="{BB962C8B-B14F-4D97-AF65-F5344CB8AC3E}">
        <p14:creationId xmlns:p14="http://schemas.microsoft.com/office/powerpoint/2010/main" val="1558889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3500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7749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1696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788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816000" y="460801"/>
            <a:ext cx="10560000" cy="413843"/>
          </a:xfrm>
        </p:spPr>
        <p:txBody>
          <a:bodyPr>
            <a:noAutofit/>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
        <p:nvSpPr>
          <p:cNvPr id="5" name="Text Placeholder 4"/>
          <p:cNvSpPr>
            <a:spLocks noGrp="1"/>
          </p:cNvSpPr>
          <p:nvPr>
            <p:ph type="body" sz="quarter" idx="13"/>
          </p:nvPr>
        </p:nvSpPr>
        <p:spPr>
          <a:xfrm>
            <a:off x="817034" y="874643"/>
            <a:ext cx="10557933"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4" name="Text Placeholder 3"/>
          <p:cNvSpPr>
            <a:spLocks noGrp="1"/>
          </p:cNvSpPr>
          <p:nvPr>
            <p:ph type="body" sz="quarter" idx="18"/>
          </p:nvPr>
        </p:nvSpPr>
        <p:spPr>
          <a:xfrm>
            <a:off x="817033" y="3600000"/>
            <a:ext cx="2304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19" name="Text Placeholder 3"/>
          <p:cNvSpPr>
            <a:spLocks noGrp="1"/>
          </p:cNvSpPr>
          <p:nvPr>
            <p:ph type="body" sz="quarter" idx="19"/>
          </p:nvPr>
        </p:nvSpPr>
        <p:spPr>
          <a:xfrm>
            <a:off x="3566400" y="3600000"/>
            <a:ext cx="2304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0" name="Text Placeholder 3"/>
          <p:cNvSpPr>
            <a:spLocks noGrp="1"/>
          </p:cNvSpPr>
          <p:nvPr>
            <p:ph type="body" sz="quarter" idx="20"/>
          </p:nvPr>
        </p:nvSpPr>
        <p:spPr>
          <a:xfrm>
            <a:off x="6321600" y="3600000"/>
            <a:ext cx="2304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1" name="Text Placeholder 3"/>
          <p:cNvSpPr>
            <a:spLocks noGrp="1"/>
          </p:cNvSpPr>
          <p:nvPr>
            <p:ph type="body" sz="quarter" idx="21"/>
          </p:nvPr>
        </p:nvSpPr>
        <p:spPr>
          <a:xfrm>
            <a:off x="9070967" y="3600000"/>
            <a:ext cx="2304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9" name="Content Placeholder 8"/>
          <p:cNvSpPr>
            <a:spLocks noGrp="1"/>
          </p:cNvSpPr>
          <p:nvPr>
            <p:ph sz="quarter" idx="22" hasCustomPrompt="1"/>
          </p:nvPr>
        </p:nvSpPr>
        <p:spPr>
          <a:xfrm>
            <a:off x="8160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7" name="Content Placeholder 6"/>
          <p:cNvSpPr>
            <a:spLocks noGrp="1"/>
          </p:cNvSpPr>
          <p:nvPr>
            <p:ph sz="quarter" idx="23" hasCustomPrompt="1"/>
          </p:nvPr>
        </p:nvSpPr>
        <p:spPr>
          <a:xfrm>
            <a:off x="35664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3" name="Content Placeholder 12"/>
          <p:cNvSpPr>
            <a:spLocks noGrp="1"/>
          </p:cNvSpPr>
          <p:nvPr>
            <p:ph sz="quarter" idx="24" hasCustomPrompt="1"/>
          </p:nvPr>
        </p:nvSpPr>
        <p:spPr>
          <a:xfrm>
            <a:off x="6321600" y="1836000"/>
            <a:ext cx="2304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6" name="Content Placeholder 15"/>
          <p:cNvSpPr>
            <a:spLocks noGrp="1"/>
          </p:cNvSpPr>
          <p:nvPr>
            <p:ph sz="quarter" idx="25" hasCustomPrompt="1"/>
          </p:nvPr>
        </p:nvSpPr>
        <p:spPr>
          <a:xfrm>
            <a:off x="9072000" y="1836000"/>
            <a:ext cx="2304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a:t>Image</a:t>
            </a:r>
            <a:endParaRPr lang="en-GB" dirty="0"/>
          </a:p>
        </p:txBody>
      </p:sp>
    </p:spTree>
    <p:extLst>
      <p:ext uri="{BB962C8B-B14F-4D97-AF65-F5344CB8AC3E}">
        <p14:creationId xmlns:p14="http://schemas.microsoft.com/office/powerpoint/2010/main" val="210865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9385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0573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20000"/>
            <a:ext cx="51816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24355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16000" y="3856380"/>
            <a:ext cx="10560000" cy="2124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2583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816000" y="1620000"/>
            <a:ext cx="1056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816000" y="2835961"/>
            <a:ext cx="10560000" cy="3168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5191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6000" y="460800"/>
            <a:ext cx="10560000" cy="8172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6000" y="1620000"/>
            <a:ext cx="105600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6000" y="6336000"/>
            <a:ext cx="336000" cy="252000"/>
          </a:xfrm>
          <a:prstGeom prst="rect">
            <a:avLst/>
          </a:prstGeom>
          <a:solidFill>
            <a:schemeClr val="tx2"/>
          </a:solidFill>
        </p:spPr>
        <p:txBody>
          <a:bodyPr vert="horz" lIns="36000" tIns="36000" rIns="36000" bIns="36000" rtlCol="0" anchor="ctr" anchorCtr="1"/>
          <a:lstStyle>
            <a:lvl1pPr algn="r">
              <a:defRPr sz="900">
                <a:solidFill>
                  <a:schemeClr val="bg1"/>
                </a:solidFill>
              </a:defRPr>
            </a:lvl1pPr>
          </a:lstStyle>
          <a:p>
            <a:fld id="{C1B3EF10-4E29-4F0C-9AB6-355B3A7B01AB}" type="slidenum">
              <a:rPr lang="en-GB" smtClean="0">
                <a:solidFill>
                  <a:prstClr val="white"/>
                </a:solidFill>
              </a:rPr>
              <a:pPr/>
              <a:t>‹#›</a:t>
            </a:fld>
            <a:endParaRPr lang="en-GB">
              <a:solidFill>
                <a:prstClr val="white"/>
              </a:solidFill>
            </a:endParaRPr>
          </a:p>
        </p:txBody>
      </p:sp>
      <p:graphicFrame>
        <p:nvGraphicFramePr>
          <p:cNvPr id="8" name="Table 7"/>
          <p:cNvGraphicFramePr>
            <a:graphicFrameLocks noGrp="1"/>
          </p:cNvGraphicFramePr>
          <p:nvPr userDrawn="1"/>
        </p:nvGraphicFramePr>
        <p:xfrm>
          <a:off x="1325215" y="6336000"/>
          <a:ext cx="5583585" cy="365760"/>
        </p:xfrm>
        <a:graphic>
          <a:graphicData uri="http://schemas.openxmlformats.org/drawingml/2006/table">
            <a:tbl>
              <a:tblPr firstRow="1" bandRow="1">
                <a:tableStyleId>{2D5ABB26-0587-4C30-8999-92F81FD0307C}</a:tableStyleId>
              </a:tblPr>
              <a:tblGrid>
                <a:gridCol w="1861195">
                  <a:extLst>
                    <a:ext uri="{9D8B030D-6E8A-4147-A177-3AD203B41FA5}">
                      <a16:colId xmlns:a16="http://schemas.microsoft.com/office/drawing/2014/main" val="20000"/>
                    </a:ext>
                  </a:extLst>
                </a:gridCol>
                <a:gridCol w="1861195">
                  <a:extLst>
                    <a:ext uri="{9D8B030D-6E8A-4147-A177-3AD203B41FA5}">
                      <a16:colId xmlns:a16="http://schemas.microsoft.com/office/drawing/2014/main" val="20001"/>
                    </a:ext>
                  </a:extLst>
                </a:gridCol>
                <a:gridCol w="1861195">
                  <a:extLst>
                    <a:ext uri="{9D8B030D-6E8A-4147-A177-3AD203B41FA5}">
                      <a16:colId xmlns:a16="http://schemas.microsoft.com/office/drawing/2014/main" val="20002"/>
                    </a:ext>
                  </a:extLst>
                </a:gridCol>
              </a:tblGrid>
              <a:tr h="0">
                <a:tc>
                  <a:txBody>
                    <a:bodyPr/>
                    <a:lstStyle/>
                    <a:p>
                      <a:r>
                        <a:rPr lang="en-GB" sz="900" b="0" dirty="0">
                          <a:solidFill>
                            <a:schemeClr val="tx1"/>
                          </a:solidFill>
                        </a:rPr>
                        <a:t>Standards</a:t>
                      </a:r>
                      <a:r>
                        <a:rPr lang="en-GB" sz="900" b="0" baseline="0" dirty="0">
                          <a:solidFill>
                            <a:schemeClr val="tx1"/>
                          </a:solidFill>
                        </a:rPr>
                        <a:t> Strategy: </a:t>
                      </a:r>
                      <a:r>
                        <a:rPr lang="en-GB" sz="900" b="0" baseline="0" dirty="0" err="1">
                          <a:solidFill>
                            <a:schemeClr val="tx1"/>
                          </a:solidFill>
                        </a:rPr>
                        <a:t>NOPs</a:t>
                      </a:r>
                      <a:r>
                        <a:rPr lang="en-GB" sz="900" b="0" baseline="0" dirty="0">
                          <a:solidFill>
                            <a:schemeClr val="tx1"/>
                          </a:solidFill>
                        </a:rPr>
                        <a:t> and </a:t>
                      </a:r>
                      <a:r>
                        <a:rPr lang="en-GB" sz="900" b="0" baseline="0" dirty="0" err="1">
                          <a:solidFill>
                            <a:schemeClr val="tx1"/>
                          </a:solidFill>
                        </a:rPr>
                        <a:t>NSRs</a:t>
                      </a:r>
                      <a:endParaRPr lang="en-GB" sz="900" b="0" dirty="0">
                        <a:solidFill>
                          <a:schemeClr val="tx1"/>
                        </a:solidFill>
                      </a:endParaRPr>
                    </a:p>
                  </a:txBody>
                  <a:tcPr marL="121920" marR="121920" anchor="ctr">
                    <a:lnR w="12700" cap="flat" cmpd="sng" algn="ctr">
                      <a:solidFill>
                        <a:schemeClr val="tx1"/>
                      </a:solidFill>
                      <a:prstDash val="solid"/>
                      <a:round/>
                      <a:headEnd type="none" w="med" len="med"/>
                      <a:tailEnd type="none" w="med" len="med"/>
                    </a:lnR>
                  </a:tcPr>
                </a:tc>
                <a:tc>
                  <a:txBody>
                    <a:bodyPr/>
                    <a:lstStyle/>
                    <a:p>
                      <a:pPr algn="ctr"/>
                      <a:fld id="{3F467EA6-A169-4466-ADAF-6BDEFED2FB9B}" type="datetime4">
                        <a:rPr lang="en-GB" sz="900" b="0" smtClean="0">
                          <a:solidFill>
                            <a:schemeClr val="tx1"/>
                          </a:solidFill>
                        </a:rPr>
                        <a:pPr algn="ctr"/>
                        <a:t>04 June 2021</a:t>
                      </a:fld>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900" b="0" dirty="0">
                          <a:solidFill>
                            <a:schemeClr val="tx1"/>
                          </a:solidFill>
                        </a:rPr>
                        <a:t>Jon</a:t>
                      </a:r>
                      <a:r>
                        <a:rPr lang="en-GB" sz="900" b="0" baseline="0" dirty="0">
                          <a:solidFill>
                            <a:schemeClr val="tx1"/>
                          </a:solidFill>
                        </a:rPr>
                        <a:t> Taylor</a:t>
                      </a:r>
                      <a:endParaRPr lang="en-GB" sz="900" b="0" dirty="0">
                        <a:solidFill>
                          <a:schemeClr val="tx1"/>
                        </a:solidFill>
                      </a:endParaRPr>
                    </a:p>
                  </a:txBody>
                  <a:tcPr marL="121920" marR="12192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cxnSp>
        <p:nvCxnSpPr>
          <p:cNvPr id="10" name="Straight Connector 9"/>
          <p:cNvCxnSpPr/>
          <p:nvPr userDrawn="1"/>
        </p:nvCxnSpPr>
        <p:spPr>
          <a:xfrm>
            <a:off x="816000" y="1382400"/>
            <a:ext cx="1056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178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04/06/2021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741022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hyperlink" Target="https://www.rssb.co.uk/standards/changing-and-responding-to-standards/deviation-from-standards"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9.jpg"/><Relationship Id="rId5" Type="http://schemas.openxmlformats.org/officeDocument/2006/relationships/image" Target="../media/image7.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slide" Target="slide4.xml"/><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1.jpg"/><Relationship Id="rId11" Type="http://schemas.openxmlformats.org/officeDocument/2006/relationships/image" Target="../media/image7.png"/><Relationship Id="rId5" Type="http://schemas.openxmlformats.org/officeDocument/2006/relationships/image" Target="../media/image10.jpg"/><Relationship Id="rId10" Type="http://schemas.openxmlformats.org/officeDocument/2006/relationships/slide" Target="slide2.xml"/><Relationship Id="rId4" Type="http://schemas.openxmlformats.org/officeDocument/2006/relationships/image" Target="../media/image9.jpg"/><Relationship Id="rId9" Type="http://schemas.openxmlformats.org/officeDocument/2006/relationships/slide" Target="slide10.xml"/><Relationship Id="rId14" Type="http://schemas.openxmlformats.org/officeDocument/2006/relationships/slide" Target="slide9.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rssb.co.uk/standards-catalogue/CatalogueItem/RIS-2780-RST%20Iss%201-1" TargetMode="External"/><Relationship Id="rId3" Type="http://schemas.openxmlformats.org/officeDocument/2006/relationships/image" Target="../media/image12.jpg"/><Relationship Id="rId7" Type="http://schemas.openxmlformats.org/officeDocument/2006/relationships/slide" Target="slide3.xml"/><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slide" Target="slide5.xml"/><Relationship Id="rId11" Type="http://schemas.openxmlformats.org/officeDocument/2006/relationships/hyperlink" Target="https://www.rssb.co.uk/standards-catalogue/CatalogueItem/GMRT2100%20Iss%206-1" TargetMode="External"/><Relationship Id="rId5" Type="http://schemas.openxmlformats.org/officeDocument/2006/relationships/slide" Target="slide10.xml"/><Relationship Id="rId10" Type="http://schemas.openxmlformats.org/officeDocument/2006/relationships/image" Target="../media/image7.png"/><Relationship Id="rId4" Type="http://schemas.openxmlformats.org/officeDocument/2006/relationships/slide" Target="slide6.xml"/><Relationship Id="rId9" Type="http://schemas.openxmlformats.org/officeDocument/2006/relationships/slide" Target="slide2.xml"/><Relationship Id="rId14" Type="http://schemas.openxmlformats.org/officeDocument/2006/relationships/hyperlink" Target="https://www.rssb.co.uk/standards-catalogue/CatalogueItem/RIS-2706-RST%20Iss%202-1"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7.png"/><Relationship Id="rId3" Type="http://schemas.openxmlformats.org/officeDocument/2006/relationships/hyperlink" Target="https://www.rssb.co.uk/standards-catalogue/CatalogueItem/GEGN8615%20Iss%201" TargetMode="External"/><Relationship Id="rId7" Type="http://schemas.openxmlformats.org/officeDocument/2006/relationships/image" Target="../media/image14.png"/><Relationship Id="rId12"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slide" Target="slide3.xml"/><Relationship Id="rId11" Type="http://schemas.openxmlformats.org/officeDocument/2006/relationships/image" Target="../media/image15.png"/><Relationship Id="rId5" Type="http://schemas.openxmlformats.org/officeDocument/2006/relationships/hyperlink" Target="https://www.gov.uk/raib-reports/report-14-2019-fatal-accident-at-twerton" TargetMode="External"/><Relationship Id="rId10" Type="http://schemas.openxmlformats.org/officeDocument/2006/relationships/image" Target="../media/image6.png"/><Relationship Id="rId4" Type="http://schemas.openxmlformats.org/officeDocument/2006/relationships/hyperlink" Target="https://assets.publishing.service.gov.uk/government/uploads/system/uploads/attachment_data/file/946866/NTSN_Persons_with_Reduced_Mobility__PRM_.odt" TargetMode="External"/><Relationship Id="rId9" Type="http://schemas.openxmlformats.org/officeDocument/2006/relationships/image" Target="../media/image7.png"/><Relationship Id="rId1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9.svg"/><Relationship Id="rId3" Type="http://schemas.openxmlformats.org/officeDocument/2006/relationships/hyperlink" Target="https://www.rssb.co.uk/standards-catalogue/CatalogueItem/RIS-2713-RST%20Iss%201" TargetMode="External"/><Relationship Id="rId7" Type="http://schemas.openxmlformats.org/officeDocument/2006/relationships/image" Target="../media/image7.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image" Target="../media/image12.jpg"/><Relationship Id="rId5" Type="http://schemas.openxmlformats.org/officeDocument/2006/relationships/image" Target="../media/image14.png"/><Relationship Id="rId10" Type="http://schemas.openxmlformats.org/officeDocument/2006/relationships/image" Target="../media/image16.svg"/><Relationship Id="rId4" Type="http://schemas.openxmlformats.org/officeDocument/2006/relationships/slide" Target="slide3.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slide" Target="slide3.xml"/><Relationship Id="rId5" Type="http://schemas.openxmlformats.org/officeDocument/2006/relationships/slide" Target="slide8.xml"/><Relationship Id="rId4" Type="http://schemas.openxmlformats.org/officeDocument/2006/relationships/slide" Target="slide10.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0.jpg"/><Relationship Id="rId3" Type="http://schemas.openxmlformats.org/officeDocument/2006/relationships/hyperlink" Target="https://www.rssb.co.uk/standards-catalogue/CatalogueItem/RIS-0036-CCS%20Iss%202" TargetMode="External"/><Relationship Id="rId7" Type="http://schemas.openxmlformats.org/officeDocument/2006/relationships/image" Target="../media/image16.svg"/><Relationship Id="rId12"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5.png"/><Relationship Id="rId11" Type="http://schemas.openxmlformats.org/officeDocument/2006/relationships/image" Target="../media/image7.png"/><Relationship Id="rId5" Type="http://schemas.openxmlformats.org/officeDocument/2006/relationships/image" Target="../media/image19.svg"/><Relationship Id="rId10" Type="http://schemas.openxmlformats.org/officeDocument/2006/relationships/slide" Target="slide2.xml"/><Relationship Id="rId4" Type="http://schemas.openxmlformats.org/officeDocument/2006/relationships/image" Target="../media/image18.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hyperlink" Target="https://www.rssb.co.uk/standards-catalogue/CatalogueItem/GERT8000-RBBL%20Iss%2035-1" TargetMode="External"/><Relationship Id="rId13" Type="http://schemas.openxmlformats.org/officeDocument/2006/relationships/hyperlink" Target="https://www.rssb.co.uk/standards-catalogue/CatalogueItem/GERM8000-trainoperationsstaff%20Iss%209-1" TargetMode="External"/><Relationship Id="rId3" Type="http://schemas.openxmlformats.org/officeDocument/2006/relationships/image" Target="../media/image9.jpg"/><Relationship Id="rId7" Type="http://schemas.openxmlformats.org/officeDocument/2006/relationships/image" Target="../media/image7.png"/><Relationship Id="rId12" Type="http://schemas.openxmlformats.org/officeDocument/2006/relationships/hyperlink" Target="https://www.rssb.co.uk/standards-catalogue/CatalogueItem/GERM8000-signallersignallingtechnician%20Iss%209-1"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slide" Target="slide2.xml"/><Relationship Id="rId11" Type="http://schemas.openxmlformats.org/officeDocument/2006/relationships/hyperlink" Target="https://www.rssb.co.uk/standards-catalogue/CatalogueItem/GERM8000-master-module%20Iss%209-1" TargetMode="External"/><Relationship Id="rId5" Type="http://schemas.openxmlformats.org/officeDocument/2006/relationships/image" Target="../media/image14.png"/><Relationship Id="rId10" Type="http://schemas.openxmlformats.org/officeDocument/2006/relationships/hyperlink" Target="https://www.rssb.co.uk/standards-catalogue/CatalogueItem/GERT8000-SS2%20Iss%205-1" TargetMode="External"/><Relationship Id="rId4" Type="http://schemas.openxmlformats.org/officeDocument/2006/relationships/slide" Target="slide3.xml"/><Relationship Id="rId9" Type="http://schemas.openxmlformats.org/officeDocument/2006/relationships/image" Target="../media/image6.png"/><Relationship Id="rId14" Type="http://schemas.openxmlformats.org/officeDocument/2006/relationships/hyperlink" Target="https://www.rssb.co.uk/standards-catalogue/CatalogueItem/GERM8000-traindriver%20Iss%20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5075DEB-9829-42E1-AC68-0AC0578FD353}"/>
              </a:ext>
            </a:extLst>
          </p:cNvPr>
          <p:cNvSpPr/>
          <p:nvPr/>
        </p:nvSpPr>
        <p:spPr>
          <a:xfrm>
            <a:off x="1" y="2324510"/>
            <a:ext cx="9118298" cy="2230244"/>
          </a:xfrm>
          <a:prstGeom prst="roundRect">
            <a:avLst>
              <a:gd name="adj" fmla="val 0"/>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158227" y="2700001"/>
            <a:ext cx="8888818" cy="1384995"/>
          </a:xfrm>
        </p:spPr>
        <p:txBody>
          <a:bodyPr/>
          <a:lstStyle/>
          <a:p>
            <a:r>
              <a:rPr lang="en-GB" sz="3200" spc="-50" dirty="0">
                <a:solidFill>
                  <a:prstClr val="white"/>
                </a:solidFill>
              </a:rPr>
              <a:t>Changes to Standards – </a:t>
            </a:r>
            <a:br>
              <a:rPr lang="en-GB" sz="3200" spc="-50" dirty="0">
                <a:solidFill>
                  <a:prstClr val="white"/>
                </a:solidFill>
              </a:rPr>
            </a:br>
            <a:r>
              <a:rPr lang="en-GB" sz="3200" spc="-50" dirty="0">
                <a:solidFill>
                  <a:prstClr val="white"/>
                </a:solidFill>
              </a:rPr>
              <a:t>June 2021 interactive briefing slide deck</a:t>
            </a:r>
            <a:br>
              <a:rPr lang="en-GB" sz="3200" spc="-50" dirty="0">
                <a:solidFill>
                  <a:prstClr val="white"/>
                </a:solidFill>
              </a:rPr>
            </a:br>
            <a:r>
              <a:rPr lang="en-GB" sz="2000" b="1" spc="-50" dirty="0">
                <a:solidFill>
                  <a:srgbClr val="C00000"/>
                </a:solidFill>
              </a:rPr>
              <a:t>Please view in slideshow mode for the links and audio to work </a:t>
            </a:r>
            <a:endParaRPr lang="en-GB" sz="2000" b="1" i="1" dirty="0">
              <a:solidFill>
                <a:srgbClr val="C00000"/>
              </a:solidFill>
            </a:endParaRPr>
          </a:p>
        </p:txBody>
      </p:sp>
      <p:sp>
        <p:nvSpPr>
          <p:cNvPr id="5" name="Rectangle: Rounded Corners 4">
            <a:extLst>
              <a:ext uri="{FF2B5EF4-FFF2-40B4-BE49-F238E27FC236}">
                <a16:creationId xmlns:a16="http://schemas.microsoft.com/office/drawing/2014/main" id="{C480D732-AB7F-4285-BA13-EC07F59B55FA}"/>
              </a:ext>
            </a:extLst>
          </p:cNvPr>
          <p:cNvSpPr/>
          <p:nvPr/>
        </p:nvSpPr>
        <p:spPr>
          <a:xfrm>
            <a:off x="1" y="0"/>
            <a:ext cx="2981497" cy="2230243"/>
          </a:xfrm>
          <a:prstGeom prst="roundRect">
            <a:avLst>
              <a:gd name="adj" fmla="val 0"/>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E330F549-DF9E-41CD-8B66-2DEF5AE61441}"/>
              </a:ext>
            </a:extLst>
          </p:cNvPr>
          <p:cNvSpPr/>
          <p:nvPr/>
        </p:nvSpPr>
        <p:spPr>
          <a:xfrm>
            <a:off x="9202057" y="4606396"/>
            <a:ext cx="2989943" cy="2251604"/>
          </a:xfrm>
          <a:prstGeom prst="roundRect">
            <a:avLst>
              <a:gd name="adj" fmla="val 0"/>
            </a:avLst>
          </a:prstGeom>
          <a:solidFill>
            <a:srgbClr val="00584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3F2C41C7-EC3C-4195-985A-6E1FE4EB7499}"/>
              </a:ext>
            </a:extLst>
          </p:cNvPr>
          <p:cNvSpPr/>
          <p:nvPr/>
        </p:nvSpPr>
        <p:spPr>
          <a:xfrm>
            <a:off x="6128356" y="4612746"/>
            <a:ext cx="2989943" cy="2259898"/>
          </a:xfrm>
          <a:prstGeom prst="roundRect">
            <a:avLst>
              <a:gd name="adj" fmla="val 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D3321C6B-44F4-43B4-978A-5D3D80CBCB05}"/>
              </a:ext>
            </a:extLst>
          </p:cNvPr>
          <p:cNvSpPr/>
          <p:nvPr/>
        </p:nvSpPr>
        <p:spPr>
          <a:xfrm>
            <a:off x="9202055" y="2324510"/>
            <a:ext cx="2989943" cy="2230244"/>
          </a:xfrm>
          <a:prstGeom prst="roundRect">
            <a:avLst>
              <a:gd name="adj" fmla="val 0"/>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hlinkClick r:id="" action="ppaction://hlinkshowjump?jump=nextslide" highlightClick="1"/>
            <a:extLst>
              <a:ext uri="{FF2B5EF4-FFF2-40B4-BE49-F238E27FC236}">
                <a16:creationId xmlns:a16="http://schemas.microsoft.com/office/drawing/2014/main" id="{DA342A7F-F0DC-4AAA-B441-9D30E83C154D}"/>
              </a:ext>
            </a:extLst>
          </p:cNvPr>
          <p:cNvPicPr>
            <a:picLocks noChangeAspect="1"/>
          </p:cNvPicPr>
          <p:nvPr/>
        </p:nvPicPr>
        <p:blipFill>
          <a:blip r:embed="rId3"/>
          <a:stretch>
            <a:fillRect/>
          </a:stretch>
        </p:blipFill>
        <p:spPr>
          <a:xfrm>
            <a:off x="11290478" y="5991285"/>
            <a:ext cx="755970" cy="755970"/>
          </a:xfrm>
          <a:prstGeom prst="rect">
            <a:avLst/>
          </a:prstGeom>
        </p:spPr>
      </p:pic>
      <p:grpSp>
        <p:nvGrpSpPr>
          <p:cNvPr id="13" name="Group 12">
            <a:extLst>
              <a:ext uri="{FF2B5EF4-FFF2-40B4-BE49-F238E27FC236}">
                <a16:creationId xmlns:a16="http://schemas.microsoft.com/office/drawing/2014/main" id="{C37236D2-603F-424A-8B7E-F31F8E3A6969}"/>
              </a:ext>
            </a:extLst>
          </p:cNvPr>
          <p:cNvGrpSpPr/>
          <p:nvPr/>
        </p:nvGrpSpPr>
        <p:grpSpPr>
          <a:xfrm>
            <a:off x="155958" y="4564356"/>
            <a:ext cx="4821242" cy="1531644"/>
            <a:chOff x="155958" y="4564356"/>
            <a:chExt cx="4821242" cy="1531644"/>
          </a:xfrm>
        </p:grpSpPr>
        <p:sp>
          <p:nvSpPr>
            <p:cNvPr id="19" name="Rectangle: Rounded Corners 18">
              <a:extLst>
                <a:ext uri="{FF2B5EF4-FFF2-40B4-BE49-F238E27FC236}">
                  <a16:creationId xmlns:a16="http://schemas.microsoft.com/office/drawing/2014/main" id="{1CA67EA3-4413-418F-B5A0-355FB768A452}"/>
                </a:ext>
              </a:extLst>
            </p:cNvPr>
            <p:cNvSpPr/>
            <p:nvPr/>
          </p:nvSpPr>
          <p:spPr>
            <a:xfrm>
              <a:off x="155958" y="4564356"/>
              <a:ext cx="4331959" cy="15316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nSpc>
                  <a:spcPts val="1800"/>
                </a:lnSpc>
                <a:defRPr/>
              </a:pPr>
              <a:r>
                <a:rPr lang="en-GB" sz="1600" spc="-50" dirty="0">
                  <a:solidFill>
                    <a:schemeClr val="tx1"/>
                  </a:solidFill>
                </a:rPr>
                <a:t>The presentation is interactive,  you decide how to navigate through it, but you can always return to the main menu by clicking on the home icon. </a:t>
              </a:r>
            </a:p>
            <a:p>
              <a:pPr>
                <a:lnSpc>
                  <a:spcPts val="1800"/>
                </a:lnSpc>
                <a:defRPr/>
              </a:pPr>
              <a:endParaRPr lang="en-GB" sz="1600" spc="-50" dirty="0">
                <a:solidFill>
                  <a:schemeClr val="tx1"/>
                </a:solidFill>
              </a:endParaRPr>
            </a:p>
            <a:p>
              <a:pPr>
                <a:lnSpc>
                  <a:spcPts val="1800"/>
                </a:lnSpc>
                <a:defRPr/>
              </a:pPr>
              <a:r>
                <a:rPr lang="en-GB" sz="1600" spc="-50" dirty="0">
                  <a:solidFill>
                    <a:schemeClr val="tx1"/>
                  </a:solidFill>
                </a:rPr>
                <a:t>Some slides contain links to additional online content, these are indicated with an icon. </a:t>
              </a:r>
            </a:p>
          </p:txBody>
        </p:sp>
        <p:pic>
          <p:nvPicPr>
            <p:cNvPr id="20" name="Picture 19">
              <a:extLst>
                <a:ext uri="{FF2B5EF4-FFF2-40B4-BE49-F238E27FC236}">
                  <a16:creationId xmlns:a16="http://schemas.microsoft.com/office/drawing/2014/main" id="{506AD47D-E5EA-48F4-A085-A19586A2C93D}"/>
                </a:ext>
              </a:extLst>
            </p:cNvPr>
            <p:cNvPicPr>
              <a:picLocks noChangeAspect="1"/>
            </p:cNvPicPr>
            <p:nvPr/>
          </p:nvPicPr>
          <p:blipFill>
            <a:blip r:embed="rId4"/>
            <a:stretch>
              <a:fillRect/>
            </a:stretch>
          </p:blipFill>
          <p:spPr>
            <a:xfrm>
              <a:off x="4401200" y="5434510"/>
              <a:ext cx="576000" cy="576000"/>
            </a:xfrm>
            <a:prstGeom prst="rect">
              <a:avLst/>
            </a:prstGeom>
          </p:spPr>
        </p:pic>
        <p:pic>
          <p:nvPicPr>
            <p:cNvPr id="21" name="Picture 20">
              <a:hlinkClick r:id="rId5" action="ppaction://hlinksldjump"/>
              <a:extLst>
                <a:ext uri="{FF2B5EF4-FFF2-40B4-BE49-F238E27FC236}">
                  <a16:creationId xmlns:a16="http://schemas.microsoft.com/office/drawing/2014/main" id="{F279250C-7F8A-40DC-8661-8DF9A287CE38}"/>
                </a:ext>
              </a:extLst>
            </p:cNvPr>
            <p:cNvPicPr>
              <a:picLocks noChangeAspect="1"/>
            </p:cNvPicPr>
            <p:nvPr/>
          </p:nvPicPr>
          <p:blipFill>
            <a:blip r:embed="rId6"/>
            <a:stretch>
              <a:fillRect/>
            </a:stretch>
          </p:blipFill>
          <p:spPr>
            <a:xfrm>
              <a:off x="4401200" y="4649021"/>
              <a:ext cx="576000" cy="576000"/>
            </a:xfrm>
            <a:prstGeom prst="rect">
              <a:avLst/>
            </a:prstGeom>
          </p:spPr>
        </p:pic>
      </p:grpSp>
    </p:spTree>
    <p:extLst>
      <p:ext uri="{BB962C8B-B14F-4D97-AF65-F5344CB8AC3E}">
        <p14:creationId xmlns:p14="http://schemas.microsoft.com/office/powerpoint/2010/main" val="190550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highlightClick="1"/>
            <a:extLst>
              <a:ext uri="{FF2B5EF4-FFF2-40B4-BE49-F238E27FC236}">
                <a16:creationId xmlns:a16="http://schemas.microsoft.com/office/drawing/2014/main" id="{39D69DDD-229E-4CDE-9CDD-862A1CBA487E}"/>
              </a:ext>
            </a:extLst>
          </p:cNvPr>
          <p:cNvPicPr>
            <a:picLocks noChangeAspect="1"/>
          </p:cNvPicPr>
          <p:nvPr/>
        </p:nvPicPr>
        <p:blipFill>
          <a:blip r:embed="rId4"/>
          <a:stretch>
            <a:fillRect/>
          </a:stretch>
        </p:blipFill>
        <p:spPr>
          <a:xfrm>
            <a:off x="11272545" y="5987813"/>
            <a:ext cx="755970" cy="755970"/>
          </a:xfrm>
          <a:prstGeom prst="rect">
            <a:avLst/>
          </a:prstGeom>
        </p:spPr>
      </p:pic>
      <p:pic>
        <p:nvPicPr>
          <p:cNvPr id="3" name="Picture 2">
            <a:hlinkClick r:id="rId5"/>
            <a:extLst>
              <a:ext uri="{FF2B5EF4-FFF2-40B4-BE49-F238E27FC236}">
                <a16:creationId xmlns:a16="http://schemas.microsoft.com/office/drawing/2014/main" id="{133038D2-996F-4F1E-8F5B-9C39C4C41269}"/>
              </a:ext>
            </a:extLst>
          </p:cNvPr>
          <p:cNvPicPr>
            <a:picLocks noChangeAspect="1"/>
          </p:cNvPicPr>
          <p:nvPr/>
        </p:nvPicPr>
        <p:blipFill>
          <a:blip r:embed="rId6"/>
          <a:stretch>
            <a:fillRect/>
          </a:stretch>
        </p:blipFill>
        <p:spPr>
          <a:xfrm>
            <a:off x="261832" y="5969828"/>
            <a:ext cx="755970" cy="755970"/>
          </a:xfrm>
          <a:prstGeom prst="rect">
            <a:avLst/>
          </a:prstGeom>
        </p:spPr>
      </p:pic>
      <p:grpSp>
        <p:nvGrpSpPr>
          <p:cNvPr id="17" name="Group 16">
            <a:extLst>
              <a:ext uri="{FF2B5EF4-FFF2-40B4-BE49-F238E27FC236}">
                <a16:creationId xmlns:a16="http://schemas.microsoft.com/office/drawing/2014/main" id="{7C4716AD-4ED3-4F0C-B075-62F74A442C16}"/>
              </a:ext>
            </a:extLst>
          </p:cNvPr>
          <p:cNvGrpSpPr/>
          <p:nvPr/>
        </p:nvGrpSpPr>
        <p:grpSpPr>
          <a:xfrm>
            <a:off x="261832" y="798667"/>
            <a:ext cx="720000" cy="720000"/>
            <a:chOff x="9898604" y="4656219"/>
            <a:chExt cx="1062000" cy="1062000"/>
          </a:xfrm>
        </p:grpSpPr>
        <p:sp>
          <p:nvSpPr>
            <p:cNvPr id="19" name="Rectangle: Rounded Corners 18">
              <a:extLst>
                <a:ext uri="{FF2B5EF4-FFF2-40B4-BE49-F238E27FC236}">
                  <a16:creationId xmlns:a16="http://schemas.microsoft.com/office/drawing/2014/main" id="{2194873C-1053-432C-82E4-995F07F1F6AC}"/>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E42BEF1-5A67-4C3D-A2B7-E0A6E3109FCF}"/>
                </a:ext>
              </a:extLst>
            </p:cNvPr>
            <p:cNvGrpSpPr/>
            <p:nvPr/>
          </p:nvGrpSpPr>
          <p:grpSpPr>
            <a:xfrm>
              <a:off x="10109512" y="4886259"/>
              <a:ext cx="637034" cy="637878"/>
              <a:chOff x="4340646" y="4120058"/>
              <a:chExt cx="1469036" cy="1470983"/>
            </a:xfrm>
          </p:grpSpPr>
          <p:sp>
            <p:nvSpPr>
              <p:cNvPr id="21" name="Freeform: Shape 20">
                <a:extLst>
                  <a:ext uri="{FF2B5EF4-FFF2-40B4-BE49-F238E27FC236}">
                    <a16:creationId xmlns:a16="http://schemas.microsoft.com/office/drawing/2014/main" id="{3F00B7EC-6CEA-4A66-BE8B-68CAE9F767B0}"/>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reeform: Shape 21">
                <a:extLst>
                  <a:ext uri="{FF2B5EF4-FFF2-40B4-BE49-F238E27FC236}">
                    <a16:creationId xmlns:a16="http://schemas.microsoft.com/office/drawing/2014/main" id="{DC7E8A38-C857-4E15-834B-2923C152E128}"/>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 name="Title 1">
            <a:extLst>
              <a:ext uri="{FF2B5EF4-FFF2-40B4-BE49-F238E27FC236}">
                <a16:creationId xmlns:a16="http://schemas.microsoft.com/office/drawing/2014/main" id="{35536778-FA61-495B-A280-960BF0CF9F5C}"/>
              </a:ext>
            </a:extLst>
          </p:cNvPr>
          <p:cNvSpPr txBox="1">
            <a:spLocks/>
          </p:cNvSpPr>
          <p:nvPr/>
        </p:nvSpPr>
        <p:spPr>
          <a:xfrm>
            <a:off x="728736" y="6045708"/>
            <a:ext cx="5551040"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Link to deviations page on RSSB website </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rId7"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8"/>
          <a:stretch>
            <a:fillRect/>
          </a:stretch>
        </p:blipFill>
        <p:spPr>
          <a:xfrm>
            <a:off x="11290478" y="157163"/>
            <a:ext cx="755970" cy="755970"/>
          </a:xfrm>
          <a:prstGeom prst="rect">
            <a:avLst/>
          </a:prstGeom>
        </p:spPr>
      </p:pic>
      <p:sp>
        <p:nvSpPr>
          <p:cNvPr id="15" name="Title 1">
            <a:extLst>
              <a:ext uri="{FF2B5EF4-FFF2-40B4-BE49-F238E27FC236}">
                <a16:creationId xmlns:a16="http://schemas.microsoft.com/office/drawing/2014/main" id="{A3DE9ADC-A2EC-45A3-A8C5-53CEEAF5BE27}"/>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26" name="Rectangle: Rounded Corners 25">
            <a:extLst>
              <a:ext uri="{FF2B5EF4-FFF2-40B4-BE49-F238E27FC236}">
                <a16:creationId xmlns:a16="http://schemas.microsoft.com/office/drawing/2014/main" id="{3C94C168-699A-4E09-B7DB-564B5CC44F1F}"/>
              </a:ext>
            </a:extLst>
          </p:cNvPr>
          <p:cNvSpPr/>
          <p:nvPr/>
        </p:nvSpPr>
        <p:spPr>
          <a:xfrm>
            <a:off x="1063065" y="798667"/>
            <a:ext cx="10065867" cy="720000"/>
          </a:xfrm>
          <a:prstGeom prst="roundRect">
            <a:avLst>
              <a:gd name="adj" fmla="val 30718"/>
            </a:avLst>
          </a:prstGeom>
          <a:solidFill>
            <a:srgbClr val="00584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5 Deviations issued </a:t>
            </a:r>
          </a:p>
        </p:txBody>
      </p:sp>
      <p:sp>
        <p:nvSpPr>
          <p:cNvPr id="24" name="Rectangle: Rounded Corners 23">
            <a:hlinkClick r:id="" action="ppaction://noaction" highlightClick="1"/>
            <a:extLst>
              <a:ext uri="{FF2B5EF4-FFF2-40B4-BE49-F238E27FC236}">
                <a16:creationId xmlns:a16="http://schemas.microsoft.com/office/drawing/2014/main" id="{94A07704-A3D7-4562-9436-CC6A70306B41}"/>
              </a:ext>
            </a:extLst>
          </p:cNvPr>
          <p:cNvSpPr/>
          <p:nvPr/>
        </p:nvSpPr>
        <p:spPr>
          <a:xfrm>
            <a:off x="1063066" y="1678194"/>
            <a:ext cx="10065865"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89013" indent="-989013"/>
            <a:r>
              <a:rPr lang="en-GB" dirty="0">
                <a:solidFill>
                  <a:schemeClr val="tx1"/>
                </a:solidFill>
              </a:rPr>
              <a:t>21-006-DEV; GIRT7020 - GB Requirements for Platform Height, Platform Offset and Platform Width</a:t>
            </a:r>
          </a:p>
        </p:txBody>
      </p:sp>
      <p:sp>
        <p:nvSpPr>
          <p:cNvPr id="25" name="Rectangle: Rounded Corners 24">
            <a:hlinkClick r:id="" action="ppaction://noaction" highlightClick="1"/>
            <a:extLst>
              <a:ext uri="{FF2B5EF4-FFF2-40B4-BE49-F238E27FC236}">
                <a16:creationId xmlns:a16="http://schemas.microsoft.com/office/drawing/2014/main" id="{F015B62E-DCDD-43B4-A4CF-887F0577A3F2}"/>
              </a:ext>
            </a:extLst>
          </p:cNvPr>
          <p:cNvSpPr/>
          <p:nvPr/>
        </p:nvSpPr>
        <p:spPr>
          <a:xfrm>
            <a:off x="1063070" y="2574111"/>
            <a:ext cx="10065861"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89013" indent="-989013"/>
            <a:r>
              <a:rPr lang="en-GB" dirty="0">
                <a:solidFill>
                  <a:schemeClr val="tx1"/>
                </a:solidFill>
              </a:rPr>
              <a:t>21-012-DEV; GIRT7020 - GB Requirements for Platform Height, Platform Offset and Platform Width</a:t>
            </a:r>
          </a:p>
        </p:txBody>
      </p:sp>
      <p:sp>
        <p:nvSpPr>
          <p:cNvPr id="28" name="Rectangle: Rounded Corners 27">
            <a:hlinkClick r:id="" action="ppaction://noaction" highlightClick="1"/>
            <a:extLst>
              <a:ext uri="{FF2B5EF4-FFF2-40B4-BE49-F238E27FC236}">
                <a16:creationId xmlns:a16="http://schemas.microsoft.com/office/drawing/2014/main" id="{52A59AB8-3529-4976-B2D9-22152A94F10D}"/>
              </a:ext>
            </a:extLst>
          </p:cNvPr>
          <p:cNvSpPr/>
          <p:nvPr/>
        </p:nvSpPr>
        <p:spPr>
          <a:xfrm>
            <a:off x="1063070" y="3470028"/>
            <a:ext cx="10065861"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71563" indent="-1071563"/>
            <a:r>
              <a:rPr lang="en-GB" dirty="0">
                <a:solidFill>
                  <a:schemeClr val="tx1"/>
                </a:solidFill>
              </a:rPr>
              <a:t>21-003-DEV; GMRT2400 - Engineering Design of On-track Machines in Running Mode</a:t>
            </a:r>
          </a:p>
        </p:txBody>
      </p:sp>
      <p:sp>
        <p:nvSpPr>
          <p:cNvPr id="29" name="Rectangle: Rounded Corners 28">
            <a:hlinkClick r:id="" action="ppaction://noaction" highlightClick="1"/>
            <a:extLst>
              <a:ext uri="{FF2B5EF4-FFF2-40B4-BE49-F238E27FC236}">
                <a16:creationId xmlns:a16="http://schemas.microsoft.com/office/drawing/2014/main" id="{C36FA924-97C8-4996-A369-4C67AF1E21A5}"/>
              </a:ext>
            </a:extLst>
          </p:cNvPr>
          <p:cNvSpPr/>
          <p:nvPr/>
        </p:nvSpPr>
        <p:spPr>
          <a:xfrm>
            <a:off x="1063070" y="4365945"/>
            <a:ext cx="10065861"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071563" indent="-1071563"/>
            <a:r>
              <a:rPr lang="en-GB" dirty="0">
                <a:solidFill>
                  <a:schemeClr val="tx1"/>
                </a:solidFill>
              </a:rPr>
              <a:t>21-009-DEV; GIRT7020 - GB Requirements for Platform Height, Platform Offset and Platform Width</a:t>
            </a:r>
          </a:p>
        </p:txBody>
      </p:sp>
      <p:sp>
        <p:nvSpPr>
          <p:cNvPr id="31" name="Rectangle: Rounded Corners 30">
            <a:hlinkClick r:id="" action="ppaction://noaction" highlightClick="1"/>
            <a:extLst>
              <a:ext uri="{FF2B5EF4-FFF2-40B4-BE49-F238E27FC236}">
                <a16:creationId xmlns:a16="http://schemas.microsoft.com/office/drawing/2014/main" id="{1ED47908-FCDF-477B-A2CE-3DCD8D6F3BB8}"/>
              </a:ext>
            </a:extLst>
          </p:cNvPr>
          <p:cNvSpPr/>
          <p:nvPr/>
        </p:nvSpPr>
        <p:spPr>
          <a:xfrm>
            <a:off x="1063070" y="5261864"/>
            <a:ext cx="10065861"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417763" indent="-2417763"/>
            <a:r>
              <a:rPr lang="en-GB" dirty="0">
                <a:solidFill>
                  <a:schemeClr val="tx1"/>
                </a:solidFill>
              </a:rPr>
              <a:t>21-007-DEV; GMRT2141 - Permissible Track Forces and Resistance to Derailment and Roll-Over of Railway Vehicles </a:t>
            </a:r>
          </a:p>
        </p:txBody>
      </p:sp>
    </p:spTree>
    <p:extLst>
      <p:ext uri="{BB962C8B-B14F-4D97-AF65-F5344CB8AC3E}">
        <p14:creationId xmlns:p14="http://schemas.microsoft.com/office/powerpoint/2010/main" val="399642442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28FFD0D-0621-4BFE-B35B-FC605EE3174C}"/>
              </a:ext>
            </a:extLst>
          </p:cNvPr>
          <p:cNvSpPr txBox="1">
            <a:spLocks/>
          </p:cNvSpPr>
          <p:nvPr/>
        </p:nvSpPr>
        <p:spPr>
          <a:xfrm>
            <a:off x="2641600" y="-48079"/>
            <a:ext cx="6434081"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panose="020F0502020204030204"/>
                <a:ea typeface="+mj-ea"/>
                <a:cs typeface="+mj-cs"/>
              </a:rPr>
              <a:t>Standards planned for publishing in September 2021</a:t>
            </a:r>
            <a:endParaRPr kumimoji="0" lang="en-GB" sz="2400" b="0" i="1" u="none" strike="noStrike" kern="1200" cap="none" spc="0" normalizeH="0" baseline="0" noProof="0" dirty="0">
              <a:ln>
                <a:noFill/>
              </a:ln>
              <a:solidFill>
                <a:schemeClr val="tx1"/>
              </a:solidFill>
              <a:effectLst/>
              <a:uLnTx/>
              <a:uFillTx/>
              <a:latin typeface="Calibri" panose="020F0502020204030204"/>
              <a:ea typeface="+mj-ea"/>
              <a:cs typeface="+mj-cs"/>
            </a:endParaRPr>
          </a:p>
        </p:txBody>
      </p:sp>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9DFE6F2B-1AF1-41E3-8EFE-0F2748706EC4}"/>
              </a:ext>
            </a:extLst>
          </p:cNvPr>
          <p:cNvSpPr/>
          <p:nvPr/>
        </p:nvSpPr>
        <p:spPr>
          <a:xfrm>
            <a:off x="1073188" y="1375945"/>
            <a:ext cx="10065867" cy="720000"/>
          </a:xfrm>
          <a:prstGeom prst="roundRect">
            <a:avLst>
              <a:gd name="adj" fmla="val 30718"/>
            </a:avLst>
          </a:prstGeom>
          <a:solidFill>
            <a:schemeClr val="bg1"/>
          </a:solidFill>
          <a:ln w="38100">
            <a:solidFill>
              <a:srgbClr val="00A5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RIS-7705-INS Issue 1 Infrastructure Gauging Data Format</a:t>
            </a:r>
          </a:p>
        </p:txBody>
      </p:sp>
      <p:pic>
        <p:nvPicPr>
          <p:cNvPr id="20" name="Picture 19" descr="Icon&#10;&#10;Description automatically generated">
            <a:extLst>
              <a:ext uri="{FF2B5EF4-FFF2-40B4-BE49-F238E27FC236}">
                <a16:creationId xmlns:a16="http://schemas.microsoft.com/office/drawing/2014/main" id="{93F68F3D-53D6-4BDE-BEBB-E2C774F99C14}"/>
              </a:ext>
            </a:extLst>
          </p:cNvPr>
          <p:cNvPicPr>
            <a:picLocks noChangeAspect="1"/>
          </p:cNvPicPr>
          <p:nvPr/>
        </p:nvPicPr>
        <p:blipFill rotWithShape="1">
          <a:blip r:embed="rId5">
            <a:extLst>
              <a:ext uri="{28A0092B-C50C-407E-A947-70E740481C1C}">
                <a14:useLocalDpi xmlns:a14="http://schemas.microsoft.com/office/drawing/2010/main" val="0"/>
              </a:ext>
            </a:extLst>
          </a:blip>
          <a:srcRect l="7137" t="7169" r="7166" b="6928"/>
          <a:stretch/>
        </p:blipFill>
        <p:spPr>
          <a:xfrm>
            <a:off x="240110" y="1375945"/>
            <a:ext cx="718295" cy="720000"/>
          </a:xfrm>
          <a:prstGeom prst="ellipse">
            <a:avLst/>
          </a:prstGeom>
        </p:spPr>
      </p:pic>
      <p:sp>
        <p:nvSpPr>
          <p:cNvPr id="21" name="Rectangle: Rounded Corners 20">
            <a:hlinkClick r:id="" action="ppaction://noaction" highlightClick="1"/>
            <a:extLst>
              <a:ext uri="{FF2B5EF4-FFF2-40B4-BE49-F238E27FC236}">
                <a16:creationId xmlns:a16="http://schemas.microsoft.com/office/drawing/2014/main" id="{A3D6A9CE-9883-49FD-9108-D4751185C864}"/>
              </a:ext>
            </a:extLst>
          </p:cNvPr>
          <p:cNvSpPr/>
          <p:nvPr/>
        </p:nvSpPr>
        <p:spPr>
          <a:xfrm>
            <a:off x="1082713" y="2476574"/>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RIS-2700-RST  Issue 2 Verification of Conformity of Engineering Change to Rail Vehicles</a:t>
            </a:r>
          </a:p>
        </p:txBody>
      </p:sp>
      <p:pic>
        <p:nvPicPr>
          <p:cNvPr id="22" name="Picture 21" descr="Icon&#10;&#10;Description automatically generated">
            <a:extLst>
              <a:ext uri="{FF2B5EF4-FFF2-40B4-BE49-F238E27FC236}">
                <a16:creationId xmlns:a16="http://schemas.microsoft.com/office/drawing/2014/main" id="{E38298DA-F18B-4D78-B939-451CF403201C}"/>
              </a:ext>
            </a:extLst>
          </p:cNvPr>
          <p:cNvPicPr>
            <a:picLocks noChangeAspect="1"/>
          </p:cNvPicPr>
          <p:nvPr/>
        </p:nvPicPr>
        <p:blipFill rotWithShape="1">
          <a:blip r:embed="rId6">
            <a:extLst>
              <a:ext uri="{28A0092B-C50C-407E-A947-70E740481C1C}">
                <a14:useLocalDpi xmlns:a14="http://schemas.microsoft.com/office/drawing/2010/main" val="0"/>
              </a:ext>
            </a:extLst>
          </a:blip>
          <a:srcRect l="7050" t="7170" r="7183" b="6974"/>
          <a:stretch/>
        </p:blipFill>
        <p:spPr>
          <a:xfrm>
            <a:off x="221650" y="2476574"/>
            <a:ext cx="755214" cy="756000"/>
          </a:xfrm>
          <a:prstGeom prst="ellipse">
            <a:avLst/>
          </a:prstGeom>
        </p:spPr>
      </p:pic>
      <p:pic>
        <p:nvPicPr>
          <p:cNvPr id="23" name="Picture 22" descr="Icon&#10;&#10;Description automatically generated">
            <a:extLst>
              <a:ext uri="{FF2B5EF4-FFF2-40B4-BE49-F238E27FC236}">
                <a16:creationId xmlns:a16="http://schemas.microsoft.com/office/drawing/2014/main" id="{DD80888C-C654-405F-8D84-772911AB6666}"/>
              </a:ext>
            </a:extLst>
          </p:cNvPr>
          <p:cNvPicPr>
            <a:picLocks noChangeAspect="1"/>
          </p:cNvPicPr>
          <p:nvPr/>
        </p:nvPicPr>
        <p:blipFill rotWithShape="1">
          <a:blip r:embed="rId7">
            <a:extLst>
              <a:ext uri="{28A0092B-C50C-407E-A947-70E740481C1C}">
                <a14:useLocalDpi xmlns:a14="http://schemas.microsoft.com/office/drawing/2010/main" val="0"/>
              </a:ext>
            </a:extLst>
          </a:blip>
          <a:srcRect l="6907" t="6800" r="6784" b="6642"/>
          <a:stretch/>
        </p:blipFill>
        <p:spPr>
          <a:xfrm>
            <a:off x="240292" y="3577203"/>
            <a:ext cx="717930" cy="720000"/>
          </a:xfrm>
          <a:prstGeom prst="ellipse">
            <a:avLst/>
          </a:prstGeom>
        </p:spPr>
      </p:pic>
      <p:sp>
        <p:nvSpPr>
          <p:cNvPr id="24" name="Rectangle: Rounded Corners 23">
            <a:hlinkClick r:id="" action="ppaction://noaction" highlightClick="1"/>
            <a:extLst>
              <a:ext uri="{FF2B5EF4-FFF2-40B4-BE49-F238E27FC236}">
                <a16:creationId xmlns:a16="http://schemas.microsoft.com/office/drawing/2014/main" id="{BBAABB37-E49A-43F3-BE7F-B9F4EE726C5B}"/>
              </a:ext>
            </a:extLst>
          </p:cNvPr>
          <p:cNvSpPr/>
          <p:nvPr/>
        </p:nvSpPr>
        <p:spPr>
          <a:xfrm>
            <a:off x="1082713" y="3577203"/>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RSSB-GBMR-OC Issue 3 RSSB Operational Concept for the Mainline Railway </a:t>
            </a:r>
          </a:p>
        </p:txBody>
      </p:sp>
      <p:pic>
        <p:nvPicPr>
          <p:cNvPr id="25" name="Picture 24" descr="Icon&#10;&#10;Description automatically generated">
            <a:extLst>
              <a:ext uri="{FF2B5EF4-FFF2-40B4-BE49-F238E27FC236}">
                <a16:creationId xmlns:a16="http://schemas.microsoft.com/office/drawing/2014/main" id="{A7AC482D-4118-46B4-A6A9-516E2E729F21}"/>
              </a:ext>
            </a:extLst>
          </p:cNvPr>
          <p:cNvPicPr>
            <a:picLocks noChangeAspect="1"/>
          </p:cNvPicPr>
          <p:nvPr/>
        </p:nvPicPr>
        <p:blipFill rotWithShape="1">
          <a:blip r:embed="rId7">
            <a:extLst>
              <a:ext uri="{28A0092B-C50C-407E-A947-70E740481C1C}">
                <a14:useLocalDpi xmlns:a14="http://schemas.microsoft.com/office/drawing/2010/main" val="0"/>
              </a:ext>
            </a:extLst>
          </a:blip>
          <a:srcRect l="6907" t="6800" r="6784" b="6642"/>
          <a:stretch/>
        </p:blipFill>
        <p:spPr>
          <a:xfrm>
            <a:off x="240292" y="4677833"/>
            <a:ext cx="717930" cy="720000"/>
          </a:xfrm>
          <a:prstGeom prst="ellipse">
            <a:avLst/>
          </a:prstGeom>
        </p:spPr>
      </p:pic>
      <p:sp>
        <p:nvSpPr>
          <p:cNvPr id="26" name="Rectangle: Rounded Corners 25">
            <a:hlinkClick r:id="" action="ppaction://noaction" highlightClick="1"/>
            <a:extLst>
              <a:ext uri="{FF2B5EF4-FFF2-40B4-BE49-F238E27FC236}">
                <a16:creationId xmlns:a16="http://schemas.microsoft.com/office/drawing/2014/main" id="{BCED56AD-5307-44D3-96BB-B585F9771C0C}"/>
              </a:ext>
            </a:extLst>
          </p:cNvPr>
          <p:cNvSpPr/>
          <p:nvPr/>
        </p:nvSpPr>
        <p:spPr>
          <a:xfrm>
            <a:off x="1082713" y="4677833"/>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Rulebook September 2021 update – 19 Modules and Handbooks </a:t>
            </a:r>
          </a:p>
        </p:txBody>
      </p:sp>
    </p:spTree>
    <p:extLst>
      <p:ext uri="{BB962C8B-B14F-4D97-AF65-F5344CB8AC3E}">
        <p14:creationId xmlns:p14="http://schemas.microsoft.com/office/powerpoint/2010/main" val="1398949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D6EFD2D-A5CE-42AE-910C-479F314AF6F8}"/>
              </a:ext>
            </a:extLst>
          </p:cNvPr>
          <p:cNvSpPr txBox="1">
            <a:spLocks/>
          </p:cNvSpPr>
          <p:nvPr/>
        </p:nvSpPr>
        <p:spPr>
          <a:xfrm>
            <a:off x="2345950" y="-45683"/>
            <a:ext cx="7500101"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a:ea typeface="+mj-ea"/>
                <a:cs typeface="+mj-cs"/>
              </a:rPr>
              <a:t>Standards currently being drafted and due for consultation </a:t>
            </a:r>
            <a:endParaRPr kumimoji="0" lang="en-GB" sz="24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9DFE6F2B-1AF1-41E3-8EFE-0F2748706EC4}"/>
              </a:ext>
            </a:extLst>
          </p:cNvPr>
          <p:cNvSpPr/>
          <p:nvPr/>
        </p:nvSpPr>
        <p:spPr>
          <a:xfrm>
            <a:off x="1073188" y="1314985"/>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RIS-3784-TOM Issue 1 - Multi-Mode Signage</a:t>
            </a:r>
          </a:p>
        </p:txBody>
      </p:sp>
      <p:sp>
        <p:nvSpPr>
          <p:cNvPr id="21" name="Rectangle: Rounded Corners 20">
            <a:hlinkClick r:id="" action="ppaction://noaction" highlightClick="1"/>
            <a:extLst>
              <a:ext uri="{FF2B5EF4-FFF2-40B4-BE49-F238E27FC236}">
                <a16:creationId xmlns:a16="http://schemas.microsoft.com/office/drawing/2014/main" id="{A3D6A9CE-9883-49FD-9108-D4751185C864}"/>
              </a:ext>
            </a:extLst>
          </p:cNvPr>
          <p:cNvSpPr/>
          <p:nvPr/>
        </p:nvSpPr>
        <p:spPr>
          <a:xfrm>
            <a:off x="1082713" y="2151200"/>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00" indent="-3048000"/>
            <a:r>
              <a:rPr lang="en-GB" dirty="0">
                <a:solidFill>
                  <a:schemeClr val="tx1"/>
                </a:solidFill>
              </a:rPr>
              <a:t>GERT8273 Issue 1 (Withdrawal) - Assessment of Compatibility of Rolling Stock  and Infrastructure - Gauging and Stepping Distances </a:t>
            </a:r>
          </a:p>
        </p:txBody>
      </p:sp>
      <p:pic>
        <p:nvPicPr>
          <p:cNvPr id="22" name="Picture 21" descr="Icon&#10;&#10;Description automatically generated">
            <a:extLst>
              <a:ext uri="{FF2B5EF4-FFF2-40B4-BE49-F238E27FC236}">
                <a16:creationId xmlns:a16="http://schemas.microsoft.com/office/drawing/2014/main" id="{E38298DA-F18B-4D78-B939-451CF403201C}"/>
              </a:ext>
            </a:extLst>
          </p:cNvPr>
          <p:cNvPicPr>
            <a:picLocks noChangeAspect="1"/>
          </p:cNvPicPr>
          <p:nvPr/>
        </p:nvPicPr>
        <p:blipFill rotWithShape="1">
          <a:blip r:embed="rId5">
            <a:extLst>
              <a:ext uri="{28A0092B-C50C-407E-A947-70E740481C1C}">
                <a14:useLocalDpi xmlns:a14="http://schemas.microsoft.com/office/drawing/2010/main" val="0"/>
              </a:ext>
            </a:extLst>
          </a:blip>
          <a:srcRect l="7050" t="7170" r="7183" b="6974"/>
          <a:stretch/>
        </p:blipFill>
        <p:spPr>
          <a:xfrm>
            <a:off x="240292" y="2945987"/>
            <a:ext cx="755214" cy="756000"/>
          </a:xfrm>
          <a:prstGeom prst="ellipse">
            <a:avLst/>
          </a:prstGeom>
        </p:spPr>
      </p:pic>
      <p:sp>
        <p:nvSpPr>
          <p:cNvPr id="24" name="Rectangle: Rounded Corners 23">
            <a:hlinkClick r:id="" action="ppaction://noaction" highlightClick="1"/>
            <a:extLst>
              <a:ext uri="{FF2B5EF4-FFF2-40B4-BE49-F238E27FC236}">
                <a16:creationId xmlns:a16="http://schemas.microsoft.com/office/drawing/2014/main" id="{BBAABB37-E49A-43F3-BE7F-B9F4EE726C5B}"/>
              </a:ext>
            </a:extLst>
          </p:cNvPr>
          <p:cNvSpPr/>
          <p:nvPr/>
        </p:nvSpPr>
        <p:spPr>
          <a:xfrm>
            <a:off x="1082713" y="2981987"/>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2163" indent="-2062163"/>
            <a:r>
              <a:rPr lang="en-GB" dirty="0">
                <a:solidFill>
                  <a:schemeClr val="tx1"/>
                </a:solidFill>
              </a:rPr>
              <a:t>RIS-8273-RST Issue 1 - Assessment of Compatibility of Rolling Stock  and Infrastructure - Gauging and Stepping Distances </a:t>
            </a:r>
          </a:p>
        </p:txBody>
      </p:sp>
      <p:pic>
        <p:nvPicPr>
          <p:cNvPr id="25" name="Picture 24" descr="Icon&#10;&#10;Description automatically generated">
            <a:extLst>
              <a:ext uri="{FF2B5EF4-FFF2-40B4-BE49-F238E27FC236}">
                <a16:creationId xmlns:a16="http://schemas.microsoft.com/office/drawing/2014/main" id="{A7AC482D-4118-46B4-A6A9-516E2E729F21}"/>
              </a:ext>
            </a:extLst>
          </p:cNvPr>
          <p:cNvPicPr>
            <a:picLocks noChangeAspect="1"/>
          </p:cNvPicPr>
          <p:nvPr/>
        </p:nvPicPr>
        <p:blipFill rotWithShape="1">
          <a:blip r:embed="rId6">
            <a:extLst>
              <a:ext uri="{28A0092B-C50C-407E-A947-70E740481C1C}">
                <a14:useLocalDpi xmlns:a14="http://schemas.microsoft.com/office/drawing/2010/main" val="0"/>
              </a:ext>
            </a:extLst>
          </a:blip>
          <a:srcRect l="6907" t="6800" r="6784" b="6642"/>
          <a:stretch/>
        </p:blipFill>
        <p:spPr>
          <a:xfrm>
            <a:off x="258934" y="1351560"/>
            <a:ext cx="717930" cy="720000"/>
          </a:xfrm>
          <a:prstGeom prst="ellipse">
            <a:avLst/>
          </a:prstGeom>
        </p:spPr>
      </p:pic>
      <p:sp>
        <p:nvSpPr>
          <p:cNvPr id="26" name="Rectangle: Rounded Corners 25">
            <a:hlinkClick r:id="" action="ppaction://noaction" highlightClick="1"/>
            <a:extLst>
              <a:ext uri="{FF2B5EF4-FFF2-40B4-BE49-F238E27FC236}">
                <a16:creationId xmlns:a16="http://schemas.microsoft.com/office/drawing/2014/main" id="{BCED56AD-5307-44D3-96BB-B585F9771C0C}"/>
              </a:ext>
            </a:extLst>
          </p:cNvPr>
          <p:cNvSpPr/>
          <p:nvPr/>
        </p:nvSpPr>
        <p:spPr>
          <a:xfrm>
            <a:off x="1082713" y="3825770"/>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GMRT2173 Issue 4 - Size of Vehicles and Position of Equipment </a:t>
            </a:r>
          </a:p>
        </p:txBody>
      </p:sp>
      <p:sp>
        <p:nvSpPr>
          <p:cNvPr id="27" name="Title 1">
            <a:extLst>
              <a:ext uri="{FF2B5EF4-FFF2-40B4-BE49-F238E27FC236}">
                <a16:creationId xmlns:a16="http://schemas.microsoft.com/office/drawing/2014/main" id="{B53948D5-35E4-4106-AC39-E7CD3F46CA11}"/>
              </a:ext>
            </a:extLst>
          </p:cNvPr>
          <p:cNvSpPr txBox="1">
            <a:spLocks/>
          </p:cNvSpPr>
          <p:nvPr/>
        </p:nvSpPr>
        <p:spPr>
          <a:xfrm>
            <a:off x="2978282" y="687748"/>
            <a:ext cx="6307810"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normalizeH="0" baseline="0" noProof="0" dirty="0">
                <a:ln>
                  <a:noFill/>
                </a:ln>
                <a:solidFill>
                  <a:schemeClr val="tx1"/>
                </a:solidFill>
                <a:effectLst/>
                <a:uLnTx/>
                <a:uFillTx/>
                <a:latin typeface="Calibri"/>
                <a:ea typeface="+mj-ea"/>
                <a:cs typeface="+mj-cs"/>
              </a:rPr>
              <a:t>August</a:t>
            </a:r>
            <a:r>
              <a:rPr kumimoji="0" lang="en-GB" sz="2000" b="0" i="0" u="none" strike="noStrike" kern="1200" cap="none" normalizeH="0" noProof="0" dirty="0">
                <a:ln>
                  <a:noFill/>
                </a:ln>
                <a:solidFill>
                  <a:schemeClr val="tx1"/>
                </a:solidFill>
                <a:effectLst/>
                <a:uLnTx/>
                <a:uFillTx/>
                <a:latin typeface="Calibri"/>
                <a:ea typeface="+mj-ea"/>
                <a:cs typeface="+mj-cs"/>
              </a:rPr>
              <a:t> 2021</a:t>
            </a:r>
            <a:endParaRPr kumimoji="0" lang="en-GB" sz="2000" b="0" i="1" u="none" strike="noStrike" kern="1200" cap="none" normalizeH="0" baseline="0" noProof="0" dirty="0">
              <a:ln>
                <a:noFill/>
              </a:ln>
              <a:solidFill>
                <a:schemeClr val="tx1"/>
              </a:solidFill>
              <a:effectLst/>
              <a:uLnTx/>
              <a:uFillTx/>
              <a:latin typeface="Calibri"/>
              <a:ea typeface="+mj-ea"/>
              <a:cs typeface="+mj-cs"/>
            </a:endParaRPr>
          </a:p>
        </p:txBody>
      </p:sp>
      <p:sp>
        <p:nvSpPr>
          <p:cNvPr id="28" name="Rectangle: Rounded Corners 27">
            <a:hlinkClick r:id="" action="ppaction://noaction" highlightClick="1"/>
            <a:extLst>
              <a:ext uri="{FF2B5EF4-FFF2-40B4-BE49-F238E27FC236}">
                <a16:creationId xmlns:a16="http://schemas.microsoft.com/office/drawing/2014/main" id="{C5D05821-090B-42E7-8F8C-63D60FCC3916}"/>
              </a:ext>
            </a:extLst>
          </p:cNvPr>
          <p:cNvSpPr/>
          <p:nvPr/>
        </p:nvSpPr>
        <p:spPr>
          <a:xfrm>
            <a:off x="1096831" y="4660488"/>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RIS-2773-RST Issue 2 - Format and Methods for defining Vehicle Gauging Data </a:t>
            </a:r>
          </a:p>
        </p:txBody>
      </p:sp>
      <p:pic>
        <p:nvPicPr>
          <p:cNvPr id="29" name="Picture 28" descr="Icon&#10;&#10;Description automatically generated">
            <a:extLst>
              <a:ext uri="{FF2B5EF4-FFF2-40B4-BE49-F238E27FC236}">
                <a16:creationId xmlns:a16="http://schemas.microsoft.com/office/drawing/2014/main" id="{96BD0397-4EA3-4A12-AC09-2469F9B68686}"/>
              </a:ext>
            </a:extLst>
          </p:cNvPr>
          <p:cNvPicPr>
            <a:picLocks noChangeAspect="1"/>
          </p:cNvPicPr>
          <p:nvPr/>
        </p:nvPicPr>
        <p:blipFill rotWithShape="1">
          <a:blip r:embed="rId5">
            <a:extLst>
              <a:ext uri="{28A0092B-C50C-407E-A947-70E740481C1C}">
                <a14:useLocalDpi xmlns:a14="http://schemas.microsoft.com/office/drawing/2010/main" val="0"/>
              </a:ext>
            </a:extLst>
          </a:blip>
          <a:srcRect l="7050" t="7170" r="7183" b="6974"/>
          <a:stretch/>
        </p:blipFill>
        <p:spPr>
          <a:xfrm>
            <a:off x="240292" y="4642488"/>
            <a:ext cx="755214" cy="756000"/>
          </a:xfrm>
          <a:prstGeom prst="ellipse">
            <a:avLst/>
          </a:prstGeom>
        </p:spPr>
      </p:pic>
      <p:pic>
        <p:nvPicPr>
          <p:cNvPr id="30" name="Picture 29" descr="Icon&#10;&#10;Description automatically generated">
            <a:extLst>
              <a:ext uri="{FF2B5EF4-FFF2-40B4-BE49-F238E27FC236}">
                <a16:creationId xmlns:a16="http://schemas.microsoft.com/office/drawing/2014/main" id="{2DD5134B-C1E7-4248-A1FF-3B93987F14CE}"/>
              </a:ext>
            </a:extLst>
          </p:cNvPr>
          <p:cNvPicPr>
            <a:picLocks noChangeAspect="1"/>
          </p:cNvPicPr>
          <p:nvPr/>
        </p:nvPicPr>
        <p:blipFill rotWithShape="1">
          <a:blip r:embed="rId5">
            <a:extLst>
              <a:ext uri="{28A0092B-C50C-407E-A947-70E740481C1C}">
                <a14:useLocalDpi xmlns:a14="http://schemas.microsoft.com/office/drawing/2010/main" val="0"/>
              </a:ext>
            </a:extLst>
          </a:blip>
          <a:srcRect l="7050" t="7170" r="7183" b="6974"/>
          <a:stretch/>
        </p:blipFill>
        <p:spPr>
          <a:xfrm>
            <a:off x="240292" y="3807770"/>
            <a:ext cx="755214" cy="756000"/>
          </a:xfrm>
          <a:prstGeom prst="ellipse">
            <a:avLst/>
          </a:prstGeom>
        </p:spPr>
      </p:pic>
      <p:pic>
        <p:nvPicPr>
          <p:cNvPr id="31" name="Picture 30" descr="Icon&#10;&#10;Description automatically generated">
            <a:extLst>
              <a:ext uri="{FF2B5EF4-FFF2-40B4-BE49-F238E27FC236}">
                <a16:creationId xmlns:a16="http://schemas.microsoft.com/office/drawing/2014/main" id="{D7805FAB-8026-4D0D-AC03-BEBFFC8520B0}"/>
              </a:ext>
            </a:extLst>
          </p:cNvPr>
          <p:cNvPicPr>
            <a:picLocks noChangeAspect="1"/>
          </p:cNvPicPr>
          <p:nvPr/>
        </p:nvPicPr>
        <p:blipFill rotWithShape="1">
          <a:blip r:embed="rId5">
            <a:extLst>
              <a:ext uri="{28A0092B-C50C-407E-A947-70E740481C1C}">
                <a14:useLocalDpi xmlns:a14="http://schemas.microsoft.com/office/drawing/2010/main" val="0"/>
              </a:ext>
            </a:extLst>
          </a:blip>
          <a:srcRect l="7050" t="7170" r="7183" b="6974"/>
          <a:stretch/>
        </p:blipFill>
        <p:spPr>
          <a:xfrm>
            <a:off x="240292" y="2132806"/>
            <a:ext cx="755214" cy="756000"/>
          </a:xfrm>
          <a:prstGeom prst="ellipse">
            <a:avLst/>
          </a:prstGeom>
        </p:spPr>
      </p:pic>
      <p:sp>
        <p:nvSpPr>
          <p:cNvPr id="33" name="Arrow: Down 32">
            <a:hlinkClick r:id="" action="ppaction://hlinkshowjump?jump=nextslide" highlightClick="1"/>
            <a:extLst>
              <a:ext uri="{FF2B5EF4-FFF2-40B4-BE49-F238E27FC236}">
                <a16:creationId xmlns:a16="http://schemas.microsoft.com/office/drawing/2014/main" id="{5B476927-E1F3-4210-AA67-FCD9A9E8F494}"/>
              </a:ext>
            </a:extLst>
          </p:cNvPr>
          <p:cNvSpPr/>
          <p:nvPr/>
        </p:nvSpPr>
        <p:spPr>
          <a:xfrm>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itle 1">
            <a:extLst>
              <a:ext uri="{FF2B5EF4-FFF2-40B4-BE49-F238E27FC236}">
                <a16:creationId xmlns:a16="http://schemas.microsoft.com/office/drawing/2014/main" id="{187769C4-35E0-46C2-9A8F-B81FAA4D8CA5}"/>
              </a:ext>
            </a:extLst>
          </p:cNvPr>
          <p:cNvSpPr txBox="1">
            <a:spLocks/>
          </p:cNvSpPr>
          <p:nvPr/>
        </p:nvSpPr>
        <p:spPr>
          <a:xfrm>
            <a:off x="1785991" y="5703693"/>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More Standards </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1962982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Icon&#10;&#10;Description automatically generated">
            <a:extLst>
              <a:ext uri="{FF2B5EF4-FFF2-40B4-BE49-F238E27FC236}">
                <a16:creationId xmlns:a16="http://schemas.microsoft.com/office/drawing/2014/main" id="{5356FA2B-0EBE-41F2-A168-C63E9872B563}"/>
              </a:ext>
            </a:extLst>
          </p:cNvPr>
          <p:cNvPicPr>
            <a:picLocks noChangeAspect="1"/>
          </p:cNvPicPr>
          <p:nvPr/>
        </p:nvPicPr>
        <p:blipFill rotWithShape="1">
          <a:blip r:embed="rId3">
            <a:extLst>
              <a:ext uri="{28A0092B-C50C-407E-A947-70E740481C1C}">
                <a14:useLocalDpi xmlns:a14="http://schemas.microsoft.com/office/drawing/2010/main" val="0"/>
              </a:ext>
            </a:extLst>
          </a:blip>
          <a:srcRect l="7050" t="7170" r="7183" b="6974"/>
          <a:stretch/>
        </p:blipFill>
        <p:spPr>
          <a:xfrm>
            <a:off x="202003" y="4266883"/>
            <a:ext cx="755214" cy="756000"/>
          </a:xfrm>
          <a:prstGeom prst="ellipse">
            <a:avLst/>
          </a:prstGeom>
        </p:spPr>
      </p:pic>
      <p:pic>
        <p:nvPicPr>
          <p:cNvPr id="13" name="Picture 12">
            <a:hlinkClick r:id="rId4"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5"/>
          <a:stretch>
            <a:fillRect/>
          </a:stretch>
        </p:blipFill>
        <p:spPr>
          <a:xfrm>
            <a:off x="11290478" y="157163"/>
            <a:ext cx="755970" cy="755970"/>
          </a:xfrm>
          <a:prstGeom prst="rect">
            <a:avLst/>
          </a:prstGeom>
        </p:spPr>
      </p:pic>
      <p:sp>
        <p:nvSpPr>
          <p:cNvPr id="19" name="Rectangle: Rounded Corners 18">
            <a:hlinkClick r:id="" action="ppaction://noaction" highlightClick="1"/>
            <a:extLst>
              <a:ext uri="{FF2B5EF4-FFF2-40B4-BE49-F238E27FC236}">
                <a16:creationId xmlns:a16="http://schemas.microsoft.com/office/drawing/2014/main" id="{9DFE6F2B-1AF1-41E3-8EFE-0F2748706EC4}"/>
              </a:ext>
            </a:extLst>
          </p:cNvPr>
          <p:cNvSpPr/>
          <p:nvPr/>
        </p:nvSpPr>
        <p:spPr>
          <a:xfrm>
            <a:off x="1073188" y="1314985"/>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RIS-3119-TOM Issue 3 - Accident and Incident Investigation </a:t>
            </a:r>
          </a:p>
        </p:txBody>
      </p:sp>
      <p:sp>
        <p:nvSpPr>
          <p:cNvPr id="21" name="Rectangle: Rounded Corners 20">
            <a:hlinkClick r:id="" action="ppaction://noaction" highlightClick="1"/>
            <a:extLst>
              <a:ext uri="{FF2B5EF4-FFF2-40B4-BE49-F238E27FC236}">
                <a16:creationId xmlns:a16="http://schemas.microsoft.com/office/drawing/2014/main" id="{A3D6A9CE-9883-49FD-9108-D4751185C864}"/>
              </a:ext>
            </a:extLst>
          </p:cNvPr>
          <p:cNvSpPr/>
          <p:nvPr/>
        </p:nvSpPr>
        <p:spPr>
          <a:xfrm>
            <a:off x="1082713" y="2151200"/>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67025" indent="-2867025"/>
            <a:r>
              <a:rPr lang="en-GB" dirty="0">
                <a:solidFill>
                  <a:schemeClr val="tx1"/>
                </a:solidFill>
              </a:rPr>
              <a:t>RIS-8070-TOM Issue 2 Testing Railway Safety Critical Workers for Drugs and Alcohol</a:t>
            </a:r>
          </a:p>
        </p:txBody>
      </p:sp>
      <p:sp>
        <p:nvSpPr>
          <p:cNvPr id="24" name="Rectangle: Rounded Corners 23">
            <a:hlinkClick r:id="" action="ppaction://noaction" highlightClick="1"/>
            <a:extLst>
              <a:ext uri="{FF2B5EF4-FFF2-40B4-BE49-F238E27FC236}">
                <a16:creationId xmlns:a16="http://schemas.microsoft.com/office/drawing/2014/main" id="{BBAABB37-E49A-43F3-BE7F-B9F4EE726C5B}"/>
              </a:ext>
            </a:extLst>
          </p:cNvPr>
          <p:cNvSpPr/>
          <p:nvPr/>
        </p:nvSpPr>
        <p:spPr>
          <a:xfrm>
            <a:off x="1082713" y="2981987"/>
            <a:ext cx="10065867" cy="720000"/>
          </a:xfrm>
          <a:prstGeom prst="roundRect">
            <a:avLst>
              <a:gd name="adj" fmla="val 30718"/>
            </a:avLst>
          </a:prstGeom>
          <a:solidFill>
            <a:schemeClr val="bg1"/>
          </a:solidFill>
          <a:ln w="38100">
            <a:solidFill>
              <a:srgbClr val="00A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0700" indent="-1790700"/>
            <a:r>
              <a:rPr lang="en-GB" dirty="0">
                <a:solidFill>
                  <a:schemeClr val="tx1"/>
                </a:solidFill>
              </a:rPr>
              <a:t>GEGN8570 Issue 2 (Withdrawal) Guidance on the Management of Drugs and Alcohol </a:t>
            </a:r>
          </a:p>
        </p:txBody>
      </p:sp>
      <p:pic>
        <p:nvPicPr>
          <p:cNvPr id="25" name="Picture 24" descr="Icon&#10;&#10;Description automatically generated">
            <a:extLst>
              <a:ext uri="{FF2B5EF4-FFF2-40B4-BE49-F238E27FC236}">
                <a16:creationId xmlns:a16="http://schemas.microsoft.com/office/drawing/2014/main" id="{A7AC482D-4118-46B4-A6A9-516E2E729F21}"/>
              </a:ext>
            </a:extLst>
          </p:cNvPr>
          <p:cNvPicPr>
            <a:picLocks noChangeAspect="1"/>
          </p:cNvPicPr>
          <p:nvPr/>
        </p:nvPicPr>
        <p:blipFill rotWithShape="1">
          <a:blip r:embed="rId6">
            <a:extLst>
              <a:ext uri="{28A0092B-C50C-407E-A947-70E740481C1C}">
                <a14:useLocalDpi xmlns:a14="http://schemas.microsoft.com/office/drawing/2010/main" val="0"/>
              </a:ext>
            </a:extLst>
          </a:blip>
          <a:srcRect l="6907" t="6800" r="6784" b="6642"/>
          <a:stretch/>
        </p:blipFill>
        <p:spPr>
          <a:xfrm>
            <a:off x="258934" y="1351560"/>
            <a:ext cx="717930" cy="720000"/>
          </a:xfrm>
          <a:prstGeom prst="ellipse">
            <a:avLst/>
          </a:prstGeom>
        </p:spPr>
      </p:pic>
      <p:sp>
        <p:nvSpPr>
          <p:cNvPr id="27" name="Title 1">
            <a:extLst>
              <a:ext uri="{FF2B5EF4-FFF2-40B4-BE49-F238E27FC236}">
                <a16:creationId xmlns:a16="http://schemas.microsoft.com/office/drawing/2014/main" id="{B53948D5-35E4-4106-AC39-E7CD3F46CA11}"/>
              </a:ext>
            </a:extLst>
          </p:cNvPr>
          <p:cNvSpPr txBox="1">
            <a:spLocks/>
          </p:cNvSpPr>
          <p:nvPr/>
        </p:nvSpPr>
        <p:spPr>
          <a:xfrm>
            <a:off x="2978282" y="687748"/>
            <a:ext cx="6307810"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schemeClr val="tx1"/>
                </a:solidFill>
                <a:effectLst/>
                <a:uLnTx/>
                <a:uFillTx/>
                <a:latin typeface="Calibri"/>
                <a:ea typeface="+mj-ea"/>
                <a:cs typeface="+mj-cs"/>
              </a:rPr>
              <a:t>September</a:t>
            </a:r>
            <a:r>
              <a:rPr kumimoji="0" lang="en-GB" sz="2000" b="0" i="0" u="none" strike="noStrike" kern="1200" cap="none" spc="-50" normalizeH="0" noProof="0" dirty="0">
                <a:ln>
                  <a:noFill/>
                </a:ln>
                <a:solidFill>
                  <a:schemeClr val="tx1"/>
                </a:solidFill>
                <a:effectLst/>
                <a:uLnTx/>
                <a:uFillTx/>
                <a:latin typeface="Calibri"/>
                <a:ea typeface="+mj-ea"/>
                <a:cs typeface="+mj-cs"/>
              </a:rPr>
              <a:t> 2021</a:t>
            </a:r>
            <a:endParaRPr kumimoji="0" lang="en-GB" sz="2000" b="0" i="1" u="none" strike="noStrike" kern="1200" cap="none" spc="0" normalizeH="0" baseline="0" noProof="0" dirty="0">
              <a:ln>
                <a:noFill/>
              </a:ln>
              <a:solidFill>
                <a:schemeClr val="tx1"/>
              </a:solidFill>
              <a:effectLst/>
              <a:uLnTx/>
              <a:uFillTx/>
              <a:latin typeface="Calibri"/>
              <a:ea typeface="+mj-ea"/>
              <a:cs typeface="+mj-cs"/>
            </a:endParaRPr>
          </a:p>
        </p:txBody>
      </p:sp>
      <p:sp>
        <p:nvSpPr>
          <p:cNvPr id="15" name="Arrow: Down 14">
            <a:hlinkClick r:id="" action="ppaction://hlinkshowjump?jump=previousslide" highlightClick="1"/>
            <a:extLst>
              <a:ext uri="{FF2B5EF4-FFF2-40B4-BE49-F238E27FC236}">
                <a16:creationId xmlns:a16="http://schemas.microsoft.com/office/drawing/2014/main" id="{25C6E8A6-2F7B-4ADA-97E5-2D15842C0E63}"/>
              </a:ext>
            </a:extLst>
          </p:cNvPr>
          <p:cNvSpPr/>
          <p:nvPr/>
        </p:nvSpPr>
        <p:spPr>
          <a:xfrm flipV="1">
            <a:off x="5586132" y="6116909"/>
            <a:ext cx="1019734" cy="61993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3FF4A944-2CF5-4F08-ABF1-B60D3DE98DFA}"/>
              </a:ext>
            </a:extLst>
          </p:cNvPr>
          <p:cNvSpPr txBox="1">
            <a:spLocks/>
          </p:cNvSpPr>
          <p:nvPr/>
        </p:nvSpPr>
        <p:spPr>
          <a:xfrm>
            <a:off x="1785991" y="5703693"/>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50" normalizeH="0" baseline="0" noProof="0" dirty="0">
                <a:ln>
                  <a:noFill/>
                </a:ln>
                <a:solidFill>
                  <a:schemeClr val="tx1"/>
                </a:solidFill>
                <a:effectLst/>
                <a:uLnTx/>
                <a:uFillTx/>
                <a:latin typeface="Calibri"/>
                <a:ea typeface="+mj-ea"/>
                <a:cs typeface="+mj-cs"/>
              </a:rPr>
              <a:t>Back</a:t>
            </a:r>
            <a:endParaRPr kumimoji="0" lang="en-GB" sz="1800" b="0" i="1" u="none" strike="noStrike" kern="1200" cap="none" spc="0" normalizeH="0" baseline="0" noProof="0" dirty="0">
              <a:ln>
                <a:noFill/>
              </a:ln>
              <a:solidFill>
                <a:schemeClr val="tx1"/>
              </a:solidFill>
              <a:effectLst/>
              <a:uLnTx/>
              <a:uFillTx/>
              <a:latin typeface="Calibri"/>
              <a:ea typeface="+mj-ea"/>
              <a:cs typeface="+mj-cs"/>
            </a:endParaRPr>
          </a:p>
        </p:txBody>
      </p:sp>
      <p:pic>
        <p:nvPicPr>
          <p:cNvPr id="18" name="Picture 17" descr="Icon&#10;&#10;Description automatically generated">
            <a:extLst>
              <a:ext uri="{FF2B5EF4-FFF2-40B4-BE49-F238E27FC236}">
                <a16:creationId xmlns:a16="http://schemas.microsoft.com/office/drawing/2014/main" id="{1818E7B3-314B-4E4A-BEC1-D4109394C486}"/>
              </a:ext>
            </a:extLst>
          </p:cNvPr>
          <p:cNvPicPr>
            <a:picLocks noChangeAspect="1"/>
          </p:cNvPicPr>
          <p:nvPr/>
        </p:nvPicPr>
        <p:blipFill rotWithShape="1">
          <a:blip r:embed="rId6">
            <a:extLst>
              <a:ext uri="{28A0092B-C50C-407E-A947-70E740481C1C}">
                <a14:useLocalDpi xmlns:a14="http://schemas.microsoft.com/office/drawing/2010/main" val="0"/>
              </a:ext>
            </a:extLst>
          </a:blip>
          <a:srcRect l="6907" t="6800" r="6784" b="6642"/>
          <a:stretch/>
        </p:blipFill>
        <p:spPr>
          <a:xfrm>
            <a:off x="263341" y="2147269"/>
            <a:ext cx="717930" cy="720000"/>
          </a:xfrm>
          <a:prstGeom prst="ellipse">
            <a:avLst/>
          </a:prstGeom>
        </p:spPr>
      </p:pic>
      <p:pic>
        <p:nvPicPr>
          <p:cNvPr id="20" name="Picture 19" descr="Icon&#10;&#10;Description automatically generated">
            <a:extLst>
              <a:ext uri="{FF2B5EF4-FFF2-40B4-BE49-F238E27FC236}">
                <a16:creationId xmlns:a16="http://schemas.microsoft.com/office/drawing/2014/main" id="{A3EA9EA4-E072-4A2E-9A0B-DFF44B9EE07F}"/>
              </a:ext>
            </a:extLst>
          </p:cNvPr>
          <p:cNvPicPr>
            <a:picLocks noChangeAspect="1"/>
          </p:cNvPicPr>
          <p:nvPr/>
        </p:nvPicPr>
        <p:blipFill rotWithShape="1">
          <a:blip r:embed="rId6">
            <a:extLst>
              <a:ext uri="{28A0092B-C50C-407E-A947-70E740481C1C}">
                <a14:useLocalDpi xmlns:a14="http://schemas.microsoft.com/office/drawing/2010/main" val="0"/>
              </a:ext>
            </a:extLst>
          </a:blip>
          <a:srcRect l="6907" t="6800" r="6784" b="6642"/>
          <a:stretch/>
        </p:blipFill>
        <p:spPr>
          <a:xfrm>
            <a:off x="258934" y="2977519"/>
            <a:ext cx="717930" cy="720000"/>
          </a:xfrm>
          <a:prstGeom prst="ellipse">
            <a:avLst/>
          </a:prstGeom>
        </p:spPr>
      </p:pic>
      <p:sp>
        <p:nvSpPr>
          <p:cNvPr id="23" name="Title 1">
            <a:extLst>
              <a:ext uri="{FF2B5EF4-FFF2-40B4-BE49-F238E27FC236}">
                <a16:creationId xmlns:a16="http://schemas.microsoft.com/office/drawing/2014/main" id="{07CFACDF-9311-4832-9531-DDEF8BFF87D7}"/>
              </a:ext>
            </a:extLst>
          </p:cNvPr>
          <p:cNvSpPr txBox="1">
            <a:spLocks/>
          </p:cNvSpPr>
          <p:nvPr/>
        </p:nvSpPr>
        <p:spPr>
          <a:xfrm>
            <a:off x="2942094" y="3697519"/>
            <a:ext cx="6307810"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normalizeH="0" baseline="0" noProof="0" dirty="0">
                <a:ln>
                  <a:noFill/>
                </a:ln>
                <a:solidFill>
                  <a:schemeClr val="tx1"/>
                </a:solidFill>
                <a:effectLst/>
                <a:uLnTx/>
                <a:uFillTx/>
                <a:latin typeface="Calibri"/>
                <a:ea typeface="+mj-ea"/>
                <a:cs typeface="+mj-cs"/>
              </a:rPr>
              <a:t>November</a:t>
            </a:r>
            <a:r>
              <a:rPr kumimoji="0" lang="en-GB" sz="2000" b="0" i="0" u="none" strike="noStrike" kern="1200" cap="none" normalizeH="0" noProof="0" dirty="0">
                <a:ln>
                  <a:noFill/>
                </a:ln>
                <a:solidFill>
                  <a:schemeClr val="tx1"/>
                </a:solidFill>
                <a:effectLst/>
                <a:uLnTx/>
                <a:uFillTx/>
                <a:latin typeface="Calibri"/>
                <a:ea typeface="+mj-ea"/>
                <a:cs typeface="+mj-cs"/>
              </a:rPr>
              <a:t> 2021</a:t>
            </a:r>
            <a:endParaRPr kumimoji="0" lang="en-GB" sz="2000" b="0" i="1" u="none" strike="noStrike" kern="1200" cap="none" normalizeH="0" baseline="0" noProof="0" dirty="0">
              <a:ln>
                <a:noFill/>
              </a:ln>
              <a:solidFill>
                <a:schemeClr val="tx1"/>
              </a:solidFill>
              <a:effectLst/>
              <a:uLnTx/>
              <a:uFillTx/>
              <a:latin typeface="Calibri"/>
              <a:ea typeface="+mj-ea"/>
              <a:cs typeface="+mj-cs"/>
            </a:endParaRPr>
          </a:p>
        </p:txBody>
      </p:sp>
      <p:sp>
        <p:nvSpPr>
          <p:cNvPr id="32" name="Rectangle: Rounded Corners 31">
            <a:hlinkClick r:id="" action="ppaction://noaction" highlightClick="1"/>
            <a:extLst>
              <a:ext uri="{FF2B5EF4-FFF2-40B4-BE49-F238E27FC236}">
                <a16:creationId xmlns:a16="http://schemas.microsoft.com/office/drawing/2014/main" id="{2EDA831B-8961-4624-9BFC-07872B963DB2}"/>
              </a:ext>
            </a:extLst>
          </p:cNvPr>
          <p:cNvSpPr/>
          <p:nvPr/>
        </p:nvSpPr>
        <p:spPr>
          <a:xfrm>
            <a:off x="1063066" y="4284883"/>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67025" indent="-2867025"/>
            <a:r>
              <a:rPr lang="en-GB" dirty="0">
                <a:solidFill>
                  <a:schemeClr val="tx1"/>
                </a:solidFill>
              </a:rPr>
              <a:t>Rail Vehicle Lettered Differential Speeds Classification issue 2 </a:t>
            </a:r>
          </a:p>
        </p:txBody>
      </p:sp>
      <p:sp>
        <p:nvSpPr>
          <p:cNvPr id="33" name="Rectangle: Rounded Corners 32">
            <a:hlinkClick r:id="" action="ppaction://noaction" highlightClick="1"/>
            <a:extLst>
              <a:ext uri="{FF2B5EF4-FFF2-40B4-BE49-F238E27FC236}">
                <a16:creationId xmlns:a16="http://schemas.microsoft.com/office/drawing/2014/main" id="{1A33D486-53E3-4ED2-92EF-A89CFFEC781A}"/>
              </a:ext>
            </a:extLst>
          </p:cNvPr>
          <p:cNvSpPr/>
          <p:nvPr/>
        </p:nvSpPr>
        <p:spPr>
          <a:xfrm>
            <a:off x="1063066" y="5115670"/>
            <a:ext cx="10065867"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0700" indent="-1790700"/>
            <a:r>
              <a:rPr lang="en-GB" dirty="0">
                <a:solidFill>
                  <a:schemeClr val="tx1"/>
                </a:solidFill>
              </a:rPr>
              <a:t>GMGN2571 Issue 2 - Storage and Recommissioning of Rail Vehicles </a:t>
            </a:r>
          </a:p>
        </p:txBody>
      </p:sp>
      <p:pic>
        <p:nvPicPr>
          <p:cNvPr id="37" name="Picture 36" descr="Icon&#10;&#10;Description automatically generated">
            <a:extLst>
              <a:ext uri="{FF2B5EF4-FFF2-40B4-BE49-F238E27FC236}">
                <a16:creationId xmlns:a16="http://schemas.microsoft.com/office/drawing/2014/main" id="{B3F5BA7F-8C8B-439C-9819-F167AF20AE05}"/>
              </a:ext>
            </a:extLst>
          </p:cNvPr>
          <p:cNvPicPr>
            <a:picLocks noChangeAspect="1"/>
          </p:cNvPicPr>
          <p:nvPr/>
        </p:nvPicPr>
        <p:blipFill rotWithShape="1">
          <a:blip r:embed="rId3">
            <a:extLst>
              <a:ext uri="{28A0092B-C50C-407E-A947-70E740481C1C}">
                <a14:useLocalDpi xmlns:a14="http://schemas.microsoft.com/office/drawing/2010/main" val="0"/>
              </a:ext>
            </a:extLst>
          </a:blip>
          <a:srcRect l="7050" t="7170" r="7183" b="6974"/>
          <a:stretch/>
        </p:blipFill>
        <p:spPr>
          <a:xfrm>
            <a:off x="200432" y="5097841"/>
            <a:ext cx="755214" cy="756000"/>
          </a:xfrm>
          <a:prstGeom prst="ellipse">
            <a:avLst/>
          </a:prstGeom>
        </p:spPr>
      </p:pic>
      <p:sp>
        <p:nvSpPr>
          <p:cNvPr id="22" name="Title 1">
            <a:extLst>
              <a:ext uri="{FF2B5EF4-FFF2-40B4-BE49-F238E27FC236}">
                <a16:creationId xmlns:a16="http://schemas.microsoft.com/office/drawing/2014/main" id="{5034F33E-A93E-4BC0-8C83-2F7CC0B61FCD}"/>
              </a:ext>
            </a:extLst>
          </p:cNvPr>
          <p:cNvSpPr txBox="1">
            <a:spLocks/>
          </p:cNvSpPr>
          <p:nvPr/>
        </p:nvSpPr>
        <p:spPr>
          <a:xfrm>
            <a:off x="2345950" y="-45683"/>
            <a:ext cx="7500101"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schemeClr val="tx1"/>
                </a:solidFill>
                <a:effectLst/>
                <a:uLnTx/>
                <a:uFillTx/>
                <a:latin typeface="Calibri"/>
                <a:ea typeface="+mj-ea"/>
                <a:cs typeface="+mj-cs"/>
              </a:rPr>
              <a:t>Standards currently being drafted and due for consultation </a:t>
            </a:r>
            <a:endParaRPr kumimoji="0" lang="en-GB" sz="2400" b="0" i="1" u="none" strike="noStrike" kern="1200" cap="none" spc="0" normalizeH="0" baseline="0" noProof="0" dirty="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4176432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hlinkClick r:id="" action="ppaction://noaction" highlightClick="1"/>
            <a:extLst>
              <a:ext uri="{FF2B5EF4-FFF2-40B4-BE49-F238E27FC236}">
                <a16:creationId xmlns:a16="http://schemas.microsoft.com/office/drawing/2014/main" id="{CAD9600C-81C1-4B29-810E-2E0B2AB74BA8}"/>
              </a:ext>
            </a:extLst>
          </p:cNvPr>
          <p:cNvSpPr/>
          <p:nvPr/>
        </p:nvSpPr>
        <p:spPr>
          <a:xfrm>
            <a:off x="2402884" y="1285228"/>
            <a:ext cx="7386554" cy="720000"/>
          </a:xfrm>
          <a:prstGeom prst="roundRect">
            <a:avLst>
              <a:gd name="adj" fmla="val 27679"/>
            </a:avLst>
          </a:prstGeom>
          <a:solidFill>
            <a:srgbClr val="79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F94329AA-0959-490B-8EE4-650A6BF130A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82" name="not this">
            <a:hlinkClick r:id="" action="ppaction://noaction" highlightClick="1"/>
            <a:extLst>
              <a:ext uri="{FF2B5EF4-FFF2-40B4-BE49-F238E27FC236}">
                <a16:creationId xmlns:a16="http://schemas.microsoft.com/office/drawing/2014/main" id="{FC27B757-DE1F-4931-8A5C-469F838AA1FB}"/>
              </a:ext>
            </a:extLst>
          </p:cNvPr>
          <p:cNvSpPr/>
          <p:nvPr/>
        </p:nvSpPr>
        <p:spPr>
          <a:xfrm>
            <a:off x="2402884" y="2843994"/>
            <a:ext cx="7386554" cy="720000"/>
          </a:xfrm>
          <a:prstGeom prst="roundRect">
            <a:avLst>
              <a:gd name="adj" fmla="val 28448"/>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button to proceed to that section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98" name="Title 1">
            <a:extLst>
              <a:ext uri="{FF2B5EF4-FFF2-40B4-BE49-F238E27FC236}">
                <a16:creationId xmlns:a16="http://schemas.microsoft.com/office/drawing/2014/main" id="{D0187B87-2CB9-4F2C-8383-38169CF6D414}"/>
              </a:ext>
            </a:extLst>
          </p:cNvPr>
          <p:cNvSpPr txBox="1">
            <a:spLocks/>
          </p:cNvSpPr>
          <p:nvPr/>
        </p:nvSpPr>
        <p:spPr>
          <a:xfrm>
            <a:off x="3090823" y="1282714"/>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Changes to  the Standards June 2021 </a:t>
            </a:r>
          </a:p>
        </p:txBody>
      </p:sp>
      <p:sp>
        <p:nvSpPr>
          <p:cNvPr id="14" name="Title 1">
            <a:extLst>
              <a:ext uri="{FF2B5EF4-FFF2-40B4-BE49-F238E27FC236}">
                <a16:creationId xmlns:a16="http://schemas.microsoft.com/office/drawing/2014/main" id="{D28FFD0D-0621-4BFE-B35B-FC605EE3174C}"/>
              </a:ext>
            </a:extLst>
          </p:cNvPr>
          <p:cNvSpPr txBox="1">
            <a:spLocks/>
          </p:cNvSpPr>
          <p:nvPr/>
        </p:nvSpPr>
        <p:spPr>
          <a:xfrm>
            <a:off x="2895600" y="2857878"/>
            <a:ext cx="6390492" cy="703218"/>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Standards planned for publishing in September</a:t>
            </a:r>
            <a:r>
              <a:rPr kumimoji="0" lang="en-GB" sz="2000" b="0" i="0" u="none" strike="noStrike" kern="1200" cap="none" spc="-50" normalizeH="0" noProof="0" dirty="0">
                <a:ln>
                  <a:noFill/>
                </a:ln>
                <a:solidFill>
                  <a:prstClr val="white"/>
                </a:solidFill>
                <a:effectLst/>
                <a:uLnTx/>
                <a:uFillTx/>
                <a:latin typeface="Calibri" panose="020F0502020204030204"/>
                <a:ea typeface="+mj-ea"/>
                <a:cs typeface="+mj-cs"/>
              </a:rPr>
              <a:t> </a:t>
            </a: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2021</a:t>
            </a:r>
            <a:endParaRPr kumimoji="0" lang="en-GB" sz="2000" b="0" i="1"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32" name="no, no, no">
            <a:hlinkClick r:id="" action="ppaction://hlinkshowjump?jump=nextslide" highlightClick="1"/>
            <a:extLst>
              <a:ext uri="{FF2B5EF4-FFF2-40B4-BE49-F238E27FC236}">
                <a16:creationId xmlns:a16="http://schemas.microsoft.com/office/drawing/2014/main" id="{09B79CC2-0A05-4796-B89D-624EE0BFB5EC}"/>
              </a:ext>
            </a:extLst>
          </p:cNvPr>
          <p:cNvSpPr/>
          <p:nvPr/>
        </p:nvSpPr>
        <p:spPr>
          <a:xfrm>
            <a:off x="2411861" y="1283820"/>
            <a:ext cx="7336681" cy="71889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no">
            <a:hlinkClick r:id="rId3" action="ppaction://hlinksldjump" highlightClick="1"/>
            <a:extLst>
              <a:ext uri="{FF2B5EF4-FFF2-40B4-BE49-F238E27FC236}">
                <a16:creationId xmlns:a16="http://schemas.microsoft.com/office/drawing/2014/main" id="{A95D116C-65F6-43E5-A95C-F21CCA165731}"/>
              </a:ext>
            </a:extLst>
          </p:cNvPr>
          <p:cNvSpPr/>
          <p:nvPr/>
        </p:nvSpPr>
        <p:spPr>
          <a:xfrm>
            <a:off x="2432557" y="2843613"/>
            <a:ext cx="7336038" cy="7200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hlinkClick r:id="" action="ppaction://noaction" highlightClick="1"/>
            <a:extLst>
              <a:ext uri="{FF2B5EF4-FFF2-40B4-BE49-F238E27FC236}">
                <a16:creationId xmlns:a16="http://schemas.microsoft.com/office/drawing/2014/main" id="{3160E9F4-4812-4A92-B280-8CBD4D2B331C}"/>
              </a:ext>
            </a:extLst>
          </p:cNvPr>
          <p:cNvSpPr/>
          <p:nvPr/>
        </p:nvSpPr>
        <p:spPr>
          <a:xfrm>
            <a:off x="2436165" y="4440462"/>
            <a:ext cx="7387200" cy="720000"/>
          </a:xfrm>
          <a:prstGeom prst="roundRect">
            <a:avLst>
              <a:gd name="adj" fmla="val 24600"/>
            </a:avLst>
          </a:prstGeom>
          <a:solidFill>
            <a:srgbClr val="131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135982FB-E9F2-4C44-AA92-894DE852A82D}"/>
              </a:ext>
            </a:extLst>
          </p:cNvPr>
          <p:cNvSpPr txBox="1">
            <a:spLocks/>
          </p:cNvSpPr>
          <p:nvPr/>
        </p:nvSpPr>
        <p:spPr>
          <a:xfrm>
            <a:off x="2978282" y="4443098"/>
            <a:ext cx="6307810"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effectLst/>
                <a:uLnTx/>
                <a:uFillTx/>
                <a:latin typeface="Calibri"/>
                <a:ea typeface="+mj-ea"/>
                <a:cs typeface="+mj-cs"/>
              </a:rPr>
              <a:t>Standards currently being drafted and due for consultation </a:t>
            </a:r>
            <a:endParaRPr kumimoji="0" lang="en-GB" sz="2000" b="0" i="1" u="none" strike="noStrike" kern="1200" cap="none" spc="0" normalizeH="0" baseline="0" noProof="0" dirty="0">
              <a:ln>
                <a:noFill/>
              </a:ln>
              <a:effectLst/>
              <a:uLnTx/>
              <a:uFillTx/>
              <a:latin typeface="Calibri"/>
              <a:ea typeface="+mj-ea"/>
              <a:cs typeface="+mj-cs"/>
            </a:endParaRPr>
          </a:p>
        </p:txBody>
      </p:sp>
      <p:sp>
        <p:nvSpPr>
          <p:cNvPr id="12" name="Rectangle 11">
            <a:hlinkClick r:id="rId4" action="ppaction://hlinksldjump" highlightClick="1"/>
            <a:extLst>
              <a:ext uri="{FF2B5EF4-FFF2-40B4-BE49-F238E27FC236}">
                <a16:creationId xmlns:a16="http://schemas.microsoft.com/office/drawing/2014/main" id="{B7EA2F17-2174-4120-8938-B5A83169C5EC}"/>
              </a:ext>
            </a:extLst>
          </p:cNvPr>
          <p:cNvSpPr/>
          <p:nvPr/>
        </p:nvSpPr>
        <p:spPr>
          <a:xfrm>
            <a:off x="2436488" y="4438772"/>
            <a:ext cx="7386554" cy="729631"/>
          </a:xfrm>
          <a:prstGeom prst="rect">
            <a:avLst/>
          </a:prstGeom>
          <a:noFill/>
          <a:ln>
            <a:solidFill>
              <a:srgbClr val="FFFFFF">
                <a:alpha val="117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8079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4"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3DADA82A-CB46-4CA6-88BB-733FD8A46B5F}"/>
              </a:ext>
            </a:extLst>
          </p:cNvPr>
          <p:cNvPicPr>
            <a:picLocks noChangeAspect="1"/>
          </p:cNvPicPr>
          <p:nvPr/>
        </p:nvPicPr>
        <p:blipFill rotWithShape="1">
          <a:blip r:embed="rId3">
            <a:extLst>
              <a:ext uri="{28A0092B-C50C-407E-A947-70E740481C1C}">
                <a14:useLocalDpi xmlns:a14="http://schemas.microsoft.com/office/drawing/2010/main" val="0"/>
              </a:ext>
            </a:extLst>
          </a:blip>
          <a:srcRect l="6799" t="6787" r="6684" b="6650"/>
          <a:stretch/>
        </p:blipFill>
        <p:spPr>
          <a:xfrm>
            <a:off x="5339688" y="4476646"/>
            <a:ext cx="1079449" cy="1080000"/>
          </a:xfrm>
          <a:prstGeom prst="ellipse">
            <a:avLst/>
          </a:prstGeom>
        </p:spPr>
      </p:pic>
      <p:pic>
        <p:nvPicPr>
          <p:cNvPr id="16" name="Picture 15" descr="Icon&#10;&#10;Description automatically generated">
            <a:extLst>
              <a:ext uri="{FF2B5EF4-FFF2-40B4-BE49-F238E27FC236}">
                <a16:creationId xmlns:a16="http://schemas.microsoft.com/office/drawing/2014/main" id="{3C8EA87A-7EE9-4226-ACE5-0462F4D2D654}"/>
              </a:ext>
            </a:extLst>
          </p:cNvPr>
          <p:cNvPicPr>
            <a:picLocks noChangeAspect="1"/>
          </p:cNvPicPr>
          <p:nvPr/>
        </p:nvPicPr>
        <p:blipFill rotWithShape="1">
          <a:blip r:embed="rId4">
            <a:extLst>
              <a:ext uri="{28A0092B-C50C-407E-A947-70E740481C1C}">
                <a14:useLocalDpi xmlns:a14="http://schemas.microsoft.com/office/drawing/2010/main" val="0"/>
              </a:ext>
            </a:extLst>
          </a:blip>
          <a:srcRect l="6907" t="6800" r="6784" b="6642"/>
          <a:stretch/>
        </p:blipFill>
        <p:spPr>
          <a:xfrm>
            <a:off x="901035" y="4480234"/>
            <a:ext cx="1076896" cy="1080000"/>
          </a:xfrm>
          <a:prstGeom prst="ellipse">
            <a:avLst/>
          </a:prstGeom>
        </p:spPr>
      </p:pic>
      <p:pic>
        <p:nvPicPr>
          <p:cNvPr id="14" name="Picture 13" descr="Icon&#10;&#10;Description automatically generated">
            <a:extLst>
              <a:ext uri="{FF2B5EF4-FFF2-40B4-BE49-F238E27FC236}">
                <a16:creationId xmlns:a16="http://schemas.microsoft.com/office/drawing/2014/main" id="{F1459E58-9D95-43A6-BF7D-55DFADAF35D4}"/>
              </a:ext>
            </a:extLst>
          </p:cNvPr>
          <p:cNvPicPr>
            <a:picLocks noChangeAspect="1"/>
          </p:cNvPicPr>
          <p:nvPr/>
        </p:nvPicPr>
        <p:blipFill rotWithShape="1">
          <a:blip r:embed="rId5">
            <a:extLst>
              <a:ext uri="{28A0092B-C50C-407E-A947-70E740481C1C}">
                <a14:useLocalDpi xmlns:a14="http://schemas.microsoft.com/office/drawing/2010/main" val="0"/>
              </a:ext>
            </a:extLst>
          </a:blip>
          <a:srcRect l="7119" t="7542" r="7148" b="6974"/>
          <a:stretch/>
        </p:blipFill>
        <p:spPr>
          <a:xfrm>
            <a:off x="897907" y="2675425"/>
            <a:ext cx="1083152" cy="1080000"/>
          </a:xfrm>
          <a:prstGeom prst="ellipse">
            <a:avLst/>
          </a:prstGeom>
        </p:spPr>
      </p:pic>
      <p:pic>
        <p:nvPicPr>
          <p:cNvPr id="12" name="Picture 11" descr="Icon&#10;&#10;Description automatically generated">
            <a:extLst>
              <a:ext uri="{FF2B5EF4-FFF2-40B4-BE49-F238E27FC236}">
                <a16:creationId xmlns:a16="http://schemas.microsoft.com/office/drawing/2014/main" id="{EDDE65A8-D045-4A57-B496-F4F4845CA748}"/>
              </a:ext>
            </a:extLst>
          </p:cNvPr>
          <p:cNvPicPr>
            <a:picLocks noChangeAspect="1"/>
          </p:cNvPicPr>
          <p:nvPr/>
        </p:nvPicPr>
        <p:blipFill rotWithShape="1">
          <a:blip r:embed="rId6">
            <a:extLst>
              <a:ext uri="{28A0092B-C50C-407E-A947-70E740481C1C}">
                <a14:useLocalDpi xmlns:a14="http://schemas.microsoft.com/office/drawing/2010/main" val="0"/>
              </a:ext>
            </a:extLst>
          </a:blip>
          <a:srcRect l="7137" t="7169" r="7166" b="6928"/>
          <a:stretch/>
        </p:blipFill>
        <p:spPr>
          <a:xfrm>
            <a:off x="5340694" y="2675425"/>
            <a:ext cx="1077437" cy="1080000"/>
          </a:xfrm>
          <a:prstGeom prst="ellipse">
            <a:avLst/>
          </a:prstGeom>
        </p:spPr>
      </p:pic>
      <p:pic>
        <p:nvPicPr>
          <p:cNvPr id="10" name="Picture 9" descr="Icon&#10;&#10;Description automatically generated">
            <a:extLst>
              <a:ext uri="{FF2B5EF4-FFF2-40B4-BE49-F238E27FC236}">
                <a16:creationId xmlns:a16="http://schemas.microsoft.com/office/drawing/2014/main" id="{D2095395-16D9-4655-A34D-C34F7349D41C}"/>
              </a:ext>
            </a:extLst>
          </p:cNvPr>
          <p:cNvPicPr>
            <a:picLocks noChangeAspect="1"/>
          </p:cNvPicPr>
          <p:nvPr/>
        </p:nvPicPr>
        <p:blipFill rotWithShape="1">
          <a:blip r:embed="rId7">
            <a:extLst>
              <a:ext uri="{28A0092B-C50C-407E-A947-70E740481C1C}">
                <a14:useLocalDpi xmlns:a14="http://schemas.microsoft.com/office/drawing/2010/main" val="0"/>
              </a:ext>
            </a:extLst>
          </a:blip>
          <a:srcRect l="7050" t="7170" r="7183" b="6974"/>
          <a:stretch/>
        </p:blipFill>
        <p:spPr>
          <a:xfrm>
            <a:off x="5339974" y="909858"/>
            <a:ext cx="1078877" cy="1080000"/>
          </a:xfrm>
          <a:prstGeom prst="ellipse">
            <a:avLst/>
          </a:prstGeom>
        </p:spPr>
      </p:pic>
      <p:pic>
        <p:nvPicPr>
          <p:cNvPr id="5" name="Picture 4" descr="Icon&#10;&#10;Description automatically generated">
            <a:extLst>
              <a:ext uri="{FF2B5EF4-FFF2-40B4-BE49-F238E27FC236}">
                <a16:creationId xmlns:a16="http://schemas.microsoft.com/office/drawing/2014/main" id="{0DC1B7F8-6C72-4F89-831E-74D7C67B96AE}"/>
              </a:ext>
            </a:extLst>
          </p:cNvPr>
          <p:cNvPicPr>
            <a:picLocks noChangeAspect="1"/>
          </p:cNvPicPr>
          <p:nvPr/>
        </p:nvPicPr>
        <p:blipFill rotWithShape="1">
          <a:blip r:embed="rId8">
            <a:extLst>
              <a:ext uri="{28A0092B-C50C-407E-A947-70E740481C1C}">
                <a14:useLocalDpi xmlns:a14="http://schemas.microsoft.com/office/drawing/2010/main" val="0"/>
              </a:ext>
            </a:extLst>
          </a:blip>
          <a:srcRect l="6973" t="6915" r="7083" b="6896"/>
          <a:stretch/>
        </p:blipFill>
        <p:spPr>
          <a:xfrm>
            <a:off x="901020" y="886207"/>
            <a:ext cx="1076926" cy="1080000"/>
          </a:xfrm>
          <a:prstGeom prst="ellipse">
            <a:avLst/>
          </a:prstGeom>
        </p:spPr>
      </p:pic>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the icons for more detail on those changes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11" name="Rectangle 110">
            <a:extLst>
              <a:ext uri="{FF2B5EF4-FFF2-40B4-BE49-F238E27FC236}">
                <a16:creationId xmlns:a16="http://schemas.microsoft.com/office/drawing/2014/main" id="{8E4C9954-99D4-4A6A-9ACB-E06C95ED65E5}"/>
              </a:ext>
            </a:extLst>
          </p:cNvPr>
          <p:cNvSpPr/>
          <p:nvPr/>
        </p:nvSpPr>
        <p:spPr>
          <a:xfrm>
            <a:off x="1981406" y="1213883"/>
            <a:ext cx="799294" cy="384721"/>
          </a:xfrm>
          <a:prstGeom prst="rect">
            <a:avLst/>
          </a:prstGeom>
        </p:spPr>
        <p:txBody>
          <a:bodyPr wrap="square">
            <a:spAutoFit/>
          </a:bodyPr>
          <a:lstStyle/>
          <a:p>
            <a:pPr defTabSz="1219170">
              <a:lnSpc>
                <a:spcPct val="95000"/>
              </a:lnSpc>
              <a:spcBef>
                <a:spcPts val="400"/>
              </a:spcBef>
              <a:spcAft>
                <a:spcPts val="400"/>
              </a:spcAft>
            </a:pPr>
            <a:r>
              <a:rPr lang="en-GB" sz="2000" dirty="0"/>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6444120" y="1250815"/>
            <a:ext cx="1639724" cy="384721"/>
          </a:xfrm>
          <a:prstGeom prst="rect">
            <a:avLst/>
          </a:prstGeom>
        </p:spPr>
        <p:txBody>
          <a:bodyPr wrap="square">
            <a:spAutoFit/>
          </a:bodyPr>
          <a:lstStyle/>
          <a:p>
            <a:pPr defTabSz="1219170">
              <a:lnSpc>
                <a:spcPct val="95000"/>
              </a:lnSpc>
              <a:spcBef>
                <a:spcPts val="400"/>
              </a:spcBef>
              <a:spcAft>
                <a:spcPts val="400"/>
              </a:spcAft>
            </a:pPr>
            <a:r>
              <a:rPr lang="en-GB" sz="2000" dirty="0"/>
              <a:t>Rolling Stock</a:t>
            </a:r>
          </a:p>
        </p:txBody>
      </p:sp>
      <p:sp>
        <p:nvSpPr>
          <p:cNvPr id="113" name="Rectangle 112">
            <a:extLst>
              <a:ext uri="{FF2B5EF4-FFF2-40B4-BE49-F238E27FC236}">
                <a16:creationId xmlns:a16="http://schemas.microsoft.com/office/drawing/2014/main" id="{BA454E97-E5FC-4C9C-B997-22E8DA203E09}"/>
              </a:ext>
            </a:extLst>
          </p:cNvPr>
          <p:cNvSpPr/>
          <p:nvPr/>
        </p:nvSpPr>
        <p:spPr>
          <a:xfrm>
            <a:off x="6444120" y="3059678"/>
            <a:ext cx="1838302" cy="384721"/>
          </a:xfrm>
          <a:prstGeom prst="rect">
            <a:avLst/>
          </a:prstGeom>
        </p:spPr>
        <p:txBody>
          <a:bodyPr wrap="square">
            <a:spAutoFit/>
          </a:bodyPr>
          <a:lstStyle/>
          <a:p>
            <a:pPr defTabSz="1219170">
              <a:lnSpc>
                <a:spcPct val="95000"/>
              </a:lnSpc>
              <a:spcBef>
                <a:spcPts val="400"/>
              </a:spcBef>
              <a:spcAft>
                <a:spcPts val="400"/>
              </a:spcAft>
            </a:pPr>
            <a:r>
              <a:rPr lang="en-GB" sz="2000" dirty="0"/>
              <a:t>Infrastructure</a:t>
            </a:r>
            <a:endParaRPr lang="en-GB" sz="2000" b="1" dirty="0"/>
          </a:p>
        </p:txBody>
      </p:sp>
      <p:sp>
        <p:nvSpPr>
          <p:cNvPr id="114" name="Rectangle 113">
            <a:extLst>
              <a:ext uri="{FF2B5EF4-FFF2-40B4-BE49-F238E27FC236}">
                <a16:creationId xmlns:a16="http://schemas.microsoft.com/office/drawing/2014/main" id="{80400FC4-247C-4D3F-A393-F8ADCF11D9A8}"/>
              </a:ext>
            </a:extLst>
          </p:cNvPr>
          <p:cNvSpPr/>
          <p:nvPr/>
        </p:nvSpPr>
        <p:spPr>
          <a:xfrm>
            <a:off x="6444120" y="4821080"/>
            <a:ext cx="2205209" cy="677108"/>
          </a:xfrm>
          <a:prstGeom prst="rect">
            <a:avLst/>
          </a:prstGeom>
        </p:spPr>
        <p:txBody>
          <a:bodyPr wrap="square">
            <a:spAutoFit/>
          </a:bodyPr>
          <a:lstStyle/>
          <a:p>
            <a:pPr defTabSz="1219170">
              <a:lnSpc>
                <a:spcPct val="95000"/>
              </a:lnSpc>
              <a:spcBef>
                <a:spcPts val="400"/>
              </a:spcBef>
              <a:spcAft>
                <a:spcPts val="400"/>
              </a:spcAft>
            </a:pPr>
            <a:r>
              <a:rPr lang="en-GB" sz="2000" dirty="0"/>
              <a:t>Energy (AC &amp; DC systems)</a:t>
            </a:r>
            <a:endParaRPr lang="en-GB" sz="2000" b="1" dirty="0"/>
          </a:p>
        </p:txBody>
      </p:sp>
      <p:sp>
        <p:nvSpPr>
          <p:cNvPr id="115" name="Rectangle 114">
            <a:extLst>
              <a:ext uri="{FF2B5EF4-FFF2-40B4-BE49-F238E27FC236}">
                <a16:creationId xmlns:a16="http://schemas.microsoft.com/office/drawing/2014/main" id="{5845A895-28DE-42C5-A9CF-1998169D6755}"/>
              </a:ext>
            </a:extLst>
          </p:cNvPr>
          <p:cNvSpPr/>
          <p:nvPr/>
        </p:nvSpPr>
        <p:spPr>
          <a:xfrm>
            <a:off x="2009092" y="2911797"/>
            <a:ext cx="2605311" cy="677108"/>
          </a:xfrm>
          <a:prstGeom prst="rect">
            <a:avLst/>
          </a:prstGeom>
        </p:spPr>
        <p:txBody>
          <a:bodyPr wrap="square">
            <a:spAutoFit/>
          </a:bodyPr>
          <a:lstStyle/>
          <a:p>
            <a:pPr defTabSz="1219170">
              <a:lnSpc>
                <a:spcPct val="95000"/>
              </a:lnSpc>
              <a:spcBef>
                <a:spcPts val="400"/>
              </a:spcBef>
              <a:spcAft>
                <a:spcPts val="400"/>
              </a:spcAft>
            </a:pPr>
            <a:r>
              <a:rPr lang="en-GB" sz="2000" dirty="0"/>
              <a:t>Control Command</a:t>
            </a:r>
            <a:br>
              <a:rPr lang="en-GB" sz="2000" dirty="0"/>
            </a:br>
            <a:r>
              <a:rPr lang="en-GB" sz="2000" dirty="0"/>
              <a:t>and Communication </a:t>
            </a:r>
            <a:endParaRPr lang="en-GB" sz="2000" b="1" dirty="0"/>
          </a:p>
        </p:txBody>
      </p:sp>
      <p:sp>
        <p:nvSpPr>
          <p:cNvPr id="116" name="Rectangle 115">
            <a:extLst>
              <a:ext uri="{FF2B5EF4-FFF2-40B4-BE49-F238E27FC236}">
                <a16:creationId xmlns:a16="http://schemas.microsoft.com/office/drawing/2014/main" id="{0EDEA4CA-C415-465C-82B2-F9257927AC56}"/>
              </a:ext>
            </a:extLst>
          </p:cNvPr>
          <p:cNvSpPr/>
          <p:nvPr/>
        </p:nvSpPr>
        <p:spPr>
          <a:xfrm>
            <a:off x="2055627" y="4877790"/>
            <a:ext cx="2605310" cy="384721"/>
          </a:xfrm>
          <a:prstGeom prst="rect">
            <a:avLst/>
          </a:prstGeom>
        </p:spPr>
        <p:txBody>
          <a:bodyPr wrap="square">
            <a:spAutoFit/>
          </a:bodyPr>
          <a:lstStyle/>
          <a:p>
            <a:pPr defTabSz="1219170">
              <a:lnSpc>
                <a:spcPct val="95000"/>
              </a:lnSpc>
              <a:spcBef>
                <a:spcPts val="400"/>
              </a:spcBef>
              <a:spcAft>
                <a:spcPts val="400"/>
              </a:spcAft>
            </a:pPr>
            <a:r>
              <a:rPr lang="en-GB" sz="2000" dirty="0"/>
              <a:t>Operational rules</a:t>
            </a:r>
            <a:endParaRPr lang="en-GB" sz="2000" b="1" dirty="0"/>
          </a:p>
        </p:txBody>
      </p:sp>
      <p:sp>
        <p:nvSpPr>
          <p:cNvPr id="94" name="Rectangle: Rounded Corners 93">
            <a:hlinkClick r:id="" action="ppaction://noaction" highlightClick="1"/>
            <a:extLst>
              <a:ext uri="{FF2B5EF4-FFF2-40B4-BE49-F238E27FC236}">
                <a16:creationId xmlns:a16="http://schemas.microsoft.com/office/drawing/2014/main" id="{BEB1BA0B-1EB6-4F2E-A7A4-51E424B48B4E}"/>
              </a:ext>
            </a:extLst>
          </p:cNvPr>
          <p:cNvSpPr/>
          <p:nvPr/>
        </p:nvSpPr>
        <p:spPr>
          <a:xfrm>
            <a:off x="9498253" y="912176"/>
            <a:ext cx="1062000" cy="1062000"/>
          </a:xfrm>
          <a:prstGeom prst="roundRect">
            <a:avLst>
              <a:gd name="adj" fmla="val 50000"/>
            </a:avLst>
          </a:prstGeom>
          <a:solidFill>
            <a:srgbClr val="B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95" name="Title 1">
            <a:extLst>
              <a:ext uri="{FF2B5EF4-FFF2-40B4-BE49-F238E27FC236}">
                <a16:creationId xmlns:a16="http://schemas.microsoft.com/office/drawing/2014/main" id="{645783A5-43AD-4ADF-B172-B101316C955F}"/>
              </a:ext>
            </a:extLst>
          </p:cNvPr>
          <p:cNvSpPr txBox="1">
            <a:spLocks/>
          </p:cNvSpPr>
          <p:nvPr/>
        </p:nvSpPr>
        <p:spPr>
          <a:xfrm>
            <a:off x="9498253" y="912176"/>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schemeClr val="tx1"/>
                </a:solidFill>
                <a:effectLst/>
                <a:uLnTx/>
                <a:uFillTx/>
                <a:latin typeface="+mn-lt"/>
                <a:ea typeface="+mj-ea"/>
                <a:cs typeface="+mj-cs"/>
              </a:rPr>
              <a:t>Non</a:t>
            </a:r>
            <a:br>
              <a:rPr kumimoji="0" lang="en-GB" sz="2000" b="0" i="0" u="none" strike="noStrike" kern="1200" cap="none" spc="-50" normalizeH="0" baseline="0" noProof="0" dirty="0">
                <a:ln>
                  <a:noFill/>
                </a:ln>
                <a:solidFill>
                  <a:schemeClr val="tx1"/>
                </a:solidFill>
                <a:effectLst/>
                <a:uLnTx/>
                <a:uFillTx/>
                <a:latin typeface="+mn-lt"/>
                <a:ea typeface="+mj-ea"/>
                <a:cs typeface="+mj-cs"/>
              </a:rPr>
            </a:br>
            <a:r>
              <a:rPr kumimoji="0" lang="en-GB" sz="2000" b="0" i="0" u="none" strike="noStrike" kern="1200" cap="none" spc="-50" normalizeH="0" baseline="0" noProof="0" dirty="0">
                <a:ln>
                  <a:noFill/>
                </a:ln>
                <a:solidFill>
                  <a:schemeClr val="tx1"/>
                </a:solidFill>
                <a:effectLst/>
                <a:uLnTx/>
                <a:uFillTx/>
                <a:latin typeface="+mn-lt"/>
                <a:ea typeface="+mj-ea"/>
                <a:cs typeface="+mj-cs"/>
              </a:rPr>
              <a:t>RSSB </a:t>
            </a:r>
            <a:endParaRPr kumimoji="0" lang="en-GB" sz="2000" b="0" i="1" u="none" strike="noStrike" kern="1200" cap="none" spc="0" normalizeH="0" baseline="0" noProof="0" dirty="0">
              <a:ln>
                <a:noFill/>
              </a:ln>
              <a:solidFill>
                <a:schemeClr val="tx1"/>
              </a:solidFill>
              <a:effectLst/>
              <a:uLnTx/>
              <a:uFillTx/>
              <a:latin typeface="+mn-lt"/>
              <a:ea typeface="+mj-ea"/>
              <a:cs typeface="+mj-cs"/>
            </a:endParaRPr>
          </a:p>
        </p:txBody>
      </p:sp>
      <p:sp>
        <p:nvSpPr>
          <p:cNvPr id="97" name="Rectangle 96">
            <a:extLst>
              <a:ext uri="{FF2B5EF4-FFF2-40B4-BE49-F238E27FC236}">
                <a16:creationId xmlns:a16="http://schemas.microsoft.com/office/drawing/2014/main" id="{31EAE2D1-FEA7-4140-A573-A3D908FD8064}"/>
              </a:ext>
            </a:extLst>
          </p:cNvPr>
          <p:cNvSpPr/>
          <p:nvPr/>
        </p:nvSpPr>
        <p:spPr>
          <a:xfrm>
            <a:off x="10595242" y="1127404"/>
            <a:ext cx="1755933"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219170">
              <a:defRPr/>
            </a:pPr>
            <a:r>
              <a:rPr lang="en-GB" sz="2000" kern="0" dirty="0">
                <a:ln w="0"/>
              </a:rPr>
              <a:t>RDG and</a:t>
            </a:r>
            <a:br>
              <a:rPr lang="en-GB" sz="2000" kern="0" dirty="0">
                <a:ln w="0"/>
              </a:rPr>
            </a:br>
            <a:r>
              <a:rPr lang="en-GB" sz="2000" kern="0" dirty="0">
                <a:ln w="0"/>
              </a:rPr>
              <a:t>Plant COPs</a:t>
            </a:r>
          </a:p>
        </p:txBody>
      </p:sp>
      <p:sp>
        <p:nvSpPr>
          <p:cNvPr id="98" name="Rectangle 97">
            <a:extLst>
              <a:ext uri="{FF2B5EF4-FFF2-40B4-BE49-F238E27FC236}">
                <a16:creationId xmlns:a16="http://schemas.microsoft.com/office/drawing/2014/main" id="{52F92FC8-27D1-4D6C-B947-93403B5C06D3}"/>
              </a:ext>
            </a:extLst>
          </p:cNvPr>
          <p:cNvSpPr/>
          <p:nvPr/>
        </p:nvSpPr>
        <p:spPr>
          <a:xfrm>
            <a:off x="10595243" y="2888451"/>
            <a:ext cx="1591514"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defTabSz="1219170">
              <a:defRPr/>
            </a:pPr>
            <a:r>
              <a:rPr lang="en-GB" sz="2000" kern="0" dirty="0">
                <a:ln w="0"/>
              </a:rPr>
              <a:t>Rail related legislation</a:t>
            </a:r>
          </a:p>
        </p:txBody>
      </p:sp>
      <p:grpSp>
        <p:nvGrpSpPr>
          <p:cNvPr id="7" name="Group 6">
            <a:extLst>
              <a:ext uri="{FF2B5EF4-FFF2-40B4-BE49-F238E27FC236}">
                <a16:creationId xmlns:a16="http://schemas.microsoft.com/office/drawing/2014/main" id="{E5067014-0082-4447-9914-6B91AB32AC5E}"/>
              </a:ext>
            </a:extLst>
          </p:cNvPr>
          <p:cNvGrpSpPr/>
          <p:nvPr/>
        </p:nvGrpSpPr>
        <p:grpSpPr>
          <a:xfrm>
            <a:off x="9498253" y="4483258"/>
            <a:ext cx="1062000" cy="1062000"/>
            <a:chOff x="9898604" y="4656219"/>
            <a:chExt cx="1062000" cy="1062000"/>
          </a:xfrm>
        </p:grpSpPr>
        <p:sp>
          <p:nvSpPr>
            <p:cNvPr id="105" name="Rectangle: Rounded Corners 104">
              <a:extLst>
                <a:ext uri="{FF2B5EF4-FFF2-40B4-BE49-F238E27FC236}">
                  <a16:creationId xmlns:a16="http://schemas.microsoft.com/office/drawing/2014/main" id="{99AF41F8-EA6D-46C2-8969-0E9BD85135C9}"/>
                </a:ext>
              </a:extLst>
            </p:cNvPr>
            <p:cNvSpPr/>
            <p:nvPr/>
          </p:nvSpPr>
          <p:spPr>
            <a:xfrm>
              <a:off x="9898604" y="4656219"/>
              <a:ext cx="1062000" cy="1062000"/>
            </a:xfrm>
            <a:prstGeom prst="roundRect">
              <a:avLst>
                <a:gd name="adj" fmla="val 50000"/>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6" name="Group 105">
              <a:extLst>
                <a:ext uri="{FF2B5EF4-FFF2-40B4-BE49-F238E27FC236}">
                  <a16:creationId xmlns:a16="http://schemas.microsoft.com/office/drawing/2014/main" id="{58107F6B-6687-486A-A3ED-D9574473A7A7}"/>
                </a:ext>
              </a:extLst>
            </p:cNvPr>
            <p:cNvGrpSpPr/>
            <p:nvPr/>
          </p:nvGrpSpPr>
          <p:grpSpPr>
            <a:xfrm>
              <a:off x="10109512" y="4886259"/>
              <a:ext cx="637034" cy="637878"/>
              <a:chOff x="4340646" y="4120058"/>
              <a:chExt cx="1469036" cy="1470983"/>
            </a:xfrm>
          </p:grpSpPr>
          <p:sp>
            <p:nvSpPr>
              <p:cNvPr id="107" name="Freeform: Shape 106">
                <a:extLst>
                  <a:ext uri="{FF2B5EF4-FFF2-40B4-BE49-F238E27FC236}">
                    <a16:creationId xmlns:a16="http://schemas.microsoft.com/office/drawing/2014/main" id="{9CD65A06-1CF9-45D6-8C06-92AE316E5534}"/>
                  </a:ext>
                </a:extLst>
              </p:cNvPr>
              <p:cNvSpPr/>
              <p:nvPr/>
            </p:nvSpPr>
            <p:spPr>
              <a:xfrm>
                <a:off x="4340646" y="4122005"/>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Freeform: Shape 107">
                <a:extLst>
                  <a:ext uri="{FF2B5EF4-FFF2-40B4-BE49-F238E27FC236}">
                    <a16:creationId xmlns:a16="http://schemas.microsoft.com/office/drawing/2014/main" id="{DF41EF53-EE58-46C7-9C69-927A3693F487}"/>
                  </a:ext>
                </a:extLst>
              </p:cNvPr>
              <p:cNvSpPr/>
              <p:nvPr/>
            </p:nvSpPr>
            <p:spPr>
              <a:xfrm flipH="1">
                <a:off x="5075164" y="4120058"/>
                <a:ext cx="734518" cy="1469036"/>
              </a:xfrm>
              <a:custGeom>
                <a:avLst/>
                <a:gdLst>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 name="connsiteX0" fmla="*/ 734518 w 734518"/>
                  <a:gd name="connsiteY0" fmla="*/ 1469036 h 1469036"/>
                  <a:gd name="connsiteX1" fmla="*/ 0 w 734518"/>
                  <a:gd name="connsiteY1" fmla="*/ 0 h 1469036"/>
                </a:gdLst>
                <a:ahLst/>
                <a:cxnLst>
                  <a:cxn ang="0">
                    <a:pos x="connsiteX0" y="connsiteY0"/>
                  </a:cxn>
                  <a:cxn ang="0">
                    <a:pos x="connsiteX1" y="connsiteY1"/>
                  </a:cxn>
                </a:cxnLst>
                <a:rect l="l" t="t" r="r" b="b"/>
                <a:pathLst>
                  <a:path w="734518" h="1469036">
                    <a:moveTo>
                      <a:pt x="734518" y="1469036"/>
                    </a:moveTo>
                    <a:cubicBezTo>
                      <a:pt x="703123" y="744953"/>
                      <a:pt x="724524" y="354767"/>
                      <a:pt x="0" y="0"/>
                    </a:cubicBezTo>
                  </a:path>
                </a:pathLst>
              </a:custGeom>
              <a:noFill/>
              <a:ln w="28575" cap="rnd">
                <a:solidFill>
                  <a:schemeClr val="bg1"/>
                </a:solidFill>
                <a:prstDash val="sysDash"/>
                <a:round/>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09" name="Rectangle 108">
            <a:extLst>
              <a:ext uri="{FF2B5EF4-FFF2-40B4-BE49-F238E27FC236}">
                <a16:creationId xmlns:a16="http://schemas.microsoft.com/office/drawing/2014/main" id="{49AA77DC-E787-4AF7-BEF6-E5DE420F3E28}"/>
              </a:ext>
            </a:extLst>
          </p:cNvPr>
          <p:cNvSpPr/>
          <p:nvPr/>
        </p:nvSpPr>
        <p:spPr>
          <a:xfrm>
            <a:off x="10595242" y="4796082"/>
            <a:ext cx="1591514" cy="384721"/>
          </a:xfrm>
          <a:prstGeom prst="rect">
            <a:avLst/>
          </a:prstGeom>
        </p:spPr>
        <p:txBody>
          <a:bodyPr wrap="square">
            <a:spAutoFit/>
          </a:bodyPr>
          <a:lstStyle/>
          <a:p>
            <a:pPr defTabSz="1219170">
              <a:lnSpc>
                <a:spcPct val="95000"/>
              </a:lnSpc>
              <a:spcBef>
                <a:spcPts val="400"/>
              </a:spcBef>
              <a:spcAft>
                <a:spcPts val="400"/>
              </a:spcAft>
            </a:pPr>
            <a:r>
              <a:rPr lang="en-GB" sz="2000" dirty="0"/>
              <a:t>Deviations</a:t>
            </a:r>
            <a:endParaRPr lang="en-GB" sz="2000" b="1" dirty="0"/>
          </a:p>
        </p:txBody>
      </p:sp>
      <p:sp>
        <p:nvSpPr>
          <p:cNvPr id="110" name="Title 1">
            <a:extLst>
              <a:ext uri="{FF2B5EF4-FFF2-40B4-BE49-F238E27FC236}">
                <a16:creationId xmlns:a16="http://schemas.microsoft.com/office/drawing/2014/main" id="{565471F5-305F-44AB-AA62-29D44CCA77CE}"/>
              </a:ext>
            </a:extLst>
          </p:cNvPr>
          <p:cNvSpPr txBox="1">
            <a:spLocks/>
          </p:cNvSpPr>
          <p:nvPr/>
        </p:nvSpPr>
        <p:spPr>
          <a:xfrm>
            <a:off x="201244" y="1873472"/>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a:t>
            </a:r>
          </a:p>
        </p:txBody>
      </p:sp>
      <p:sp>
        <p:nvSpPr>
          <p:cNvPr id="117" name="Title 1">
            <a:extLst>
              <a:ext uri="{FF2B5EF4-FFF2-40B4-BE49-F238E27FC236}">
                <a16:creationId xmlns:a16="http://schemas.microsoft.com/office/drawing/2014/main" id="{CC493734-5C57-42BA-B5A5-FCD3F510DBE6}"/>
              </a:ext>
            </a:extLst>
          </p:cNvPr>
          <p:cNvSpPr txBox="1">
            <a:spLocks/>
          </p:cNvSpPr>
          <p:nvPr/>
        </p:nvSpPr>
        <p:spPr>
          <a:xfrm>
            <a:off x="201244" y="3746245"/>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1 new standards </a:t>
            </a: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4604524" y="1952444"/>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2 new standards</a:t>
            </a:r>
            <a:br>
              <a:rPr lang="en-GB" sz="2000" b="1" spc="-50" dirty="0">
                <a:solidFill>
                  <a:srgbClr val="C00000"/>
                </a:solidFill>
                <a:latin typeface="+mn-lt"/>
              </a:rPr>
            </a:br>
            <a:r>
              <a:rPr lang="en-GB" sz="2000" b="1" spc="-50" dirty="0">
                <a:solidFill>
                  <a:srgbClr val="C00000"/>
                </a:solidFill>
                <a:latin typeface="+mn-lt"/>
              </a:rPr>
              <a:t>and 3 point releases</a:t>
            </a: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8731851" y="1966706"/>
            <a:ext cx="2594804"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 </a:t>
            </a: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8791014" y="3746245"/>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No new legislation has been published </a:t>
            </a:r>
          </a:p>
        </p:txBody>
      </p:sp>
      <p:sp>
        <p:nvSpPr>
          <p:cNvPr id="122" name="Title 1">
            <a:extLst>
              <a:ext uri="{FF2B5EF4-FFF2-40B4-BE49-F238E27FC236}">
                <a16:creationId xmlns:a16="http://schemas.microsoft.com/office/drawing/2014/main" id="{C9515559-790E-4ED8-A406-E87E24E1FB42}"/>
              </a:ext>
            </a:extLst>
          </p:cNvPr>
          <p:cNvSpPr txBox="1">
            <a:spLocks/>
          </p:cNvSpPr>
          <p:nvPr/>
        </p:nvSpPr>
        <p:spPr>
          <a:xfrm>
            <a:off x="4641173" y="3746245"/>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rgbClr val="C00000"/>
                </a:solidFill>
                <a:latin typeface="+mn-lt"/>
              </a:rPr>
              <a:t>0 new standards</a:t>
            </a:r>
          </a:p>
        </p:txBody>
      </p:sp>
      <p:sp>
        <p:nvSpPr>
          <p:cNvPr id="124" name="Title 1">
            <a:extLst>
              <a:ext uri="{FF2B5EF4-FFF2-40B4-BE49-F238E27FC236}">
                <a16:creationId xmlns:a16="http://schemas.microsoft.com/office/drawing/2014/main" id="{EA3F1D26-D710-4172-857B-36F243A1EC21}"/>
              </a:ext>
            </a:extLst>
          </p:cNvPr>
          <p:cNvSpPr txBox="1">
            <a:spLocks/>
          </p:cNvSpPr>
          <p:nvPr/>
        </p:nvSpPr>
        <p:spPr>
          <a:xfrm>
            <a:off x="8195613" y="5545561"/>
            <a:ext cx="3667280"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13 deviations requests received</a:t>
            </a:r>
          </a:p>
          <a:p>
            <a:pPr lvl="0" algn="ctr"/>
            <a:r>
              <a:rPr lang="en-GB" sz="2000" b="1" spc="-50" dirty="0">
                <a:solidFill>
                  <a:srgbClr val="C00000"/>
                </a:solidFill>
                <a:latin typeface="+mn-lt"/>
              </a:rPr>
              <a:t>5 deviations issued </a:t>
            </a:r>
          </a:p>
        </p:txBody>
      </p:sp>
      <p:sp>
        <p:nvSpPr>
          <p:cNvPr id="101" name="Oval 100">
            <a:hlinkClick r:id="rId9" action="ppaction://hlinksldjump" highlightClick="1"/>
            <a:extLst>
              <a:ext uri="{FF2B5EF4-FFF2-40B4-BE49-F238E27FC236}">
                <a16:creationId xmlns:a16="http://schemas.microsoft.com/office/drawing/2014/main" id="{F041C23E-638B-450E-8774-EB1EDD582761}"/>
              </a:ext>
            </a:extLst>
          </p:cNvPr>
          <p:cNvSpPr/>
          <p:nvPr/>
        </p:nvSpPr>
        <p:spPr>
          <a:xfrm>
            <a:off x="9489253" y="4473441"/>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0" name="Picture 89">
            <a:hlinkClick r:id="rId10" action="ppaction://hlinksldjump"/>
            <a:extLst>
              <a:ext uri="{FF2B5EF4-FFF2-40B4-BE49-F238E27FC236}">
                <a16:creationId xmlns:a16="http://schemas.microsoft.com/office/drawing/2014/main" id="{3E035F52-7024-4DF8-8C4D-4B443B6457C0}"/>
              </a:ext>
            </a:extLst>
          </p:cNvPr>
          <p:cNvPicPr>
            <a:picLocks noChangeAspect="1"/>
          </p:cNvPicPr>
          <p:nvPr/>
        </p:nvPicPr>
        <p:blipFill>
          <a:blip r:embed="rId11"/>
          <a:stretch>
            <a:fillRect/>
          </a:stretch>
        </p:blipFill>
        <p:spPr>
          <a:xfrm>
            <a:off x="11290478" y="157163"/>
            <a:ext cx="755970" cy="755970"/>
          </a:xfrm>
          <a:prstGeom prst="rect">
            <a:avLst/>
          </a:prstGeom>
        </p:spPr>
      </p:pic>
      <p:sp>
        <p:nvSpPr>
          <p:cNvPr id="91" name="Title 1">
            <a:extLst>
              <a:ext uri="{FF2B5EF4-FFF2-40B4-BE49-F238E27FC236}">
                <a16:creationId xmlns:a16="http://schemas.microsoft.com/office/drawing/2014/main" id="{FB2997D5-BACD-4B7E-9B7C-9FFC0417D121}"/>
              </a:ext>
            </a:extLst>
          </p:cNvPr>
          <p:cNvSpPr txBox="1">
            <a:spLocks/>
          </p:cNvSpPr>
          <p:nvPr/>
        </p:nvSpPr>
        <p:spPr>
          <a:xfrm>
            <a:off x="4641173" y="5396104"/>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spc="-50" dirty="0">
                <a:solidFill>
                  <a:schemeClr val="tx1"/>
                </a:solidFill>
                <a:latin typeface="+mn-lt"/>
              </a:rPr>
              <a:t>0 new standards</a:t>
            </a:r>
          </a:p>
        </p:txBody>
      </p:sp>
      <p:sp>
        <p:nvSpPr>
          <p:cNvPr id="102" name="Title 1">
            <a:extLst>
              <a:ext uri="{FF2B5EF4-FFF2-40B4-BE49-F238E27FC236}">
                <a16:creationId xmlns:a16="http://schemas.microsoft.com/office/drawing/2014/main" id="{6F9ABCB0-F1AB-4798-81F8-7554768585CB}"/>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82" name="Oval 81">
            <a:hlinkClick r:id="rId12" action="ppaction://hlinksldjump" highlightClick="1"/>
            <a:extLst>
              <a:ext uri="{FF2B5EF4-FFF2-40B4-BE49-F238E27FC236}">
                <a16:creationId xmlns:a16="http://schemas.microsoft.com/office/drawing/2014/main" id="{4E27469C-33EF-4A9E-B9CC-562F6888D316}"/>
              </a:ext>
            </a:extLst>
          </p:cNvPr>
          <p:cNvSpPr/>
          <p:nvPr/>
        </p:nvSpPr>
        <p:spPr>
          <a:xfrm>
            <a:off x="899483" y="2688374"/>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68">
            <a:extLst>
              <a:ext uri="{FF2B5EF4-FFF2-40B4-BE49-F238E27FC236}">
                <a16:creationId xmlns:a16="http://schemas.microsoft.com/office/drawing/2014/main" id="{666F0FE7-0F65-4726-A0B5-A7251EA49FE0}"/>
              </a:ext>
            </a:extLst>
          </p:cNvPr>
          <p:cNvGrpSpPr/>
          <p:nvPr/>
        </p:nvGrpSpPr>
        <p:grpSpPr>
          <a:xfrm>
            <a:off x="9498253" y="2661651"/>
            <a:ext cx="1062000" cy="1062000"/>
            <a:chOff x="8664843" y="2661651"/>
            <a:chExt cx="1062000" cy="1062000"/>
          </a:xfrm>
        </p:grpSpPr>
        <p:sp>
          <p:nvSpPr>
            <p:cNvPr id="93" name="Rectangle: Rounded Corners 92">
              <a:extLst>
                <a:ext uri="{FF2B5EF4-FFF2-40B4-BE49-F238E27FC236}">
                  <a16:creationId xmlns:a16="http://schemas.microsoft.com/office/drawing/2014/main" id="{F299C73C-225A-4EF1-A91A-D2AFC77BD3F8}"/>
                </a:ext>
              </a:extLst>
            </p:cNvPr>
            <p:cNvSpPr/>
            <p:nvPr/>
          </p:nvSpPr>
          <p:spPr>
            <a:xfrm>
              <a:off x="8664843" y="2661651"/>
              <a:ext cx="1062000" cy="1062000"/>
            </a:xfrm>
            <a:prstGeom prst="roundRect">
              <a:avLst>
                <a:gd name="adj" fmla="val 50000"/>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grpSp>
          <p:nvGrpSpPr>
            <p:cNvPr id="61" name="Group 60">
              <a:extLst>
                <a:ext uri="{FF2B5EF4-FFF2-40B4-BE49-F238E27FC236}">
                  <a16:creationId xmlns:a16="http://schemas.microsoft.com/office/drawing/2014/main" id="{4BC4282B-1971-4A79-B556-FF0D5E4457FC}"/>
                </a:ext>
              </a:extLst>
            </p:cNvPr>
            <p:cNvGrpSpPr/>
            <p:nvPr/>
          </p:nvGrpSpPr>
          <p:grpSpPr>
            <a:xfrm>
              <a:off x="8810674" y="2850875"/>
              <a:ext cx="770338" cy="683552"/>
              <a:chOff x="8809837" y="2800956"/>
              <a:chExt cx="770338" cy="683552"/>
            </a:xfrm>
          </p:grpSpPr>
          <p:cxnSp>
            <p:nvCxnSpPr>
              <p:cNvPr id="24" name="Straight Connector 23">
                <a:extLst>
                  <a:ext uri="{FF2B5EF4-FFF2-40B4-BE49-F238E27FC236}">
                    <a16:creationId xmlns:a16="http://schemas.microsoft.com/office/drawing/2014/main" id="{5B56F32E-F315-4428-BF87-9D878C44B834}"/>
                  </a:ext>
                </a:extLst>
              </p:cNvPr>
              <p:cNvCxnSpPr>
                <a:cxnSpLocks/>
              </p:cNvCxnSpPr>
              <p:nvPr/>
            </p:nvCxnSpPr>
            <p:spPr>
              <a:xfrm>
                <a:off x="8873904" y="291300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7380CB3-8E23-43C2-8562-BFCB7474CE2E}"/>
                  </a:ext>
                </a:extLst>
              </p:cNvPr>
              <p:cNvGrpSpPr/>
              <p:nvPr/>
            </p:nvGrpSpPr>
            <p:grpSpPr>
              <a:xfrm>
                <a:off x="8809837" y="2923966"/>
                <a:ext cx="232402" cy="365830"/>
                <a:chOff x="8814599" y="2923966"/>
                <a:chExt cx="232402" cy="365830"/>
              </a:xfrm>
            </p:grpSpPr>
            <p:grpSp>
              <p:nvGrpSpPr>
                <p:cNvPr id="131" name="Group 130">
                  <a:extLst>
                    <a:ext uri="{FF2B5EF4-FFF2-40B4-BE49-F238E27FC236}">
                      <a16:creationId xmlns:a16="http://schemas.microsoft.com/office/drawing/2014/main" id="{46E15737-3BC9-49D2-9B92-20540E65BD2A}"/>
                    </a:ext>
                  </a:extLst>
                </p:cNvPr>
                <p:cNvGrpSpPr/>
                <p:nvPr/>
              </p:nvGrpSpPr>
              <p:grpSpPr>
                <a:xfrm>
                  <a:off x="8855715" y="2923966"/>
                  <a:ext cx="150171" cy="276225"/>
                  <a:chOff x="9384047" y="2929416"/>
                  <a:chExt cx="150171" cy="276225"/>
                </a:xfrm>
              </p:grpSpPr>
              <p:cxnSp>
                <p:nvCxnSpPr>
                  <p:cNvPr id="132" name="Straight Connector 131">
                    <a:extLst>
                      <a:ext uri="{FF2B5EF4-FFF2-40B4-BE49-F238E27FC236}">
                        <a16:creationId xmlns:a16="http://schemas.microsoft.com/office/drawing/2014/main" id="{1935C765-201C-4073-997B-78C99B8C9312}"/>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5D5A4C8-BB00-4EAF-B3B1-29DC244AA29D}"/>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3" name="Arc 32">
                  <a:extLst>
                    <a:ext uri="{FF2B5EF4-FFF2-40B4-BE49-F238E27FC236}">
                      <a16:creationId xmlns:a16="http://schemas.microsoft.com/office/drawing/2014/main" id="{3F9D0457-8A04-466E-B146-75D99B9C9139}"/>
                    </a:ext>
                  </a:extLst>
                </p:cNvPr>
                <p:cNvSpPr/>
                <p:nvPr/>
              </p:nvSpPr>
              <p:spPr>
                <a:xfrm rot="10800000">
                  <a:off x="8814599"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35" name="Group 34">
                <a:extLst>
                  <a:ext uri="{FF2B5EF4-FFF2-40B4-BE49-F238E27FC236}">
                    <a16:creationId xmlns:a16="http://schemas.microsoft.com/office/drawing/2014/main" id="{C04B1701-0903-4C21-8BD9-E6C62663D9D9}"/>
                  </a:ext>
                </a:extLst>
              </p:cNvPr>
              <p:cNvGrpSpPr/>
              <p:nvPr/>
            </p:nvGrpSpPr>
            <p:grpSpPr>
              <a:xfrm>
                <a:off x="9347773" y="2923966"/>
                <a:ext cx="232402" cy="365830"/>
                <a:chOff x="9347773" y="2923966"/>
                <a:chExt cx="232402" cy="365830"/>
              </a:xfrm>
            </p:grpSpPr>
            <p:grpSp>
              <p:nvGrpSpPr>
                <p:cNvPr id="29" name="Group 28">
                  <a:extLst>
                    <a:ext uri="{FF2B5EF4-FFF2-40B4-BE49-F238E27FC236}">
                      <a16:creationId xmlns:a16="http://schemas.microsoft.com/office/drawing/2014/main" id="{F81E866A-B8E7-4A90-8E73-170D0EADE380}"/>
                    </a:ext>
                  </a:extLst>
                </p:cNvPr>
                <p:cNvGrpSpPr/>
                <p:nvPr/>
              </p:nvGrpSpPr>
              <p:grpSpPr>
                <a:xfrm>
                  <a:off x="9388889" y="2923966"/>
                  <a:ext cx="150171" cy="276225"/>
                  <a:chOff x="9384047" y="2929416"/>
                  <a:chExt cx="150171" cy="276225"/>
                </a:xfrm>
              </p:grpSpPr>
              <p:cxnSp>
                <p:nvCxnSpPr>
                  <p:cNvPr id="129" name="Straight Connector 128">
                    <a:extLst>
                      <a:ext uri="{FF2B5EF4-FFF2-40B4-BE49-F238E27FC236}">
                        <a16:creationId xmlns:a16="http://schemas.microsoft.com/office/drawing/2014/main" id="{44BFBD03-BB8C-434B-82DD-34C12BB5298C}"/>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5EA0546-5196-4CB2-98C1-CD290E14ADFC}"/>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134" name="Arc 32">
                  <a:extLst>
                    <a:ext uri="{FF2B5EF4-FFF2-40B4-BE49-F238E27FC236}">
                      <a16:creationId xmlns:a16="http://schemas.microsoft.com/office/drawing/2014/main" id="{946794B6-8FAC-4D11-B9E9-E97C13F7FF7E}"/>
                    </a:ext>
                  </a:extLst>
                </p:cNvPr>
                <p:cNvSpPr/>
                <p:nvPr/>
              </p:nvSpPr>
              <p:spPr>
                <a:xfrm rot="10800000">
                  <a:off x="9347773"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141B4D"/>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F22AC88E-EEAA-4EC3-8B46-74DEC1F9516E}"/>
                  </a:ext>
                </a:extLst>
              </p:cNvPr>
              <p:cNvGrpSpPr/>
              <p:nvPr/>
            </p:nvGrpSpPr>
            <p:grpSpPr>
              <a:xfrm>
                <a:off x="9093425" y="2800956"/>
                <a:ext cx="213408" cy="662005"/>
                <a:chOff x="9093425" y="2800956"/>
                <a:chExt cx="213408" cy="662005"/>
              </a:xfrm>
            </p:grpSpPr>
            <p:grpSp>
              <p:nvGrpSpPr>
                <p:cNvPr id="39" name="Group 38">
                  <a:extLst>
                    <a:ext uri="{FF2B5EF4-FFF2-40B4-BE49-F238E27FC236}">
                      <a16:creationId xmlns:a16="http://schemas.microsoft.com/office/drawing/2014/main" id="{5FC86093-61CB-491D-819B-7F055F26E649}"/>
                    </a:ext>
                  </a:extLst>
                </p:cNvPr>
                <p:cNvGrpSpPr/>
                <p:nvPr/>
              </p:nvGrpSpPr>
              <p:grpSpPr>
                <a:xfrm>
                  <a:off x="9093425" y="2800956"/>
                  <a:ext cx="213408" cy="662005"/>
                  <a:chOff x="9093425" y="2800956"/>
                  <a:chExt cx="213408" cy="662005"/>
                </a:xfrm>
              </p:grpSpPr>
              <p:cxnSp>
                <p:nvCxnSpPr>
                  <p:cNvPr id="128" name="Straight Connector 127">
                    <a:extLst>
                      <a:ext uri="{FF2B5EF4-FFF2-40B4-BE49-F238E27FC236}">
                        <a16:creationId xmlns:a16="http://schemas.microsoft.com/office/drawing/2014/main" id="{15BBE93C-7B0C-4A5C-ACC7-4685CB7CF4A3}"/>
                      </a:ext>
                    </a:extLst>
                  </p:cNvPr>
                  <p:cNvCxnSpPr>
                    <a:cxnSpLocks/>
                  </p:cNvCxnSpPr>
                  <p:nvPr/>
                </p:nvCxnSpPr>
                <p:spPr>
                  <a:xfrm rot="5400000">
                    <a:off x="8877951" y="312236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EA12535-F8FD-44E9-A08A-195227A2C4F2}"/>
                      </a:ext>
                    </a:extLst>
                  </p:cNvPr>
                  <p:cNvCxnSpPr>
                    <a:cxnSpLocks/>
                  </p:cNvCxnSpPr>
                  <p:nvPr/>
                </p:nvCxnSpPr>
                <p:spPr>
                  <a:xfrm>
                    <a:off x="9093425" y="3462961"/>
                    <a:ext cx="213408"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4A290393-E204-4DD2-804F-51D6A7C62006}"/>
                    </a:ext>
                  </a:extLst>
                </p:cNvPr>
                <p:cNvSpPr/>
                <p:nvPr/>
              </p:nvSpPr>
              <p:spPr>
                <a:xfrm>
                  <a:off x="9149894" y="2859450"/>
                  <a:ext cx="100471" cy="104694"/>
                </a:xfrm>
                <a:prstGeom prst="ellipse">
                  <a:avLst/>
                </a:prstGeom>
                <a:solidFill>
                  <a:srgbClr val="141B4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36" name="Straight Connector 135">
                <a:extLst>
                  <a:ext uri="{FF2B5EF4-FFF2-40B4-BE49-F238E27FC236}">
                    <a16:creationId xmlns:a16="http://schemas.microsoft.com/office/drawing/2014/main" id="{F9D6BF90-55DA-4A55-BD8E-FF8574F09754}"/>
                  </a:ext>
                </a:extLst>
              </p:cNvPr>
              <p:cNvCxnSpPr>
                <a:cxnSpLocks/>
              </p:cNvCxnSpPr>
              <p:nvPr/>
            </p:nvCxnSpPr>
            <p:spPr>
              <a:xfrm>
                <a:off x="8969154" y="3484508"/>
                <a:ext cx="457200"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sp>
        <p:nvSpPr>
          <p:cNvPr id="62" name="Oval 61">
            <a:hlinkClick r:id="rId13" action="ppaction://hlinksldjump" highlightClick="1"/>
            <a:extLst>
              <a:ext uri="{FF2B5EF4-FFF2-40B4-BE49-F238E27FC236}">
                <a16:creationId xmlns:a16="http://schemas.microsoft.com/office/drawing/2014/main" id="{CB4BA8CD-1249-4FB3-B93D-4F22C7AF2AAF}"/>
              </a:ext>
            </a:extLst>
          </p:cNvPr>
          <p:cNvSpPr/>
          <p:nvPr/>
        </p:nvSpPr>
        <p:spPr>
          <a:xfrm>
            <a:off x="5339412" y="904502"/>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Title 1">
            <a:extLst>
              <a:ext uri="{FF2B5EF4-FFF2-40B4-BE49-F238E27FC236}">
                <a16:creationId xmlns:a16="http://schemas.microsoft.com/office/drawing/2014/main" id="{71F23D2A-BDD8-490C-A3CF-96D5D264E8AB}"/>
              </a:ext>
            </a:extLst>
          </p:cNvPr>
          <p:cNvSpPr txBox="1">
            <a:spLocks/>
          </p:cNvSpPr>
          <p:nvPr/>
        </p:nvSpPr>
        <p:spPr>
          <a:xfrm>
            <a:off x="210244" y="5607936"/>
            <a:ext cx="247647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lvl="0" algn="ctr"/>
            <a:r>
              <a:rPr lang="en-GB" sz="2000" b="1" spc="-50" dirty="0">
                <a:solidFill>
                  <a:srgbClr val="C00000"/>
                </a:solidFill>
                <a:latin typeface="+mn-lt"/>
              </a:rPr>
              <a:t>6 Rulebook modules have had point releases  </a:t>
            </a:r>
          </a:p>
        </p:txBody>
      </p:sp>
      <p:sp>
        <p:nvSpPr>
          <p:cNvPr id="64" name="Oval 63">
            <a:hlinkClick r:id="rId14" action="ppaction://hlinksldjump" highlightClick="1"/>
            <a:extLst>
              <a:ext uri="{FF2B5EF4-FFF2-40B4-BE49-F238E27FC236}">
                <a16:creationId xmlns:a16="http://schemas.microsoft.com/office/drawing/2014/main" id="{AB87630D-6E48-4E29-A2D6-BF60DB6A297D}"/>
              </a:ext>
            </a:extLst>
          </p:cNvPr>
          <p:cNvSpPr/>
          <p:nvPr/>
        </p:nvSpPr>
        <p:spPr>
          <a:xfrm>
            <a:off x="894502" y="4491815"/>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60246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heel(1)">
                                      <p:cBhvr>
                                        <p:cTn id="7" dur="2000"/>
                                        <p:tgtEl>
                                          <p:spTgt spid="10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heel(1)">
                                      <p:cBhvr>
                                        <p:cTn id="10" dur="2000"/>
                                        <p:tgtEl>
                                          <p:spTgt spid="82"/>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heel(1)">
                                      <p:cBhvr>
                                        <p:cTn id="14" dur="2000"/>
                                        <p:tgtEl>
                                          <p:spTgt spid="62"/>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heel(1)">
                                      <p:cBhvr>
                                        <p:cTn id="17"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82" grpId="0" animBg="1"/>
      <p:bldP spid="62" grpId="0" animBg="1"/>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81C3165B-6527-4106-8EE3-A0D2F7DA4613}"/>
              </a:ext>
            </a:extLst>
          </p:cNvPr>
          <p:cNvPicPr>
            <a:picLocks noChangeAspect="1"/>
          </p:cNvPicPr>
          <p:nvPr/>
        </p:nvPicPr>
        <p:blipFill rotWithShape="1">
          <a:blip r:embed="rId3">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sp>
        <p:nvSpPr>
          <p:cNvPr id="22" name="Rectangle: Rounded Corners 21">
            <a:hlinkClick r:id="rId4" action="ppaction://hlinksldjump" highlightClick="1"/>
            <a:extLst>
              <a:ext uri="{FF2B5EF4-FFF2-40B4-BE49-F238E27FC236}">
                <a16:creationId xmlns:a16="http://schemas.microsoft.com/office/drawing/2014/main" id="{E7FA0F46-48CA-4CC5-A478-243F06A50CE3}"/>
              </a:ext>
            </a:extLst>
          </p:cNvPr>
          <p:cNvSpPr/>
          <p:nvPr/>
        </p:nvSpPr>
        <p:spPr>
          <a:xfrm>
            <a:off x="1073188" y="227344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2163" indent="-2062163"/>
            <a:r>
              <a:rPr lang="en-GB" dirty="0">
                <a:solidFill>
                  <a:schemeClr val="tx1"/>
                </a:solidFill>
              </a:rPr>
              <a:t>RIS-2713-RST Issue 1 - System Requirements for the Introduction and Operation of Multi-Mode</a:t>
            </a:r>
            <a:br>
              <a:rPr lang="en-GB" dirty="0">
                <a:solidFill>
                  <a:schemeClr val="tx1"/>
                </a:solidFill>
              </a:rPr>
            </a:br>
            <a:r>
              <a:rPr lang="en-GB" dirty="0">
                <a:solidFill>
                  <a:schemeClr val="tx1"/>
                </a:solidFill>
              </a:rPr>
              <a:t>Rolling Stock</a:t>
            </a:r>
          </a:p>
        </p:txBody>
      </p:sp>
      <p:sp>
        <p:nvSpPr>
          <p:cNvPr id="96" name="Rectangle: Rounded Corners 95">
            <a:hlinkClick r:id="rId5"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006B7B"/>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pc="-50" dirty="0">
                <a:solidFill>
                  <a:schemeClr val="bg1"/>
                </a:solidFill>
              </a:rPr>
              <a:t>Two new rolling stock standards have been published in the June 2021 standards catalogue.   </a:t>
            </a:r>
          </a:p>
        </p:txBody>
      </p:sp>
      <p:sp>
        <p:nvSpPr>
          <p:cNvPr id="11" name="Rectangle: Rounded Corners 10">
            <a:hlinkClick r:id="rId6" action="ppaction://hlinksldjump"/>
            <a:extLst>
              <a:ext uri="{FF2B5EF4-FFF2-40B4-BE49-F238E27FC236}">
                <a16:creationId xmlns:a16="http://schemas.microsoft.com/office/drawing/2014/main" id="{95EE5E27-3F36-4CA3-B555-BB4EBD346BB0}"/>
              </a:ext>
            </a:extLst>
          </p:cNvPr>
          <p:cNvSpPr/>
          <p:nvPr/>
        </p:nvSpPr>
        <p:spPr>
          <a:xfrm>
            <a:off x="1073188" y="14153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5950" indent="-1885950"/>
            <a:r>
              <a:rPr lang="en-GB" dirty="0">
                <a:solidFill>
                  <a:schemeClr val="tx1"/>
                </a:solidFill>
              </a:rPr>
              <a:t>GEGN8615 Issue 1 - Application of the PRM NTSN </a:t>
            </a:r>
          </a:p>
        </p:txBody>
      </p:sp>
      <p:sp>
        <p:nvSpPr>
          <p:cNvPr id="12" name="Title 1">
            <a:extLst>
              <a:ext uri="{FF2B5EF4-FFF2-40B4-BE49-F238E27FC236}">
                <a16:creationId xmlns:a16="http://schemas.microsoft.com/office/drawing/2014/main" id="{59BB7DD9-5762-45BB-B4C1-DE974D96B8F1}"/>
              </a:ext>
            </a:extLst>
          </p:cNvPr>
          <p:cNvSpPr txBox="1">
            <a:spLocks/>
          </p:cNvSpPr>
          <p:nvPr/>
        </p:nvSpPr>
        <p:spPr>
          <a:xfrm>
            <a:off x="2412844" y="2891676"/>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6" name="Picture 15">
            <a:hlinkClick r:id="rId7"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8"/>
          <a:stretch>
            <a:fillRect/>
          </a:stretch>
        </p:blipFill>
        <p:spPr>
          <a:xfrm>
            <a:off x="11272545" y="5987813"/>
            <a:ext cx="755970" cy="755970"/>
          </a:xfrm>
          <a:prstGeom prst="rect">
            <a:avLst/>
          </a:prstGeom>
        </p:spPr>
      </p:pic>
      <p:pic>
        <p:nvPicPr>
          <p:cNvPr id="13" name="Picture 12">
            <a:hlinkClick r:id="rId9"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10"/>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4" name="Rectangle: Rounded Corners 13">
            <a:hlinkClick r:id="" action="ppaction://noaction" highlightClick="1"/>
            <a:extLst>
              <a:ext uri="{FF2B5EF4-FFF2-40B4-BE49-F238E27FC236}">
                <a16:creationId xmlns:a16="http://schemas.microsoft.com/office/drawing/2014/main" id="{2C9F8315-2BF8-4AF3-B03C-AEA08FBF42AA}"/>
              </a:ext>
            </a:extLst>
          </p:cNvPr>
          <p:cNvSpPr/>
          <p:nvPr/>
        </p:nvSpPr>
        <p:spPr>
          <a:xfrm>
            <a:off x="1073188" y="4353943"/>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5950" indent="-1885950"/>
            <a:r>
              <a:rPr lang="en-GB" dirty="0">
                <a:solidFill>
                  <a:schemeClr val="tx1"/>
                </a:solidFill>
              </a:rPr>
              <a:t>GMRT2100 Issue 6.1 - Rail Vehicle Structures and Passive Safety</a:t>
            </a:r>
          </a:p>
        </p:txBody>
      </p:sp>
      <p:sp>
        <p:nvSpPr>
          <p:cNvPr id="17" name="Rectangle: Rounded Corners 16">
            <a:hlinkClick r:id="" action="ppaction://noaction" highlightClick="1"/>
            <a:extLst>
              <a:ext uri="{FF2B5EF4-FFF2-40B4-BE49-F238E27FC236}">
                <a16:creationId xmlns:a16="http://schemas.microsoft.com/office/drawing/2014/main" id="{1E9EFB80-E4DD-4BA4-BCC8-AAEAC9B1ADD5}"/>
              </a:ext>
            </a:extLst>
          </p:cNvPr>
          <p:cNvSpPr/>
          <p:nvPr/>
        </p:nvSpPr>
        <p:spPr>
          <a:xfrm>
            <a:off x="1073188" y="5188863"/>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5950" indent="-1885950"/>
            <a:r>
              <a:rPr lang="en-GB" dirty="0">
                <a:solidFill>
                  <a:schemeClr val="tx1"/>
                </a:solidFill>
              </a:rPr>
              <a:t>RIS-2780-RST Issue 1.1 - Rail Vehicle Structures </a:t>
            </a:r>
          </a:p>
        </p:txBody>
      </p:sp>
      <p:sp>
        <p:nvSpPr>
          <p:cNvPr id="18" name="Rectangle: Rounded Corners 17">
            <a:hlinkClick r:id="" action="ppaction://noaction" highlightClick="1"/>
            <a:extLst>
              <a:ext uri="{FF2B5EF4-FFF2-40B4-BE49-F238E27FC236}">
                <a16:creationId xmlns:a16="http://schemas.microsoft.com/office/drawing/2014/main" id="{FD9A17C2-EB22-4923-8419-CC5DFEE217DB}"/>
              </a:ext>
            </a:extLst>
          </p:cNvPr>
          <p:cNvSpPr/>
          <p:nvPr/>
        </p:nvSpPr>
        <p:spPr>
          <a:xfrm>
            <a:off x="1073188" y="6023783"/>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5950" indent="-1885950"/>
            <a:r>
              <a:rPr lang="en-GB" dirty="0">
                <a:solidFill>
                  <a:schemeClr val="tx1"/>
                </a:solidFill>
              </a:rPr>
              <a:t>RIS-2706-RST Issue 2.1 - Recording of Rolling Stock Data</a:t>
            </a:r>
          </a:p>
        </p:txBody>
      </p:sp>
      <p:sp>
        <p:nvSpPr>
          <p:cNvPr id="19" name="Rectangle: Rounded Corners 18">
            <a:hlinkClick r:id="rId5" action="ppaction://hlinksldjump" highlightClick="1"/>
            <a:extLst>
              <a:ext uri="{FF2B5EF4-FFF2-40B4-BE49-F238E27FC236}">
                <a16:creationId xmlns:a16="http://schemas.microsoft.com/office/drawing/2014/main" id="{17F33165-42E5-4E48-BF40-5D4E83C3EC51}"/>
              </a:ext>
            </a:extLst>
          </p:cNvPr>
          <p:cNvSpPr/>
          <p:nvPr/>
        </p:nvSpPr>
        <p:spPr>
          <a:xfrm>
            <a:off x="1016159" y="3519023"/>
            <a:ext cx="10065867" cy="720000"/>
          </a:xfrm>
          <a:prstGeom prst="roundRect">
            <a:avLst>
              <a:gd name="adj" fmla="val 30718"/>
            </a:avLst>
          </a:prstGeom>
          <a:solidFill>
            <a:srgbClr val="006B7B"/>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pc="-50" dirty="0">
                <a:solidFill>
                  <a:schemeClr val="bg1"/>
                </a:solidFill>
              </a:rPr>
              <a:t>Three point release have been published in the June 2021 standards catalogue.   </a:t>
            </a:r>
          </a:p>
        </p:txBody>
      </p:sp>
      <p:pic>
        <p:nvPicPr>
          <p:cNvPr id="15" name="Picture 14">
            <a:hlinkClick r:id="rId11"/>
            <a:extLst>
              <a:ext uri="{FF2B5EF4-FFF2-40B4-BE49-F238E27FC236}">
                <a16:creationId xmlns:a16="http://schemas.microsoft.com/office/drawing/2014/main" id="{94281420-F1D2-4C81-8519-6536B4DFEBA2}"/>
              </a:ext>
            </a:extLst>
          </p:cNvPr>
          <p:cNvPicPr>
            <a:picLocks noChangeAspect="1"/>
          </p:cNvPicPr>
          <p:nvPr/>
        </p:nvPicPr>
        <p:blipFill>
          <a:blip r:embed="rId12"/>
          <a:stretch>
            <a:fillRect/>
          </a:stretch>
        </p:blipFill>
        <p:spPr>
          <a:xfrm>
            <a:off x="10539231" y="4335958"/>
            <a:ext cx="755970" cy="755970"/>
          </a:xfrm>
          <a:prstGeom prst="rect">
            <a:avLst/>
          </a:prstGeom>
        </p:spPr>
      </p:pic>
      <p:pic>
        <p:nvPicPr>
          <p:cNvPr id="21" name="Picture 20">
            <a:hlinkClick r:id="rId13"/>
            <a:extLst>
              <a:ext uri="{FF2B5EF4-FFF2-40B4-BE49-F238E27FC236}">
                <a16:creationId xmlns:a16="http://schemas.microsoft.com/office/drawing/2014/main" id="{0E07275C-EB16-4B17-B572-28B565A08735}"/>
              </a:ext>
            </a:extLst>
          </p:cNvPr>
          <p:cNvPicPr>
            <a:picLocks noChangeAspect="1"/>
          </p:cNvPicPr>
          <p:nvPr/>
        </p:nvPicPr>
        <p:blipFill>
          <a:blip r:embed="rId12"/>
          <a:stretch>
            <a:fillRect/>
          </a:stretch>
        </p:blipFill>
        <p:spPr>
          <a:xfrm>
            <a:off x="10539231" y="5161885"/>
            <a:ext cx="755970" cy="755970"/>
          </a:xfrm>
          <a:prstGeom prst="rect">
            <a:avLst/>
          </a:prstGeom>
        </p:spPr>
      </p:pic>
      <p:pic>
        <p:nvPicPr>
          <p:cNvPr id="23" name="Picture 22">
            <a:hlinkClick r:id="rId14"/>
            <a:extLst>
              <a:ext uri="{FF2B5EF4-FFF2-40B4-BE49-F238E27FC236}">
                <a16:creationId xmlns:a16="http://schemas.microsoft.com/office/drawing/2014/main" id="{BD5ED421-DFEF-4D16-BA25-1CD73BC7435C}"/>
              </a:ext>
            </a:extLst>
          </p:cNvPr>
          <p:cNvPicPr>
            <a:picLocks noChangeAspect="1"/>
          </p:cNvPicPr>
          <p:nvPr/>
        </p:nvPicPr>
        <p:blipFill>
          <a:blip r:embed="rId12"/>
          <a:stretch>
            <a:fillRect/>
          </a:stretch>
        </p:blipFill>
        <p:spPr>
          <a:xfrm>
            <a:off x="10508659" y="6023783"/>
            <a:ext cx="755970" cy="755970"/>
          </a:xfrm>
          <a:prstGeom prst="rect">
            <a:avLst/>
          </a:prstGeom>
        </p:spPr>
      </p:pic>
    </p:spTree>
    <p:extLst>
      <p:ext uri="{BB962C8B-B14F-4D97-AF65-F5344CB8AC3E}">
        <p14:creationId xmlns:p14="http://schemas.microsoft.com/office/powerpoint/2010/main" val="3665457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546742"/>
            <a:ext cx="9889102"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85950" indent="-1885950"/>
            <a:r>
              <a:rPr lang="en-GB" dirty="0">
                <a:solidFill>
                  <a:schemeClr val="tx1"/>
                </a:solidFill>
              </a:rPr>
              <a:t>GEGN8615 Issue 1 - Application of the PRM NTSN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35616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182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0" y="1330719"/>
            <a:ext cx="10120055" cy="5413064"/>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pPr>
            <a:r>
              <a:rPr lang="en-GB" b="1" spc="-50" dirty="0">
                <a:solidFill>
                  <a:schemeClr val="tx1"/>
                </a:solidFill>
              </a:rPr>
              <a:t>Overview – </a:t>
            </a:r>
            <a:r>
              <a:rPr lang="en-GB" spc="-50" dirty="0">
                <a:solidFill>
                  <a:schemeClr val="tx1"/>
                </a:solidFill>
              </a:rPr>
              <a:t>This new Guidance Note provides clarifications on requirements contained in </a:t>
            </a:r>
            <a:r>
              <a:rPr lang="en-GB" spc="-50" dirty="0">
                <a:solidFill>
                  <a:schemeClr val="tx1"/>
                </a:solidFill>
                <a:hlinkClick r:id="rId4"/>
              </a:rPr>
              <a:t>The Persons with Reduced Mobility National Technical Specification Notice (PRM NTSN)</a:t>
            </a:r>
            <a:r>
              <a:rPr lang="en-GB" spc="-50" dirty="0">
                <a:solidFill>
                  <a:schemeClr val="tx1"/>
                </a:solidFill>
              </a:rPr>
              <a:t>, for rolling stock and infrastructure in a</a:t>
            </a:r>
            <a:br>
              <a:rPr lang="en-GB" spc="-50" dirty="0">
                <a:solidFill>
                  <a:schemeClr val="tx1"/>
                </a:solidFill>
              </a:rPr>
            </a:br>
            <a:r>
              <a:rPr lang="en-GB" spc="-50" dirty="0">
                <a:solidFill>
                  <a:schemeClr val="tx1"/>
                </a:solidFill>
              </a:rPr>
              <a:t>GB context, particularly where a reasonable opportunity exists to improve vehicles and infrastructure, to move them towards compliance with the PRM NTSN. Even when this is not required under the Railway Interoperability Regulations (RIR) 2011. It consolidates guidance spread across multiple standards, research reports and builds on the UK National Implementation Plan for the PRM TSI.  The guidance also identifies and sets out good practice in the implementation of signage to address aspects covered by the RAIB report into the fatal accident at </a:t>
            </a:r>
            <a:r>
              <a:rPr lang="en-GB" spc="-50" dirty="0" err="1">
                <a:solidFill>
                  <a:schemeClr val="tx1"/>
                </a:solidFill>
                <a:hlinkClick r:id="rId5"/>
              </a:rPr>
              <a:t>Twerton</a:t>
            </a:r>
            <a:r>
              <a:rPr lang="en-GB" spc="-50" dirty="0">
                <a:solidFill>
                  <a:schemeClr val="tx1"/>
                </a:solidFill>
                <a:hlinkClick r:id="rId5"/>
              </a:rPr>
              <a:t>.</a:t>
            </a:r>
            <a:endParaRPr lang="en-GB" spc="-50" dirty="0">
              <a:solidFill>
                <a:schemeClr val="tx1"/>
              </a:solidFill>
            </a:endParaRPr>
          </a:p>
          <a:p>
            <a:pPr>
              <a:spcAft>
                <a:spcPts val="400"/>
              </a:spcAft>
            </a:pPr>
            <a:endParaRPr lang="en-GB" sz="1000" b="1" spc="-50" dirty="0">
              <a:solidFill>
                <a:schemeClr val="tx1"/>
              </a:solidFill>
            </a:endParaRPr>
          </a:p>
          <a:p>
            <a:pPr>
              <a:spcAft>
                <a:spcPts val="400"/>
              </a:spcAft>
            </a:pPr>
            <a:r>
              <a:rPr lang="en-GB" b="1" dirty="0">
                <a:solidFill>
                  <a:schemeClr val="tx1"/>
                </a:solidFill>
              </a:rPr>
              <a:t>Benefits –</a:t>
            </a:r>
            <a:r>
              <a:rPr lang="en-GB" dirty="0">
                <a:solidFill>
                  <a:schemeClr val="tx1"/>
                </a:solidFill>
              </a:rPr>
              <a:t> A recent vehicle interior refresh project led to an inadvertent non-compliance with the contrast requirements in the universal access toilet. The affected vehicle did not enter service. This guidance will help prevent future similar issues with rolling stock and infrastructure, potentially avoiding costs of £350,000 per occurrence.</a:t>
            </a:r>
          </a:p>
          <a:p>
            <a:pPr>
              <a:spcAft>
                <a:spcPts val="400"/>
              </a:spcAft>
            </a:pPr>
            <a:r>
              <a:rPr lang="en-GB" dirty="0">
                <a:solidFill>
                  <a:schemeClr val="tx1"/>
                </a:solidFill>
              </a:rPr>
              <a:t>Specific guidance is aimed at avoiding future occurrences similar to </a:t>
            </a:r>
            <a:r>
              <a:rPr lang="en-GB" dirty="0" err="1">
                <a:solidFill>
                  <a:schemeClr val="tx1"/>
                </a:solidFill>
              </a:rPr>
              <a:t>Twerton</a:t>
            </a:r>
            <a:r>
              <a:rPr lang="en-GB" dirty="0">
                <a:solidFill>
                  <a:schemeClr val="tx1"/>
                </a:solidFill>
              </a:rPr>
              <a:t>. Aside from the resulting trauma, the associated cost to industry of £2.017M (the 2019 VPF) could be avoided.</a:t>
            </a:r>
          </a:p>
          <a:p>
            <a:pPr>
              <a:spcAft>
                <a:spcPts val="400"/>
              </a:spcAft>
            </a:pPr>
            <a:endParaRPr lang="en-GB" sz="1000" b="1" spc="-50" dirty="0">
              <a:solidFill>
                <a:schemeClr val="tx1"/>
              </a:solidFill>
            </a:endParaRPr>
          </a:p>
          <a:p>
            <a:pPr>
              <a:spcAft>
                <a:spcPts val="400"/>
              </a:spcAft>
            </a:pPr>
            <a:r>
              <a:rPr lang="en-GB" b="1" spc="-50" dirty="0">
                <a:solidFill>
                  <a:schemeClr val="tx1"/>
                </a:solidFill>
              </a:rPr>
              <a:t>Audience</a:t>
            </a:r>
            <a:r>
              <a:rPr lang="en-GB" spc="-50" dirty="0">
                <a:solidFill>
                  <a:schemeClr val="tx1"/>
                </a:solidFill>
              </a:rPr>
              <a:t> – The new guidance is particularly applicable to modifications to existing vehicles and infrastructure, and is intended to assist designers, owners and operators, and approvals bodies in determining the applicable requirements from the PRM NTSN, thus simplifying the design and approvals process.</a:t>
            </a:r>
          </a:p>
        </p:txBody>
      </p:sp>
      <p:sp>
        <p:nvSpPr>
          <p:cNvPr id="34" name="Rectangle: Rounded Corners 33">
            <a:extLst>
              <a:ext uri="{FF2B5EF4-FFF2-40B4-BE49-F238E27FC236}">
                <a16:creationId xmlns:a16="http://schemas.microsoft.com/office/drawing/2014/main" id="{BD7BAFDD-E808-4681-BF6D-F254778779D7}"/>
              </a:ext>
            </a:extLst>
          </p:cNvPr>
          <p:cNvSpPr/>
          <p:nvPr/>
        </p:nvSpPr>
        <p:spPr>
          <a:xfrm>
            <a:off x="278176" y="20951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26" name="Picture 25">
            <a:hlinkClick r:id="rId6"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27" name="Picture 26">
            <a:hlinkClick r:id="rId8"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9"/>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10"/>
          <a:stretch>
            <a:fillRect/>
          </a:stretch>
        </p:blipFill>
        <p:spPr>
          <a:xfrm>
            <a:off x="10383085" y="546742"/>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8" name="Group 27">
            <a:extLst>
              <a:ext uri="{FF2B5EF4-FFF2-40B4-BE49-F238E27FC236}">
                <a16:creationId xmlns:a16="http://schemas.microsoft.com/office/drawing/2014/main" id="{9BFAC714-1848-464C-8E80-80207634523C}"/>
              </a:ext>
            </a:extLst>
          </p:cNvPr>
          <p:cNvGrpSpPr/>
          <p:nvPr/>
        </p:nvGrpSpPr>
        <p:grpSpPr>
          <a:xfrm>
            <a:off x="278176" y="2866728"/>
            <a:ext cx="720000" cy="720000"/>
            <a:chOff x="3750681" y="4621806"/>
            <a:chExt cx="720000" cy="720000"/>
          </a:xfrm>
        </p:grpSpPr>
        <p:sp>
          <p:nvSpPr>
            <p:cNvPr id="29" name="Rectangle: Rounded Corners 28">
              <a:extLst>
                <a:ext uri="{FF2B5EF4-FFF2-40B4-BE49-F238E27FC236}">
                  <a16:creationId xmlns:a16="http://schemas.microsoft.com/office/drawing/2014/main" id="{2824A6B4-B0AC-45E3-90FC-F663F30C0A26}"/>
                </a:ext>
              </a:extLst>
            </p:cNvPr>
            <p:cNvSpPr/>
            <p:nvPr/>
          </p:nvSpPr>
          <p:spPr>
            <a:xfrm>
              <a:off x="3750681" y="46218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dirty="0">
                <a:solidFill>
                  <a:schemeClr val="tx1"/>
                </a:solidFill>
              </a:endParaRPr>
            </a:p>
          </p:txBody>
        </p:sp>
        <p:pic>
          <p:nvPicPr>
            <p:cNvPr id="30" name="Graphic 29" descr="Wrench">
              <a:extLst>
                <a:ext uri="{FF2B5EF4-FFF2-40B4-BE49-F238E27FC236}">
                  <a16:creationId xmlns:a16="http://schemas.microsoft.com/office/drawing/2014/main" id="{931A4CA8-73D8-4D19-8E7D-2B61FEC6DC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04681" y="4675806"/>
              <a:ext cx="612000" cy="612000"/>
            </a:xfrm>
            <a:prstGeom prst="rect">
              <a:avLst/>
            </a:prstGeom>
          </p:spPr>
        </p:pic>
      </p:grpSp>
      <p:grpSp>
        <p:nvGrpSpPr>
          <p:cNvPr id="37" name="Group 36">
            <a:extLst>
              <a:ext uri="{FF2B5EF4-FFF2-40B4-BE49-F238E27FC236}">
                <a16:creationId xmlns:a16="http://schemas.microsoft.com/office/drawing/2014/main" id="{28B51184-1ECF-4AB0-87A2-C218BDB3A196}"/>
              </a:ext>
            </a:extLst>
          </p:cNvPr>
          <p:cNvGrpSpPr/>
          <p:nvPr/>
        </p:nvGrpSpPr>
        <p:grpSpPr>
          <a:xfrm>
            <a:off x="255881" y="3645888"/>
            <a:ext cx="764589" cy="720000"/>
            <a:chOff x="1844012" y="3040870"/>
            <a:chExt cx="764589" cy="720000"/>
          </a:xfrm>
        </p:grpSpPr>
        <p:grpSp>
          <p:nvGrpSpPr>
            <p:cNvPr id="38" name="Group 37">
              <a:extLst>
                <a:ext uri="{FF2B5EF4-FFF2-40B4-BE49-F238E27FC236}">
                  <a16:creationId xmlns:a16="http://schemas.microsoft.com/office/drawing/2014/main" id="{626A6074-283E-41D3-A58F-56A5ACDB5138}"/>
                </a:ext>
              </a:extLst>
            </p:cNvPr>
            <p:cNvGrpSpPr/>
            <p:nvPr/>
          </p:nvGrpSpPr>
          <p:grpSpPr>
            <a:xfrm>
              <a:off x="1866307" y="3040870"/>
              <a:ext cx="720000" cy="720000"/>
              <a:chOff x="4946900" y="5652256"/>
              <a:chExt cx="720000" cy="720000"/>
            </a:xfrm>
          </p:grpSpPr>
          <p:sp>
            <p:nvSpPr>
              <p:cNvPr id="40" name="Oval 39">
                <a:extLst>
                  <a:ext uri="{FF2B5EF4-FFF2-40B4-BE49-F238E27FC236}">
                    <a16:creationId xmlns:a16="http://schemas.microsoft.com/office/drawing/2014/main" id="{D3B17681-C745-4D0A-81D7-212EB4ACCB74}"/>
                  </a:ext>
                </a:extLst>
              </p:cNvPr>
              <p:cNvSpPr>
                <a:spLocks noChangeArrowheads="1"/>
              </p:cNvSpPr>
              <p:nvPr/>
            </p:nvSpPr>
            <p:spPr bwMode="auto">
              <a:xfrm flipV="1">
                <a:off x="4946900" y="5652256"/>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7565A"/>
                  </a:solidFill>
                  <a:effectLst/>
                  <a:uLnTx/>
                  <a:uFillTx/>
                </a:endParaRPr>
              </a:p>
            </p:txBody>
          </p:sp>
          <p:pic>
            <p:nvPicPr>
              <p:cNvPr id="41" name="Picture 40">
                <a:extLst>
                  <a:ext uri="{FF2B5EF4-FFF2-40B4-BE49-F238E27FC236}">
                    <a16:creationId xmlns:a16="http://schemas.microsoft.com/office/drawing/2014/main" id="{AB99F111-43E3-4129-B6A1-A45E586C982F}"/>
                  </a:ext>
                </a:extLst>
              </p:cNvPr>
              <p:cNvPicPr>
                <a:picLocks noChangeAspect="1"/>
              </p:cNvPicPr>
              <p:nvPr/>
            </p:nvPicPr>
            <p:blipFill>
              <a:blip r:embed="rId13"/>
              <a:stretch>
                <a:fillRect/>
              </a:stretch>
            </p:blipFill>
            <p:spPr>
              <a:xfrm>
                <a:off x="5036024" y="5672410"/>
                <a:ext cx="541752" cy="541752"/>
              </a:xfrm>
              <a:prstGeom prst="rect">
                <a:avLst/>
              </a:prstGeom>
            </p:spPr>
          </p:pic>
        </p:grpSp>
        <p:sp>
          <p:nvSpPr>
            <p:cNvPr id="39" name="TextBox 38">
              <a:extLst>
                <a:ext uri="{FF2B5EF4-FFF2-40B4-BE49-F238E27FC236}">
                  <a16:creationId xmlns:a16="http://schemas.microsoft.com/office/drawing/2014/main" id="{F4E013BA-6F40-4557-88FC-974A72D2D8B9}"/>
                </a:ext>
              </a:extLst>
            </p:cNvPr>
            <p:cNvSpPr txBox="1"/>
            <p:nvPr/>
          </p:nvSpPr>
          <p:spPr>
            <a:xfrm>
              <a:off x="1844012" y="3435602"/>
              <a:ext cx="764589" cy="246221"/>
            </a:xfrm>
            <a:prstGeom prst="rect">
              <a:avLst/>
            </a:prstGeom>
            <a:noFill/>
          </p:spPr>
          <p:txBody>
            <a:bodyPr wrap="square" rtlCol="0">
              <a:spAutoFit/>
            </a:bodyPr>
            <a:lstStyle/>
            <a:p>
              <a:pPr algn="ctr"/>
              <a:r>
                <a:rPr lang="en-GB" sz="1000" dirty="0"/>
                <a:t>Operations</a:t>
              </a:r>
            </a:p>
          </p:txBody>
        </p:sp>
      </p:grpSp>
      <p:pic>
        <p:nvPicPr>
          <p:cNvPr id="20" name="Picture 19" descr="Icon&#10;&#10;Description automatically generated">
            <a:extLst>
              <a:ext uri="{FF2B5EF4-FFF2-40B4-BE49-F238E27FC236}">
                <a16:creationId xmlns:a16="http://schemas.microsoft.com/office/drawing/2014/main" id="{9B1EA5F0-7EE3-4054-B60E-C1DD97772EBB}"/>
              </a:ext>
            </a:extLst>
          </p:cNvPr>
          <p:cNvPicPr>
            <a:picLocks noChangeAspect="1"/>
          </p:cNvPicPr>
          <p:nvPr/>
        </p:nvPicPr>
        <p:blipFill rotWithShape="1">
          <a:blip r:embed="rId14">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spTree>
    <p:extLst>
      <p:ext uri="{BB962C8B-B14F-4D97-AF65-F5344CB8AC3E}">
        <p14:creationId xmlns:p14="http://schemas.microsoft.com/office/powerpoint/2010/main" val="358241581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8" y="546742"/>
            <a:ext cx="9889102" cy="720000"/>
          </a:xfrm>
          <a:prstGeom prst="roundRect">
            <a:avLst>
              <a:gd name="adj" fmla="val 30718"/>
            </a:avLst>
          </a:prstGeom>
          <a:solidFill>
            <a:schemeClr val="bg1"/>
          </a:solidFill>
          <a:ln w="38100">
            <a:solidFill>
              <a:srgbClr val="006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4238" indent="-2154238"/>
            <a:r>
              <a:rPr lang="en-GB" dirty="0">
                <a:solidFill>
                  <a:schemeClr val="tx1"/>
                </a:solidFill>
              </a:rPr>
              <a:t>RIS-2713-RST  Issue 1 - 	System Requirements for the Introduction and Operation of Multi-Mode </a:t>
            </a:r>
            <a:br>
              <a:rPr lang="en-GB" dirty="0">
                <a:solidFill>
                  <a:schemeClr val="tx1"/>
                </a:solidFill>
              </a:rPr>
            </a:br>
            <a:r>
              <a:rPr lang="en-GB" dirty="0">
                <a:solidFill>
                  <a:schemeClr val="tx1"/>
                </a:solidFill>
              </a:rPr>
              <a:t>Rolling Stock</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356164"/>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182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0" y="1330719"/>
            <a:ext cx="10120055" cy="5413064"/>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pPr>
            <a:r>
              <a:rPr lang="en-GB" b="1" spc="-50" dirty="0">
                <a:solidFill>
                  <a:schemeClr val="tx1"/>
                </a:solidFill>
              </a:rPr>
              <a:t>Overview – </a:t>
            </a:r>
            <a:r>
              <a:rPr lang="en-GB" spc="-50" dirty="0">
                <a:solidFill>
                  <a:schemeClr val="tx1"/>
                </a:solidFill>
              </a:rPr>
              <a:t>Multi-mode rolling stock, which can operate using an external energy supply from electrification infrastructure (overhead or third rail) where available or from an on-board source such as diesel, batteries or hydrogen, continues to be introduced onto the GB rail network to support industry decarbonisation. This is a move away from the traditional operation of trains that can only use one energy source (typically electricity or diesel).  The requirements contained in this new standard will help to minimise any potential new risks introduced by this change.  </a:t>
            </a:r>
          </a:p>
          <a:p>
            <a:pPr>
              <a:spcAft>
                <a:spcPts val="400"/>
              </a:spcAft>
            </a:pPr>
            <a:r>
              <a:rPr lang="en-GB" spc="-50" dirty="0">
                <a:solidFill>
                  <a:schemeClr val="tx1"/>
                </a:solidFill>
              </a:rPr>
              <a:t>Industry has quickly gained a lot of new experience and learning from the introduction of the first fleets of multi-mode rolling stock. This standard brings the benefit of that experience together in a single document. It sets out requirements and guidance that will be helpful for future projects looking to introduce and operate multi-mode rolling stock. In particular, the standard includes requirements for the rolling stock and infrastructure to support the safe changeover between power modes and guidance to users on selecting an appropriate strategy for this.</a:t>
            </a:r>
          </a:p>
          <a:p>
            <a:pPr>
              <a:spcAft>
                <a:spcPts val="400"/>
              </a:spcAft>
            </a:pPr>
            <a:endParaRPr lang="en-GB" sz="1000" b="1" spc="-50" dirty="0">
              <a:solidFill>
                <a:schemeClr val="tx1"/>
              </a:solidFill>
            </a:endParaRPr>
          </a:p>
          <a:p>
            <a:pPr>
              <a:spcAft>
                <a:spcPts val="400"/>
              </a:spcAft>
            </a:pPr>
            <a:r>
              <a:rPr lang="en-GB" b="1" dirty="0">
                <a:solidFill>
                  <a:schemeClr val="tx1"/>
                </a:solidFill>
              </a:rPr>
              <a:t>Benefits – </a:t>
            </a:r>
            <a:r>
              <a:rPr lang="en-GB" dirty="0">
                <a:solidFill>
                  <a:schemeClr val="tx1"/>
                </a:solidFill>
              </a:rPr>
              <a:t>This standard will support the rail industry in the move to decarbonise through the introduction of multi-mode rolling stock.  It will support industry in making decisions about how to manage the process of changeover between power modes and in ensuring that the rolling stock and infrastructure supports this.</a:t>
            </a:r>
          </a:p>
          <a:p>
            <a:pPr>
              <a:spcAft>
                <a:spcPts val="400"/>
              </a:spcAft>
            </a:pPr>
            <a:endParaRPr lang="en-GB" sz="1000" dirty="0">
              <a:solidFill>
                <a:schemeClr val="tx1"/>
              </a:solidFill>
            </a:endParaRPr>
          </a:p>
          <a:p>
            <a:pPr>
              <a:spcAft>
                <a:spcPts val="400"/>
              </a:spcAft>
            </a:pPr>
            <a:r>
              <a:rPr lang="en-GB" b="1" spc="-50" dirty="0">
                <a:solidFill>
                  <a:schemeClr val="tx1"/>
                </a:solidFill>
              </a:rPr>
              <a:t>Audience</a:t>
            </a:r>
            <a:r>
              <a:rPr lang="en-GB" spc="-50" dirty="0">
                <a:solidFill>
                  <a:schemeClr val="tx1"/>
                </a:solidFill>
              </a:rPr>
              <a:t> – This standard is intended for anyone that is involved with the design, introduction and management of the operation of multi-mode rolling stock.</a:t>
            </a:r>
          </a:p>
        </p:txBody>
      </p:sp>
      <p:sp>
        <p:nvSpPr>
          <p:cNvPr id="34" name="Rectangle: Rounded Corners 33">
            <a:extLst>
              <a:ext uri="{FF2B5EF4-FFF2-40B4-BE49-F238E27FC236}">
                <a16:creationId xmlns:a16="http://schemas.microsoft.com/office/drawing/2014/main" id="{BD7BAFDD-E808-4681-BF6D-F254778779D7}"/>
              </a:ext>
            </a:extLst>
          </p:cNvPr>
          <p:cNvSpPr/>
          <p:nvPr/>
        </p:nvSpPr>
        <p:spPr>
          <a:xfrm>
            <a:off x="278176" y="20951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pic>
        <p:nvPicPr>
          <p:cNvPr id="26" name="Picture 25">
            <a:hlinkClick r:id="rId4"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8"/>
          <a:stretch>
            <a:fillRect/>
          </a:stretch>
        </p:blipFill>
        <p:spPr>
          <a:xfrm>
            <a:off x="10383085" y="546742"/>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grpSp>
        <p:nvGrpSpPr>
          <p:cNvPr id="28" name="Group 27">
            <a:extLst>
              <a:ext uri="{FF2B5EF4-FFF2-40B4-BE49-F238E27FC236}">
                <a16:creationId xmlns:a16="http://schemas.microsoft.com/office/drawing/2014/main" id="{9BFAC714-1848-464C-8E80-80207634523C}"/>
              </a:ext>
            </a:extLst>
          </p:cNvPr>
          <p:cNvGrpSpPr/>
          <p:nvPr/>
        </p:nvGrpSpPr>
        <p:grpSpPr>
          <a:xfrm>
            <a:off x="278176" y="2866728"/>
            <a:ext cx="720000" cy="720000"/>
            <a:chOff x="3750681" y="4621806"/>
            <a:chExt cx="720000" cy="720000"/>
          </a:xfrm>
        </p:grpSpPr>
        <p:sp>
          <p:nvSpPr>
            <p:cNvPr id="29" name="Rectangle: Rounded Corners 28">
              <a:extLst>
                <a:ext uri="{FF2B5EF4-FFF2-40B4-BE49-F238E27FC236}">
                  <a16:creationId xmlns:a16="http://schemas.microsoft.com/office/drawing/2014/main" id="{2824A6B4-B0AC-45E3-90FC-F663F30C0A26}"/>
                </a:ext>
              </a:extLst>
            </p:cNvPr>
            <p:cNvSpPr/>
            <p:nvPr/>
          </p:nvSpPr>
          <p:spPr>
            <a:xfrm>
              <a:off x="3750681" y="46218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dirty="0">
                <a:solidFill>
                  <a:schemeClr val="tx1"/>
                </a:solidFill>
              </a:endParaRPr>
            </a:p>
          </p:txBody>
        </p:sp>
        <p:pic>
          <p:nvPicPr>
            <p:cNvPr id="30" name="Graphic 29" descr="Wrench">
              <a:extLst>
                <a:ext uri="{FF2B5EF4-FFF2-40B4-BE49-F238E27FC236}">
                  <a16:creationId xmlns:a16="http://schemas.microsoft.com/office/drawing/2014/main" id="{931A4CA8-73D8-4D19-8E7D-2B61FEC6DC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04681" y="4675806"/>
              <a:ext cx="612000" cy="612000"/>
            </a:xfrm>
            <a:prstGeom prst="rect">
              <a:avLst/>
            </a:prstGeom>
          </p:spPr>
        </p:pic>
      </p:grpSp>
      <p:pic>
        <p:nvPicPr>
          <p:cNvPr id="20" name="Picture 19" descr="Icon&#10;&#10;Description automatically generated">
            <a:extLst>
              <a:ext uri="{FF2B5EF4-FFF2-40B4-BE49-F238E27FC236}">
                <a16:creationId xmlns:a16="http://schemas.microsoft.com/office/drawing/2014/main" id="{9B1EA5F0-7EE3-4054-B60E-C1DD97772EBB}"/>
              </a:ext>
            </a:extLst>
          </p:cNvPr>
          <p:cNvPicPr>
            <a:picLocks noChangeAspect="1"/>
          </p:cNvPicPr>
          <p:nvPr/>
        </p:nvPicPr>
        <p:blipFill rotWithShape="1">
          <a:blip r:embed="rId11">
            <a:extLst>
              <a:ext uri="{28A0092B-C50C-407E-A947-70E740481C1C}">
                <a14:useLocalDpi xmlns:a14="http://schemas.microsoft.com/office/drawing/2010/main" val="0"/>
              </a:ext>
            </a:extLst>
          </a:blip>
          <a:srcRect l="7050" t="7170" r="7183" b="6974"/>
          <a:stretch/>
        </p:blipFill>
        <p:spPr>
          <a:xfrm>
            <a:off x="260945" y="545010"/>
            <a:ext cx="755214" cy="756000"/>
          </a:xfrm>
          <a:prstGeom prst="ellipse">
            <a:avLst/>
          </a:prstGeom>
        </p:spPr>
      </p:pic>
      <p:grpSp>
        <p:nvGrpSpPr>
          <p:cNvPr id="21" name="Group 20">
            <a:extLst>
              <a:ext uri="{FF2B5EF4-FFF2-40B4-BE49-F238E27FC236}">
                <a16:creationId xmlns:a16="http://schemas.microsoft.com/office/drawing/2014/main" id="{1DCA3F13-430E-4B10-9502-DD38DEC7D6C8}"/>
              </a:ext>
            </a:extLst>
          </p:cNvPr>
          <p:cNvGrpSpPr/>
          <p:nvPr/>
        </p:nvGrpSpPr>
        <p:grpSpPr>
          <a:xfrm>
            <a:off x="256359" y="3672390"/>
            <a:ext cx="764589" cy="720000"/>
            <a:chOff x="256359" y="3148842"/>
            <a:chExt cx="764589" cy="720000"/>
          </a:xfrm>
        </p:grpSpPr>
        <p:sp>
          <p:nvSpPr>
            <p:cNvPr id="22" name="Oval 21">
              <a:extLst>
                <a:ext uri="{FF2B5EF4-FFF2-40B4-BE49-F238E27FC236}">
                  <a16:creationId xmlns:a16="http://schemas.microsoft.com/office/drawing/2014/main" id="{AD54F8B6-E803-40E4-AE24-353CA67E79D5}"/>
                </a:ext>
              </a:extLst>
            </p:cNvPr>
            <p:cNvSpPr>
              <a:spLocks noChangeArrowheads="1"/>
            </p:cNvSpPr>
            <p:nvPr/>
          </p:nvSpPr>
          <p:spPr bwMode="auto">
            <a:xfrm flipV="1">
              <a:off x="278914" y="3148842"/>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R="0" lvl="0" indent="92075" defTabSz="121917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7565A"/>
                </a:solidFill>
                <a:effectLst/>
                <a:uLnTx/>
                <a:uFillTx/>
              </a:endParaRPr>
            </a:p>
          </p:txBody>
        </p:sp>
        <p:sp>
          <p:nvSpPr>
            <p:cNvPr id="23" name="TextBox 22">
              <a:extLst>
                <a:ext uri="{FF2B5EF4-FFF2-40B4-BE49-F238E27FC236}">
                  <a16:creationId xmlns:a16="http://schemas.microsoft.com/office/drawing/2014/main" id="{67D91480-7F3E-4C84-983D-1BCCAAF05043}"/>
                </a:ext>
              </a:extLst>
            </p:cNvPr>
            <p:cNvSpPr txBox="1"/>
            <p:nvPr/>
          </p:nvSpPr>
          <p:spPr>
            <a:xfrm>
              <a:off x="256359" y="3565742"/>
              <a:ext cx="764589" cy="246221"/>
            </a:xfrm>
            <a:prstGeom prst="rect">
              <a:avLst/>
            </a:prstGeom>
            <a:noFill/>
          </p:spPr>
          <p:txBody>
            <a:bodyPr wrap="square" rtlCol="0">
              <a:spAutoFit/>
            </a:bodyPr>
            <a:lstStyle/>
            <a:p>
              <a:pPr algn="ctr"/>
              <a:r>
                <a:rPr lang="en-GB" sz="1000" dirty="0"/>
                <a:t>Suppliers</a:t>
              </a:r>
            </a:p>
          </p:txBody>
        </p:sp>
        <p:pic>
          <p:nvPicPr>
            <p:cNvPr id="24" name="Graphic 23" descr="Handshake">
              <a:extLst>
                <a:ext uri="{FF2B5EF4-FFF2-40B4-BE49-F238E27FC236}">
                  <a16:creationId xmlns:a16="http://schemas.microsoft.com/office/drawing/2014/main" id="{699C08ED-49E7-4431-A759-15EA6746E3D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0936" y="3174639"/>
              <a:ext cx="598762" cy="598762"/>
            </a:xfrm>
            <a:prstGeom prst="rect">
              <a:avLst/>
            </a:prstGeom>
          </p:spPr>
        </p:pic>
      </p:grpSp>
    </p:spTree>
    <p:extLst>
      <p:ext uri="{BB962C8B-B14F-4D97-AF65-F5344CB8AC3E}">
        <p14:creationId xmlns:p14="http://schemas.microsoft.com/office/powerpoint/2010/main" val="363111702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con&#10;&#10;Description automatically generated">
            <a:extLst>
              <a:ext uri="{FF2B5EF4-FFF2-40B4-BE49-F238E27FC236}">
                <a16:creationId xmlns:a16="http://schemas.microsoft.com/office/drawing/2014/main" id="{9E642DAC-2B42-4116-9106-8D9BC43CFCCA}"/>
              </a:ext>
            </a:extLst>
          </p:cNvPr>
          <p:cNvPicPr>
            <a:picLocks noChangeAspect="1"/>
          </p:cNvPicPr>
          <p:nvPr/>
        </p:nvPicPr>
        <p:blipFill rotWithShape="1">
          <a:blip r:embed="rId3">
            <a:extLst>
              <a:ext uri="{28A0092B-C50C-407E-A947-70E740481C1C}">
                <a14:useLocalDpi xmlns:a14="http://schemas.microsoft.com/office/drawing/2010/main" val="0"/>
              </a:ext>
            </a:extLst>
          </a:blip>
          <a:srcRect l="7119" t="7542" r="7148" b="6974"/>
          <a:stretch/>
        </p:blipFill>
        <p:spPr>
          <a:xfrm>
            <a:off x="275375" y="563010"/>
            <a:ext cx="722101" cy="720000"/>
          </a:xfrm>
          <a:prstGeom prst="ellipse">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79C1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n-GB" spc="-50" dirty="0">
                <a:solidFill>
                  <a:schemeClr val="bg1"/>
                </a:solidFill>
              </a:rPr>
              <a:t>One updated Control Command and Communications standard has been published in the June 2021 standards catalogue.   </a:t>
            </a:r>
          </a:p>
        </p:txBody>
      </p:sp>
      <p:sp>
        <p:nvSpPr>
          <p:cNvPr id="11" name="Rectangle: Rounded Corners 10">
            <a:hlinkClick r:id="rId5" action="ppaction://hlinksldjump"/>
            <a:extLst>
              <a:ext uri="{FF2B5EF4-FFF2-40B4-BE49-F238E27FC236}">
                <a16:creationId xmlns:a16="http://schemas.microsoft.com/office/drawing/2014/main" id="{95EE5E27-3F36-4CA3-B555-BB4EBD346BB0}"/>
              </a:ext>
            </a:extLst>
          </p:cNvPr>
          <p:cNvSpPr/>
          <p:nvPr/>
        </p:nvSpPr>
        <p:spPr>
          <a:xfrm>
            <a:off x="1073188" y="1415388"/>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RIS-0036-CCS Issue 2 - CCS System Transitions </a:t>
            </a:r>
          </a:p>
        </p:txBody>
      </p:sp>
      <p:sp>
        <p:nvSpPr>
          <p:cNvPr id="12" name="Title 1">
            <a:extLst>
              <a:ext uri="{FF2B5EF4-FFF2-40B4-BE49-F238E27FC236}">
                <a16:creationId xmlns:a16="http://schemas.microsoft.com/office/drawing/2014/main" id="{59BB7DD9-5762-45BB-B4C1-DE974D96B8F1}"/>
              </a:ext>
            </a:extLst>
          </p:cNvPr>
          <p:cNvSpPr txBox="1">
            <a:spLocks/>
          </p:cNvSpPr>
          <p:nvPr/>
        </p:nvSpPr>
        <p:spPr>
          <a:xfrm>
            <a:off x="2412844" y="2135388"/>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16" name="Picture 15">
            <a:hlinkClick r:id="rId6" action="ppaction://hlinksldjump" highlightClick="1"/>
            <a:extLst>
              <a:ext uri="{FF2B5EF4-FFF2-40B4-BE49-F238E27FC236}">
                <a16:creationId xmlns:a16="http://schemas.microsoft.com/office/drawing/2014/main" id="{D1F4319B-5E47-4B42-BD9E-9E9176A426B3}"/>
              </a:ext>
            </a:extLst>
          </p:cNvPr>
          <p:cNvPicPr>
            <a:picLocks noChangeAspect="1"/>
          </p:cNvPicPr>
          <p:nvPr/>
        </p:nvPicPr>
        <p:blipFill>
          <a:blip r:embed="rId7"/>
          <a:stretch>
            <a:fillRect/>
          </a:stretch>
        </p:blipFill>
        <p:spPr>
          <a:xfrm>
            <a:off x="11272545" y="5987813"/>
            <a:ext cx="755970" cy="755970"/>
          </a:xfrm>
          <a:prstGeom prst="rect">
            <a:avLst/>
          </a:prstGeom>
        </p:spPr>
      </p:pic>
      <p:pic>
        <p:nvPicPr>
          <p:cNvPr id="13" name="Picture 12">
            <a:hlinkClick r:id="rId8"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9"/>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772801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46742"/>
            <a:ext cx="9826040" cy="720000"/>
          </a:xfrm>
          <a:prstGeom prst="roundRect">
            <a:avLst>
              <a:gd name="adj" fmla="val 30718"/>
            </a:avLst>
          </a:prstGeom>
          <a:solidFill>
            <a:schemeClr val="bg1"/>
          </a:solidFill>
          <a:ln w="38100">
            <a:solidFill>
              <a:srgbClr val="79C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tx1"/>
                </a:solidFill>
              </a:rPr>
              <a:t>RIS-0036-CCS Issue 2 - CCS System Transitions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73188" y="1387619"/>
            <a:ext cx="10065867" cy="5279188"/>
          </a:xfrm>
          <a:prstGeom prst="roundRect">
            <a:avLst>
              <a:gd name="adj" fmla="val 438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pc="-50" dirty="0">
              <a:solidFill>
                <a:schemeClr val="tx1"/>
              </a:solidFill>
            </a:endParaRPr>
          </a:p>
        </p:txBody>
      </p:sp>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1827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RUs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1" y="1330720"/>
            <a:ext cx="10045924" cy="413966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00"/>
              </a:spcAft>
            </a:pPr>
            <a:r>
              <a:rPr lang="en-GB" b="1" spc="-50" dirty="0">
                <a:solidFill>
                  <a:schemeClr val="tx1"/>
                </a:solidFill>
              </a:rPr>
              <a:t>Overview </a:t>
            </a:r>
            <a:r>
              <a:rPr lang="en-GB" spc="-50" dirty="0">
                <a:solidFill>
                  <a:schemeClr val="tx1"/>
                </a:solidFill>
              </a:rPr>
              <a:t>– The roll out of digital CCS systems across the GB mainline railway will increase the number of locations where a train changes from using one type of signalling system, or train protection system (or both), to another. </a:t>
            </a:r>
          </a:p>
          <a:p>
            <a:pPr>
              <a:spcAft>
                <a:spcPts val="400"/>
              </a:spcAft>
            </a:pPr>
            <a:r>
              <a:rPr lang="en-GB" spc="-50" dirty="0">
                <a:solidFill>
                  <a:schemeClr val="tx1"/>
                </a:solidFill>
              </a:rPr>
              <a:t>RIS-0036-CCS issue 2 has been completely revised and rewritten to provide a set of requirements and guidance that can be used when applying the risk acceptance principles to CCS system transitions</a:t>
            </a:r>
          </a:p>
          <a:p>
            <a:pPr>
              <a:spcAft>
                <a:spcPts val="400"/>
              </a:spcAft>
            </a:pPr>
            <a:r>
              <a:rPr lang="en-GB" spc="-50" dirty="0">
                <a:solidFill>
                  <a:schemeClr val="tx1"/>
                </a:solidFill>
              </a:rPr>
              <a:t>The content is applicable to any type of signalling or train protection technology including the ERTMS/ETCS and  cover CCS system transitions when a train is moving or at a stand. The requirements support the assessment of driveability of CCS system transitions, which are not specifically addressed in RIS-0713-CCS issue one ‘Lineside Signalling Layout Driveability Assessment Requirements.</a:t>
            </a:r>
          </a:p>
          <a:p>
            <a:pPr>
              <a:spcAft>
                <a:spcPts val="400"/>
              </a:spcAft>
            </a:pPr>
            <a:endParaRPr lang="en-GB" sz="1000" spc="-50" dirty="0">
              <a:solidFill>
                <a:schemeClr val="tx1"/>
              </a:solidFill>
            </a:endParaRPr>
          </a:p>
          <a:p>
            <a:pPr>
              <a:spcAft>
                <a:spcPts val="400"/>
              </a:spcAft>
            </a:pPr>
            <a:r>
              <a:rPr lang="en-GB" b="1" spc="-50" dirty="0">
                <a:solidFill>
                  <a:schemeClr val="tx1"/>
                </a:solidFill>
              </a:rPr>
              <a:t>Benefits – </a:t>
            </a:r>
            <a:r>
              <a:rPr lang="en-GB" spc="-50" dirty="0">
                <a:solidFill>
                  <a:schemeClr val="tx1"/>
                </a:solidFill>
              </a:rPr>
              <a:t>The requirements enable a consistent design approach for CCS system transitions to be achieved and support the safe integration of CCS transitions with train operations. Establishing an industry agreed approach to CCS system transitions supports the introduction of digital CCS systems on the GB mainline railway. This is expected to provide a total value of industry opportunity of £2.7 million over a five-year period.</a:t>
            </a:r>
          </a:p>
          <a:p>
            <a:pPr>
              <a:spcAft>
                <a:spcPts val="400"/>
              </a:spcAft>
            </a:pPr>
            <a:endParaRPr lang="en-GB" sz="1000" b="1" spc="-50" dirty="0">
              <a:solidFill>
                <a:schemeClr val="tx1"/>
              </a:solidFill>
            </a:endParaRPr>
          </a:p>
          <a:p>
            <a:pPr>
              <a:spcAft>
                <a:spcPts val="400"/>
              </a:spcAft>
            </a:pPr>
            <a:r>
              <a:rPr lang="en-GB" b="1" spc="-50" dirty="0">
                <a:solidFill>
                  <a:schemeClr val="tx1"/>
                </a:solidFill>
              </a:rPr>
              <a:t>Audience – </a:t>
            </a:r>
            <a:r>
              <a:rPr lang="en-GB" spc="-50" dirty="0">
                <a:solidFill>
                  <a:schemeClr val="tx1"/>
                </a:solidFill>
              </a:rPr>
              <a:t>RIS-0036-CCS issue two is intended for people who design, review, risk assess and implement changes to signalling and train protection systems that include CCS system transitions. This includes: Infrastructure managers, CCS system suppliers and contractors; railway undertakings and system integrators</a:t>
            </a:r>
          </a:p>
          <a:p>
            <a:pPr>
              <a:spcAft>
                <a:spcPts val="400"/>
              </a:spcAft>
            </a:pPr>
            <a:endParaRPr lang="en-GB" spc="-50" dirty="0">
              <a:solidFill>
                <a:schemeClr val="tx1"/>
              </a:solidFill>
            </a:endParaRPr>
          </a:p>
        </p:txBody>
      </p:sp>
      <p:grpSp>
        <p:nvGrpSpPr>
          <p:cNvPr id="4" name="Group 3">
            <a:extLst>
              <a:ext uri="{FF2B5EF4-FFF2-40B4-BE49-F238E27FC236}">
                <a16:creationId xmlns:a16="http://schemas.microsoft.com/office/drawing/2014/main" id="{D49DE5B9-BCCF-4567-B678-50D8B2FA0F11}"/>
              </a:ext>
            </a:extLst>
          </p:cNvPr>
          <p:cNvGrpSpPr/>
          <p:nvPr/>
        </p:nvGrpSpPr>
        <p:grpSpPr>
          <a:xfrm>
            <a:off x="256359" y="3672390"/>
            <a:ext cx="764589" cy="720000"/>
            <a:chOff x="256359" y="3148842"/>
            <a:chExt cx="764589" cy="720000"/>
          </a:xfrm>
        </p:grpSpPr>
        <p:sp>
          <p:nvSpPr>
            <p:cNvPr id="23" name="Oval 22">
              <a:extLst>
                <a:ext uri="{FF2B5EF4-FFF2-40B4-BE49-F238E27FC236}">
                  <a16:creationId xmlns:a16="http://schemas.microsoft.com/office/drawing/2014/main" id="{C3537569-C0AF-42FB-A4B1-1F266C757924}"/>
                </a:ext>
              </a:extLst>
            </p:cNvPr>
            <p:cNvSpPr>
              <a:spLocks noChangeArrowheads="1"/>
            </p:cNvSpPr>
            <p:nvPr/>
          </p:nvSpPr>
          <p:spPr bwMode="auto">
            <a:xfrm flipV="1">
              <a:off x="278914" y="3148842"/>
              <a:ext cx="720000" cy="720000"/>
            </a:xfrm>
            <a:prstGeom prst="ellipse">
              <a:avLst/>
            </a:prstGeom>
            <a:noFill/>
            <a:ln w="38100">
              <a:solidFill>
                <a:schemeClr val="tx1"/>
              </a:solidFill>
            </a:ln>
          </p:spPr>
          <p:txBody>
            <a:bodyPr vert="horz" wrap="square" lIns="121920" tIns="60960" rIns="121920" bIns="60960" numCol="1" anchor="t" anchorCtr="0" compatLnSpc="1">
              <a:prstTxWarp prst="textNoShape">
                <a:avLst/>
              </a:prstTxWarp>
            </a:bodyPr>
            <a:lstStyle/>
            <a:p>
              <a:pPr marR="0" lvl="0" indent="92075" defTabSz="121917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7565A"/>
                </a:solidFill>
                <a:effectLst/>
                <a:uLnTx/>
                <a:uFillTx/>
              </a:endParaRPr>
            </a:p>
          </p:txBody>
        </p:sp>
        <p:sp>
          <p:nvSpPr>
            <p:cNvPr id="24" name="TextBox 23">
              <a:extLst>
                <a:ext uri="{FF2B5EF4-FFF2-40B4-BE49-F238E27FC236}">
                  <a16:creationId xmlns:a16="http://schemas.microsoft.com/office/drawing/2014/main" id="{6B9E6441-1CF5-47CC-8492-201487E72B33}"/>
                </a:ext>
              </a:extLst>
            </p:cNvPr>
            <p:cNvSpPr txBox="1"/>
            <p:nvPr/>
          </p:nvSpPr>
          <p:spPr>
            <a:xfrm>
              <a:off x="256359" y="3565742"/>
              <a:ext cx="764589" cy="246221"/>
            </a:xfrm>
            <a:prstGeom prst="rect">
              <a:avLst/>
            </a:prstGeom>
            <a:noFill/>
          </p:spPr>
          <p:txBody>
            <a:bodyPr wrap="square" rtlCol="0">
              <a:spAutoFit/>
            </a:bodyPr>
            <a:lstStyle/>
            <a:p>
              <a:pPr algn="ctr"/>
              <a:r>
                <a:rPr lang="en-GB" sz="1000" dirty="0"/>
                <a:t>Suppliers</a:t>
              </a:r>
            </a:p>
          </p:txBody>
        </p:sp>
        <p:pic>
          <p:nvPicPr>
            <p:cNvPr id="3" name="Graphic 2" descr="Handshake">
              <a:extLst>
                <a:ext uri="{FF2B5EF4-FFF2-40B4-BE49-F238E27FC236}">
                  <a16:creationId xmlns:a16="http://schemas.microsoft.com/office/drawing/2014/main" id="{B9CF3BEC-949F-4BAB-B5F5-8BF746D551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936" y="3174639"/>
              <a:ext cx="598762" cy="598762"/>
            </a:xfrm>
            <a:prstGeom prst="rect">
              <a:avLst/>
            </a:prstGeom>
          </p:spPr>
        </p:pic>
      </p:grpSp>
      <p:grpSp>
        <p:nvGrpSpPr>
          <p:cNvPr id="33" name="Group 32">
            <a:extLst>
              <a:ext uri="{FF2B5EF4-FFF2-40B4-BE49-F238E27FC236}">
                <a16:creationId xmlns:a16="http://schemas.microsoft.com/office/drawing/2014/main" id="{9089962A-5148-4948-BDDB-9081258AD031}"/>
              </a:ext>
            </a:extLst>
          </p:cNvPr>
          <p:cNvGrpSpPr/>
          <p:nvPr/>
        </p:nvGrpSpPr>
        <p:grpSpPr>
          <a:xfrm>
            <a:off x="278176" y="2870182"/>
            <a:ext cx="720000" cy="720000"/>
            <a:chOff x="3750681" y="4621806"/>
            <a:chExt cx="720000" cy="720000"/>
          </a:xfrm>
        </p:grpSpPr>
        <p:sp>
          <p:nvSpPr>
            <p:cNvPr id="34" name="Rectangle: Rounded Corners 33">
              <a:extLst>
                <a:ext uri="{FF2B5EF4-FFF2-40B4-BE49-F238E27FC236}">
                  <a16:creationId xmlns:a16="http://schemas.microsoft.com/office/drawing/2014/main" id="{BD7BAFDD-E808-4681-BF6D-F254778779D7}"/>
                </a:ext>
              </a:extLst>
            </p:cNvPr>
            <p:cNvSpPr/>
            <p:nvPr/>
          </p:nvSpPr>
          <p:spPr>
            <a:xfrm>
              <a:off x="3750681" y="462180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2000" dirty="0">
                <a:solidFill>
                  <a:schemeClr val="tx1"/>
                </a:solidFill>
              </a:endParaRPr>
            </a:p>
          </p:txBody>
        </p:sp>
        <p:pic>
          <p:nvPicPr>
            <p:cNvPr id="36" name="Graphic 35" descr="Wrench">
              <a:extLst>
                <a:ext uri="{FF2B5EF4-FFF2-40B4-BE49-F238E27FC236}">
                  <a16:creationId xmlns:a16="http://schemas.microsoft.com/office/drawing/2014/main" id="{DAA93159-A649-43EE-A802-BCD60E1D40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04681" y="4675806"/>
              <a:ext cx="612000" cy="612000"/>
            </a:xfrm>
            <a:prstGeom prst="rect">
              <a:avLst/>
            </a:prstGeom>
          </p:spPr>
        </p:pic>
      </p:grpSp>
      <p:pic>
        <p:nvPicPr>
          <p:cNvPr id="26" name="Picture 25">
            <a:hlinkClick r:id="rId8" action="ppaction://hlinksldjump" highlightClick="1"/>
            <a:extLst>
              <a:ext uri="{FF2B5EF4-FFF2-40B4-BE49-F238E27FC236}">
                <a16:creationId xmlns:a16="http://schemas.microsoft.com/office/drawing/2014/main" id="{4AE7324A-EEA2-4E99-AEC3-99F823742F80}"/>
              </a:ext>
            </a:extLst>
          </p:cNvPr>
          <p:cNvPicPr>
            <a:picLocks noChangeAspect="1"/>
          </p:cNvPicPr>
          <p:nvPr/>
        </p:nvPicPr>
        <p:blipFill>
          <a:blip r:embed="rId9"/>
          <a:stretch>
            <a:fillRect/>
          </a:stretch>
        </p:blipFill>
        <p:spPr>
          <a:xfrm>
            <a:off x="11272545" y="5987813"/>
            <a:ext cx="755970" cy="755970"/>
          </a:xfrm>
          <a:prstGeom prst="rect">
            <a:avLst/>
          </a:prstGeom>
        </p:spPr>
      </p:pic>
      <p:pic>
        <p:nvPicPr>
          <p:cNvPr id="27" name="Picture 26">
            <a:hlinkClick r:id="rId10"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11"/>
          <a:stretch>
            <a:fillRect/>
          </a:stretch>
        </p:blipFill>
        <p:spPr>
          <a:xfrm>
            <a:off x="11290478" y="157163"/>
            <a:ext cx="755970" cy="755970"/>
          </a:xfrm>
          <a:prstGeom prst="rect">
            <a:avLst/>
          </a:prstGeom>
        </p:spPr>
      </p:pic>
      <p:pic>
        <p:nvPicPr>
          <p:cNvPr id="31" name="Picture 30">
            <a:hlinkClick r:id="rId3"/>
            <a:extLst>
              <a:ext uri="{FF2B5EF4-FFF2-40B4-BE49-F238E27FC236}">
                <a16:creationId xmlns:a16="http://schemas.microsoft.com/office/drawing/2014/main" id="{C0D890E0-FFE2-48A5-8855-F9C935226E0A}"/>
              </a:ext>
            </a:extLst>
          </p:cNvPr>
          <p:cNvPicPr>
            <a:picLocks noChangeAspect="1"/>
          </p:cNvPicPr>
          <p:nvPr/>
        </p:nvPicPr>
        <p:blipFill>
          <a:blip r:embed="rId12"/>
          <a:stretch>
            <a:fillRect/>
          </a:stretch>
        </p:blipFill>
        <p:spPr>
          <a:xfrm>
            <a:off x="10386222" y="537776"/>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1" name="Picture 20" descr="Icon&#10;&#10;Description automatically generated">
            <a:extLst>
              <a:ext uri="{FF2B5EF4-FFF2-40B4-BE49-F238E27FC236}">
                <a16:creationId xmlns:a16="http://schemas.microsoft.com/office/drawing/2014/main" id="{587372CD-E097-41BD-AADC-87AB03EEA7A3}"/>
              </a:ext>
            </a:extLst>
          </p:cNvPr>
          <p:cNvPicPr>
            <a:picLocks noChangeAspect="1"/>
          </p:cNvPicPr>
          <p:nvPr/>
        </p:nvPicPr>
        <p:blipFill rotWithShape="1">
          <a:blip r:embed="rId13">
            <a:extLst>
              <a:ext uri="{28A0092B-C50C-407E-A947-70E740481C1C}">
                <a14:useLocalDpi xmlns:a14="http://schemas.microsoft.com/office/drawing/2010/main" val="0"/>
              </a:ext>
            </a:extLst>
          </a:blip>
          <a:srcRect l="7119" t="7542" r="7148" b="6974"/>
          <a:stretch/>
        </p:blipFill>
        <p:spPr>
          <a:xfrm>
            <a:off x="275375" y="528720"/>
            <a:ext cx="722101" cy="720000"/>
          </a:xfrm>
          <a:prstGeom prst="ellipse">
            <a:avLst/>
          </a:prstGeom>
        </p:spPr>
      </p:pic>
      <p:sp>
        <p:nvSpPr>
          <p:cNvPr id="38" name="Rectangle: Rounded Corners 37">
            <a:extLst>
              <a:ext uri="{FF2B5EF4-FFF2-40B4-BE49-F238E27FC236}">
                <a16:creationId xmlns:a16="http://schemas.microsoft.com/office/drawing/2014/main" id="{292244ED-13B8-4D60-8C50-5FF5821548D7}"/>
              </a:ext>
            </a:extLst>
          </p:cNvPr>
          <p:cNvSpPr/>
          <p:nvPr/>
        </p:nvSpPr>
        <p:spPr>
          <a:xfrm>
            <a:off x="277476" y="208935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dirty="0">
                <a:solidFill>
                  <a:schemeClr val="tx1"/>
                </a:solidFill>
              </a:rPr>
              <a:t>IMs</a:t>
            </a:r>
          </a:p>
        </p:txBody>
      </p:sp>
    </p:spTree>
    <p:extLst>
      <p:ext uri="{BB962C8B-B14F-4D97-AF65-F5344CB8AC3E}">
        <p14:creationId xmlns:p14="http://schemas.microsoft.com/office/powerpoint/2010/main" val="196005272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0B93CB64-78F6-4F8F-88D0-EDBACAAF117B}"/>
              </a:ext>
            </a:extLst>
          </p:cNvPr>
          <p:cNvPicPr>
            <a:picLocks noChangeAspect="1"/>
          </p:cNvPicPr>
          <p:nvPr/>
        </p:nvPicPr>
        <p:blipFill rotWithShape="1">
          <a:blip r:embed="rId3">
            <a:extLst>
              <a:ext uri="{28A0092B-C50C-407E-A947-70E740481C1C}">
                <a14:useLocalDpi xmlns:a14="http://schemas.microsoft.com/office/drawing/2010/main" val="0"/>
              </a:ext>
            </a:extLst>
          </a:blip>
          <a:srcRect l="6907" t="6800" r="6784" b="6642"/>
          <a:stretch/>
        </p:blipFill>
        <p:spPr>
          <a:xfrm>
            <a:off x="258934" y="527906"/>
            <a:ext cx="717930" cy="720000"/>
          </a:xfrm>
          <a:prstGeom prst="ellipse">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44317"/>
            <a:ext cx="10065867" cy="720000"/>
          </a:xfrm>
          <a:prstGeom prst="roundRect">
            <a:avLst>
              <a:gd name="adj" fmla="val 30718"/>
            </a:avLst>
          </a:prstGeom>
          <a:solidFill>
            <a:srgbClr val="00AD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pc="-50" dirty="0">
                <a:solidFill>
                  <a:schemeClr val="bg1"/>
                </a:solidFill>
              </a:rPr>
              <a:t>Six rulebook modules have bee updated with point releases in the June 2021 standards catalogue.  </a:t>
            </a:r>
          </a:p>
        </p:txBody>
      </p:sp>
      <p:pic>
        <p:nvPicPr>
          <p:cNvPr id="16" name="Picture 15">
            <a:hlinkClick r:id="rId4" action="ppaction://hlinksldjump" highlightClick="1"/>
            <a:extLst>
              <a:ext uri="{FF2B5EF4-FFF2-40B4-BE49-F238E27FC236}">
                <a16:creationId xmlns:a16="http://schemas.microsoft.com/office/drawing/2014/main" id="{09055B63-A57B-430D-AE85-F7536B1D6ADE}"/>
              </a:ext>
            </a:extLst>
          </p:cNvPr>
          <p:cNvPicPr>
            <a:picLocks noChangeAspect="1"/>
          </p:cNvPicPr>
          <p:nvPr/>
        </p:nvPicPr>
        <p:blipFill>
          <a:blip r:embed="rId5"/>
          <a:stretch>
            <a:fillRect/>
          </a:stretch>
        </p:blipFill>
        <p:spPr>
          <a:xfrm>
            <a:off x="11272545" y="5987813"/>
            <a:ext cx="755970" cy="755970"/>
          </a:xfrm>
          <a:prstGeom prst="rect">
            <a:avLst/>
          </a:prstGeom>
        </p:spPr>
      </p:pic>
      <p:pic>
        <p:nvPicPr>
          <p:cNvPr id="18" name="Picture 17">
            <a:hlinkClick r:id="rId6" action="ppaction://hlinksldjump"/>
            <a:extLst>
              <a:ext uri="{FF2B5EF4-FFF2-40B4-BE49-F238E27FC236}">
                <a16:creationId xmlns:a16="http://schemas.microsoft.com/office/drawing/2014/main" id="{51D542A7-22F3-46AB-9564-72D5EC701265}"/>
              </a:ext>
            </a:extLst>
          </p:cNvPr>
          <p:cNvPicPr>
            <a:picLocks noChangeAspect="1"/>
          </p:cNvPicPr>
          <p:nvPr/>
        </p:nvPicPr>
        <p:blipFill>
          <a:blip r:embed="rId7"/>
          <a:stretch>
            <a:fillRect/>
          </a:stretch>
        </p:blipFill>
        <p:spPr>
          <a:xfrm>
            <a:off x="11290478" y="157163"/>
            <a:ext cx="755970" cy="755970"/>
          </a:xfrm>
          <a:prstGeom prst="rect">
            <a:avLst/>
          </a:prstGeom>
        </p:spPr>
      </p:pic>
      <p:sp>
        <p:nvSpPr>
          <p:cNvPr id="30" name="Rectangle: Rounded Corners 29">
            <a:extLst>
              <a:ext uri="{FF2B5EF4-FFF2-40B4-BE49-F238E27FC236}">
                <a16:creationId xmlns:a16="http://schemas.microsoft.com/office/drawing/2014/main" id="{91DEB4EB-DA12-429C-800C-1E23AA5803BA}"/>
              </a:ext>
            </a:extLst>
          </p:cNvPr>
          <p:cNvSpPr/>
          <p:nvPr/>
        </p:nvSpPr>
        <p:spPr>
          <a:xfrm>
            <a:off x="1073188" y="2207573"/>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r>
              <a:rPr lang="en-GB" dirty="0">
                <a:solidFill>
                  <a:schemeClr val="tx1"/>
                </a:solidFill>
              </a:rPr>
              <a:t>GERT8000 - SS2 Issue 5.1 Shunting</a:t>
            </a:r>
          </a:p>
        </p:txBody>
      </p:sp>
      <p:sp>
        <p:nvSpPr>
          <p:cNvPr id="40" name="Title 1">
            <a:extLst>
              <a:ext uri="{FF2B5EF4-FFF2-40B4-BE49-F238E27FC236}">
                <a16:creationId xmlns:a16="http://schemas.microsoft.com/office/drawing/2014/main" id="{7D648F7E-BDF6-4D53-807E-EA751D50DCFF}"/>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June 2021</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32" name="Rectangle: Rounded Corners 31">
            <a:hlinkClick r:id="" action="ppaction://noaction" highlightClick="1"/>
            <a:extLst>
              <a:ext uri="{FF2B5EF4-FFF2-40B4-BE49-F238E27FC236}">
                <a16:creationId xmlns:a16="http://schemas.microsoft.com/office/drawing/2014/main" id="{3A9B7984-B2D6-453F-B4CC-3F1CCA22AFA4}"/>
              </a:ext>
            </a:extLst>
          </p:cNvPr>
          <p:cNvSpPr/>
          <p:nvPr/>
        </p:nvSpPr>
        <p:spPr>
          <a:xfrm>
            <a:off x="1073188" y="303920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GERM8000 - Master-module Issue 9.1 Rule Book Master Module Manual </a:t>
            </a:r>
          </a:p>
        </p:txBody>
      </p:sp>
      <p:sp>
        <p:nvSpPr>
          <p:cNvPr id="43" name="Rectangle: Rounded Corners 42">
            <a:hlinkClick r:id="" action="ppaction://noaction" highlightClick="1"/>
            <a:extLst>
              <a:ext uri="{FF2B5EF4-FFF2-40B4-BE49-F238E27FC236}">
                <a16:creationId xmlns:a16="http://schemas.microsoft.com/office/drawing/2014/main" id="{99736EBC-F256-485F-AEF5-A3830C209CD3}"/>
              </a:ext>
            </a:extLst>
          </p:cNvPr>
          <p:cNvSpPr/>
          <p:nvPr/>
        </p:nvSpPr>
        <p:spPr>
          <a:xfrm>
            <a:off x="1073188" y="387082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GERM8000 – Signaller/Signalling Technician Issue 9.1 Signaller and Signalling Technician Manual</a:t>
            </a:r>
          </a:p>
        </p:txBody>
      </p:sp>
      <p:sp>
        <p:nvSpPr>
          <p:cNvPr id="44" name="Rectangle: Rounded Corners 43">
            <a:hlinkClick r:id="" action="ppaction://noaction" highlightClick="1"/>
            <a:extLst>
              <a:ext uri="{FF2B5EF4-FFF2-40B4-BE49-F238E27FC236}">
                <a16:creationId xmlns:a16="http://schemas.microsoft.com/office/drawing/2014/main" id="{1403006D-A959-4C35-ACF8-8385605AD3B6}"/>
              </a:ext>
            </a:extLst>
          </p:cNvPr>
          <p:cNvSpPr/>
          <p:nvPr/>
        </p:nvSpPr>
        <p:spPr>
          <a:xfrm>
            <a:off x="1073188" y="1375945"/>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GERT8000 - RBBL Issue 35.1 Rule Book Briefing Leaflet </a:t>
            </a:r>
          </a:p>
        </p:txBody>
      </p:sp>
      <p:sp>
        <p:nvSpPr>
          <p:cNvPr id="15" name="Rectangle: Rounded Corners 14">
            <a:hlinkClick r:id="" action="ppaction://noaction" highlightClick="1"/>
            <a:extLst>
              <a:ext uri="{FF2B5EF4-FFF2-40B4-BE49-F238E27FC236}">
                <a16:creationId xmlns:a16="http://schemas.microsoft.com/office/drawing/2014/main" id="{C551C81E-C0EB-4F19-BF24-2C552EF86D90}"/>
              </a:ext>
            </a:extLst>
          </p:cNvPr>
          <p:cNvSpPr/>
          <p:nvPr/>
        </p:nvSpPr>
        <p:spPr>
          <a:xfrm>
            <a:off x="1063065" y="4714810"/>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GERM8000 – Train Operations staff Issue 9.1 Train Operations Staff Manual</a:t>
            </a:r>
          </a:p>
        </p:txBody>
      </p:sp>
      <p:sp>
        <p:nvSpPr>
          <p:cNvPr id="17" name="Rectangle: Rounded Corners 16">
            <a:hlinkClick r:id="" action="ppaction://noaction" highlightClick="1"/>
            <a:extLst>
              <a:ext uri="{FF2B5EF4-FFF2-40B4-BE49-F238E27FC236}">
                <a16:creationId xmlns:a16="http://schemas.microsoft.com/office/drawing/2014/main" id="{F7DFEB57-677C-47CE-8C43-0BC673A5390C}"/>
              </a:ext>
            </a:extLst>
          </p:cNvPr>
          <p:cNvSpPr/>
          <p:nvPr/>
        </p:nvSpPr>
        <p:spPr>
          <a:xfrm>
            <a:off x="1073188" y="5558791"/>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GERM8000 – Train Driver Issue 9.1 Train Driver Manual</a:t>
            </a:r>
          </a:p>
        </p:txBody>
      </p:sp>
      <p:pic>
        <p:nvPicPr>
          <p:cNvPr id="13" name="Picture 12">
            <a:hlinkClick r:id="rId8"/>
            <a:extLst>
              <a:ext uri="{FF2B5EF4-FFF2-40B4-BE49-F238E27FC236}">
                <a16:creationId xmlns:a16="http://schemas.microsoft.com/office/drawing/2014/main" id="{6461321D-B9BE-428F-8406-18347D9A2C60}"/>
              </a:ext>
            </a:extLst>
          </p:cNvPr>
          <p:cNvPicPr>
            <a:picLocks noChangeAspect="1"/>
          </p:cNvPicPr>
          <p:nvPr/>
        </p:nvPicPr>
        <p:blipFill>
          <a:blip r:embed="rId9"/>
          <a:stretch>
            <a:fillRect/>
          </a:stretch>
        </p:blipFill>
        <p:spPr>
          <a:xfrm>
            <a:off x="10516575" y="1345607"/>
            <a:ext cx="755970" cy="755970"/>
          </a:xfrm>
          <a:prstGeom prst="rect">
            <a:avLst/>
          </a:prstGeom>
        </p:spPr>
      </p:pic>
      <p:pic>
        <p:nvPicPr>
          <p:cNvPr id="14" name="Picture 13">
            <a:hlinkClick r:id="rId10"/>
            <a:extLst>
              <a:ext uri="{FF2B5EF4-FFF2-40B4-BE49-F238E27FC236}">
                <a16:creationId xmlns:a16="http://schemas.microsoft.com/office/drawing/2014/main" id="{9268A4D8-4C0C-4A52-9AB1-A69707433D33}"/>
              </a:ext>
            </a:extLst>
          </p:cNvPr>
          <p:cNvPicPr>
            <a:picLocks noChangeAspect="1"/>
          </p:cNvPicPr>
          <p:nvPr/>
        </p:nvPicPr>
        <p:blipFill>
          <a:blip r:embed="rId9"/>
          <a:stretch>
            <a:fillRect/>
          </a:stretch>
        </p:blipFill>
        <p:spPr>
          <a:xfrm>
            <a:off x="10516575" y="2189588"/>
            <a:ext cx="755970" cy="755970"/>
          </a:xfrm>
          <a:prstGeom prst="rect">
            <a:avLst/>
          </a:prstGeom>
        </p:spPr>
      </p:pic>
      <p:pic>
        <p:nvPicPr>
          <p:cNvPr id="19" name="Picture 18">
            <a:hlinkClick r:id="rId11"/>
            <a:extLst>
              <a:ext uri="{FF2B5EF4-FFF2-40B4-BE49-F238E27FC236}">
                <a16:creationId xmlns:a16="http://schemas.microsoft.com/office/drawing/2014/main" id="{84DAB8E2-426F-4212-9EAE-A681D9D87AF3}"/>
              </a:ext>
            </a:extLst>
          </p:cNvPr>
          <p:cNvPicPr>
            <a:picLocks noChangeAspect="1"/>
          </p:cNvPicPr>
          <p:nvPr/>
        </p:nvPicPr>
        <p:blipFill>
          <a:blip r:embed="rId9"/>
          <a:stretch>
            <a:fillRect/>
          </a:stretch>
        </p:blipFill>
        <p:spPr>
          <a:xfrm>
            <a:off x="10516575" y="3003231"/>
            <a:ext cx="755970" cy="755970"/>
          </a:xfrm>
          <a:prstGeom prst="rect">
            <a:avLst/>
          </a:prstGeom>
        </p:spPr>
      </p:pic>
      <p:pic>
        <p:nvPicPr>
          <p:cNvPr id="20" name="Picture 19">
            <a:hlinkClick r:id="rId12"/>
            <a:extLst>
              <a:ext uri="{FF2B5EF4-FFF2-40B4-BE49-F238E27FC236}">
                <a16:creationId xmlns:a16="http://schemas.microsoft.com/office/drawing/2014/main" id="{17C31BCB-2B47-4301-89A0-A700742D75DC}"/>
              </a:ext>
            </a:extLst>
          </p:cNvPr>
          <p:cNvPicPr>
            <a:picLocks noChangeAspect="1"/>
          </p:cNvPicPr>
          <p:nvPr/>
        </p:nvPicPr>
        <p:blipFill>
          <a:blip r:embed="rId9"/>
          <a:stretch>
            <a:fillRect/>
          </a:stretch>
        </p:blipFill>
        <p:spPr>
          <a:xfrm>
            <a:off x="10538677" y="3870829"/>
            <a:ext cx="755970" cy="755970"/>
          </a:xfrm>
          <a:prstGeom prst="rect">
            <a:avLst/>
          </a:prstGeom>
        </p:spPr>
      </p:pic>
      <p:pic>
        <p:nvPicPr>
          <p:cNvPr id="21" name="Picture 20">
            <a:hlinkClick r:id="rId13"/>
            <a:extLst>
              <a:ext uri="{FF2B5EF4-FFF2-40B4-BE49-F238E27FC236}">
                <a16:creationId xmlns:a16="http://schemas.microsoft.com/office/drawing/2014/main" id="{3AA6137F-F5A6-4C3C-BEFA-75D4A7081557}"/>
              </a:ext>
            </a:extLst>
          </p:cNvPr>
          <p:cNvPicPr>
            <a:picLocks noChangeAspect="1"/>
          </p:cNvPicPr>
          <p:nvPr/>
        </p:nvPicPr>
        <p:blipFill>
          <a:blip r:embed="rId9"/>
          <a:stretch>
            <a:fillRect/>
          </a:stretch>
        </p:blipFill>
        <p:spPr>
          <a:xfrm>
            <a:off x="10538677" y="4714810"/>
            <a:ext cx="755970" cy="755970"/>
          </a:xfrm>
          <a:prstGeom prst="rect">
            <a:avLst/>
          </a:prstGeom>
        </p:spPr>
      </p:pic>
      <p:pic>
        <p:nvPicPr>
          <p:cNvPr id="23" name="Picture 22">
            <a:hlinkClick r:id="rId14"/>
            <a:extLst>
              <a:ext uri="{FF2B5EF4-FFF2-40B4-BE49-F238E27FC236}">
                <a16:creationId xmlns:a16="http://schemas.microsoft.com/office/drawing/2014/main" id="{38B546D8-F60A-4663-92C7-25E3E6AED713}"/>
              </a:ext>
            </a:extLst>
          </p:cNvPr>
          <p:cNvPicPr>
            <a:picLocks noChangeAspect="1"/>
          </p:cNvPicPr>
          <p:nvPr/>
        </p:nvPicPr>
        <p:blipFill>
          <a:blip r:embed="rId9"/>
          <a:stretch>
            <a:fillRect/>
          </a:stretch>
        </p:blipFill>
        <p:spPr>
          <a:xfrm>
            <a:off x="10538677" y="5528453"/>
            <a:ext cx="755970" cy="755970"/>
          </a:xfrm>
          <a:prstGeom prst="rect">
            <a:avLst/>
          </a:prstGeom>
        </p:spPr>
      </p:pic>
    </p:spTree>
    <p:extLst>
      <p:ext uri="{BB962C8B-B14F-4D97-AF65-F5344CB8AC3E}">
        <p14:creationId xmlns:p14="http://schemas.microsoft.com/office/powerpoint/2010/main" val="1112434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Office Theme">
  <a:themeElements>
    <a:clrScheme name="RSSB">
      <a:dk1>
        <a:sysClr val="windowText" lastClr="000000"/>
      </a:dk1>
      <a:lt1>
        <a:sysClr val="window" lastClr="FFFFFF"/>
      </a:lt1>
      <a:dk2>
        <a:srgbClr val="7FC31C"/>
      </a:dk2>
      <a:lt2>
        <a:srgbClr val="00879B"/>
      </a:lt2>
      <a:accent1>
        <a:srgbClr val="005EB8"/>
      </a:accent1>
      <a:accent2>
        <a:srgbClr val="141B4D"/>
      </a:accent2>
      <a:accent3>
        <a:srgbClr val="FF7500"/>
      </a:accent3>
      <a:accent4>
        <a:srgbClr val="5F259F"/>
      </a:accent4>
      <a:accent5>
        <a:srgbClr val="FFD100"/>
      </a:accent5>
      <a:accent6>
        <a:srgbClr val="EF3B24"/>
      </a:accent6>
      <a:hlink>
        <a:srgbClr val="00A5E1"/>
      </a:hlink>
      <a:folHlink>
        <a:srgbClr val="00B140"/>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SB 2015 blank template.potx" id="{6758B034-5FCC-4A41-BEE9-6A79EC3BFCC4}" vid="{0F445788-28B8-4DBA-AED8-407BD2E1222D}"/>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athena xmlns="http://schemas.microsoft.com/edu/athena" version="0.1.4983.0">
  <timings duration="8430"/>
</athen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C3FD87C0A6E841A2A10C3A0A506B50" ma:contentTypeVersion="5" ma:contentTypeDescription="Create a new document." ma:contentTypeScope="" ma:versionID="3f1cc1429023716fe25181eeb29a2510">
  <xsd:schema xmlns:xsd="http://www.w3.org/2001/XMLSchema" xmlns:xs="http://www.w3.org/2001/XMLSchema" xmlns:p="http://schemas.microsoft.com/office/2006/metadata/properties" xmlns:ns3="eb3a5ea2-aafa-4535-b2b5-68d3f743c74f" targetNamespace="http://schemas.microsoft.com/office/2006/metadata/properties" ma:root="true" ma:fieldsID="b1f73687977f64725fe0a1fad1b7f588" ns3:_="">
    <xsd:import namespace="eb3a5ea2-aafa-4535-b2b5-68d3f743c74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a5ea2-aafa-4535-b2b5-68d3f743c74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67CD95-CDCF-402D-8162-0501DA3F8F4D}">
  <ds:schemaRefs>
    <ds:schemaRef ds:uri="http://schemas.microsoft.com/edu/athena"/>
  </ds:schemaRefs>
</ds:datastoreItem>
</file>

<file path=customXml/itemProps2.xml><?xml version="1.0" encoding="utf-8"?>
<ds:datastoreItem xmlns:ds="http://schemas.openxmlformats.org/officeDocument/2006/customXml" ds:itemID="{772CA17E-5499-44D0-8221-5EE974A98966}">
  <ds:schemaRefs>
    <ds:schemaRef ds:uri="http://purl.org/dc/dcmitype/"/>
    <ds:schemaRef ds:uri="eb3a5ea2-aafa-4535-b2b5-68d3f743c74f"/>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5786E7-8F30-401A-B991-E0ABBADC0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a5ea2-aafa-4535-b2b5-68d3f743c7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28F0AAE-757C-467F-9640-11D7127588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18392</TotalTime>
  <Words>1567</Words>
  <Application>Microsoft Office PowerPoint</Application>
  <PresentationFormat>Widescreen</PresentationFormat>
  <Paragraphs>137</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Wingdings</vt:lpstr>
      <vt:lpstr>5_Office Theme</vt:lpstr>
      <vt:lpstr>9_Office Theme</vt:lpstr>
      <vt:lpstr>Changes to Standards –  June 2021 interactive briefing slide deck Please view in slideshow mode for the links and audio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Standards – September 2019</dc:title>
  <dc:creator>Wayne Murphy</dc:creator>
  <cp:lastModifiedBy>Taela Walters</cp:lastModifiedBy>
  <cp:revision>260</cp:revision>
  <cp:lastPrinted>2020-02-19T12:01:52Z</cp:lastPrinted>
  <dcterms:created xsi:type="dcterms:W3CDTF">2019-08-27T12:13:20Z</dcterms:created>
  <dcterms:modified xsi:type="dcterms:W3CDTF">2021-06-04T12:45:54Z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0x01010087C3FD87C0A6E841A2A10C3A0A506B50</vt:lpwstr>
  </property>
</Properties>
</file>