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296" r:id="rId3"/>
    <p:sldId id="822" r:id="rId4"/>
    <p:sldId id="933" r:id="rId5"/>
    <p:sldId id="942" r:id="rId6"/>
    <p:sldId id="775" r:id="rId7"/>
    <p:sldId id="772" r:id="rId8"/>
    <p:sldId id="891" r:id="rId9"/>
    <p:sldId id="926" r:id="rId10"/>
    <p:sldId id="927" r:id="rId11"/>
    <p:sldId id="928" r:id="rId12"/>
    <p:sldId id="929" r:id="rId13"/>
    <p:sldId id="925" r:id="rId14"/>
    <p:sldId id="930" r:id="rId15"/>
    <p:sldId id="931" r:id="rId16"/>
    <p:sldId id="893" r:id="rId17"/>
    <p:sldId id="932" r:id="rId18"/>
    <p:sldId id="938" r:id="rId19"/>
    <p:sldId id="774" r:id="rId20"/>
    <p:sldId id="884" r:id="rId21"/>
    <p:sldId id="910" r:id="rId22"/>
    <p:sldId id="885" r:id="rId23"/>
    <p:sldId id="939" r:id="rId24"/>
    <p:sldId id="900" r:id="rId25"/>
    <p:sldId id="940" r:id="rId26"/>
    <p:sldId id="94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yne Murphy" initials="WM" lastIdx="2" clrIdx="0">
    <p:extLst>
      <p:ext uri="{19B8F6BF-5375-455C-9EA6-DF929625EA0E}">
        <p15:presenceInfo xmlns:p15="http://schemas.microsoft.com/office/powerpoint/2012/main" userId="S::Wayne.Murphy@RSSB.CO.UK::45211b58-5c40-4621-afe1-584f547e3c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844"/>
    <a:srgbClr val="80C342"/>
    <a:srgbClr val="00B1E3"/>
    <a:srgbClr val="25215C"/>
    <a:srgbClr val="006B7B"/>
    <a:srgbClr val="2584C6"/>
    <a:srgbClr val="00ADB1"/>
    <a:srgbClr val="141B4D"/>
    <a:srgbClr val="FDEE0F"/>
    <a:srgbClr val="4B5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EC93DF-93C0-49A7-A056-4F740199FF5A}" v="300" dt="2022-05-31T12:35:34.0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5226" autoAdjust="0"/>
  </p:normalViewPr>
  <p:slideViewPr>
    <p:cSldViewPr snapToGrid="0" showGuides="1">
      <p:cViewPr varScale="1">
        <p:scale>
          <a:sx n="114" d="100"/>
          <a:sy n="114" d="100"/>
        </p:scale>
        <p:origin x="414" y="84"/>
      </p:cViewPr>
      <p:guideLst>
        <p:guide orient="horz" pos="202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31769-03CB-4D5E-B296-6FE510D2821E}" type="datetimeFigureOut">
              <a:rPr lang="en-GB" smtClean="0"/>
              <a:t>04/06/2022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D6BB7-506D-45A6-8446-F683DEB7DF1F}" type="slidenum">
              <a:rPr lang="en-GB" smtClean="0"/>
              <a:t>‹#›</a:t>
            </a:fld>
            <a:endParaRPr lang="en-GB"/>
          </a:p>
        </p:txBody>
      </p:sp>
    </p:spTree>
    <p:extLst>
      <p:ext uri="{BB962C8B-B14F-4D97-AF65-F5344CB8AC3E}">
        <p14:creationId xmlns:p14="http://schemas.microsoft.com/office/powerpoint/2010/main" val="30861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689CC-6958-4F62-A2B0-6289660D9B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750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088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497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563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840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024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634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599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737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325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751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445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988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163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494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094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837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161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095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647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are the headlines - </a:t>
            </a:r>
            <a:r>
              <a:rPr kumimoji="0" lang="en-GB" sz="1200" b="0" i="0" u="none" strike="noStrike" kern="1200" cap="none" spc="-50" normalizeH="0" baseline="0" noProof="0" dirty="0">
                <a:ln>
                  <a:noFill/>
                </a:ln>
                <a:solidFill>
                  <a:schemeClr val="tx1"/>
                </a:solidFill>
                <a:effectLst/>
                <a:uLnTx/>
                <a:uFillTx/>
                <a:latin typeface="+mn-lt"/>
                <a:ea typeface="+mn-ea"/>
                <a:cs typeface="+mn-cs"/>
              </a:rPr>
              <a:t>Click on the icons for more detail on those changes </a:t>
            </a:r>
            <a:endParaRPr kumimoji="0" lang="en-GB" sz="1200" b="0" i="1" u="none" strike="noStrike" kern="1200" cap="none" spc="0" normalizeH="0" baseline="0" noProof="0" dirty="0">
              <a:ln>
                <a:noFill/>
              </a:ln>
              <a:solidFill>
                <a:schemeClr val="tx1"/>
              </a:solidFill>
              <a:effectLst/>
              <a:uLnTx/>
              <a:uFillTx/>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588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356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577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357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569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04/06/2022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4867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04/06/2022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509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04/06/2022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5123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_no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192000" y="4608000"/>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9192000" y="2305226"/>
            <a:ext cx="300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6" name="Picture 15">
            <a:extLst>
              <a:ext uri="{FF2B5EF4-FFF2-40B4-BE49-F238E27FC236}">
                <a16:creationId xmlns:a16="http://schemas.microsoft.com/office/drawing/2014/main" id="{8969CF87-B316-4CD9-9815-1FE5C839B7CE}"/>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88557" y="133602"/>
            <a:ext cx="1863459" cy="665521"/>
          </a:xfrm>
          <a:prstGeom prst="rect">
            <a:avLst/>
          </a:prstGeom>
        </p:spPr>
      </p:pic>
    </p:spTree>
    <p:extLst>
      <p:ext uri="{BB962C8B-B14F-4D97-AF65-F5344CB8AC3E}">
        <p14:creationId xmlns:p14="http://schemas.microsoft.com/office/powerpoint/2010/main" val="1387932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_fixed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001" y="630000"/>
            <a:ext cx="1676444" cy="698400"/>
          </a:xfrm>
          <a:prstGeom prst="rect">
            <a:avLst/>
          </a:prstGeom>
        </p:spPr>
      </p:pic>
      <p:sp>
        <p:nvSpPr>
          <p:cNvPr id="15" name="Rectangle 14"/>
          <p:cNvSpPr/>
          <p:nvPr userDrawn="1"/>
        </p:nvSpPr>
        <p:spPr>
          <a:xfrm>
            <a:off x="9192000" y="4608000"/>
            <a:ext cx="3000000" cy="2250000"/>
          </a:xfrm>
          <a:prstGeom prst="rect">
            <a:avLst/>
          </a:prstGeom>
          <a:blipFill dpi="0" rotWithShape="1">
            <a:blip r:embed="rId3" cstate="print">
              <a:extLst>
                <a:ext uri="{28A0092B-C50C-407E-A947-70E740481C1C}">
                  <a14:useLocalDpi xmlns:a14="http://schemas.microsoft.com/office/drawing/2010/main" val="0"/>
                </a:ext>
              </a:extLst>
            </a:blip>
            <a:srcRect/>
            <a:stretch>
              <a:fillRect l="-8916" t="-80923" r="-11380" b="-1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userDrawn="1"/>
        </p:nvSpPr>
        <p:spPr>
          <a:xfrm>
            <a:off x="9192000" y="2305226"/>
            <a:ext cx="3000000" cy="2250000"/>
          </a:xfrm>
          <a:prstGeom prst="rect">
            <a:avLst/>
          </a:prstGeom>
          <a:blipFill dpi="0" rotWithShape="1">
            <a:blip r:embed="rId4" cstate="print">
              <a:extLst>
                <a:ext uri="{28A0092B-C50C-407E-A947-70E740481C1C}">
                  <a14:useLocalDpi xmlns:a14="http://schemas.microsoft.com/office/drawing/2010/main" val="0"/>
                </a:ext>
              </a:extLst>
            </a:blip>
            <a:srcRect/>
            <a:stretch>
              <a:fillRect t="-156" b="-497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850360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_add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001" y="630000"/>
            <a:ext cx="1676444" cy="698400"/>
          </a:xfrm>
          <a:prstGeom prst="rect">
            <a:avLst/>
          </a:prstGeom>
        </p:spPr>
      </p:pic>
      <p:sp>
        <p:nvSpPr>
          <p:cNvPr id="6" name="Content Placeholder 5"/>
          <p:cNvSpPr>
            <a:spLocks noGrp="1"/>
          </p:cNvSpPr>
          <p:nvPr>
            <p:ph sz="quarter" idx="13" hasCustomPrompt="1"/>
          </p:nvPr>
        </p:nvSpPr>
        <p:spPr>
          <a:xfrm>
            <a:off x="9192000" y="2305049"/>
            <a:ext cx="300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
        <p:nvSpPr>
          <p:cNvPr id="11" name="Content Placeholder 10"/>
          <p:cNvSpPr>
            <a:spLocks noGrp="1"/>
          </p:cNvSpPr>
          <p:nvPr>
            <p:ph sz="quarter" idx="14" hasCustomPrompt="1"/>
          </p:nvPr>
        </p:nvSpPr>
        <p:spPr>
          <a:xfrm>
            <a:off x="9192000" y="4608513"/>
            <a:ext cx="300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Tree>
    <p:extLst>
      <p:ext uri="{BB962C8B-B14F-4D97-AF65-F5344CB8AC3E}">
        <p14:creationId xmlns:p14="http://schemas.microsoft.com/office/powerpoint/2010/main" val="3976324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duction_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2"/>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4" name="Text Placeholder 3"/>
          <p:cNvSpPr>
            <a:spLocks noGrp="1"/>
          </p:cNvSpPr>
          <p:nvPr>
            <p:ph type="body" sz="quarter" idx="18"/>
          </p:nvPr>
        </p:nvSpPr>
        <p:spPr>
          <a:xfrm>
            <a:off x="817033" y="3600000"/>
            <a:ext cx="2304000" cy="1728000"/>
          </a:xfrm>
          <a:solidFill>
            <a:srgbClr val="00968E"/>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19" name="Text Placeholder 3"/>
          <p:cNvSpPr>
            <a:spLocks noGrp="1"/>
          </p:cNvSpPr>
          <p:nvPr>
            <p:ph type="body" sz="quarter" idx="19"/>
          </p:nvPr>
        </p:nvSpPr>
        <p:spPr>
          <a:xfrm>
            <a:off x="3566400" y="3600000"/>
            <a:ext cx="2304000" cy="1728000"/>
          </a:xfrm>
          <a:solidFill>
            <a:srgbClr val="00B140"/>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20" name="Text Placeholder 3"/>
          <p:cNvSpPr>
            <a:spLocks noGrp="1"/>
          </p:cNvSpPr>
          <p:nvPr>
            <p:ph type="body" sz="quarter" idx="20"/>
          </p:nvPr>
        </p:nvSpPr>
        <p:spPr>
          <a:xfrm>
            <a:off x="6321600" y="3600000"/>
            <a:ext cx="2304000" cy="1728000"/>
          </a:xfrm>
          <a:solidFill>
            <a:schemeClr val="accent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21" name="Text Placeholder 3"/>
          <p:cNvSpPr>
            <a:spLocks noGrp="1"/>
          </p:cNvSpPr>
          <p:nvPr>
            <p:ph type="body" sz="quarter" idx="21"/>
          </p:nvPr>
        </p:nvSpPr>
        <p:spPr>
          <a:xfrm>
            <a:off x="9070967" y="3600000"/>
            <a:ext cx="2304000" cy="1728000"/>
          </a:xfrm>
          <a:solidFill>
            <a:srgbClr val="00A5E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9" name="Content Placeholder 8"/>
          <p:cNvSpPr>
            <a:spLocks noGrp="1"/>
          </p:cNvSpPr>
          <p:nvPr>
            <p:ph sz="quarter" idx="22" hasCustomPrompt="1"/>
          </p:nvPr>
        </p:nvSpPr>
        <p:spPr>
          <a:xfrm>
            <a:off x="8160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7" name="Content Placeholder 6"/>
          <p:cNvSpPr>
            <a:spLocks noGrp="1"/>
          </p:cNvSpPr>
          <p:nvPr>
            <p:ph sz="quarter" idx="23" hasCustomPrompt="1"/>
          </p:nvPr>
        </p:nvSpPr>
        <p:spPr>
          <a:xfrm>
            <a:off x="35664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3" name="Content Placeholder 12"/>
          <p:cNvSpPr>
            <a:spLocks noGrp="1"/>
          </p:cNvSpPr>
          <p:nvPr>
            <p:ph sz="quarter" idx="24" hasCustomPrompt="1"/>
          </p:nvPr>
        </p:nvSpPr>
        <p:spPr>
          <a:xfrm>
            <a:off x="63216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6" name="Content Placeholder 15"/>
          <p:cNvSpPr>
            <a:spLocks noGrp="1"/>
          </p:cNvSpPr>
          <p:nvPr>
            <p:ph sz="quarter" idx="25" hasCustomPrompt="1"/>
          </p:nvPr>
        </p:nvSpPr>
        <p:spPr>
          <a:xfrm>
            <a:off x="9072000" y="1836000"/>
            <a:ext cx="2304000" cy="1728000"/>
          </a:xfrm>
          <a:solidFill>
            <a:schemeClr val="bg1">
              <a:lumMod val="95000"/>
            </a:schemeClr>
          </a:solidFill>
        </p:spPr>
        <p:txBody>
          <a:bodyPr/>
          <a:lstStyle>
            <a:lvl1pPr marL="0" indent="0">
              <a:buFontTx/>
              <a:buNone/>
              <a:defRPr sz="1400" baseline="0"/>
            </a:lvl1pPr>
            <a:lvl2pPr>
              <a:defRPr sz="1400"/>
            </a:lvl2pPr>
            <a:lvl3pPr>
              <a:defRPr sz="1400"/>
            </a:lvl3pPr>
            <a:lvl4pPr>
              <a:defRPr sz="1400"/>
            </a:lvl4pPr>
            <a:lvl5pPr>
              <a:defRPr sz="1400"/>
            </a:lvl5pPr>
          </a:lstStyle>
          <a:p>
            <a:pPr lvl="0"/>
            <a:r>
              <a:rPr lang="en-US" dirty="0"/>
              <a:t>Image</a:t>
            </a:r>
            <a:endParaRPr lang="en-GB" dirty="0"/>
          </a:p>
        </p:txBody>
      </p:sp>
    </p:spTree>
    <p:extLst>
      <p:ext uri="{BB962C8B-B14F-4D97-AF65-F5344CB8AC3E}">
        <p14:creationId xmlns:p14="http://schemas.microsoft.com/office/powerpoint/2010/main" val="111765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0" indent="0">
              <a:spcAft>
                <a:spcPts val="1200"/>
              </a:spcAft>
              <a:buFontTx/>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434764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58982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itle and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51816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20000"/>
            <a:ext cx="51816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628793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1_Title and image/chart/object 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10560000"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16000" y="3856380"/>
            <a:ext cx="10560000" cy="2124000"/>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25528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04/06/2022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2358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ext and Table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816000" y="2835961"/>
            <a:ext cx="10560000" cy="3168000"/>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256114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ext and Table 2">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0"/>
            <a:ext cx="10560000" cy="817200"/>
          </a:xfr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2784000" cy="435133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92000" y="1620000"/>
            <a:ext cx="7584000" cy="4351338"/>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873224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Intro and 3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4"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5" name="Content Placeholder 3"/>
          <p:cNvSpPr>
            <a:spLocks noGrp="1"/>
          </p:cNvSpPr>
          <p:nvPr>
            <p:ph sz="half" idx="2"/>
          </p:nvPr>
        </p:nvSpPr>
        <p:spPr>
          <a:xfrm>
            <a:off x="816000"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8" name="Content Placeholder 3"/>
          <p:cNvSpPr>
            <a:spLocks noGrp="1"/>
          </p:cNvSpPr>
          <p:nvPr>
            <p:ph sz="half" idx="11"/>
          </p:nvPr>
        </p:nvSpPr>
        <p:spPr>
          <a:xfrm>
            <a:off x="4427099"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9" name="Content Placeholder 3"/>
          <p:cNvSpPr>
            <a:spLocks noGrp="1"/>
          </p:cNvSpPr>
          <p:nvPr>
            <p:ph sz="half" idx="12"/>
          </p:nvPr>
        </p:nvSpPr>
        <p:spPr>
          <a:xfrm>
            <a:off x="8016000"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11" name="Text Placeholder 10"/>
          <p:cNvSpPr>
            <a:spLocks noGrp="1"/>
          </p:cNvSpPr>
          <p:nvPr>
            <p:ph type="body" sz="quarter" idx="13"/>
          </p:nvPr>
        </p:nvSpPr>
        <p:spPr>
          <a:xfrm>
            <a:off x="816000"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4"/>
          </p:nvPr>
        </p:nvSpPr>
        <p:spPr>
          <a:xfrm>
            <a:off x="4427099"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0"/>
          <p:cNvSpPr>
            <a:spLocks noGrp="1"/>
          </p:cNvSpPr>
          <p:nvPr>
            <p:ph type="body" sz="quarter" idx="15"/>
          </p:nvPr>
        </p:nvSpPr>
        <p:spPr>
          <a:xfrm>
            <a:off x="8016000"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5"/>
          <p:cNvSpPr>
            <a:spLocks noGrp="1"/>
          </p:cNvSpPr>
          <p:nvPr>
            <p:ph type="body" sz="quarter" idx="16"/>
          </p:nvPr>
        </p:nvSpPr>
        <p:spPr>
          <a:xfrm>
            <a:off x="2380052"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17" name="Text Placeholder 15"/>
          <p:cNvSpPr>
            <a:spLocks noGrp="1"/>
          </p:cNvSpPr>
          <p:nvPr>
            <p:ph type="body" sz="quarter" idx="17"/>
          </p:nvPr>
        </p:nvSpPr>
        <p:spPr>
          <a:xfrm>
            <a:off x="5968952"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18" name="Text Placeholder 15"/>
          <p:cNvSpPr>
            <a:spLocks noGrp="1"/>
          </p:cNvSpPr>
          <p:nvPr>
            <p:ph type="body" sz="quarter" idx="18"/>
          </p:nvPr>
        </p:nvSpPr>
        <p:spPr>
          <a:xfrm>
            <a:off x="9557853"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Tree>
    <p:extLst>
      <p:ext uri="{BB962C8B-B14F-4D97-AF65-F5344CB8AC3E}">
        <p14:creationId xmlns:p14="http://schemas.microsoft.com/office/powerpoint/2010/main" val="181615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Intro and 6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4" name="Content Placeholder 2"/>
          <p:cNvSpPr>
            <a:spLocks noGrp="1"/>
          </p:cNvSpPr>
          <p:nvPr>
            <p:ph sz="half" idx="1"/>
          </p:nvPr>
        </p:nvSpPr>
        <p:spPr>
          <a:xfrm>
            <a:off x="816000" y="1620000"/>
            <a:ext cx="10560000" cy="540104"/>
          </a:xfrm>
        </p:spPr>
        <p:txBody>
          <a:bodyPr>
            <a:noAutofit/>
          </a:bodyPr>
          <a:lstStyle>
            <a:lvl1pPr>
              <a:defRPr sz="1400"/>
            </a:lvl1pPr>
            <a:lvl2pPr>
              <a:defRPr sz="1600"/>
            </a:lvl2pPr>
          </a:lstStyle>
          <a:p>
            <a:pPr lvl="0"/>
            <a:r>
              <a:rPr lang="en-US"/>
              <a:t>Click to edit Master text styles</a:t>
            </a:r>
          </a:p>
        </p:txBody>
      </p:sp>
      <p:sp>
        <p:nvSpPr>
          <p:cNvPr id="5" name="Content Placeholder 3"/>
          <p:cNvSpPr>
            <a:spLocks noGrp="1"/>
          </p:cNvSpPr>
          <p:nvPr>
            <p:ph sz="half" idx="2"/>
          </p:nvPr>
        </p:nvSpPr>
        <p:spPr>
          <a:xfrm>
            <a:off x="816000"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8" name="Content Placeholder 3"/>
          <p:cNvSpPr>
            <a:spLocks noGrp="1"/>
          </p:cNvSpPr>
          <p:nvPr>
            <p:ph sz="half" idx="11"/>
          </p:nvPr>
        </p:nvSpPr>
        <p:spPr>
          <a:xfrm>
            <a:off x="4407451"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9" name="Content Placeholder 3"/>
          <p:cNvSpPr>
            <a:spLocks noGrp="1"/>
          </p:cNvSpPr>
          <p:nvPr>
            <p:ph sz="half" idx="12"/>
          </p:nvPr>
        </p:nvSpPr>
        <p:spPr>
          <a:xfrm>
            <a:off x="7996800"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11" name="Text Placeholder 10"/>
          <p:cNvSpPr>
            <a:spLocks noGrp="1"/>
          </p:cNvSpPr>
          <p:nvPr>
            <p:ph type="body" sz="quarter" idx="13"/>
          </p:nvPr>
        </p:nvSpPr>
        <p:spPr>
          <a:xfrm>
            <a:off x="2122626" y="2231791"/>
            <a:ext cx="2182199" cy="1808092"/>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16" name="Text Placeholder 15"/>
          <p:cNvSpPr>
            <a:spLocks noGrp="1"/>
          </p:cNvSpPr>
          <p:nvPr>
            <p:ph type="body" sz="quarter" idx="16"/>
          </p:nvPr>
        </p:nvSpPr>
        <p:spPr>
          <a:xfrm>
            <a:off x="816001" y="3206359"/>
            <a:ext cx="1177801" cy="842178"/>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21" name="Content Placeholder 3"/>
          <p:cNvSpPr>
            <a:spLocks noGrp="1"/>
          </p:cNvSpPr>
          <p:nvPr>
            <p:ph sz="half" idx="19"/>
          </p:nvPr>
        </p:nvSpPr>
        <p:spPr>
          <a:xfrm>
            <a:off x="816000"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2" name="Content Placeholder 3"/>
          <p:cNvSpPr>
            <a:spLocks noGrp="1"/>
          </p:cNvSpPr>
          <p:nvPr>
            <p:ph sz="half" idx="20"/>
          </p:nvPr>
        </p:nvSpPr>
        <p:spPr>
          <a:xfrm>
            <a:off x="4407451"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3" name="Content Placeholder 3"/>
          <p:cNvSpPr>
            <a:spLocks noGrp="1"/>
          </p:cNvSpPr>
          <p:nvPr>
            <p:ph sz="half" idx="21"/>
          </p:nvPr>
        </p:nvSpPr>
        <p:spPr>
          <a:xfrm>
            <a:off x="7996800"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4" name="Text Placeholder 10"/>
          <p:cNvSpPr>
            <a:spLocks noGrp="1"/>
          </p:cNvSpPr>
          <p:nvPr>
            <p:ph type="body" sz="quarter" idx="22"/>
          </p:nvPr>
        </p:nvSpPr>
        <p:spPr>
          <a:xfrm>
            <a:off x="2122626" y="4166609"/>
            <a:ext cx="2182199" cy="1843251"/>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7" name="Text Placeholder 15"/>
          <p:cNvSpPr>
            <a:spLocks noGrp="1"/>
          </p:cNvSpPr>
          <p:nvPr>
            <p:ph type="body" sz="quarter" idx="23"/>
          </p:nvPr>
        </p:nvSpPr>
        <p:spPr>
          <a:xfrm>
            <a:off x="816001" y="5141177"/>
            <a:ext cx="1177801" cy="868682"/>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28" name="Text Placeholder 10"/>
          <p:cNvSpPr>
            <a:spLocks noGrp="1"/>
          </p:cNvSpPr>
          <p:nvPr>
            <p:ph type="body" sz="quarter" idx="24"/>
          </p:nvPr>
        </p:nvSpPr>
        <p:spPr>
          <a:xfrm>
            <a:off x="5712001" y="4166609"/>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9" name="Text Placeholder 15"/>
          <p:cNvSpPr>
            <a:spLocks noGrp="1"/>
          </p:cNvSpPr>
          <p:nvPr>
            <p:ph type="body" sz="quarter" idx="25"/>
          </p:nvPr>
        </p:nvSpPr>
        <p:spPr>
          <a:xfrm>
            <a:off x="4407452" y="5141177"/>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0" name="Text Placeholder 10"/>
          <p:cNvSpPr>
            <a:spLocks noGrp="1"/>
          </p:cNvSpPr>
          <p:nvPr>
            <p:ph type="body" sz="quarter" idx="26"/>
          </p:nvPr>
        </p:nvSpPr>
        <p:spPr>
          <a:xfrm>
            <a:off x="9302401" y="4166609"/>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1" name="Text Placeholder 15"/>
          <p:cNvSpPr>
            <a:spLocks noGrp="1"/>
          </p:cNvSpPr>
          <p:nvPr>
            <p:ph type="body" sz="quarter" idx="27"/>
          </p:nvPr>
        </p:nvSpPr>
        <p:spPr>
          <a:xfrm>
            <a:off x="7996801" y="5141177"/>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2" name="Text Placeholder 10"/>
          <p:cNvSpPr>
            <a:spLocks noGrp="1"/>
          </p:cNvSpPr>
          <p:nvPr>
            <p:ph type="body" sz="quarter" idx="28"/>
          </p:nvPr>
        </p:nvSpPr>
        <p:spPr>
          <a:xfrm>
            <a:off x="5712001" y="2231792"/>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3" name="Text Placeholder 15"/>
          <p:cNvSpPr>
            <a:spLocks noGrp="1"/>
          </p:cNvSpPr>
          <p:nvPr>
            <p:ph type="body" sz="quarter" idx="29"/>
          </p:nvPr>
        </p:nvSpPr>
        <p:spPr>
          <a:xfrm>
            <a:off x="4407452" y="3206360"/>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4" name="Text Placeholder 10"/>
          <p:cNvSpPr>
            <a:spLocks noGrp="1"/>
          </p:cNvSpPr>
          <p:nvPr>
            <p:ph type="body" sz="quarter" idx="30"/>
          </p:nvPr>
        </p:nvSpPr>
        <p:spPr>
          <a:xfrm>
            <a:off x="9302401" y="2231792"/>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5" name="Text Placeholder 15"/>
          <p:cNvSpPr>
            <a:spLocks noGrp="1"/>
          </p:cNvSpPr>
          <p:nvPr>
            <p:ph type="body" sz="quarter" idx="31"/>
          </p:nvPr>
        </p:nvSpPr>
        <p:spPr>
          <a:xfrm>
            <a:off x="7996801" y="3206360"/>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Tree>
    <p:extLst>
      <p:ext uri="{BB962C8B-B14F-4D97-AF65-F5344CB8AC3E}">
        <p14:creationId xmlns:p14="http://schemas.microsoft.com/office/powerpoint/2010/main" val="1371671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le + Subtitle +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4352400"/>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530258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le + Subtitle + 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16380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le + Subtitle +2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3"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p:cNvSpPr>
            <a:spLocks noGrp="1"/>
          </p:cNvSpPr>
          <p:nvPr>
            <p:ph type="body" sz="quarter" idx="15"/>
          </p:nvPr>
        </p:nvSpPr>
        <p:spPr>
          <a:xfrm>
            <a:off x="6190967"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05542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le + Subtitle + Text + Object 1">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3"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6190967" y="1620000"/>
            <a:ext cx="5184000" cy="4351338"/>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3532738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le + Subtitle + Text + Object 2">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816001" y="3855600"/>
            <a:ext cx="10558967" cy="2124000"/>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20588114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le + Subtitle + Text + Object 3">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8"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10" name="Content Placeholder 3"/>
          <p:cNvSpPr>
            <a:spLocks noGrp="1"/>
          </p:cNvSpPr>
          <p:nvPr>
            <p:ph sz="half" idx="2"/>
          </p:nvPr>
        </p:nvSpPr>
        <p:spPr>
          <a:xfrm>
            <a:off x="816000" y="2835961"/>
            <a:ext cx="10560000" cy="3168000"/>
          </a:xfrm>
        </p:spPr>
        <p:txBody>
          <a:bodyPr>
            <a:noAutofit/>
          </a:bodyPr>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3809368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04/06/2022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3781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le + Subtitle + Text + Object 4">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8" name="Content Placeholder 2"/>
          <p:cNvSpPr>
            <a:spLocks noGrp="1"/>
          </p:cNvSpPr>
          <p:nvPr>
            <p:ph sz="half" idx="1"/>
          </p:nvPr>
        </p:nvSpPr>
        <p:spPr>
          <a:xfrm>
            <a:off x="816000" y="1620000"/>
            <a:ext cx="2784000" cy="435133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3792000" y="1620000"/>
            <a:ext cx="7584000" cy="4351338"/>
          </a:xfrm>
        </p:spPr>
        <p:txBody>
          <a:bodyPr>
            <a:noAutofit/>
          </a:bodyPr>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2137077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817033" y="450850"/>
            <a:ext cx="10560000" cy="5519738"/>
          </a:xfrm>
          <a:solidFill>
            <a:schemeClr val="bg1"/>
          </a:solidFill>
        </p:spPr>
        <p:txBody>
          <a:bodyPr anchor="ctr" anchorCtr="0">
            <a:noAutofit/>
          </a:bodyPr>
          <a:lstStyle>
            <a:lvl1pPr marL="0" indent="0">
              <a:buFontTx/>
              <a:buNone/>
              <a:defRPr sz="4000">
                <a:solidFill>
                  <a:schemeClr val="tx2"/>
                </a:solidFill>
                <a:latin typeface="Calibri Light" panose="020F0302020204030204" pitchFamily="34" charset="0"/>
              </a:defRPr>
            </a:lvl1pPr>
            <a:lvl2pPr marL="0" indent="0">
              <a:buFontTx/>
              <a:buNone/>
              <a:defRPr sz="2400"/>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60341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6120000" y="4610452"/>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212173" y="4610452"/>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9212173" y="2305226"/>
            <a:ext cx="300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15" name="Rectangle 14"/>
          <p:cNvSpPr/>
          <p:nvPr userDrawn="1"/>
        </p:nvSpPr>
        <p:spPr>
          <a:xfrm>
            <a:off x="3106087" y="0"/>
            <a:ext cx="300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Slide Number Placeholder 5"/>
          <p:cNvSpPr>
            <a:spLocks noGrp="1"/>
          </p:cNvSpPr>
          <p:nvPr>
            <p:ph type="sldNum" sz="quarter" idx="12"/>
          </p:nvPr>
        </p:nvSpPr>
        <p:spPr>
          <a:xfrm>
            <a:off x="816000" y="6336000"/>
            <a:ext cx="336000" cy="252000"/>
          </a:xfrm>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026559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p:spTree>
      <p:nvGrpSpPr>
        <p:cNvPr id="1" name=""/>
        <p:cNvGrpSpPr/>
        <p:nvPr/>
      </p:nvGrpSpPr>
      <p:grpSpPr>
        <a:xfrm>
          <a:off x="0" y="0"/>
          <a:ext cx="0" cy="0"/>
          <a:chOff x="0" y="0"/>
          <a:chExt cx="0" cy="0"/>
        </a:xfrm>
      </p:grpSpPr>
      <p:sp>
        <p:nvSpPr>
          <p:cNvPr id="9" name="Rectangle 8"/>
          <p:cNvSpPr/>
          <p:nvPr userDrawn="1"/>
        </p:nvSpPr>
        <p:spPr>
          <a:xfrm>
            <a:off x="6120000" y="4610452"/>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212173" y="4610452"/>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12192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16000" y="2890226"/>
            <a:ext cx="10560000" cy="1080000"/>
          </a:xfrm>
        </p:spPr>
        <p:txBody>
          <a:bodyPr anchor="ctr" anchorCtr="1">
            <a:noAutofit/>
          </a:bodyPr>
          <a:lstStyle>
            <a:lvl1pPr algn="ctr">
              <a:defRPr sz="4500">
                <a:solidFill>
                  <a:schemeClr val="bg1"/>
                </a:solidFill>
              </a:defRPr>
            </a:lvl1pPr>
          </a:lstStyle>
          <a:p>
            <a:r>
              <a:rPr lang="en-US"/>
              <a:t>Click to edit Master title style</a:t>
            </a:r>
            <a:endParaRPr lang="en-US" dirty="0"/>
          </a:p>
        </p:txBody>
      </p:sp>
      <p:sp>
        <p:nvSpPr>
          <p:cNvPr id="15" name="Rectangle 14"/>
          <p:cNvSpPr/>
          <p:nvPr userDrawn="1"/>
        </p:nvSpPr>
        <p:spPr>
          <a:xfrm>
            <a:off x="3106087" y="0"/>
            <a:ext cx="300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userDrawn="1"/>
        </p:nvSpPr>
        <p:spPr>
          <a:xfrm>
            <a:off x="0" y="4611757"/>
            <a:ext cx="6027827" cy="22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userDrawn="1"/>
        </p:nvSpPr>
        <p:spPr>
          <a:xfrm>
            <a:off x="6212173" y="0"/>
            <a:ext cx="6000000" cy="2250000"/>
          </a:xfrm>
          <a:prstGeom prst="rect">
            <a:avLst/>
          </a:prstGeom>
          <a:solidFill>
            <a:srgbClr val="00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66127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04/06/2022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820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0640A-D1FC-4667-BDA8-0D1A20E57578}" type="datetimeFigureOut">
              <a:rPr lang="en-GB" smtClean="0">
                <a:solidFill>
                  <a:prstClr val="black">
                    <a:tint val="75000"/>
                  </a:prstClr>
                </a:solidFill>
              </a:rPr>
              <a:pPr/>
              <a:t>04/06/2022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585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90640A-D1FC-4667-BDA8-0D1A20E57578}" type="datetimeFigureOut">
              <a:rPr lang="en-GB" smtClean="0">
                <a:solidFill>
                  <a:prstClr val="black">
                    <a:tint val="75000"/>
                  </a:prstClr>
                </a:solidFill>
              </a:rPr>
              <a:pPr/>
              <a:t>04/06/2022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702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00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04/06/2022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288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04/06/2022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429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0640A-D1FC-4667-BDA8-0D1A20E57578}" type="datetimeFigureOut">
              <a:rPr lang="en-GB" smtClean="0">
                <a:solidFill>
                  <a:prstClr val="black">
                    <a:tint val="75000"/>
                  </a:prstClr>
                </a:solidFill>
              </a:rPr>
              <a:pPr/>
              <a:t>04/06/2022</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8271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000" y="460800"/>
            <a:ext cx="10560000" cy="8172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6000" y="1620000"/>
            <a:ext cx="105600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16000" y="6336000"/>
            <a:ext cx="336000" cy="252000"/>
          </a:xfrm>
          <a:prstGeom prst="rect">
            <a:avLst/>
          </a:prstGeom>
          <a:solidFill>
            <a:schemeClr val="tx2"/>
          </a:solidFill>
        </p:spPr>
        <p:txBody>
          <a:bodyPr vert="horz" lIns="36000" tIns="36000" rIns="36000" bIns="36000" rtlCol="0" anchor="ctr" anchorCtr="1"/>
          <a:lstStyle>
            <a:lvl1pPr algn="r">
              <a:defRPr sz="900">
                <a:solidFill>
                  <a:schemeClr val="bg1"/>
                </a:solidFill>
              </a:defRPr>
            </a:lvl1pPr>
          </a:lstStyle>
          <a:p>
            <a:fld id="{C1B3EF10-4E29-4F0C-9AB6-355B3A7B01AB}" type="slidenum">
              <a:rPr lang="en-GB" smtClean="0">
                <a:solidFill>
                  <a:prstClr val="white"/>
                </a:solidFill>
              </a:rPr>
              <a:pPr/>
              <a:t>‹#›</a:t>
            </a:fld>
            <a:endParaRPr lang="en-GB">
              <a:solidFill>
                <a:prstClr val="white"/>
              </a:solidFill>
            </a:endParaRPr>
          </a:p>
        </p:txBody>
      </p:sp>
      <p:graphicFrame>
        <p:nvGraphicFramePr>
          <p:cNvPr id="8" name="Table 7"/>
          <p:cNvGraphicFramePr>
            <a:graphicFrameLocks noGrp="1"/>
          </p:cNvGraphicFramePr>
          <p:nvPr userDrawn="1"/>
        </p:nvGraphicFramePr>
        <p:xfrm>
          <a:off x="1325215" y="6336000"/>
          <a:ext cx="5583585" cy="365760"/>
        </p:xfrm>
        <a:graphic>
          <a:graphicData uri="http://schemas.openxmlformats.org/drawingml/2006/table">
            <a:tbl>
              <a:tblPr firstRow="1" bandRow="1">
                <a:tableStyleId>{2D5ABB26-0587-4C30-8999-92F81FD0307C}</a:tableStyleId>
              </a:tblPr>
              <a:tblGrid>
                <a:gridCol w="1861195">
                  <a:extLst>
                    <a:ext uri="{9D8B030D-6E8A-4147-A177-3AD203B41FA5}">
                      <a16:colId xmlns:a16="http://schemas.microsoft.com/office/drawing/2014/main" val="20000"/>
                    </a:ext>
                  </a:extLst>
                </a:gridCol>
                <a:gridCol w="1861195">
                  <a:extLst>
                    <a:ext uri="{9D8B030D-6E8A-4147-A177-3AD203B41FA5}">
                      <a16:colId xmlns:a16="http://schemas.microsoft.com/office/drawing/2014/main" val="20001"/>
                    </a:ext>
                  </a:extLst>
                </a:gridCol>
                <a:gridCol w="1861195">
                  <a:extLst>
                    <a:ext uri="{9D8B030D-6E8A-4147-A177-3AD203B41FA5}">
                      <a16:colId xmlns:a16="http://schemas.microsoft.com/office/drawing/2014/main" val="20002"/>
                    </a:ext>
                  </a:extLst>
                </a:gridCol>
              </a:tblGrid>
              <a:tr h="0">
                <a:tc>
                  <a:txBody>
                    <a:bodyPr/>
                    <a:lstStyle/>
                    <a:p>
                      <a:r>
                        <a:rPr lang="en-GB" sz="900" b="0" dirty="0">
                          <a:solidFill>
                            <a:schemeClr val="tx1"/>
                          </a:solidFill>
                        </a:rPr>
                        <a:t>Standards</a:t>
                      </a:r>
                      <a:r>
                        <a:rPr lang="en-GB" sz="900" b="0" baseline="0" dirty="0">
                          <a:solidFill>
                            <a:schemeClr val="tx1"/>
                          </a:solidFill>
                        </a:rPr>
                        <a:t> Strategy: </a:t>
                      </a:r>
                      <a:r>
                        <a:rPr lang="en-GB" sz="900" b="0" baseline="0" dirty="0" err="1">
                          <a:solidFill>
                            <a:schemeClr val="tx1"/>
                          </a:solidFill>
                        </a:rPr>
                        <a:t>NOPs</a:t>
                      </a:r>
                      <a:r>
                        <a:rPr lang="en-GB" sz="900" b="0" baseline="0" dirty="0">
                          <a:solidFill>
                            <a:schemeClr val="tx1"/>
                          </a:solidFill>
                        </a:rPr>
                        <a:t> and </a:t>
                      </a:r>
                      <a:r>
                        <a:rPr lang="en-GB" sz="900" b="0" baseline="0" dirty="0" err="1">
                          <a:solidFill>
                            <a:schemeClr val="tx1"/>
                          </a:solidFill>
                        </a:rPr>
                        <a:t>NSRs</a:t>
                      </a:r>
                      <a:endParaRPr lang="en-GB" sz="900" b="0" dirty="0">
                        <a:solidFill>
                          <a:schemeClr val="tx1"/>
                        </a:solidFill>
                      </a:endParaRPr>
                    </a:p>
                  </a:txBody>
                  <a:tcPr marL="121920" marR="121920" anchor="ctr">
                    <a:lnR w="12700" cap="flat" cmpd="sng" algn="ctr">
                      <a:solidFill>
                        <a:schemeClr val="tx1"/>
                      </a:solidFill>
                      <a:prstDash val="solid"/>
                      <a:round/>
                      <a:headEnd type="none" w="med" len="med"/>
                      <a:tailEnd type="none" w="med" len="med"/>
                    </a:lnR>
                  </a:tcPr>
                </a:tc>
                <a:tc>
                  <a:txBody>
                    <a:bodyPr/>
                    <a:lstStyle/>
                    <a:p>
                      <a:pPr algn="ctr"/>
                      <a:fld id="{3F467EA6-A169-4466-ADAF-6BDEFED2FB9B}" type="datetime4">
                        <a:rPr lang="en-GB" sz="900" b="0" smtClean="0">
                          <a:solidFill>
                            <a:schemeClr val="tx1"/>
                          </a:solidFill>
                        </a:rPr>
                        <a:pPr algn="ctr"/>
                        <a:t>04 June 2022</a:t>
                      </a:fld>
                      <a:endParaRPr lang="en-GB" sz="900" b="0" dirty="0">
                        <a:solidFill>
                          <a:schemeClr val="tx1"/>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900" b="0" dirty="0">
                          <a:solidFill>
                            <a:schemeClr val="tx1"/>
                          </a:solidFill>
                        </a:rPr>
                        <a:t>Jon</a:t>
                      </a:r>
                      <a:r>
                        <a:rPr lang="en-GB" sz="900" b="0" baseline="0" dirty="0">
                          <a:solidFill>
                            <a:schemeClr val="tx1"/>
                          </a:solidFill>
                        </a:rPr>
                        <a:t> Taylor</a:t>
                      </a:r>
                      <a:endParaRPr lang="en-GB" sz="900" b="0" dirty="0">
                        <a:solidFill>
                          <a:schemeClr val="tx1"/>
                        </a:solidFill>
                      </a:endParaRPr>
                    </a:p>
                  </a:txBody>
                  <a:tcPr marL="121920" marR="12192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cxnSp>
        <p:nvCxnSpPr>
          <p:cNvPr id="10" name="Straight Connector 9"/>
          <p:cNvCxnSpPr/>
          <p:nvPr userDrawn="1"/>
        </p:nvCxnSpPr>
        <p:spPr>
          <a:xfrm>
            <a:off x="816000" y="1382400"/>
            <a:ext cx="10560000"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4991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hdr="0" ftr="0" dt="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ClrTx/>
        <a:buFont typeface="Wingdings" panose="05000000000000000000" pitchFamily="2" charset="2"/>
        <a:buChar char="§"/>
        <a:defRPr sz="2000" kern="1200">
          <a:solidFill>
            <a:schemeClr val="tx1"/>
          </a:solidFill>
          <a:latin typeface="+mn-lt"/>
          <a:ea typeface="+mn-ea"/>
          <a:cs typeface="+mn-cs"/>
        </a:defRPr>
      </a:lvl1pPr>
      <a:lvl2pPr marL="432000" indent="-144000" algn="l" defTabSz="914400" rtl="0" eaLnBrk="1" latinLnBrk="0" hangingPunct="1">
        <a:lnSpc>
          <a:spcPct val="100000"/>
        </a:lnSpc>
        <a:spcBef>
          <a:spcPts val="0"/>
        </a:spcBef>
        <a:spcAft>
          <a:spcPts val="600"/>
        </a:spcAft>
        <a:buClrTx/>
        <a:buFont typeface="Calibri" panose="020F0502020204030204" pitchFamily="34" charset="0"/>
        <a:buChar char="–"/>
        <a:defRPr sz="1800" kern="1200">
          <a:solidFill>
            <a:schemeClr val="tx1"/>
          </a:solidFill>
          <a:latin typeface="+mn-lt"/>
          <a:ea typeface="+mn-ea"/>
          <a:cs typeface="+mn-cs"/>
        </a:defRPr>
      </a:lvl2pPr>
      <a:lvl3pPr marL="720000" indent="-144000" algn="l" defTabSz="914400" rtl="0" eaLnBrk="1" latinLnBrk="0" hangingPunct="1">
        <a:lnSpc>
          <a:spcPct val="100000"/>
        </a:lnSpc>
        <a:spcBef>
          <a:spcPts val="0"/>
        </a:spcBef>
        <a:spcAft>
          <a:spcPts val="600"/>
        </a:spcAft>
        <a:buClrTx/>
        <a:buFont typeface="Wingdings" panose="05000000000000000000" pitchFamily="2" charset="2"/>
        <a:buChar char="§"/>
        <a:defRPr sz="1800" kern="1200">
          <a:solidFill>
            <a:schemeClr val="tx1"/>
          </a:solidFill>
          <a:latin typeface="+mn-lt"/>
          <a:ea typeface="+mn-ea"/>
          <a:cs typeface="+mn-cs"/>
        </a:defRPr>
      </a:lvl3pPr>
      <a:lvl4pPr marL="1008000" indent="-144000" algn="l" defTabSz="914400" rtl="0" eaLnBrk="1" latinLnBrk="0" hangingPunct="1">
        <a:lnSpc>
          <a:spcPct val="100000"/>
        </a:lnSpc>
        <a:spcBef>
          <a:spcPts val="0"/>
        </a:spcBef>
        <a:spcAft>
          <a:spcPts val="600"/>
        </a:spcAft>
        <a:buClrTx/>
        <a:buFont typeface="Calibri" panose="020F0502020204030204" pitchFamily="34" charset="0"/>
        <a:buChar char="–"/>
        <a:defRPr sz="1600" kern="1200">
          <a:solidFill>
            <a:schemeClr val="tx1"/>
          </a:solidFill>
          <a:latin typeface="+mn-lt"/>
          <a:ea typeface="+mn-ea"/>
          <a:cs typeface="+mn-cs"/>
        </a:defRPr>
      </a:lvl4pPr>
      <a:lvl5pPr marL="1296000" indent="-144000" algn="l" defTabSz="914400"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ris-2711-rst-iss-2" TargetMode="External"/><Relationship Id="rId7" Type="http://schemas.openxmlformats.org/officeDocument/2006/relationships/image" Target="../media/image8.png"/><Relationship Id="rId12"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36.sv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slide" Target="slide5.xml"/><Relationship Id="rId9"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9.svg"/><Relationship Id="rId3" Type="http://schemas.openxmlformats.org/officeDocument/2006/relationships/hyperlink" Target="https://www.rssb.co.uk/standards-catalogue/CatalogueItem/gmgn2571-iss-2" TargetMode="External"/><Relationship Id="rId7" Type="http://schemas.openxmlformats.org/officeDocument/2006/relationships/image" Target="../media/image8.png"/><Relationship Id="rId12" Type="http://schemas.openxmlformats.org/officeDocument/2006/relationships/image" Target="../media/image38.png"/><Relationship Id="rId17" Type="http://schemas.openxmlformats.org/officeDocument/2006/relationships/image" Target="../media/image9.png"/><Relationship Id="rId2" Type="http://schemas.openxmlformats.org/officeDocument/2006/relationships/notesSlide" Target="../notesSlides/notesSlide11.xml"/><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slide" Target="slide2.xml"/><Relationship Id="rId11" Type="http://schemas.microsoft.com/office/2007/relationships/hdphoto" Target="../media/hdphoto3.wdp"/><Relationship Id="rId5" Type="http://schemas.openxmlformats.org/officeDocument/2006/relationships/image" Target="../media/image30.png"/><Relationship Id="rId15" Type="http://schemas.openxmlformats.org/officeDocument/2006/relationships/image" Target="../media/image41.svg"/><Relationship Id="rId10" Type="http://schemas.openxmlformats.org/officeDocument/2006/relationships/image" Target="../media/image37.png"/><Relationship Id="rId4" Type="http://schemas.openxmlformats.org/officeDocument/2006/relationships/slide" Target="slide5.xml"/><Relationship Id="rId9" Type="http://schemas.openxmlformats.org/officeDocument/2006/relationships/image" Target="../media/image26.jpg"/><Relationship Id="rId1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19.xml"/><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9.png"/><Relationship Id="rId5" Type="http://schemas.openxmlformats.org/officeDocument/2006/relationships/image" Target="../media/image30.png"/><Relationship Id="rId10" Type="http://schemas.openxmlformats.org/officeDocument/2006/relationships/image" Target="../media/image25.jpg"/><Relationship Id="rId4" Type="http://schemas.openxmlformats.org/officeDocument/2006/relationships/slide" Target="slide5.xml"/><Relationship Id="rId9" Type="http://schemas.openxmlformats.org/officeDocument/2006/relationships/slide" Target="slide14.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9.png"/><Relationship Id="rId3" Type="http://schemas.openxmlformats.org/officeDocument/2006/relationships/image" Target="../media/image43.jpg"/><Relationship Id="rId7" Type="http://schemas.openxmlformats.org/officeDocument/2006/relationships/slide" Target="slide2.xml"/><Relationship Id="rId12" Type="http://schemas.openxmlformats.org/officeDocument/2006/relationships/image" Target="../media/image36.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slide" Target="slide5.xml"/><Relationship Id="rId10" Type="http://schemas.openxmlformats.org/officeDocument/2006/relationships/image" Target="../media/image25.jpg"/><Relationship Id="rId4" Type="http://schemas.openxmlformats.org/officeDocument/2006/relationships/hyperlink" Target="https://www.rssb.co.uk/standards-catalogue/CatalogueItem/girt7020-iss-2" TargetMode="Externa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hyperlink" Target="https://www.rssb.co.uk/standards-catalogue/CatalogueItem/ris-3784-tom-iss-1" TargetMode="External"/><Relationship Id="rId13" Type="http://schemas.openxmlformats.org/officeDocument/2006/relationships/image" Target="../media/image9.png"/><Relationship Id="rId3" Type="http://schemas.openxmlformats.org/officeDocument/2006/relationships/hyperlink" Target="https://www.rssb.co.uk/standards-catalogue/CatalogueItem/ris-7016-ins-iss-2" TargetMode="External"/><Relationship Id="rId7" Type="http://schemas.openxmlformats.org/officeDocument/2006/relationships/image" Target="../media/image8.png"/><Relationship Id="rId12" Type="http://schemas.openxmlformats.org/officeDocument/2006/relationships/image" Target="../media/image36.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25.jpg"/><Relationship Id="rId4" Type="http://schemas.openxmlformats.org/officeDocument/2006/relationships/slide" Target="slide5.xml"/><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23.jp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30.png"/><Relationship Id="rId4" Type="http://schemas.openxmlformats.org/officeDocument/2006/relationships/slide" Target="slide5.xml"/><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4.png"/><Relationship Id="rId7"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9.png"/><Relationship Id="rId5" Type="http://schemas.openxmlformats.org/officeDocument/2006/relationships/slide" Target="slide5.xml"/><Relationship Id="rId10" Type="http://schemas.openxmlformats.org/officeDocument/2006/relationships/image" Target="../media/image23.jpg"/><Relationship Id="rId4" Type="http://schemas.openxmlformats.org/officeDocument/2006/relationships/hyperlink" Target="https://www.rssb.co.uk/standards-catalogue/CatalogueItem/ris-8040-tom-iss-2" TargetMode="Externa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hyperlink" Target="https://protect-eu.mimecast.com/s/MrDOCDRnKC5qjzPHWUc2z" TargetMode="External"/><Relationship Id="rId13" Type="http://schemas.openxmlformats.org/officeDocument/2006/relationships/image" Target="../media/image9.png"/><Relationship Id="rId3" Type="http://schemas.openxmlformats.org/officeDocument/2006/relationships/image" Target="../media/image45.png"/><Relationship Id="rId7" Type="http://schemas.openxmlformats.org/officeDocument/2006/relationships/image" Target="../media/image8.png"/><Relationship Id="rId12" Type="http://schemas.openxmlformats.org/officeDocument/2006/relationships/image" Target="../media/image33.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32.png"/><Relationship Id="rId5" Type="http://schemas.openxmlformats.org/officeDocument/2006/relationships/image" Target="../media/image30.png"/><Relationship Id="rId10" Type="http://schemas.openxmlformats.org/officeDocument/2006/relationships/image" Target="../media/image46.png"/><Relationship Id="rId4" Type="http://schemas.openxmlformats.org/officeDocument/2006/relationships/slide" Target="slide5.xml"/><Relationship Id="rId9" Type="http://schemas.openxmlformats.org/officeDocument/2006/relationships/hyperlink" Target="https://protect-eu.mimecast.com/s/0OoHCEloLU3L12PCwxAoO"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www.rssb.co.uk/standards-catalogue/CatalogueItem/cop0036-iss-2" TargetMode="External"/><Relationship Id="rId3" Type="http://schemas.openxmlformats.org/officeDocument/2006/relationships/hyperlink" Target="https://www.rssb.co.uk/standards-catalogue/CatalogueItem/cop0019-iss-6" TargetMode="External"/><Relationship Id="rId7" Type="http://schemas.openxmlformats.org/officeDocument/2006/relationships/slide" Target="slide2.xml"/><Relationship Id="rId12" Type="http://schemas.openxmlformats.org/officeDocument/2006/relationships/hyperlink" Target="https://www.rssb.co.uk/standards-catalogue/CatalogueItem/cop0035-iss-2"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hyperlink" Target="https://www.rssb.co.uk/standards-catalogue/CatalogueItem/cop0027-iss-5" TargetMode="External"/><Relationship Id="rId5" Type="http://schemas.openxmlformats.org/officeDocument/2006/relationships/slide" Target="slide5.xml"/><Relationship Id="rId15" Type="http://schemas.openxmlformats.org/officeDocument/2006/relationships/image" Target="../media/image9.png"/><Relationship Id="rId10" Type="http://schemas.openxmlformats.org/officeDocument/2006/relationships/hyperlink" Target="https://www.rssb.co.uk/standards-catalogue/CatalogueItem/cop0022-iss-3" TargetMode="External"/><Relationship Id="rId4" Type="http://schemas.openxmlformats.org/officeDocument/2006/relationships/hyperlink" Target="https://catalogues.rssb.co.uk/rgs/oodocs/COP0005%20Iss%206.pdf" TargetMode="External"/><Relationship Id="rId9" Type="http://schemas.openxmlformats.org/officeDocument/2006/relationships/image" Target="../media/image7.png"/><Relationship Id="rId14" Type="http://schemas.openxmlformats.org/officeDocument/2006/relationships/hyperlink" Target="https://www.rssb.co.uk/standards-catalogue/CatalogueItem/cop0037-iss-3"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rssb.co.uk/-/media/Project/RSSB/RssbWebsite/Documents/Registered/Deviations/2022/04/04/10/04/21-036-DEV.pdf" TargetMode="External"/><Relationship Id="rId13" Type="http://schemas.openxmlformats.org/officeDocument/2006/relationships/image" Target="../media/image9.png"/><Relationship Id="rId3" Type="http://schemas.openxmlformats.org/officeDocument/2006/relationships/slide" Target="slide5.xml"/><Relationship Id="rId7" Type="http://schemas.openxmlformats.org/officeDocument/2006/relationships/hyperlink" Target="https://www.rssb.co.uk/-/media/Project/RSSB/RssbWebsite/Documents/Registered/Deviations/2020/10/19/12/43/20-038-dev.pdf" TargetMode="External"/><Relationship Id="rId12" Type="http://schemas.openxmlformats.org/officeDocument/2006/relationships/hyperlink" Target="https://www.rssb.co.uk/-/media/Project/RSSB/RssbWebsite/Documents/Registered/Deviations/2022/05/27/14/07/22-016-DEV.pdf"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7.png"/><Relationship Id="rId5" Type="http://schemas.openxmlformats.org/officeDocument/2006/relationships/slide" Target="slide2.xml"/><Relationship Id="rId10" Type="http://schemas.openxmlformats.org/officeDocument/2006/relationships/hyperlink" Target="https://www.rssb.co.uk/-/media/Project/RSSB/RssbWebsite/Documents/Registered/Deviations/2022/04/04/10/04/22-012-DEV.pdf" TargetMode="External"/><Relationship Id="rId4" Type="http://schemas.openxmlformats.org/officeDocument/2006/relationships/image" Target="../media/image30.png"/><Relationship Id="rId9" Type="http://schemas.openxmlformats.org/officeDocument/2006/relationships/hyperlink" Target="https://www.rssb.co.uk/-/media/Project/RSSB/RssbWebsite/Documents/Registered/Deviations/2022/03/29/12/23/21-050-DEV.pdf"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slide" Target="slide5.xml"/><Relationship Id="rId4" Type="http://schemas.openxmlformats.org/officeDocument/2006/relationships/slide" Target="slide21.xml"/></Relationships>
</file>

<file path=ppt/slides/_rels/slide20.xml.rels><?xml version="1.0" encoding="UTF-8" standalone="yes"?>
<Relationships xmlns="http://schemas.openxmlformats.org/package/2006/relationships"><Relationship Id="rId8" Type="http://schemas.openxmlformats.org/officeDocument/2006/relationships/hyperlink" Target="https://www.rssb.co.uk/-/media/Project/RSSB/RssbWebsite/Documents/Registered/Deviations/2022/05/27/13/32/22-014-DEV.pdf" TargetMode="External"/><Relationship Id="rId13" Type="http://schemas.openxmlformats.org/officeDocument/2006/relationships/image" Target="../media/image9.png"/><Relationship Id="rId3" Type="http://schemas.openxmlformats.org/officeDocument/2006/relationships/slide" Target="slide5.xml"/><Relationship Id="rId7" Type="http://schemas.openxmlformats.org/officeDocument/2006/relationships/hyperlink" Target="https://www.rssb.co.uk/-/media/Project/RSSB/RssbWebsite/Documents/Registered/Deviations/2022/05/27/13/48/22-011-DEV.pdf" TargetMode="External"/><Relationship Id="rId12" Type="http://schemas.openxmlformats.org/officeDocument/2006/relationships/hyperlink" Target="https://www.rssb.co.uk/-/media/Project/RSSB/RssbWebsite/Documents/Registered/Deviations/2022/05/27/13/32/22-013-DEV.pdf"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hyperlink" Target="https://www.rssb.co.uk/-/media/Project/RSSB/RssbWebsite/Documents/Registered/Deviations/2022/04/04/10/04/22-017-DEV.pdf" TargetMode="External"/><Relationship Id="rId5" Type="http://schemas.openxmlformats.org/officeDocument/2006/relationships/slide" Target="slide2.xml"/><Relationship Id="rId10" Type="http://schemas.openxmlformats.org/officeDocument/2006/relationships/hyperlink" Target="https://www.rssb.co.uk/-/media/Project/RSSB/RssbWebsite/Documents/Registered/Deviations/2022/05/27/13/32/22-015-DEV.pdf" TargetMode="External"/><Relationship Id="rId4" Type="http://schemas.openxmlformats.org/officeDocument/2006/relationships/image" Target="../media/image30.pn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3.jp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8.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5.jp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consultations.powerappsportals.com/" TargetMode="External"/><Relationship Id="rId5" Type="http://schemas.openxmlformats.org/officeDocument/2006/relationships/image" Target="../media/image8.png"/><Relationship Id="rId4" Type="http://schemas.openxmlformats.org/officeDocument/2006/relationships/slide" Target="slide2.xml"/><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2.jp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consultations.powerappsportals.com/" TargetMode="External"/><Relationship Id="rId5" Type="http://schemas.openxmlformats.org/officeDocument/2006/relationships/image" Target="../media/image8.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4.jpg"/><Relationship Id="rId7" Type="http://schemas.openxmlformats.org/officeDocument/2006/relationships/hyperlink" Target="https://consultations.powerappsportals.com/"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8.png"/><Relationship Id="rId4" Type="http://schemas.openxmlformats.org/officeDocument/2006/relationships/slide" Target="slide2.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19.png"/><Relationship Id="rId3" Type="http://schemas.openxmlformats.org/officeDocument/2006/relationships/slideLayout" Target="../slideLayouts/slideLayout7.xml"/><Relationship Id="rId7" Type="http://schemas.openxmlformats.org/officeDocument/2006/relationships/image" Target="../media/image12.png"/><Relationship Id="rId12" Type="http://schemas.openxmlformats.org/officeDocument/2006/relationships/image" Target="../media/image16.png"/><Relationship Id="rId17" Type="http://schemas.openxmlformats.org/officeDocument/2006/relationships/image" Target="../media/image8.png"/><Relationship Id="rId2" Type="http://schemas.microsoft.com/office/2007/relationships/media" Target="../media/media1.mp3"/><Relationship Id="rId16" Type="http://schemas.openxmlformats.org/officeDocument/2006/relationships/slide" Target="slide2.xml"/><Relationship Id="rId20" Type="http://schemas.openxmlformats.org/officeDocument/2006/relationships/image" Target="../media/image9.png"/><Relationship Id="rId1" Type="http://schemas.openxmlformats.org/officeDocument/2006/relationships/audio" Target="NULL" TargetMode="External"/><Relationship Id="rId6" Type="http://schemas.openxmlformats.org/officeDocument/2006/relationships/image" Target="../media/image11.png"/><Relationship Id="rId11" Type="http://schemas.microsoft.com/office/2007/relationships/hdphoto" Target="../media/hdphoto1.wdp"/><Relationship Id="rId5" Type="http://schemas.openxmlformats.org/officeDocument/2006/relationships/image" Target="../media/image10.png"/><Relationship Id="rId15" Type="http://schemas.microsoft.com/office/2007/relationships/hdphoto" Target="../media/hdphoto2.wdp"/><Relationship Id="rId10" Type="http://schemas.openxmlformats.org/officeDocument/2006/relationships/image" Target="../media/image15.png"/><Relationship Id="rId19" Type="http://schemas.openxmlformats.org/officeDocument/2006/relationships/image" Target="../media/image20.png"/><Relationship Id="rId4" Type="http://schemas.openxmlformats.org/officeDocument/2006/relationships/notesSlide" Target="../notesSlides/notesSlide3.xml"/><Relationship Id="rId9" Type="http://schemas.openxmlformats.org/officeDocument/2006/relationships/image" Target="../media/image14.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png"/><Relationship Id="rId7"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mailto:Wayne.murphy@rssb.co.uk" TargetMode="External"/><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18.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7.jpg"/><Relationship Id="rId13" Type="http://schemas.openxmlformats.org/officeDocument/2006/relationships/slide" Target="slide6.xml"/><Relationship Id="rId18" Type="http://schemas.openxmlformats.org/officeDocument/2006/relationships/image" Target="../media/image9.png"/><Relationship Id="rId3" Type="http://schemas.openxmlformats.org/officeDocument/2006/relationships/image" Target="../media/image22.jpg"/><Relationship Id="rId7" Type="http://schemas.openxmlformats.org/officeDocument/2006/relationships/image" Target="../media/image26.jpg"/><Relationship Id="rId12" Type="http://schemas.openxmlformats.org/officeDocument/2006/relationships/slide" Target="slide18.xml"/><Relationship Id="rId17" Type="http://schemas.openxmlformats.org/officeDocument/2006/relationships/slide" Target="slide17.xml"/><Relationship Id="rId2" Type="http://schemas.openxmlformats.org/officeDocument/2006/relationships/notesSlide" Target="../notesSlides/notesSlide5.xml"/><Relationship Id="rId16" Type="http://schemas.openxmlformats.org/officeDocument/2006/relationships/slide" Target="slide12.xml"/><Relationship Id="rId1" Type="http://schemas.openxmlformats.org/officeDocument/2006/relationships/slideLayout" Target="../slideLayouts/slideLayout7.xml"/><Relationship Id="rId6" Type="http://schemas.openxmlformats.org/officeDocument/2006/relationships/image" Target="../media/image25.jpg"/><Relationship Id="rId11" Type="http://schemas.openxmlformats.org/officeDocument/2006/relationships/slide" Target="slide15.xml"/><Relationship Id="rId5" Type="http://schemas.openxmlformats.org/officeDocument/2006/relationships/image" Target="../media/image24.jpg"/><Relationship Id="rId15" Type="http://schemas.openxmlformats.org/officeDocument/2006/relationships/image" Target="../media/image29.svg"/><Relationship Id="rId10" Type="http://schemas.openxmlformats.org/officeDocument/2006/relationships/image" Target="../media/image8.png"/><Relationship Id="rId4" Type="http://schemas.openxmlformats.org/officeDocument/2006/relationships/image" Target="../media/image23.jpg"/><Relationship Id="rId9" Type="http://schemas.openxmlformats.org/officeDocument/2006/relationships/slide" Target="slide2.xml"/><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11.xml"/><Relationship Id="rId3" Type="http://schemas.openxmlformats.org/officeDocument/2006/relationships/image" Target="../media/image26.jpg"/><Relationship Id="rId7" Type="http://schemas.openxmlformats.org/officeDocument/2006/relationships/slide" Target="slide2.xml"/><Relationship Id="rId12" Type="http://schemas.openxmlformats.org/officeDocument/2006/relationships/slide" Target="slide10.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8.xml"/><Relationship Id="rId4" Type="http://schemas.openxmlformats.org/officeDocument/2006/relationships/slide" Target="slide19.xml"/><Relationship Id="rId9" Type="http://schemas.openxmlformats.org/officeDocument/2006/relationships/slide" Target="slide7.xml"/><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3.svg"/><Relationship Id="rId3" Type="http://schemas.openxmlformats.org/officeDocument/2006/relationships/hyperlink" Target="https://www.rssb.co.uk/standards-catalogue/CatalogueItem/ris-3784-tom-iss-1" TargetMode="External"/><Relationship Id="rId7" Type="http://schemas.openxmlformats.org/officeDocument/2006/relationships/slide" Target="slide2.xml"/><Relationship Id="rId12"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1.png"/><Relationship Id="rId5" Type="http://schemas.openxmlformats.org/officeDocument/2006/relationships/slide" Target="slide5.xml"/><Relationship Id="rId10" Type="http://schemas.openxmlformats.org/officeDocument/2006/relationships/image" Target="../media/image26.jpg"/><Relationship Id="rId4" Type="http://schemas.openxmlformats.org/officeDocument/2006/relationships/hyperlink" Target="https://www.rssb.co.uk/standards-catalogue/CatalogueItem/ris-8273-rst-iss-1" TargetMode="External"/><Relationship Id="rId9" Type="http://schemas.openxmlformats.org/officeDocument/2006/relationships/image" Target="../media/image7.png"/><Relationship Id="rId1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hyperlink" Target="https://www.rssb.co.uk/standards-catalogue/CatalogueItem/gmrt2173-iss-4" TargetMode="External"/><Relationship Id="rId13" Type="http://schemas.openxmlformats.org/officeDocument/2006/relationships/image" Target="../media/image33.svg"/><Relationship Id="rId3" Type="http://schemas.openxmlformats.org/officeDocument/2006/relationships/hyperlink" Target="https://www.rssb.co.uk/standards-catalogue/CatalogueItem/ris-3784-tom-iss-1" TargetMode="External"/><Relationship Id="rId7" Type="http://schemas.openxmlformats.org/officeDocument/2006/relationships/image" Target="../media/image8.png"/><Relationship Id="rId12" Type="http://schemas.openxmlformats.org/officeDocument/2006/relationships/image" Target="../media/image32.png"/><Relationship Id="rId2" Type="http://schemas.openxmlformats.org/officeDocument/2006/relationships/notesSlide" Target="../notesSlides/notesSlide8.xml"/><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34.emf"/><Relationship Id="rId5" Type="http://schemas.openxmlformats.org/officeDocument/2006/relationships/image" Target="../media/image30.png"/><Relationship Id="rId15" Type="http://schemas.openxmlformats.org/officeDocument/2006/relationships/image" Target="../media/image36.svg"/><Relationship Id="rId10" Type="http://schemas.openxmlformats.org/officeDocument/2006/relationships/image" Target="../media/image26.jpg"/><Relationship Id="rId4" Type="http://schemas.openxmlformats.org/officeDocument/2006/relationships/slide" Target="slide5.xml"/><Relationship Id="rId9" Type="http://schemas.openxmlformats.org/officeDocument/2006/relationships/image" Target="../media/image7.pn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ssb.co.uk/standards-catalogue/CatalogueItem/ris-2773-rst-iss-2" TargetMode="External"/><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30.png"/><Relationship Id="rId10" Type="http://schemas.openxmlformats.org/officeDocument/2006/relationships/image" Target="../media/image9.png"/><Relationship Id="rId4" Type="http://schemas.openxmlformats.org/officeDocument/2006/relationships/slide" Target="slide5.xml"/><Relationship Id="rId9"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5075DEB-9829-42E1-AC68-0AC0578FD353}"/>
              </a:ext>
            </a:extLst>
          </p:cNvPr>
          <p:cNvSpPr/>
          <p:nvPr/>
        </p:nvSpPr>
        <p:spPr>
          <a:xfrm>
            <a:off x="1" y="2324510"/>
            <a:ext cx="9118298" cy="2230244"/>
          </a:xfrm>
          <a:prstGeom prst="roundRect">
            <a:avLst>
              <a:gd name="adj" fmla="val 0"/>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158227" y="2700001"/>
            <a:ext cx="8888818" cy="1384995"/>
          </a:xfrm>
        </p:spPr>
        <p:txBody>
          <a:bodyPr/>
          <a:lstStyle/>
          <a:p>
            <a:r>
              <a:rPr lang="en-GB" sz="3200" spc="-50" dirty="0">
                <a:solidFill>
                  <a:prstClr val="white"/>
                </a:solidFill>
              </a:rPr>
              <a:t>Changes to Standards – </a:t>
            </a:r>
            <a:br>
              <a:rPr lang="en-GB" sz="3200" spc="-50" dirty="0">
                <a:solidFill>
                  <a:prstClr val="white"/>
                </a:solidFill>
              </a:rPr>
            </a:br>
            <a:r>
              <a:rPr lang="en-GB" sz="3200" spc="-50" dirty="0">
                <a:solidFill>
                  <a:prstClr val="white"/>
                </a:solidFill>
              </a:rPr>
              <a:t>June 2022 interactive briefing slide deck</a:t>
            </a:r>
            <a:br>
              <a:rPr lang="en-GB" sz="3200" spc="-50" dirty="0">
                <a:solidFill>
                  <a:prstClr val="white"/>
                </a:solidFill>
              </a:rPr>
            </a:br>
            <a:r>
              <a:rPr lang="en-GB" sz="2000" b="1" spc="-50" dirty="0">
                <a:solidFill>
                  <a:srgbClr val="C00000"/>
                </a:solidFill>
              </a:rPr>
              <a:t>Please view in slideshow mode for the links and audio to work </a:t>
            </a:r>
            <a:endParaRPr lang="en-GB" sz="2000" b="1" i="1" dirty="0">
              <a:solidFill>
                <a:srgbClr val="C00000"/>
              </a:solidFill>
            </a:endParaRPr>
          </a:p>
        </p:txBody>
      </p:sp>
      <p:sp>
        <p:nvSpPr>
          <p:cNvPr id="5" name="Rectangle: Rounded Corners 4">
            <a:extLst>
              <a:ext uri="{FF2B5EF4-FFF2-40B4-BE49-F238E27FC236}">
                <a16:creationId xmlns:a16="http://schemas.microsoft.com/office/drawing/2014/main" id="{C480D732-AB7F-4285-BA13-EC07F59B55FA}"/>
              </a:ext>
            </a:extLst>
          </p:cNvPr>
          <p:cNvSpPr/>
          <p:nvPr/>
        </p:nvSpPr>
        <p:spPr>
          <a:xfrm>
            <a:off x="1" y="0"/>
            <a:ext cx="2981497" cy="2230243"/>
          </a:xfrm>
          <a:prstGeom prst="roundRect">
            <a:avLst>
              <a:gd name="adj" fmla="val 0"/>
            </a:avLst>
          </a:prstGeom>
          <a:solidFill>
            <a:srgbClr val="79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E330F549-DF9E-41CD-8B66-2DEF5AE61441}"/>
              </a:ext>
            </a:extLst>
          </p:cNvPr>
          <p:cNvSpPr/>
          <p:nvPr/>
        </p:nvSpPr>
        <p:spPr>
          <a:xfrm>
            <a:off x="9202057" y="4606396"/>
            <a:ext cx="2989943" cy="2251604"/>
          </a:xfrm>
          <a:prstGeom prst="roundRect">
            <a:avLst>
              <a:gd name="adj" fmla="val 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D3321C6B-44F4-43B4-978A-5D3D80CBCB05}"/>
              </a:ext>
            </a:extLst>
          </p:cNvPr>
          <p:cNvSpPr/>
          <p:nvPr/>
        </p:nvSpPr>
        <p:spPr>
          <a:xfrm>
            <a:off x="9202055" y="2324510"/>
            <a:ext cx="2989943" cy="2230244"/>
          </a:xfrm>
          <a:prstGeom prst="roundRect">
            <a:avLst>
              <a:gd name="adj" fmla="val 0"/>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8" name="Picture 17">
            <a:hlinkClick r:id="" action="ppaction://hlinkshowjump?jump=nextslide" highlightClick="1"/>
            <a:extLst>
              <a:ext uri="{FF2B5EF4-FFF2-40B4-BE49-F238E27FC236}">
                <a16:creationId xmlns:a16="http://schemas.microsoft.com/office/drawing/2014/main" id="{DA342A7F-F0DC-4AAA-B441-9D30E83C154D}"/>
              </a:ext>
            </a:extLst>
          </p:cNvPr>
          <p:cNvPicPr>
            <a:picLocks noChangeAspect="1"/>
          </p:cNvPicPr>
          <p:nvPr/>
        </p:nvPicPr>
        <p:blipFill>
          <a:blip r:embed="rId3"/>
          <a:stretch>
            <a:fillRect/>
          </a:stretch>
        </p:blipFill>
        <p:spPr>
          <a:xfrm>
            <a:off x="11290478" y="5991285"/>
            <a:ext cx="755970" cy="755970"/>
          </a:xfrm>
          <a:prstGeom prst="rect">
            <a:avLst/>
          </a:prstGeom>
        </p:spPr>
      </p:pic>
      <p:grpSp>
        <p:nvGrpSpPr>
          <p:cNvPr id="15" name="Group 14">
            <a:extLst>
              <a:ext uri="{FF2B5EF4-FFF2-40B4-BE49-F238E27FC236}">
                <a16:creationId xmlns:a16="http://schemas.microsoft.com/office/drawing/2014/main" id="{A50C5879-4A3C-40AC-9B13-1AF2BC1BA859}"/>
              </a:ext>
            </a:extLst>
          </p:cNvPr>
          <p:cNvGrpSpPr/>
          <p:nvPr/>
        </p:nvGrpSpPr>
        <p:grpSpPr>
          <a:xfrm>
            <a:off x="5532697" y="6301756"/>
            <a:ext cx="514204" cy="514204"/>
            <a:chOff x="1299585" y="280862"/>
            <a:chExt cx="720000" cy="720000"/>
          </a:xfrm>
          <a:effectLst>
            <a:glow rad="38100">
              <a:schemeClr val="bg1"/>
            </a:glow>
          </a:effectLst>
        </p:grpSpPr>
        <p:sp>
          <p:nvSpPr>
            <p:cNvPr id="23" name="Rectangle: Rounded Corners 22">
              <a:extLst>
                <a:ext uri="{FF2B5EF4-FFF2-40B4-BE49-F238E27FC236}">
                  <a16:creationId xmlns:a16="http://schemas.microsoft.com/office/drawing/2014/main" id="{A3A67370-8B06-4CF3-B86E-C7CA2C23D9BC}"/>
                </a:ext>
              </a:extLst>
            </p:cNvPr>
            <p:cNvSpPr/>
            <p:nvPr/>
          </p:nvSpPr>
          <p:spPr>
            <a:xfrm>
              <a:off x="1299585" y="280862"/>
              <a:ext cx="720000" cy="720000"/>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2000" dirty="0">
                <a:solidFill>
                  <a:schemeClr val="tx1"/>
                </a:solidFill>
              </a:endParaRPr>
            </a:p>
          </p:txBody>
        </p:sp>
        <p:pic>
          <p:nvPicPr>
            <p:cNvPr id="24" name="Picture 23" descr="A picture containing outdoor object&#10;&#10;Description automatically generated">
              <a:extLst>
                <a:ext uri="{FF2B5EF4-FFF2-40B4-BE49-F238E27FC236}">
                  <a16:creationId xmlns:a16="http://schemas.microsoft.com/office/drawing/2014/main" id="{5732A8BB-10A9-47BC-AFD2-4FA651C8C5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7994" y="368715"/>
              <a:ext cx="543185" cy="544293"/>
            </a:xfrm>
            <a:prstGeom prst="rect">
              <a:avLst/>
            </a:prstGeom>
          </p:spPr>
        </p:pic>
      </p:grpSp>
      <p:sp>
        <p:nvSpPr>
          <p:cNvPr id="16" name="Rectangle: Rounded Corners 15">
            <a:extLst>
              <a:ext uri="{FF2B5EF4-FFF2-40B4-BE49-F238E27FC236}">
                <a16:creationId xmlns:a16="http://schemas.microsoft.com/office/drawing/2014/main" id="{A80CFB5C-B5DE-4F37-B078-DB805949BDCC}"/>
              </a:ext>
            </a:extLst>
          </p:cNvPr>
          <p:cNvSpPr/>
          <p:nvPr/>
        </p:nvSpPr>
        <p:spPr>
          <a:xfrm>
            <a:off x="155958" y="4557825"/>
            <a:ext cx="5376739" cy="225160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defRPr/>
            </a:pPr>
            <a:r>
              <a:rPr lang="en-GB" sz="1500" spc="-50" dirty="0">
                <a:solidFill>
                  <a:schemeClr val="tx1"/>
                </a:solidFill>
              </a:rPr>
              <a:t>The presentation is interactive,  you decide how to navigate through it, but you can always return to the main menu by clicking on the home icon. </a:t>
            </a:r>
          </a:p>
          <a:p>
            <a:pPr>
              <a:defRPr/>
            </a:pPr>
            <a:endParaRPr lang="en-GB" sz="1200" spc="-50" dirty="0">
              <a:solidFill>
                <a:schemeClr val="tx1"/>
              </a:solidFill>
            </a:endParaRPr>
          </a:p>
          <a:p>
            <a:pPr>
              <a:defRPr/>
            </a:pPr>
            <a:r>
              <a:rPr lang="en-GB" sz="1500" spc="-50" dirty="0">
                <a:solidFill>
                  <a:schemeClr val="tx1"/>
                </a:solidFill>
              </a:rPr>
              <a:t>Or you can exit the presentation by clicking the exit icon </a:t>
            </a:r>
          </a:p>
          <a:p>
            <a:pPr>
              <a:spcAft>
                <a:spcPts val="300"/>
              </a:spcAft>
              <a:defRPr/>
            </a:pPr>
            <a:endParaRPr lang="en-GB" sz="1200" spc="-50" dirty="0">
              <a:solidFill>
                <a:schemeClr val="tx1"/>
              </a:solidFill>
            </a:endParaRPr>
          </a:p>
          <a:p>
            <a:pPr>
              <a:defRPr/>
            </a:pPr>
            <a:r>
              <a:rPr lang="en-GB" sz="1500" spc="-50" dirty="0">
                <a:solidFill>
                  <a:schemeClr val="tx1"/>
                </a:solidFill>
              </a:rPr>
              <a:t>Some slides contain links to additional online content, these are indicated with an icon. </a:t>
            </a:r>
          </a:p>
          <a:p>
            <a:pPr>
              <a:spcAft>
                <a:spcPts val="300"/>
              </a:spcAft>
              <a:defRPr/>
            </a:pPr>
            <a:endParaRPr lang="en-GB" sz="1200" dirty="0">
              <a:solidFill>
                <a:schemeClr val="tx1"/>
              </a:solidFill>
            </a:endParaRPr>
          </a:p>
          <a:p>
            <a:pPr lvl="0">
              <a:defRPr/>
            </a:pPr>
            <a:r>
              <a:rPr lang="en-GB" sz="1500" spc="-50" dirty="0">
                <a:solidFill>
                  <a:schemeClr val="tx1"/>
                </a:solidFill>
              </a:rPr>
              <a:t>This presentation contains audio content. An icon will appear in the bottom right hand corner when it is  playing.</a:t>
            </a:r>
          </a:p>
        </p:txBody>
      </p:sp>
      <p:pic>
        <p:nvPicPr>
          <p:cNvPr id="17" name="Picture 16">
            <a:extLst>
              <a:ext uri="{FF2B5EF4-FFF2-40B4-BE49-F238E27FC236}">
                <a16:creationId xmlns:a16="http://schemas.microsoft.com/office/drawing/2014/main" id="{A4BC13BA-B94C-4F39-850E-7266CC969BE7}"/>
              </a:ext>
            </a:extLst>
          </p:cNvPr>
          <p:cNvPicPr>
            <a:picLocks noChangeAspect="1"/>
          </p:cNvPicPr>
          <p:nvPr/>
        </p:nvPicPr>
        <p:blipFill>
          <a:blip r:embed="rId5"/>
          <a:stretch>
            <a:fillRect/>
          </a:stretch>
        </p:blipFill>
        <p:spPr>
          <a:xfrm>
            <a:off x="5532697" y="5724809"/>
            <a:ext cx="514204" cy="514204"/>
          </a:xfrm>
          <a:prstGeom prst="rect">
            <a:avLst/>
          </a:prstGeom>
        </p:spPr>
      </p:pic>
      <p:pic>
        <p:nvPicPr>
          <p:cNvPr id="22" name="Picture 21">
            <a:hlinkClick r:id="rId6" action="ppaction://hlinksldjump"/>
            <a:extLst>
              <a:ext uri="{FF2B5EF4-FFF2-40B4-BE49-F238E27FC236}">
                <a16:creationId xmlns:a16="http://schemas.microsoft.com/office/drawing/2014/main" id="{7D57D225-2D3E-4FD6-855B-01C35AC06F17}"/>
              </a:ext>
            </a:extLst>
          </p:cNvPr>
          <p:cNvPicPr>
            <a:picLocks noChangeAspect="1"/>
          </p:cNvPicPr>
          <p:nvPr/>
        </p:nvPicPr>
        <p:blipFill>
          <a:blip r:embed="rId7"/>
          <a:stretch>
            <a:fillRect/>
          </a:stretch>
        </p:blipFill>
        <p:spPr>
          <a:xfrm>
            <a:off x="5532697" y="4568938"/>
            <a:ext cx="514204" cy="514204"/>
          </a:xfrm>
          <a:prstGeom prst="rect">
            <a:avLst/>
          </a:prstGeom>
        </p:spPr>
      </p:pic>
      <p:sp>
        <p:nvSpPr>
          <p:cNvPr id="8" name="Rectangle: Rounded Corners 7">
            <a:extLst>
              <a:ext uri="{FF2B5EF4-FFF2-40B4-BE49-F238E27FC236}">
                <a16:creationId xmlns:a16="http://schemas.microsoft.com/office/drawing/2014/main" id="{3F2C41C7-EC3C-4195-985A-6E1FE4EB7499}"/>
              </a:ext>
            </a:extLst>
          </p:cNvPr>
          <p:cNvSpPr/>
          <p:nvPr/>
        </p:nvSpPr>
        <p:spPr>
          <a:xfrm>
            <a:off x="6128356" y="4612746"/>
            <a:ext cx="2989943" cy="2259898"/>
          </a:xfrm>
          <a:prstGeom prst="roundRect">
            <a:avLst>
              <a:gd name="adj" fmla="val 0"/>
            </a:avLst>
          </a:prstGeom>
          <a:solidFill>
            <a:srgbClr val="131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9" name="Picture 18">
            <a:hlinkClick r:id="" action="ppaction://hlinkshowjump?jump=endshow"/>
            <a:extLst>
              <a:ext uri="{FF2B5EF4-FFF2-40B4-BE49-F238E27FC236}">
                <a16:creationId xmlns:a16="http://schemas.microsoft.com/office/drawing/2014/main" id="{B2C06ADC-6649-44F7-B76D-C1A4B402945C}"/>
              </a:ext>
            </a:extLst>
          </p:cNvPr>
          <p:cNvPicPr>
            <a:picLocks noChangeAspect="1"/>
          </p:cNvPicPr>
          <p:nvPr/>
        </p:nvPicPr>
        <p:blipFill>
          <a:blip r:embed="rId8"/>
          <a:stretch>
            <a:fillRect/>
          </a:stretch>
        </p:blipFill>
        <p:spPr>
          <a:xfrm>
            <a:off x="5526000" y="5145884"/>
            <a:ext cx="527598" cy="507109"/>
          </a:xfrm>
          <a:prstGeom prst="rect">
            <a:avLst/>
          </a:prstGeom>
        </p:spPr>
      </p:pic>
    </p:spTree>
    <p:extLst>
      <p:ext uri="{BB962C8B-B14F-4D97-AF65-F5344CB8AC3E}">
        <p14:creationId xmlns:p14="http://schemas.microsoft.com/office/powerpoint/2010/main" val="190550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RIS-2711-RST Issue 2  - Rail Vehicle Lettered Differential Speeds Clarification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12005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defRPr/>
            </a:pPr>
            <a:r>
              <a:rPr kumimoji="0" lang="en-GB" sz="1800" b="1" i="0" u="none" strike="noStrike" kern="1200" cap="none" spc="-30" normalizeH="0" baseline="0" noProof="0" dirty="0">
                <a:ln>
                  <a:noFill/>
                </a:ln>
                <a:solidFill>
                  <a:prstClr val="black"/>
                </a:solidFill>
                <a:effectLst/>
                <a:uLnTx/>
                <a:uFillTx/>
                <a:latin typeface="Calibri" panose="020F0502020204030204"/>
                <a:ea typeface="+mn-ea"/>
                <a:cs typeface="+mn-cs"/>
              </a:rPr>
              <a:t>Overview – </a:t>
            </a: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Lettered Differential Permissible Speeds (LDPSs) are used to permit certain types of rolling stock with the necessary characteristics to operate at increased speeds on particular sections of the network. There are different categories of LDPS which are indicated on the network by different combinations of letters. </a:t>
            </a:r>
          </a:p>
          <a:p>
            <a:pPr>
              <a:spcAft>
                <a:spcPts val="600"/>
              </a:spcAft>
              <a:defRPr/>
            </a:pPr>
            <a:r>
              <a:rPr lang="en-GB" spc="-30" dirty="0">
                <a:solidFill>
                  <a:schemeClr val="tx1"/>
                </a:solidFill>
              </a:rPr>
              <a:t>RIS-2711-RST Issue 2 uses the output of research project T1163, Criteria for assigning differential speed categories, to document the required rolling stock characteristics to be able to be permitted to use LDPSs indicated by the letters ‘SP’ (</a:t>
            </a:r>
            <a:r>
              <a:rPr lang="en-GB" sz="1800" b="0" i="0" u="none" strike="noStrike" baseline="0" dirty="0">
                <a:solidFill>
                  <a:schemeClr val="tx1"/>
                </a:solidFill>
              </a:rPr>
              <a:t>Sprinter multiple-unit)</a:t>
            </a:r>
            <a:r>
              <a:rPr lang="en-GB" spc="-30" dirty="0">
                <a:solidFill>
                  <a:schemeClr val="tx1"/>
                </a:solidFill>
              </a:rPr>
              <a:t>, ‘MU’ (Multiple Unit) and ‘HST’ (High Speed Train ). The standard also incorporates new requirements and associated guidance for rolling stock to be classified as MU or HST, in addition to the requirements for classification as SP that were documented in issue 1.</a:t>
            </a:r>
          </a:p>
          <a:p>
            <a:pPr>
              <a:spcAft>
                <a:spcPts val="600"/>
              </a:spcAft>
              <a:defRPr/>
            </a:pPr>
            <a:endParaRPr lang="en-GB" sz="400" b="1" spc="-30" dirty="0">
              <a:solidFill>
                <a:prstClr val="black"/>
              </a:solidFill>
              <a:latin typeface="Calibri" panose="020F0502020204030204"/>
            </a:endParaRPr>
          </a:p>
          <a:p>
            <a:pPr>
              <a:spcAft>
                <a:spcPts val="600"/>
              </a:spcAft>
              <a:defRPr/>
            </a:pPr>
            <a:r>
              <a:rPr lang="en-GB" b="1" spc="-30" dirty="0">
                <a:solidFill>
                  <a:prstClr val="black"/>
                </a:solidFill>
                <a:latin typeface="Calibri" panose="020F0502020204030204"/>
              </a:rPr>
              <a:t>Benefits – </a:t>
            </a:r>
            <a:r>
              <a:rPr lang="en-GB" spc="-30" dirty="0">
                <a:solidFill>
                  <a:prstClr val="black"/>
                </a:solidFill>
                <a:latin typeface="Calibri" panose="020F0502020204030204"/>
              </a:rPr>
              <a:t>RIS-2711-RST Issue 2 will enable existing and new vehicles to be deployed to best effect, optimising journey times, route capacity and asset utilisation. New rolling stock can now be designed with a clear understanding of which categories it will (and will not) satisfy, and the process of categorising rolling stock will be simplified by the publication of clear, agreed criteria. This, together with an upcoming RIS on the application of LDPSs on the network infrastructure, will contribute to an estimated industry net benefit of £12.5m over 10 years.</a:t>
            </a:r>
          </a:p>
          <a:p>
            <a:pPr>
              <a:spcAft>
                <a:spcPts val="600"/>
              </a:spcAft>
              <a:defRPr/>
            </a:pPr>
            <a:endParaRPr kumimoji="0" lang="en-GB" sz="400" b="1" i="0" u="none" strike="noStrike" kern="1200" cap="none" spc="-30" normalizeH="0" baseline="0" noProof="0" dirty="0">
              <a:ln>
                <a:noFill/>
              </a:ln>
              <a:solidFill>
                <a:prstClr val="black"/>
              </a:solidFill>
              <a:effectLst/>
              <a:uLnTx/>
              <a:uFillTx/>
              <a:latin typeface="Calibri" panose="020F0502020204030204"/>
              <a:ea typeface="+mn-ea"/>
              <a:cs typeface="+mn-cs"/>
            </a:endParaRPr>
          </a:p>
          <a:p>
            <a:pPr>
              <a:spcAft>
                <a:spcPts val="600"/>
              </a:spcAft>
            </a:pPr>
            <a:r>
              <a:rPr kumimoji="0" lang="en-GB" sz="1800" b="1" i="0" u="none" strike="noStrike" kern="1200" cap="none" spc="-30" normalizeH="0" baseline="0" noProof="0" dirty="0">
                <a:ln>
                  <a:noFill/>
                </a:ln>
                <a:solidFill>
                  <a:prstClr val="black"/>
                </a:solidFill>
                <a:effectLst/>
                <a:uLnTx/>
                <a:uFillTx/>
                <a:latin typeface="Calibri" panose="020F0502020204030204"/>
                <a:ea typeface="+mn-ea"/>
                <a:cs typeface="+mn-cs"/>
              </a:rPr>
              <a:t>Audience – </a:t>
            </a:r>
            <a:r>
              <a:rPr lang="en-GB" sz="1800" spc="-3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standard is intended for use by individuals and organisations involved in the specification and design of new or modified rolling stock, as well as those involved in the introduction of new or cascaded rolling stock onto new routes, and the associated compatibility assessments.</a:t>
            </a:r>
          </a:p>
          <a:p>
            <a:pPr>
              <a:spcAft>
                <a:spcPts val="600"/>
              </a:spcAft>
              <a:defRPr/>
            </a:pPr>
            <a:endParaRPr kumimoji="0" lang="en-GB" sz="1800" i="0" u="none" strike="noStrike" kern="1200" cap="none" normalizeH="0" baseline="0" noProof="0" dirty="0">
              <a:ln>
                <a:noFill/>
              </a:ln>
              <a:solidFill>
                <a:prstClr val="black"/>
              </a:solidFill>
              <a:effectLst/>
              <a:uLnTx/>
              <a:uFillTx/>
              <a:latin typeface="Calibri" panose="020F0502020204030204"/>
              <a:ea typeface="+mn-ea"/>
              <a:cs typeface="+mn-cs"/>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20" name="Picture 19" descr="Icon&#10;&#10;Description automatically generated">
            <a:extLst>
              <a:ext uri="{FF2B5EF4-FFF2-40B4-BE49-F238E27FC236}">
                <a16:creationId xmlns:a16="http://schemas.microsoft.com/office/drawing/2014/main" id="{E86E8302-9272-4CAE-A8BA-A44D57AB2BD5}"/>
              </a:ext>
            </a:extLst>
          </p:cNvPr>
          <p:cNvPicPr>
            <a:picLocks noChangeAspect="1"/>
          </p:cNvPicPr>
          <p:nvPr/>
        </p:nvPicPr>
        <p:blipFill rotWithShape="1">
          <a:blip r:embed="rId9">
            <a:extLst>
              <a:ext uri="{28A0092B-C50C-407E-A947-70E740481C1C}">
                <a14:useLocalDpi xmlns:a14="http://schemas.microsoft.com/office/drawing/2010/main" val="0"/>
              </a:ext>
            </a:extLst>
          </a:blip>
          <a:srcRect l="7050" t="7170" r="7183" b="6974"/>
          <a:stretch/>
        </p:blipFill>
        <p:spPr>
          <a:xfrm>
            <a:off x="260945" y="545010"/>
            <a:ext cx="755214" cy="756000"/>
          </a:xfrm>
          <a:prstGeom prst="ellipse">
            <a:avLst/>
          </a:prstGeom>
        </p:spPr>
      </p:pic>
      <p:grpSp>
        <p:nvGrpSpPr>
          <p:cNvPr id="12" name="Group 11">
            <a:extLst>
              <a:ext uri="{FF2B5EF4-FFF2-40B4-BE49-F238E27FC236}">
                <a16:creationId xmlns:a16="http://schemas.microsoft.com/office/drawing/2014/main" id="{C2375C76-DCDB-45CB-88EE-D3B156097559}"/>
              </a:ext>
            </a:extLst>
          </p:cNvPr>
          <p:cNvGrpSpPr/>
          <p:nvPr/>
        </p:nvGrpSpPr>
        <p:grpSpPr>
          <a:xfrm>
            <a:off x="277298" y="2194228"/>
            <a:ext cx="736531" cy="728660"/>
            <a:chOff x="260945" y="3762574"/>
            <a:chExt cx="736531" cy="728660"/>
          </a:xfrm>
        </p:grpSpPr>
        <p:grpSp>
          <p:nvGrpSpPr>
            <p:cNvPr id="13" name="Group 12">
              <a:extLst>
                <a:ext uri="{FF2B5EF4-FFF2-40B4-BE49-F238E27FC236}">
                  <a16:creationId xmlns:a16="http://schemas.microsoft.com/office/drawing/2014/main" id="{9B3CFD54-EDFF-499A-ABFF-FA239CA73552}"/>
                </a:ext>
              </a:extLst>
            </p:cNvPr>
            <p:cNvGrpSpPr/>
            <p:nvPr/>
          </p:nvGrpSpPr>
          <p:grpSpPr>
            <a:xfrm>
              <a:off x="260945" y="3771234"/>
              <a:ext cx="736531" cy="720000"/>
              <a:chOff x="262400" y="2964625"/>
              <a:chExt cx="736531" cy="720000"/>
            </a:xfrm>
          </p:grpSpPr>
          <p:sp>
            <p:nvSpPr>
              <p:cNvPr id="15" name="Rectangle: Rounded Corners 14">
                <a:extLst>
                  <a:ext uri="{FF2B5EF4-FFF2-40B4-BE49-F238E27FC236}">
                    <a16:creationId xmlns:a16="http://schemas.microsoft.com/office/drawing/2014/main" id="{FA3891C8-EDCD-43D1-A2DD-8768AF3A11E8}"/>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449142E-7F43-4CAA-913D-EBBB3AECE4E2}"/>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4" name="Graphic 13" descr="Handshake outline">
              <a:extLst>
                <a:ext uri="{FF2B5EF4-FFF2-40B4-BE49-F238E27FC236}">
                  <a16:creationId xmlns:a16="http://schemas.microsoft.com/office/drawing/2014/main" id="{BFCEDB3D-419E-4B1F-9F3D-CFC0FB3AE46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5819" y="3762574"/>
              <a:ext cx="593637" cy="593637"/>
            </a:xfrm>
            <a:prstGeom prst="rect">
              <a:avLst/>
            </a:prstGeom>
          </p:spPr>
        </p:pic>
      </p:grpSp>
      <p:pic>
        <p:nvPicPr>
          <p:cNvPr id="17" name="Picture 16">
            <a:hlinkClick r:id="" action="ppaction://hlinkshowjump?jump=endshow"/>
            <a:extLst>
              <a:ext uri="{FF2B5EF4-FFF2-40B4-BE49-F238E27FC236}">
                <a16:creationId xmlns:a16="http://schemas.microsoft.com/office/drawing/2014/main" id="{F337AEAB-953A-4683-A6A5-360DD9A17F94}"/>
              </a:ext>
            </a:extLst>
          </p:cNvPr>
          <p:cNvPicPr>
            <a:picLocks noChangeAspect="1"/>
          </p:cNvPicPr>
          <p:nvPr/>
        </p:nvPicPr>
        <p:blipFill>
          <a:blip r:embed="rId12"/>
          <a:stretch>
            <a:fillRect/>
          </a:stretch>
        </p:blipFill>
        <p:spPr>
          <a:xfrm>
            <a:off x="89371" y="6016808"/>
            <a:ext cx="720000" cy="692039"/>
          </a:xfrm>
          <a:prstGeom prst="rect">
            <a:avLst/>
          </a:prstGeom>
        </p:spPr>
      </p:pic>
    </p:spTree>
    <p:extLst>
      <p:ext uri="{BB962C8B-B14F-4D97-AF65-F5344CB8AC3E}">
        <p14:creationId xmlns:p14="http://schemas.microsoft.com/office/powerpoint/2010/main" val="195940692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GMGN2571 Issue 2 - Storage and Recommissioning of Rail Vehicles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12005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spcAft>
                <a:spcPts val="600"/>
              </a:spcAft>
            </a:pPr>
            <a:r>
              <a:rPr kumimoji="0" lang="en-GB" sz="1800" b="1" i="0" u="none" strike="noStrike" kern="1200" cap="none" spc="-30" normalizeH="0" baseline="0" noProof="0" dirty="0">
                <a:ln>
                  <a:noFill/>
                </a:ln>
                <a:solidFill>
                  <a:prstClr val="black"/>
                </a:solidFill>
                <a:effectLst/>
                <a:uLnTx/>
                <a:uFillTx/>
                <a:latin typeface="Calibri" panose="020F0502020204030204"/>
                <a:ea typeface="+mn-ea"/>
                <a:cs typeface="+mn-cs"/>
              </a:rPr>
              <a:t>Overview – </a:t>
            </a:r>
            <a:r>
              <a:rPr lang="en-GB" spc="-30" dirty="0">
                <a:solidFill>
                  <a:schemeClr val="tx1"/>
                </a:solidFill>
                <a:latin typeface="Calibri" panose="020F0502020204030204"/>
              </a:rPr>
              <a:t>GMGN2571 Issue 2, Storage and Recommissioning of Traction and Rolling Stock, gives guidance on the storage and recommissioning of rail vehicles that are not to be operated on the GB mainline railway</a:t>
            </a:r>
            <a:br>
              <a:rPr lang="en-GB" spc="-30" dirty="0">
                <a:solidFill>
                  <a:schemeClr val="tx1"/>
                </a:solidFill>
                <a:latin typeface="Calibri" panose="020F0502020204030204"/>
              </a:rPr>
            </a:br>
            <a:r>
              <a:rPr lang="en-GB" spc="-30" dirty="0">
                <a:solidFill>
                  <a:schemeClr val="tx1"/>
                </a:solidFill>
                <a:latin typeface="Calibri" panose="020F0502020204030204"/>
              </a:rPr>
              <a:t>for an extended period. It sets out good practice for placing vehicles into storage in a safe manner and recommissioning of stored vehicles to ensure safe re-entry into service.</a:t>
            </a:r>
          </a:p>
          <a:p>
            <a:pPr>
              <a:spcAft>
                <a:spcPts val="600"/>
              </a:spcAft>
              <a:defRPr/>
            </a:pPr>
            <a:r>
              <a:rPr lang="en-GB" spc="-30" dirty="0">
                <a:solidFill>
                  <a:prstClr val="black"/>
                </a:solidFill>
                <a:latin typeface="Calibri" panose="020F0502020204030204"/>
              </a:rPr>
              <a:t>GMGN2571 Issue One, was published in 2002 and the legislation, </a:t>
            </a:r>
            <a:r>
              <a:rPr lang="en-GB" spc="-30" dirty="0">
                <a:solidFill>
                  <a:prstClr val="black"/>
                </a:solidFill>
              </a:rPr>
              <a:t>reference documents, obligations and industry organisations mentioned are either out of date, no longer applicable or have been superseded by requirements in other standards or legislation.</a:t>
            </a:r>
            <a:endParaRPr lang="en-GB" spc="-30" dirty="0">
              <a:solidFill>
                <a:prstClr val="black"/>
              </a:solidFill>
              <a:latin typeface="Calibri" panose="020F0502020204030204"/>
            </a:endParaRPr>
          </a:p>
          <a:p>
            <a:pPr>
              <a:spcAft>
                <a:spcPts val="600"/>
              </a:spcAft>
              <a:defRPr/>
            </a:pPr>
            <a:r>
              <a:rPr lang="en-GB" spc="-30" dirty="0">
                <a:solidFill>
                  <a:prstClr val="black"/>
                </a:solidFill>
                <a:latin typeface="Calibri" panose="020F0502020204030204"/>
              </a:rPr>
              <a:t>The guidance has been rewritten so that it reflects the current legislative regime and now includes references to relevant documents and has taken account of lessons learned from industry.</a:t>
            </a:r>
          </a:p>
          <a:p>
            <a:pPr>
              <a:spcAft>
                <a:spcPts val="600"/>
              </a:spcAft>
              <a:defRPr/>
            </a:pPr>
            <a:endParaRPr lang="en-GB" sz="400" b="1" spc="-30" dirty="0">
              <a:solidFill>
                <a:prstClr val="black"/>
              </a:solidFill>
              <a:latin typeface="Calibri" panose="020F0502020204030204"/>
            </a:endParaRPr>
          </a:p>
          <a:p>
            <a:pPr>
              <a:spcBef>
                <a:spcPts val="600"/>
              </a:spcBef>
              <a:spcAft>
                <a:spcPts val="600"/>
              </a:spcAft>
            </a:pPr>
            <a:r>
              <a:rPr lang="en-GB" b="1" spc="-30" dirty="0">
                <a:solidFill>
                  <a:prstClr val="black"/>
                </a:solidFill>
                <a:latin typeface="Calibri" panose="020F0502020204030204"/>
              </a:rPr>
              <a:t>Benefits – </a:t>
            </a:r>
            <a:r>
              <a:rPr lang="en-GB" spc="-30" dirty="0">
                <a:solidFill>
                  <a:srgbClr val="414043"/>
                </a:solidFill>
                <a:latin typeface="Calibri" panose="020F0502020204030204" pitchFamily="34" charset="0"/>
                <a:ea typeface="Calibri" panose="020F0502020204030204" pitchFamily="34" charset="0"/>
                <a:cs typeface="Times New Roman" panose="02020603050405020304" pitchFamily="18" charset="0"/>
              </a:rPr>
              <a:t>The railway industry will benefit from the improved and updated guidance that now reflects the current legal and standards framework especially on meeting the requirements for vehicle reregistration following storage. The </a:t>
            </a:r>
            <a:r>
              <a:rPr lang="en-GB" sz="1800"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guidance will also help to reduce the deterioration of vehicle condition, and in some cases should help reduce the risk of injuries to people.  It is estimated that the benefit to industry from this  improved guidance could amount to over £2M over 5 years.</a:t>
            </a:r>
          </a:p>
          <a:p>
            <a:pPr>
              <a:spcAft>
                <a:spcPts val="600"/>
              </a:spcAft>
              <a:defRPr/>
            </a:pPr>
            <a:endParaRPr kumimoji="0" lang="en-GB" sz="400" b="1" i="0" u="none" strike="noStrike" kern="1200" cap="none" spc="-30" normalizeH="0" baseline="0" noProof="0" dirty="0">
              <a:ln>
                <a:noFill/>
              </a:ln>
              <a:solidFill>
                <a:prstClr val="black"/>
              </a:solidFill>
              <a:effectLst/>
              <a:uLnTx/>
              <a:uFillTx/>
              <a:latin typeface="Calibri" panose="020F0502020204030204"/>
              <a:ea typeface="+mn-ea"/>
              <a:cs typeface="+mn-cs"/>
            </a:endParaRPr>
          </a:p>
          <a:p>
            <a:pPr>
              <a:spcAft>
                <a:spcPts val="600"/>
              </a:spcAft>
              <a:defRPr/>
            </a:pPr>
            <a:r>
              <a:rPr kumimoji="0" lang="en-GB" b="1" i="0" u="none" strike="noStrike" kern="1200" cap="none" spc="-30" normalizeH="0" baseline="0" noProof="0" dirty="0">
                <a:ln>
                  <a:noFill/>
                </a:ln>
                <a:solidFill>
                  <a:prstClr val="black"/>
                </a:solidFill>
                <a:effectLst/>
                <a:uLnTx/>
                <a:uFillTx/>
                <a:latin typeface="Calibri" panose="020F0502020204030204"/>
                <a:ea typeface="+mn-ea"/>
                <a:cs typeface="+mn-cs"/>
              </a:rPr>
              <a:t>Audience </a:t>
            </a: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 This revised guidance will benefit train operators, vehicle owners and maintainers</a:t>
            </a: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20" name="Picture 19" descr="Icon&#10;&#10;Description automatically generated">
            <a:extLst>
              <a:ext uri="{FF2B5EF4-FFF2-40B4-BE49-F238E27FC236}">
                <a16:creationId xmlns:a16="http://schemas.microsoft.com/office/drawing/2014/main" id="{E86E8302-9272-4CAE-A8BA-A44D57AB2BD5}"/>
              </a:ext>
            </a:extLst>
          </p:cNvPr>
          <p:cNvPicPr>
            <a:picLocks noChangeAspect="1"/>
          </p:cNvPicPr>
          <p:nvPr/>
        </p:nvPicPr>
        <p:blipFill rotWithShape="1">
          <a:blip r:embed="rId9">
            <a:extLst>
              <a:ext uri="{28A0092B-C50C-407E-A947-70E740481C1C}">
                <a14:useLocalDpi xmlns:a14="http://schemas.microsoft.com/office/drawing/2010/main" val="0"/>
              </a:ext>
            </a:extLst>
          </a:blip>
          <a:srcRect l="7050" t="7170" r="7183" b="6974"/>
          <a:stretch/>
        </p:blipFill>
        <p:spPr>
          <a:xfrm>
            <a:off x="260945" y="545010"/>
            <a:ext cx="755214" cy="756000"/>
          </a:xfrm>
          <a:prstGeom prst="ellipse">
            <a:avLst/>
          </a:prstGeom>
        </p:spPr>
      </p:pic>
      <p:grpSp>
        <p:nvGrpSpPr>
          <p:cNvPr id="2" name="Group 1">
            <a:extLst>
              <a:ext uri="{FF2B5EF4-FFF2-40B4-BE49-F238E27FC236}">
                <a16:creationId xmlns:a16="http://schemas.microsoft.com/office/drawing/2014/main" id="{04A93632-19A9-4463-8987-A3E92B82F6E8}"/>
              </a:ext>
            </a:extLst>
          </p:cNvPr>
          <p:cNvGrpSpPr/>
          <p:nvPr/>
        </p:nvGrpSpPr>
        <p:grpSpPr>
          <a:xfrm>
            <a:off x="279057" y="2204175"/>
            <a:ext cx="720000" cy="720000"/>
            <a:chOff x="260945" y="2213768"/>
            <a:chExt cx="720000" cy="720000"/>
          </a:xfrm>
        </p:grpSpPr>
        <p:sp>
          <p:nvSpPr>
            <p:cNvPr id="28" name="Rectangle: Rounded Corners 27">
              <a:extLst>
                <a:ext uri="{FF2B5EF4-FFF2-40B4-BE49-F238E27FC236}">
                  <a16:creationId xmlns:a16="http://schemas.microsoft.com/office/drawing/2014/main" id="{D5988604-1C14-44A5-A1B8-2CE4A0317DC7}"/>
                </a:ext>
              </a:extLst>
            </p:cNvPr>
            <p:cNvSpPr/>
            <p:nvPr/>
          </p:nvSpPr>
          <p:spPr>
            <a:xfrm>
              <a:off x="260945" y="2213768"/>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Owners</a:t>
              </a:r>
            </a:p>
          </p:txBody>
        </p:sp>
        <p:pic>
          <p:nvPicPr>
            <p:cNvPr id="25" name="Picture 24" descr="Icon&#10;&#10;Description automatically generated">
              <a:extLst>
                <a:ext uri="{FF2B5EF4-FFF2-40B4-BE49-F238E27FC236}">
                  <a16:creationId xmlns:a16="http://schemas.microsoft.com/office/drawing/2014/main" id="{688B0078-9573-4185-969C-155337F8C92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25397" b="75000" l="30556" r="70635">
                          <a14:foregroundMark x1="50397" y1="31349" x2="50397" y2="31349"/>
                          <a14:foregroundMark x1="47222" y1="25397" x2="47222" y2="25397"/>
                          <a14:foregroundMark x1="70635" y1="44444" x2="70635" y2="44444"/>
                          <a14:foregroundMark x1="58730" y1="73016" x2="58730" y2="73016"/>
                          <a14:foregroundMark x1="34127" y1="42460" x2="34127" y2="42460"/>
                          <a14:foregroundMark x1="53175" y1="35317" x2="53175" y2="35317"/>
                          <a14:foregroundMark x1="53571" y1="35317" x2="53571" y2="35317"/>
                          <a14:foregroundMark x1="49603" y1="35317" x2="56349" y2="35714"/>
                          <a14:foregroundMark x1="34524" y1="75000" x2="34524" y2="75000"/>
                          <a14:foregroundMark x1="65079" y1="75000" x2="65079" y2="75000"/>
                          <a14:foregroundMark x1="49206" y1="36111" x2="49206" y2="36111"/>
                          <a14:foregroundMark x1="50794" y1="35317" x2="50794" y2="35317"/>
                          <a14:foregroundMark x1="50000" y1="35317" x2="50000" y2="35317"/>
                          <a14:foregroundMark x1="49206" y1="35317" x2="49206" y2="35317"/>
                          <a14:foregroundMark x1="52381" y1="35317" x2="52381" y2="35317"/>
                          <a14:foregroundMark x1="48810" y1="35317" x2="55952" y2="36508"/>
                          <a14:foregroundMark x1="40476" y1="55556" x2="40476" y2="55556"/>
                          <a14:foregroundMark x1="60714" y1="54365" x2="60714" y2="54365"/>
                          <a14:backgroundMark x1="49603" y1="59921" x2="49603" y2="59921"/>
                          <a14:backgroundMark x1="36905" y1="33333" x2="36905" y2="33333"/>
                          <a14:backgroundMark x1="37302" y1="30952" x2="37302" y2="30952"/>
                          <a14:backgroundMark x1="35714" y1="33333" x2="35714" y2="33333"/>
                          <a14:backgroundMark x1="61508" y1="32540" x2="61508" y2="32540"/>
                          <a14:backgroundMark x1="63889" y1="33333" x2="63889" y2="33333"/>
                          <a14:backgroundMark x1="32143" y1="51984" x2="32143" y2="51984"/>
                          <a14:backgroundMark x1="32143" y1="44444" x2="32143" y2="44444"/>
                          <a14:backgroundMark x1="51190" y1="70635" x2="51190" y2="70635"/>
                          <a14:backgroundMark x1="38095" y1="57143" x2="38095" y2="57143"/>
                          <a14:backgroundMark x1="62698" y1="56746" x2="62698" y2="56746"/>
                          <a14:backgroundMark x1="54365" y1="34524" x2="54365" y2="34524"/>
                          <a14:backgroundMark x1="45238" y1="33730" x2="45238" y2="33730"/>
                          <a14:backgroundMark x1="51190" y1="34127" x2="51190" y2="34127"/>
                          <a14:backgroundMark x1="55159" y1="37302" x2="55159" y2="37302"/>
                        </a14:backgroundRemoval>
                      </a14:imgEffect>
                      <a14:imgEffect>
                        <a14:brightnessContrast bright="-100000"/>
                      </a14:imgEffect>
                    </a14:imgLayer>
                  </a14:imgProps>
                </a:ext>
                <a:ext uri="{28A0092B-C50C-407E-A947-70E740481C1C}">
                  <a14:useLocalDpi xmlns:a14="http://schemas.microsoft.com/office/drawing/2010/main" val="0"/>
                </a:ext>
              </a:extLst>
            </a:blip>
            <a:srcRect l="26438" t="22167" r="26585" b="23626"/>
            <a:stretch/>
          </p:blipFill>
          <p:spPr>
            <a:xfrm>
              <a:off x="418560" y="2231081"/>
              <a:ext cx="399634" cy="461130"/>
            </a:xfrm>
            <a:prstGeom prst="roundRect">
              <a:avLst/>
            </a:prstGeom>
            <a:ln w="19050">
              <a:noFill/>
            </a:ln>
            <a:effectLst/>
          </p:spPr>
        </p:pic>
      </p:grpSp>
      <p:grpSp>
        <p:nvGrpSpPr>
          <p:cNvPr id="9" name="Group 8">
            <a:extLst>
              <a:ext uri="{FF2B5EF4-FFF2-40B4-BE49-F238E27FC236}">
                <a16:creationId xmlns:a16="http://schemas.microsoft.com/office/drawing/2014/main" id="{A38D293B-F335-4CE8-8CFB-938AF7994215}"/>
              </a:ext>
            </a:extLst>
          </p:cNvPr>
          <p:cNvGrpSpPr/>
          <p:nvPr/>
        </p:nvGrpSpPr>
        <p:grpSpPr>
          <a:xfrm>
            <a:off x="108900" y="2998448"/>
            <a:ext cx="1055178" cy="747146"/>
            <a:chOff x="108900" y="2998448"/>
            <a:chExt cx="1055178" cy="747146"/>
          </a:xfrm>
        </p:grpSpPr>
        <p:sp>
          <p:nvSpPr>
            <p:cNvPr id="30" name="Rectangle: Rounded Corners 29">
              <a:extLst>
                <a:ext uri="{FF2B5EF4-FFF2-40B4-BE49-F238E27FC236}">
                  <a16:creationId xmlns:a16="http://schemas.microsoft.com/office/drawing/2014/main" id="{10CD16F1-2D23-486C-807B-03FD98BD4EDB}"/>
                </a:ext>
              </a:extLst>
            </p:cNvPr>
            <p:cNvSpPr/>
            <p:nvPr/>
          </p:nvSpPr>
          <p:spPr>
            <a:xfrm>
              <a:off x="279057" y="3020731"/>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phic 3" descr="Wrench outline">
              <a:extLst>
                <a:ext uri="{FF2B5EF4-FFF2-40B4-BE49-F238E27FC236}">
                  <a16:creationId xmlns:a16="http://schemas.microsoft.com/office/drawing/2014/main" id="{1E7BE818-F03F-429D-93ED-1C1DFF301A4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700000">
              <a:off x="404330" y="3281276"/>
              <a:ext cx="464318" cy="464318"/>
            </a:xfrm>
            <a:prstGeom prst="rect">
              <a:avLst/>
            </a:prstGeom>
          </p:spPr>
        </p:pic>
        <p:sp>
          <p:nvSpPr>
            <p:cNvPr id="33" name="TextBox 32">
              <a:extLst>
                <a:ext uri="{FF2B5EF4-FFF2-40B4-BE49-F238E27FC236}">
                  <a16:creationId xmlns:a16="http://schemas.microsoft.com/office/drawing/2014/main" id="{AAF3AC20-CB28-4D21-B7D9-C9CA1A55DF1A}"/>
                </a:ext>
              </a:extLst>
            </p:cNvPr>
            <p:cNvSpPr txBox="1"/>
            <p:nvPr/>
          </p:nvSpPr>
          <p:spPr>
            <a:xfrm>
              <a:off x="108900" y="3240005"/>
              <a:ext cx="1055178"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Maintainers</a:t>
              </a:r>
            </a:p>
          </p:txBody>
        </p:sp>
        <p:pic>
          <p:nvPicPr>
            <p:cNvPr id="8" name="Graphic 7" descr="Single gear outline">
              <a:extLst>
                <a:ext uri="{FF2B5EF4-FFF2-40B4-BE49-F238E27FC236}">
                  <a16:creationId xmlns:a16="http://schemas.microsoft.com/office/drawing/2014/main" id="{72B28282-4F47-47FA-8136-5882EAA653D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54023" y="2998448"/>
              <a:ext cx="382283" cy="382283"/>
            </a:xfrm>
            <a:prstGeom prst="rect">
              <a:avLst/>
            </a:prstGeom>
          </p:spPr>
        </p:pic>
      </p:grpSp>
      <p:grpSp>
        <p:nvGrpSpPr>
          <p:cNvPr id="37" name="Group 36">
            <a:extLst>
              <a:ext uri="{FF2B5EF4-FFF2-40B4-BE49-F238E27FC236}">
                <a16:creationId xmlns:a16="http://schemas.microsoft.com/office/drawing/2014/main" id="{3CF34D71-29BD-42F6-A19A-6233677855F0}"/>
              </a:ext>
            </a:extLst>
          </p:cNvPr>
          <p:cNvGrpSpPr/>
          <p:nvPr/>
        </p:nvGrpSpPr>
        <p:grpSpPr>
          <a:xfrm>
            <a:off x="261561" y="3815004"/>
            <a:ext cx="764589" cy="720000"/>
            <a:chOff x="1844012" y="3040870"/>
            <a:chExt cx="764589" cy="720000"/>
          </a:xfrm>
        </p:grpSpPr>
        <p:grpSp>
          <p:nvGrpSpPr>
            <p:cNvPr id="39" name="Group 38">
              <a:extLst>
                <a:ext uri="{FF2B5EF4-FFF2-40B4-BE49-F238E27FC236}">
                  <a16:creationId xmlns:a16="http://schemas.microsoft.com/office/drawing/2014/main" id="{D9DA3F81-2DCE-41F5-B376-5109E159800B}"/>
                </a:ext>
              </a:extLst>
            </p:cNvPr>
            <p:cNvGrpSpPr/>
            <p:nvPr/>
          </p:nvGrpSpPr>
          <p:grpSpPr>
            <a:xfrm>
              <a:off x="1866307" y="3040870"/>
              <a:ext cx="720000" cy="720000"/>
              <a:chOff x="4946900" y="5652256"/>
              <a:chExt cx="720000" cy="720000"/>
            </a:xfrm>
          </p:grpSpPr>
          <p:sp>
            <p:nvSpPr>
              <p:cNvPr id="41" name="Oval 40">
                <a:extLst>
                  <a:ext uri="{FF2B5EF4-FFF2-40B4-BE49-F238E27FC236}">
                    <a16:creationId xmlns:a16="http://schemas.microsoft.com/office/drawing/2014/main" id="{2FBB338F-17F8-4115-A6B2-BA48A176E6DE}"/>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42" name="Picture 41">
                <a:extLst>
                  <a:ext uri="{FF2B5EF4-FFF2-40B4-BE49-F238E27FC236}">
                    <a16:creationId xmlns:a16="http://schemas.microsoft.com/office/drawing/2014/main" id="{C13CF787-6A89-4518-9ECC-821D9D000116}"/>
                  </a:ext>
                </a:extLst>
              </p:cNvPr>
              <p:cNvPicPr>
                <a:picLocks noChangeAspect="1"/>
              </p:cNvPicPr>
              <p:nvPr/>
            </p:nvPicPr>
            <p:blipFill>
              <a:blip r:embed="rId16"/>
              <a:stretch>
                <a:fillRect/>
              </a:stretch>
            </p:blipFill>
            <p:spPr>
              <a:xfrm>
                <a:off x="5036024" y="5672410"/>
                <a:ext cx="541752" cy="541752"/>
              </a:xfrm>
              <a:prstGeom prst="rect">
                <a:avLst/>
              </a:prstGeom>
            </p:spPr>
          </p:pic>
        </p:grpSp>
        <p:sp>
          <p:nvSpPr>
            <p:cNvPr id="40" name="TextBox 39">
              <a:extLst>
                <a:ext uri="{FF2B5EF4-FFF2-40B4-BE49-F238E27FC236}">
                  <a16:creationId xmlns:a16="http://schemas.microsoft.com/office/drawing/2014/main" id="{BF2FCEA3-AF68-4F80-B0F8-C0441152B222}"/>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pic>
        <p:nvPicPr>
          <p:cNvPr id="24" name="Picture 23">
            <a:hlinkClick r:id="" action="ppaction://hlinkshowjump?jump=endshow"/>
            <a:extLst>
              <a:ext uri="{FF2B5EF4-FFF2-40B4-BE49-F238E27FC236}">
                <a16:creationId xmlns:a16="http://schemas.microsoft.com/office/drawing/2014/main" id="{2FC20003-2133-4EE4-A85E-D5D1151C8F2E}"/>
              </a:ext>
            </a:extLst>
          </p:cNvPr>
          <p:cNvPicPr>
            <a:picLocks noChangeAspect="1"/>
          </p:cNvPicPr>
          <p:nvPr/>
        </p:nvPicPr>
        <p:blipFill>
          <a:blip r:embed="rId17"/>
          <a:stretch>
            <a:fillRect/>
          </a:stretch>
        </p:blipFill>
        <p:spPr>
          <a:xfrm>
            <a:off x="89371" y="6016808"/>
            <a:ext cx="720000" cy="692039"/>
          </a:xfrm>
          <a:prstGeom prst="rect">
            <a:avLst/>
          </a:prstGeom>
        </p:spPr>
      </p:pic>
    </p:spTree>
    <p:extLst>
      <p:ext uri="{BB962C8B-B14F-4D97-AF65-F5344CB8AC3E}">
        <p14:creationId xmlns:p14="http://schemas.microsoft.com/office/powerpoint/2010/main" val="153364703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Rounded Corners 95">
            <a:hlinkClick r:id="rId3" action="ppaction://hlinksldjump"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00B1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Two Infrastructure standards have been published in the June 2022 standards catalogue. </a:t>
            </a:r>
          </a:p>
        </p:txBody>
      </p:sp>
      <p:pic>
        <p:nvPicPr>
          <p:cNvPr id="16" name="Picture 15">
            <a:hlinkClick r:id="rId4" action="ppaction://hlinksldjump" highlightClick="1"/>
            <a:extLst>
              <a:ext uri="{FF2B5EF4-FFF2-40B4-BE49-F238E27FC236}">
                <a16:creationId xmlns:a16="http://schemas.microsoft.com/office/drawing/2014/main" id="{D1F4319B-5E47-4B42-BD9E-9E9176A426B3}"/>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13" name="Picture 12">
            <a:hlinkClick r:id="rId6"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7"/>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46" name="Rectangle: Rounded Corners 45">
            <a:hlinkClick r:id="rId8" action="ppaction://hlinksldjump"/>
            <a:extLst>
              <a:ext uri="{FF2B5EF4-FFF2-40B4-BE49-F238E27FC236}">
                <a16:creationId xmlns:a16="http://schemas.microsoft.com/office/drawing/2014/main" id="{18726607-EFC3-4BB2-9237-327C14E3AA4F}"/>
              </a:ext>
            </a:extLst>
          </p:cNvPr>
          <p:cNvSpPr/>
          <p:nvPr/>
        </p:nvSpPr>
        <p:spPr>
          <a:xfrm>
            <a:off x="1074000" y="1372866"/>
            <a:ext cx="10044000" cy="720000"/>
          </a:xfrm>
          <a:prstGeom prst="roundRect">
            <a:avLst>
              <a:gd name="adj" fmla="val 29813"/>
            </a:avLst>
          </a:prstGeom>
          <a:solidFill>
            <a:schemeClr val="bg1"/>
          </a:solidFill>
          <a:ln w="38100">
            <a:solidFill>
              <a:srgbClr val="00B1E3"/>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GIRT7020 Issue 2 – GB Requirements for Platform Height, Offset and Width </a:t>
            </a:r>
          </a:p>
        </p:txBody>
      </p:sp>
      <p:sp>
        <p:nvSpPr>
          <p:cNvPr id="19" name="Rectangle: Rounded Corners 18">
            <a:hlinkClick r:id="rId9" action="ppaction://hlinksldjump"/>
            <a:extLst>
              <a:ext uri="{FF2B5EF4-FFF2-40B4-BE49-F238E27FC236}">
                <a16:creationId xmlns:a16="http://schemas.microsoft.com/office/drawing/2014/main" id="{4095474E-86EC-48B8-B489-0EB0C6031767}"/>
              </a:ext>
            </a:extLst>
          </p:cNvPr>
          <p:cNvSpPr/>
          <p:nvPr/>
        </p:nvSpPr>
        <p:spPr>
          <a:xfrm>
            <a:off x="1040100" y="2285651"/>
            <a:ext cx="10044000" cy="720000"/>
          </a:xfrm>
          <a:prstGeom prst="roundRect">
            <a:avLst>
              <a:gd name="adj" fmla="val 29813"/>
            </a:avLst>
          </a:prstGeom>
          <a:solidFill>
            <a:schemeClr val="bg1"/>
          </a:solidFill>
          <a:ln w="38100">
            <a:solidFill>
              <a:srgbClr val="00B1E3"/>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RIS-7016-INS Issue 2 – Interface between Station platforms , Track, Trains and Buffer Stops</a:t>
            </a:r>
          </a:p>
        </p:txBody>
      </p:sp>
      <p:pic>
        <p:nvPicPr>
          <p:cNvPr id="18" name="Picture 17" descr="Icon&#10;&#10;Description automatically generated">
            <a:extLst>
              <a:ext uri="{FF2B5EF4-FFF2-40B4-BE49-F238E27FC236}">
                <a16:creationId xmlns:a16="http://schemas.microsoft.com/office/drawing/2014/main" id="{4CA54F32-C89F-4040-B28A-2070E5BB4F6C}"/>
              </a:ext>
            </a:extLst>
          </p:cNvPr>
          <p:cNvPicPr>
            <a:picLocks noChangeAspect="1"/>
          </p:cNvPicPr>
          <p:nvPr/>
        </p:nvPicPr>
        <p:blipFill rotWithShape="1">
          <a:blip r:embed="rId10">
            <a:extLst>
              <a:ext uri="{28A0092B-C50C-407E-A947-70E740481C1C}">
                <a14:useLocalDpi xmlns:a14="http://schemas.microsoft.com/office/drawing/2010/main" val="0"/>
              </a:ext>
            </a:extLst>
          </a:blip>
          <a:srcRect l="7137" t="7169" r="7166" b="6928"/>
          <a:stretch/>
        </p:blipFill>
        <p:spPr>
          <a:xfrm>
            <a:off x="230616" y="545010"/>
            <a:ext cx="754205" cy="756000"/>
          </a:xfrm>
          <a:prstGeom prst="ellipse">
            <a:avLst/>
          </a:prstGeom>
        </p:spPr>
      </p:pic>
      <p:sp>
        <p:nvSpPr>
          <p:cNvPr id="24" name="Title 1">
            <a:extLst>
              <a:ext uri="{FF2B5EF4-FFF2-40B4-BE49-F238E27FC236}">
                <a16:creationId xmlns:a16="http://schemas.microsoft.com/office/drawing/2014/main" id="{F53C3059-235D-4C98-8C05-90D949B320F1}"/>
              </a:ext>
            </a:extLst>
          </p:cNvPr>
          <p:cNvSpPr txBox="1">
            <a:spLocks/>
          </p:cNvSpPr>
          <p:nvPr/>
        </p:nvSpPr>
        <p:spPr>
          <a:xfrm>
            <a:off x="2402723" y="3150406"/>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10" name="Picture 9">
            <a:hlinkClick r:id="" action="ppaction://hlinkshowjump?jump=endshow"/>
            <a:extLst>
              <a:ext uri="{FF2B5EF4-FFF2-40B4-BE49-F238E27FC236}">
                <a16:creationId xmlns:a16="http://schemas.microsoft.com/office/drawing/2014/main" id="{26B9079A-C85D-4658-9FDA-77C34C183458}"/>
              </a:ext>
            </a:extLst>
          </p:cNvPr>
          <p:cNvPicPr>
            <a:picLocks noChangeAspect="1"/>
          </p:cNvPicPr>
          <p:nvPr/>
        </p:nvPicPr>
        <p:blipFill>
          <a:blip r:embed="rId11"/>
          <a:stretch>
            <a:fillRect/>
          </a:stretch>
        </p:blipFill>
        <p:spPr>
          <a:xfrm>
            <a:off x="89371" y="6016808"/>
            <a:ext cx="720000" cy="692039"/>
          </a:xfrm>
          <a:prstGeom prst="rect">
            <a:avLst/>
          </a:prstGeom>
        </p:spPr>
      </p:pic>
    </p:spTree>
    <p:extLst>
      <p:ext uri="{BB962C8B-B14F-4D97-AF65-F5344CB8AC3E}">
        <p14:creationId xmlns:p14="http://schemas.microsoft.com/office/powerpoint/2010/main" val="3800721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p159:morph option="byObject"/>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solar panel&#10;&#10;Description automatically generated with low confidence">
            <a:extLst>
              <a:ext uri="{FF2B5EF4-FFF2-40B4-BE49-F238E27FC236}">
                <a16:creationId xmlns:a16="http://schemas.microsoft.com/office/drawing/2014/main" id="{527388BE-C796-4355-BC07-5128783B3936}"/>
              </a:ext>
            </a:extLst>
          </p:cNvPr>
          <p:cNvPicPr>
            <a:picLocks noChangeAspect="1"/>
          </p:cNvPicPr>
          <p:nvPr/>
        </p:nvPicPr>
        <p:blipFill rotWithShape="1">
          <a:blip r:embed="rId3">
            <a:extLst>
              <a:ext uri="{28A0092B-C50C-407E-A947-70E740481C1C}">
                <a14:useLocalDpi xmlns:a14="http://schemas.microsoft.com/office/drawing/2010/main" val="0"/>
              </a:ext>
            </a:extLst>
          </a:blip>
          <a:srcRect l="2276" r="21945" b="4938"/>
          <a:stretch/>
        </p:blipFill>
        <p:spPr>
          <a:xfrm>
            <a:off x="7563485" y="4140680"/>
            <a:ext cx="3535383" cy="2494664"/>
          </a:xfrm>
          <a:prstGeom prst="round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GIRT7020 Issue 2 – GB Requirements for Platform Height, Offset and Width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kumimoji="0" lang="en-GB" sz="1800" b="1" i="0" u="none" strike="noStrike" kern="1200" cap="none" spc="-30" normalizeH="0" baseline="0" noProof="0" dirty="0">
                <a:ln>
                  <a:noFill/>
                </a:ln>
                <a:solidFill>
                  <a:prstClr val="black"/>
                </a:solidFill>
                <a:effectLst/>
                <a:uLnTx/>
                <a:uFillTx/>
                <a:latin typeface="Calibri" panose="020F0502020204030204"/>
                <a:ea typeface="+mn-ea"/>
                <a:cs typeface="+mn-cs"/>
              </a:rPr>
              <a:t>Overview – </a:t>
            </a:r>
            <a:r>
              <a:rPr lang="en-GB"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The position of platforms relative to the adjacent track is a key factor in enabling passengers to safely and conveniently board and alight from trains. The requirements, rationale and guidance for the GB mainline railway are set out in </a:t>
            </a:r>
            <a:r>
              <a:rPr kumimoji="0" lang="en-GB" sz="1800" b="0" i="0" u="none" strike="noStrike" kern="1200" cap="none" spc="-30" normalizeH="0" baseline="0" noProof="0" dirty="0">
                <a:ln>
                  <a:noFill/>
                </a:ln>
                <a:solidFill>
                  <a:prstClr val="black"/>
                </a:solidFill>
                <a:effectLst/>
                <a:uLnTx/>
                <a:uFillTx/>
                <a:latin typeface="Calibri" panose="020F0502020204030204"/>
                <a:ea typeface="+mn-ea"/>
                <a:cs typeface="+mn-cs"/>
              </a:rPr>
              <a:t>GIRT7020 Issue 2</a:t>
            </a:r>
            <a:r>
              <a:rPr lang="en-GB" spc="-30" dirty="0">
                <a:solidFill>
                  <a:srgbClr val="414043"/>
                </a:solidFill>
                <a:latin typeface="Calibri" panose="020F0502020204030204" pitchFamily="34" charset="0"/>
                <a:ea typeface="Calibri" panose="020F0502020204030204" pitchFamily="34" charset="0"/>
                <a:cs typeface="Times New Roman" panose="02020603050405020304" pitchFamily="18" charset="0"/>
              </a:rPr>
              <a:t>. Platform width and the location of any buildings, furniture or obstructions on platforms are controlled to ensure that there is adequate waiting space for the expected number of passengers, and their belongings, with suitable clearance from passing trains.</a:t>
            </a:r>
          </a:p>
          <a:p>
            <a:pPr>
              <a:spcAft>
                <a:spcPts val="300"/>
              </a:spcAft>
            </a:pPr>
            <a:r>
              <a:rPr lang="en-GB"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The requirements in this issue have been updated to:</a:t>
            </a:r>
          </a:p>
          <a:p>
            <a:pPr marL="182563" lvl="1" indent="-182563">
              <a:spcAft>
                <a:spcPts val="300"/>
              </a:spcAft>
            </a:pPr>
            <a:r>
              <a:rPr lang="en-GB"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	Make reference to GB National Technical Specification Notices (NTSNs).</a:t>
            </a:r>
          </a:p>
          <a:p>
            <a:pPr marL="182563" lvl="1" indent="-182563">
              <a:spcAft>
                <a:spcPts val="300"/>
              </a:spcAft>
            </a:pPr>
            <a:r>
              <a:rPr lang="en-GB"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	Maintain consistency with other standards.</a:t>
            </a:r>
          </a:p>
          <a:p>
            <a:pPr marL="182563" lvl="1" indent="-182563">
              <a:spcAft>
                <a:spcPts val="300"/>
              </a:spcAft>
            </a:pPr>
            <a:r>
              <a:rPr lang="en-GB"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	Provide additional guidance.</a:t>
            </a:r>
          </a:p>
          <a:p>
            <a:pPr>
              <a:spcAft>
                <a:spcPts val="600"/>
              </a:spcAft>
            </a:pPr>
            <a:r>
              <a:rPr lang="en-GB"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RIS-7016-INS provides additional requirements, rationale and guidance</a:t>
            </a:r>
            <a:br>
              <a:rPr lang="en-GB"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br>
            <a:r>
              <a:rPr lang="en-GB"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regarding the interface between platforms, track, trains and buffer stops.</a:t>
            </a:r>
          </a:p>
          <a:p>
            <a:pPr>
              <a:spcBef>
                <a:spcPts val="600"/>
              </a:spcBef>
              <a:spcAft>
                <a:spcPts val="600"/>
              </a:spcAft>
            </a:pPr>
            <a:r>
              <a:rPr lang="en-GB" b="1" spc="-30" dirty="0">
                <a:solidFill>
                  <a:prstClr val="black"/>
                </a:solidFill>
                <a:latin typeface="Calibri" panose="020F0502020204030204"/>
              </a:rPr>
              <a:t>Benefits – </a:t>
            </a:r>
            <a:r>
              <a:rPr lang="en-GB"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This updated standard maintains consistency across the suite</a:t>
            </a:r>
            <a:br>
              <a:rPr lang="en-GB"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br>
            <a:r>
              <a:rPr lang="en-GB"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of standards related to station platforms to enable those responsible to</a:t>
            </a:r>
            <a:br>
              <a:rPr lang="en-GB"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br>
            <a:r>
              <a:rPr lang="en-GB"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provide the most appropriate conditions at each location. </a:t>
            </a:r>
          </a:p>
          <a:p>
            <a:pPr>
              <a:spcAft>
                <a:spcPts val="600"/>
              </a:spcAft>
              <a:defRPr/>
            </a:pPr>
            <a:r>
              <a:rPr kumimoji="0" lang="en-GB" sz="1800" b="1" i="0" u="none" strike="noStrike" kern="1200" cap="none" spc="-30" normalizeH="0" baseline="0" noProof="0" dirty="0">
                <a:ln>
                  <a:noFill/>
                </a:ln>
                <a:solidFill>
                  <a:prstClr val="black"/>
                </a:solidFill>
                <a:effectLst/>
                <a:uLnTx/>
                <a:uFillTx/>
                <a:latin typeface="Calibri" panose="020F0502020204030204"/>
                <a:ea typeface="+mn-ea"/>
                <a:cs typeface="+mn-cs"/>
              </a:rPr>
              <a:t>Audience –  </a:t>
            </a: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Those responsible for designing, installing, maintaining, </a:t>
            </a:r>
            <a:b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approving or managing new or modified station platforms or the track</a:t>
            </a:r>
            <a:b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adjacent to platforms. </a:t>
            </a:r>
          </a:p>
        </p:txBody>
      </p:sp>
      <p:pic>
        <p:nvPicPr>
          <p:cNvPr id="26" name="Picture 25">
            <a:hlinkClick r:id="rId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7" name="Picture 26">
            <a:hlinkClick r:id="rId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8"/>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8" name="Rectangle: Rounded Corners 37">
            <a:extLst>
              <a:ext uri="{FF2B5EF4-FFF2-40B4-BE49-F238E27FC236}">
                <a16:creationId xmlns:a16="http://schemas.microsoft.com/office/drawing/2014/main" id="{292244ED-13B8-4D60-8C50-5FF5821548D7}"/>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9"/>
          <a:stretch>
            <a:fillRect/>
          </a:stretch>
        </p:blipFill>
        <p:spPr>
          <a:xfrm>
            <a:off x="10395930" y="542761"/>
            <a:ext cx="755970" cy="755970"/>
          </a:xfrm>
          <a:prstGeom prst="rect">
            <a:avLst/>
          </a:prstGeom>
        </p:spPr>
      </p:pic>
      <p:pic>
        <p:nvPicPr>
          <p:cNvPr id="12" name="Picture 11" descr="Icon&#10;&#10;Description automatically generated">
            <a:extLst>
              <a:ext uri="{FF2B5EF4-FFF2-40B4-BE49-F238E27FC236}">
                <a16:creationId xmlns:a16="http://schemas.microsoft.com/office/drawing/2014/main" id="{41D811E5-7A9D-435D-AE45-0205F3B9F2AF}"/>
              </a:ext>
            </a:extLst>
          </p:cNvPr>
          <p:cNvPicPr>
            <a:picLocks noChangeAspect="1"/>
          </p:cNvPicPr>
          <p:nvPr/>
        </p:nvPicPr>
        <p:blipFill rotWithShape="1">
          <a:blip r:embed="rId10">
            <a:extLst>
              <a:ext uri="{28A0092B-C50C-407E-A947-70E740481C1C}">
                <a14:useLocalDpi xmlns:a14="http://schemas.microsoft.com/office/drawing/2010/main" val="0"/>
              </a:ext>
            </a:extLst>
          </a:blip>
          <a:srcRect l="7137" t="7169" r="7166" b="6928"/>
          <a:stretch/>
        </p:blipFill>
        <p:spPr>
          <a:xfrm>
            <a:off x="230616" y="545010"/>
            <a:ext cx="754205" cy="756000"/>
          </a:xfrm>
          <a:prstGeom prst="ellipse">
            <a:avLst/>
          </a:prstGeom>
        </p:spPr>
      </p:pic>
      <p:grpSp>
        <p:nvGrpSpPr>
          <p:cNvPr id="21" name="Group 20">
            <a:extLst>
              <a:ext uri="{FF2B5EF4-FFF2-40B4-BE49-F238E27FC236}">
                <a16:creationId xmlns:a16="http://schemas.microsoft.com/office/drawing/2014/main" id="{8323F849-9FC6-4A19-A0B1-5DCD3E03389F}"/>
              </a:ext>
            </a:extLst>
          </p:cNvPr>
          <p:cNvGrpSpPr/>
          <p:nvPr/>
        </p:nvGrpSpPr>
        <p:grpSpPr>
          <a:xfrm>
            <a:off x="277298" y="2964625"/>
            <a:ext cx="736531" cy="728660"/>
            <a:chOff x="260945" y="3762574"/>
            <a:chExt cx="736531" cy="728660"/>
          </a:xfrm>
        </p:grpSpPr>
        <p:grpSp>
          <p:nvGrpSpPr>
            <p:cNvPr id="23" name="Group 22">
              <a:extLst>
                <a:ext uri="{FF2B5EF4-FFF2-40B4-BE49-F238E27FC236}">
                  <a16:creationId xmlns:a16="http://schemas.microsoft.com/office/drawing/2014/main" id="{4AFE18F9-7285-41E5-9AE9-433D1A7463E1}"/>
                </a:ext>
              </a:extLst>
            </p:cNvPr>
            <p:cNvGrpSpPr/>
            <p:nvPr/>
          </p:nvGrpSpPr>
          <p:grpSpPr>
            <a:xfrm>
              <a:off x="260945" y="3771234"/>
              <a:ext cx="736531" cy="720000"/>
              <a:chOff x="262400" y="2964625"/>
              <a:chExt cx="736531" cy="720000"/>
            </a:xfrm>
          </p:grpSpPr>
          <p:sp>
            <p:nvSpPr>
              <p:cNvPr id="25" name="Rectangle: Rounded Corners 24">
                <a:extLst>
                  <a:ext uri="{FF2B5EF4-FFF2-40B4-BE49-F238E27FC236}">
                    <a16:creationId xmlns:a16="http://schemas.microsoft.com/office/drawing/2014/main" id="{892865AB-51B7-4399-BBA9-58119664A204}"/>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8E5FDC04-CDCC-4D69-B8D5-A68DA84D2B7A}"/>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24" name="Graphic 23" descr="Handshake outline">
              <a:extLst>
                <a:ext uri="{FF2B5EF4-FFF2-40B4-BE49-F238E27FC236}">
                  <a16:creationId xmlns:a16="http://schemas.microsoft.com/office/drawing/2014/main" id="{388EE0FD-6B6C-40B1-9FFC-C76B1B464AF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5819" y="3762574"/>
              <a:ext cx="593637" cy="593637"/>
            </a:xfrm>
            <a:prstGeom prst="rect">
              <a:avLst/>
            </a:prstGeom>
          </p:spPr>
        </p:pic>
      </p:grpSp>
      <p:pic>
        <p:nvPicPr>
          <p:cNvPr id="18" name="Picture 17">
            <a:hlinkClick r:id="" action="ppaction://hlinkshowjump?jump=endshow"/>
            <a:extLst>
              <a:ext uri="{FF2B5EF4-FFF2-40B4-BE49-F238E27FC236}">
                <a16:creationId xmlns:a16="http://schemas.microsoft.com/office/drawing/2014/main" id="{5CB41DBD-E0DF-4E26-8235-5BB25E5B0E93}"/>
              </a:ext>
            </a:extLst>
          </p:cNvPr>
          <p:cNvPicPr>
            <a:picLocks noChangeAspect="1"/>
          </p:cNvPicPr>
          <p:nvPr/>
        </p:nvPicPr>
        <p:blipFill>
          <a:blip r:embed="rId13"/>
          <a:stretch>
            <a:fillRect/>
          </a:stretch>
        </p:blipFill>
        <p:spPr>
          <a:xfrm>
            <a:off x="89371" y="6016808"/>
            <a:ext cx="720000" cy="692039"/>
          </a:xfrm>
          <a:prstGeom prst="rect">
            <a:avLst/>
          </a:prstGeom>
        </p:spPr>
      </p:pic>
    </p:spTree>
    <p:extLst>
      <p:ext uri="{BB962C8B-B14F-4D97-AF65-F5344CB8AC3E}">
        <p14:creationId xmlns:p14="http://schemas.microsoft.com/office/powerpoint/2010/main" val="339847888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RIS-7016-INS Issue 2 – Interface between Station platforms , Track, Trains and Buffer Stops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12005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300"/>
              </a:spcAft>
              <a:defRPr/>
            </a:pPr>
            <a:r>
              <a:rPr kumimoji="0" lang="en-GB" sz="1800" b="1" i="0" u="none" strike="noStrike" kern="1200" cap="none" spc="-30" normalizeH="0" baseline="0" noProof="0" dirty="0">
                <a:ln>
                  <a:noFill/>
                </a:ln>
                <a:solidFill>
                  <a:prstClr val="black"/>
                </a:solidFill>
                <a:effectLst/>
                <a:uLnTx/>
                <a:uFillTx/>
                <a:latin typeface="Calibri" panose="020F0502020204030204"/>
                <a:ea typeface="+mn-ea"/>
                <a:cs typeface="+mn-cs"/>
              </a:rPr>
              <a:t>Overview – </a:t>
            </a:r>
            <a:r>
              <a:rPr lang="en-GB" sz="1800"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RIS-7016-INS covers the wide range of topics that are important for designing, installing, managing and maintaining station platforms and for their interface with the adjacent track. This includes platform position, crossfall and width for passenger use as well as platform surfaces, markings, fencing and other issues. </a:t>
            </a:r>
          </a:p>
          <a:p>
            <a:pPr>
              <a:spcAft>
                <a:spcPts val="300"/>
              </a:spcAft>
              <a:defRPr/>
            </a:pPr>
            <a:r>
              <a:rPr lang="en-GB" sz="1800"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The requirements in this issue have been updated to:</a:t>
            </a:r>
          </a:p>
          <a:p>
            <a:pPr marL="180975" indent="-180975">
              <a:spcAft>
                <a:spcPts val="300"/>
              </a:spcAft>
              <a:defRPr/>
            </a:pPr>
            <a:r>
              <a:rPr lang="en-GB" sz="1800"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	Make reference to GB National Technical Specification Notices.</a:t>
            </a:r>
          </a:p>
          <a:p>
            <a:pPr marL="180975" indent="-180975">
              <a:spcAft>
                <a:spcPts val="300"/>
              </a:spcAft>
              <a:defRPr/>
            </a:pPr>
            <a:r>
              <a:rPr lang="en-GB" sz="1800"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	Consolidate the interim update.</a:t>
            </a:r>
          </a:p>
          <a:p>
            <a:pPr marL="180975" indent="-180975">
              <a:spcAft>
                <a:spcPts val="300"/>
              </a:spcAft>
              <a:defRPr/>
            </a:pPr>
            <a:r>
              <a:rPr lang="en-GB" sz="1800"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	Remove the appendix on platform gap fillers (transferred to RIS-8273-RST).</a:t>
            </a:r>
          </a:p>
          <a:p>
            <a:pPr>
              <a:spcAft>
                <a:spcPts val="600"/>
              </a:spcAft>
              <a:defRPr/>
            </a:pPr>
            <a:r>
              <a:rPr lang="en-GB" sz="1800"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The requirements for platform crossfall were reviewed but not changed. Some requirements and associated guidance have been transferred from RIS-7700-INS so that related content is all in one place.  The requirements for buffer stops in stations are unchanged in this issue. Guidance has been provided for buffer stops in other locations where an overrun might affect running lines.</a:t>
            </a:r>
          </a:p>
          <a:p>
            <a:pPr>
              <a:spcAft>
                <a:spcPts val="600"/>
              </a:spcAft>
              <a:defRPr/>
            </a:pPr>
            <a:r>
              <a:rPr lang="en-GB" b="1" spc="-30" dirty="0">
                <a:solidFill>
                  <a:prstClr val="black"/>
                </a:solidFill>
                <a:latin typeface="Calibri" panose="020F0502020204030204"/>
              </a:rPr>
              <a:t>Benefits – </a:t>
            </a:r>
            <a:r>
              <a:rPr lang="en-GB" sz="1800"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This updated standard addresses industry concerns, consolidates previous interim updates and provides requirements and guidance covering the broad range of issues to enable those responsible to provide the most appropriate conditions at each location. </a:t>
            </a:r>
          </a:p>
          <a:p>
            <a:pPr>
              <a:spcAft>
                <a:spcPts val="600"/>
              </a:spcAft>
              <a:defRPr/>
            </a:pPr>
            <a:r>
              <a:rPr kumimoji="0" lang="en-GB" sz="1800" b="1" i="0" u="none" strike="noStrike" kern="1200" cap="none" spc="-30" normalizeH="0" baseline="0" noProof="0" dirty="0">
                <a:ln>
                  <a:noFill/>
                </a:ln>
                <a:solidFill>
                  <a:prstClr val="black"/>
                </a:solidFill>
                <a:effectLst/>
                <a:uLnTx/>
                <a:uFillTx/>
                <a:latin typeface="Calibri" panose="020F0502020204030204"/>
                <a:ea typeface="+mn-ea"/>
                <a:cs typeface="+mn-cs"/>
              </a:rPr>
              <a:t>Audience – </a:t>
            </a:r>
            <a:r>
              <a:rPr lang="en-GB" sz="1800"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Those responsible for designing, installing, managing, modifying or maintaining station platforms or track adjacent to platforms. Those responsible for buffer stops.</a:t>
            </a:r>
          </a:p>
          <a:p>
            <a:pPr>
              <a:spcAft>
                <a:spcPts val="600"/>
              </a:spcAft>
              <a:defRPr/>
            </a:pPr>
            <a:endPar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8" name="Rectangle: Rounded Corners 37">
            <a:extLst>
              <a:ext uri="{FF2B5EF4-FFF2-40B4-BE49-F238E27FC236}">
                <a16:creationId xmlns:a16="http://schemas.microsoft.com/office/drawing/2014/main" id="{292244ED-13B8-4D60-8C50-5FF5821548D7}"/>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pic>
        <p:nvPicPr>
          <p:cNvPr id="22" name="Picture 21">
            <a:hlinkClick r:id="rId8"/>
            <a:extLst>
              <a:ext uri="{FF2B5EF4-FFF2-40B4-BE49-F238E27FC236}">
                <a16:creationId xmlns:a16="http://schemas.microsoft.com/office/drawing/2014/main" id="{28BF2077-600C-4323-B7B7-25758286D64D}"/>
              </a:ext>
            </a:extLst>
          </p:cNvPr>
          <p:cNvPicPr>
            <a:picLocks noChangeAspect="1"/>
          </p:cNvPicPr>
          <p:nvPr/>
        </p:nvPicPr>
        <p:blipFill>
          <a:blip r:embed="rId9"/>
          <a:stretch>
            <a:fillRect/>
          </a:stretch>
        </p:blipFill>
        <p:spPr>
          <a:xfrm>
            <a:off x="10395930" y="542761"/>
            <a:ext cx="755970" cy="755970"/>
          </a:xfrm>
          <a:prstGeom prst="rect">
            <a:avLst/>
          </a:prstGeom>
        </p:spPr>
      </p:pic>
      <p:pic>
        <p:nvPicPr>
          <p:cNvPr id="12" name="Picture 11" descr="Icon&#10;&#10;Description automatically generated">
            <a:extLst>
              <a:ext uri="{FF2B5EF4-FFF2-40B4-BE49-F238E27FC236}">
                <a16:creationId xmlns:a16="http://schemas.microsoft.com/office/drawing/2014/main" id="{41D811E5-7A9D-435D-AE45-0205F3B9F2AF}"/>
              </a:ext>
            </a:extLst>
          </p:cNvPr>
          <p:cNvPicPr>
            <a:picLocks noChangeAspect="1"/>
          </p:cNvPicPr>
          <p:nvPr/>
        </p:nvPicPr>
        <p:blipFill rotWithShape="1">
          <a:blip r:embed="rId10">
            <a:extLst>
              <a:ext uri="{28A0092B-C50C-407E-A947-70E740481C1C}">
                <a14:useLocalDpi xmlns:a14="http://schemas.microsoft.com/office/drawing/2010/main" val="0"/>
              </a:ext>
            </a:extLst>
          </a:blip>
          <a:srcRect l="7137" t="7169" r="7166" b="6928"/>
          <a:stretch/>
        </p:blipFill>
        <p:spPr>
          <a:xfrm>
            <a:off x="230616" y="545010"/>
            <a:ext cx="754205" cy="756000"/>
          </a:xfrm>
          <a:prstGeom prst="ellipse">
            <a:avLst/>
          </a:prstGeom>
        </p:spPr>
      </p:pic>
      <p:grpSp>
        <p:nvGrpSpPr>
          <p:cNvPr id="13" name="Group 12">
            <a:extLst>
              <a:ext uri="{FF2B5EF4-FFF2-40B4-BE49-F238E27FC236}">
                <a16:creationId xmlns:a16="http://schemas.microsoft.com/office/drawing/2014/main" id="{36EF38CA-2DC8-44FD-B136-E8C594DD0960}"/>
              </a:ext>
            </a:extLst>
          </p:cNvPr>
          <p:cNvGrpSpPr/>
          <p:nvPr/>
        </p:nvGrpSpPr>
        <p:grpSpPr>
          <a:xfrm>
            <a:off x="277298" y="2964625"/>
            <a:ext cx="736531" cy="728660"/>
            <a:chOff x="260945" y="3762574"/>
            <a:chExt cx="736531" cy="728660"/>
          </a:xfrm>
        </p:grpSpPr>
        <p:grpSp>
          <p:nvGrpSpPr>
            <p:cNvPr id="14" name="Group 13">
              <a:extLst>
                <a:ext uri="{FF2B5EF4-FFF2-40B4-BE49-F238E27FC236}">
                  <a16:creationId xmlns:a16="http://schemas.microsoft.com/office/drawing/2014/main" id="{1CE0C55C-5996-460C-B69A-631B532BCCF4}"/>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DD1857A5-C330-4BC4-913D-163350D29232}"/>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7A7E035-E136-47BD-8551-E9AF9C7C3D89}"/>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E26FA4CD-7A2D-49A4-9D59-FAB8DCAD3DA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5819" y="3762574"/>
              <a:ext cx="593637" cy="593637"/>
            </a:xfrm>
            <a:prstGeom prst="rect">
              <a:avLst/>
            </a:prstGeom>
          </p:spPr>
        </p:pic>
      </p:grpSp>
      <p:pic>
        <p:nvPicPr>
          <p:cNvPr id="18" name="Picture 17">
            <a:hlinkClick r:id="" action="ppaction://hlinkshowjump?jump=endshow"/>
            <a:extLst>
              <a:ext uri="{FF2B5EF4-FFF2-40B4-BE49-F238E27FC236}">
                <a16:creationId xmlns:a16="http://schemas.microsoft.com/office/drawing/2014/main" id="{954C7C6D-99F2-4B6D-A3B4-2B51A5DBC22E}"/>
              </a:ext>
            </a:extLst>
          </p:cNvPr>
          <p:cNvPicPr>
            <a:picLocks noChangeAspect="1"/>
          </p:cNvPicPr>
          <p:nvPr/>
        </p:nvPicPr>
        <p:blipFill>
          <a:blip r:embed="rId13"/>
          <a:stretch>
            <a:fillRect/>
          </a:stretch>
        </p:blipFill>
        <p:spPr>
          <a:xfrm>
            <a:off x="89371" y="6016808"/>
            <a:ext cx="720000" cy="692039"/>
          </a:xfrm>
          <a:prstGeom prst="rect">
            <a:avLst/>
          </a:prstGeom>
        </p:spPr>
      </p:pic>
    </p:spTree>
    <p:extLst>
      <p:ext uri="{BB962C8B-B14F-4D97-AF65-F5344CB8AC3E}">
        <p14:creationId xmlns:p14="http://schemas.microsoft.com/office/powerpoint/2010/main" val="307936724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Icon&#10;&#10;Description automatically generated">
            <a:extLst>
              <a:ext uri="{FF2B5EF4-FFF2-40B4-BE49-F238E27FC236}">
                <a16:creationId xmlns:a16="http://schemas.microsoft.com/office/drawing/2014/main" id="{0B93CB64-78F6-4F8F-88D0-EDBACAAF117B}"/>
              </a:ext>
            </a:extLst>
          </p:cNvPr>
          <p:cNvPicPr>
            <a:picLocks noChangeAspect="1"/>
          </p:cNvPicPr>
          <p:nvPr/>
        </p:nvPicPr>
        <p:blipFill rotWithShape="1">
          <a:blip r:embed="rId3">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44317"/>
            <a:ext cx="10065867" cy="720000"/>
          </a:xfrm>
          <a:prstGeom prst="roundRect">
            <a:avLst>
              <a:gd name="adj" fmla="val 30718"/>
            </a:avLst>
          </a:prstGeom>
          <a:solidFill>
            <a:srgbClr val="00AD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One new Operations standard has been published in the June 2022 standards catalogue. </a:t>
            </a:r>
          </a:p>
        </p:txBody>
      </p:sp>
      <p:pic>
        <p:nvPicPr>
          <p:cNvPr id="16" name="Picture 15">
            <a:hlinkClick r:id="rId4" action="ppaction://hlinksldjump" highlightClick="1"/>
            <a:extLst>
              <a:ext uri="{FF2B5EF4-FFF2-40B4-BE49-F238E27FC236}">
                <a16:creationId xmlns:a16="http://schemas.microsoft.com/office/drawing/2014/main" id="{09055B63-A57B-430D-AE85-F7536B1D6ADE}"/>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18" name="Picture 17">
            <a:hlinkClick r:id="rId6" action="ppaction://hlinksldjump"/>
            <a:extLst>
              <a:ext uri="{FF2B5EF4-FFF2-40B4-BE49-F238E27FC236}">
                <a16:creationId xmlns:a16="http://schemas.microsoft.com/office/drawing/2014/main" id="{51D542A7-22F3-46AB-9564-72D5EC701265}"/>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0" name="Title 1">
            <a:extLst>
              <a:ext uri="{FF2B5EF4-FFF2-40B4-BE49-F238E27FC236}">
                <a16:creationId xmlns:a16="http://schemas.microsoft.com/office/drawing/2014/main" id="{7D648F7E-BDF6-4D53-807E-EA751D50DCFF}"/>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11" name="Rectangle: Rounded Corners 10">
            <a:hlinkClick r:id="rId8" action="ppaction://hlinksldjump"/>
            <a:extLst>
              <a:ext uri="{FF2B5EF4-FFF2-40B4-BE49-F238E27FC236}">
                <a16:creationId xmlns:a16="http://schemas.microsoft.com/office/drawing/2014/main" id="{EBB3714C-BBCB-4E19-BCDC-A8930AD4C43A}"/>
              </a:ext>
            </a:extLst>
          </p:cNvPr>
          <p:cNvSpPr/>
          <p:nvPr/>
        </p:nvSpPr>
        <p:spPr>
          <a:xfrm>
            <a:off x="1073188" y="1415388"/>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RIS-8040-TOM Issue 2 - </a:t>
            </a:r>
            <a:r>
              <a:rPr lang="en-GB" sz="1800" dirty="0">
                <a:solidFill>
                  <a:srgbClr val="000000"/>
                </a:solidFill>
                <a:effectLst/>
                <a:latin typeface="Calibri" panose="020F0502020204030204" pitchFamily="34" charset="0"/>
                <a:ea typeface="Calibri" panose="020F0502020204030204" pitchFamily="34" charset="0"/>
              </a:rPr>
              <a:t>Low Adhesion between the Wheel and the Rail - Managing the Risk</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D76FE032-11C9-4635-95AB-97606DCA866F}"/>
              </a:ext>
            </a:extLst>
          </p:cNvPr>
          <p:cNvSpPr txBox="1">
            <a:spLocks/>
          </p:cNvSpPr>
          <p:nvPr/>
        </p:nvSpPr>
        <p:spPr>
          <a:xfrm>
            <a:off x="2402723" y="2286459"/>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9" name="Picture 8">
            <a:hlinkClick r:id="" action="ppaction://hlinkshowjump?jump=endshow"/>
            <a:extLst>
              <a:ext uri="{FF2B5EF4-FFF2-40B4-BE49-F238E27FC236}">
                <a16:creationId xmlns:a16="http://schemas.microsoft.com/office/drawing/2014/main" id="{467B151C-4076-43E8-B6CC-9772B1F1E843}"/>
              </a:ext>
            </a:extLst>
          </p:cNvPr>
          <p:cNvPicPr>
            <a:picLocks noChangeAspect="1"/>
          </p:cNvPicPr>
          <p:nvPr/>
        </p:nvPicPr>
        <p:blipFill>
          <a:blip r:embed="rId9"/>
          <a:stretch>
            <a:fillRect/>
          </a:stretch>
        </p:blipFill>
        <p:spPr>
          <a:xfrm>
            <a:off x="89371" y="6016808"/>
            <a:ext cx="720000" cy="692039"/>
          </a:xfrm>
          <a:prstGeom prst="rect">
            <a:avLst/>
          </a:prstGeom>
        </p:spPr>
      </p:pic>
    </p:spTree>
    <p:extLst>
      <p:ext uri="{BB962C8B-B14F-4D97-AF65-F5344CB8AC3E}">
        <p14:creationId xmlns:p14="http://schemas.microsoft.com/office/powerpoint/2010/main" val="613244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p159:morph option="byObject"/>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8D10AC-EE4B-42EF-B058-29FB0281E822}"/>
              </a:ext>
            </a:extLst>
          </p:cNvPr>
          <p:cNvPicPr>
            <a:picLocks noChangeAspect="1"/>
          </p:cNvPicPr>
          <p:nvPr/>
        </p:nvPicPr>
        <p:blipFill>
          <a:blip r:embed="rId3"/>
          <a:stretch>
            <a:fillRect/>
          </a:stretch>
        </p:blipFill>
        <p:spPr>
          <a:xfrm>
            <a:off x="8812405" y="1451176"/>
            <a:ext cx="2256320" cy="1989311"/>
          </a:xfrm>
          <a:prstGeom prst="roundRect">
            <a:avLst>
              <a:gd name="adj" fmla="val 7426"/>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RIS-8040-TOM Issue 2 - Low Adhesion between the Wheel and the Rail - Managing the Risk</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30719"/>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300"/>
              </a:spcAft>
              <a:defRPr/>
            </a:pPr>
            <a:r>
              <a:rPr kumimoji="0" lang="en-GB" sz="1800" b="1" i="0" u="none" strike="noStrike" kern="1200" cap="none" spc="-30" normalizeH="0" baseline="0" noProof="0" dirty="0">
                <a:ln>
                  <a:noFill/>
                </a:ln>
                <a:solidFill>
                  <a:prstClr val="black"/>
                </a:solidFill>
                <a:effectLst/>
                <a:uLnTx/>
                <a:uFillTx/>
                <a:latin typeface="Calibri" panose="020F0502020204030204"/>
                <a:ea typeface="+mn-ea"/>
                <a:cs typeface="+mn-cs"/>
              </a:rPr>
              <a:t>Overview – </a:t>
            </a:r>
            <a:r>
              <a:rPr lang="en-GB" sz="1800"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The standard sets out a framework to develop, implement, monitor and</a:t>
            </a:r>
            <a:br>
              <a:rPr lang="en-GB" sz="1800"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br>
            <a:r>
              <a:rPr lang="en-GB" sz="1800"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review the effectiveness of site-specific plans to manage low adhesion at identified high-risk</a:t>
            </a:r>
            <a:br>
              <a:rPr lang="en-GB" sz="1800"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br>
            <a:r>
              <a:rPr lang="en-GB" sz="1800"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sites, which helps transport operators to control risks, mitigate hazards and improve safety</a:t>
            </a:r>
            <a:br>
              <a:rPr lang="en-GB" sz="1800"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br>
            <a:r>
              <a:rPr lang="en-GB" sz="1800"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and performance in preparation for low adhesion conditions. RIS-8040-TOM issue 2 has</a:t>
            </a:r>
            <a:br>
              <a:rPr lang="en-GB" sz="1800"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br>
            <a:r>
              <a:rPr lang="en-GB" sz="1800"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an up-to-date framework that is easier to follow, and includes:</a:t>
            </a:r>
          </a:p>
          <a:p>
            <a:pPr marL="285750" lvl="0" indent="-285750">
              <a:spcAft>
                <a:spcPts val="300"/>
              </a:spcAft>
              <a:buClr>
                <a:schemeClr val="tx1"/>
              </a:buClr>
              <a:buFont typeface="Arial" panose="020B0604020202020204" pitchFamily="34" charset="0"/>
              <a:buChar char="•"/>
            </a:pPr>
            <a:r>
              <a:rPr lang="en-GB" sz="1800" spc="-30" dirty="0">
                <a:solidFill>
                  <a:srgbClr val="414043"/>
                </a:solidFill>
                <a:effectLst/>
                <a:latin typeface="Calibri" panose="020F0502020204030204" pitchFamily="34" charset="0"/>
                <a:ea typeface="Times New Roman" panose="02020603050405020304" pitchFamily="18" charset="0"/>
                <a:cs typeface="Times New Roman" panose="02020603050405020304" pitchFamily="18" charset="0"/>
              </a:rPr>
              <a:t>References to findings from recent research;</a:t>
            </a:r>
          </a:p>
          <a:p>
            <a:pPr marL="285750" lvl="0" indent="-285750">
              <a:spcAft>
                <a:spcPts val="300"/>
              </a:spcAft>
              <a:buClr>
                <a:schemeClr val="tx1"/>
              </a:buClr>
              <a:buFont typeface="Arial" panose="020B0604020202020204" pitchFamily="34" charset="0"/>
              <a:buChar char="•"/>
            </a:pPr>
            <a:r>
              <a:rPr lang="en-GB" sz="1800" spc="-30" dirty="0">
                <a:solidFill>
                  <a:srgbClr val="414043"/>
                </a:solidFill>
                <a:effectLst/>
                <a:latin typeface="Calibri" panose="020F0502020204030204" pitchFamily="34" charset="0"/>
                <a:ea typeface="Times New Roman" panose="02020603050405020304" pitchFamily="18" charset="0"/>
                <a:cs typeface="Times New Roman" panose="02020603050405020304" pitchFamily="18" charset="0"/>
              </a:rPr>
              <a:t>A common approach to the development of site-specific action plans and what</a:t>
            </a:r>
            <a:br>
              <a:rPr lang="en-GB" sz="1800" spc="-30" dirty="0">
                <a:solidFill>
                  <a:srgbClr val="414043"/>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800" spc="-30" dirty="0">
                <a:solidFill>
                  <a:srgbClr val="414043"/>
                </a:solidFill>
                <a:effectLst/>
                <a:latin typeface="Calibri" panose="020F0502020204030204" pitchFamily="34" charset="0"/>
                <a:ea typeface="Times New Roman" panose="02020603050405020304" pitchFamily="18" charset="0"/>
                <a:cs typeface="Times New Roman" panose="02020603050405020304" pitchFamily="18" charset="0"/>
              </a:rPr>
              <a:t>they should contain; and</a:t>
            </a:r>
          </a:p>
          <a:p>
            <a:pPr marL="285750" lvl="0" indent="-285750">
              <a:spcAft>
                <a:spcPts val="300"/>
              </a:spcAft>
              <a:buClr>
                <a:schemeClr val="tx1"/>
              </a:buClr>
              <a:buFont typeface="Arial" panose="020B0604020202020204" pitchFamily="34" charset="0"/>
              <a:buChar char="•"/>
            </a:pPr>
            <a:r>
              <a:rPr lang="en-GB" sz="1800" spc="-30" dirty="0">
                <a:solidFill>
                  <a:srgbClr val="414043"/>
                </a:solidFill>
                <a:effectLst/>
                <a:latin typeface="Calibri" panose="020F0502020204030204" pitchFamily="34" charset="0"/>
                <a:ea typeface="Times New Roman" panose="02020603050405020304" pitchFamily="18" charset="0"/>
                <a:cs typeface="Times New Roman" panose="02020603050405020304" pitchFamily="18" charset="0"/>
              </a:rPr>
              <a:t>Industry good practice on low adhesion forecasting.</a:t>
            </a:r>
          </a:p>
          <a:p>
            <a:pPr lvl="0">
              <a:spcAft>
                <a:spcPts val="300"/>
              </a:spcAft>
              <a:buClr>
                <a:schemeClr val="tx1"/>
              </a:buClr>
            </a:pPr>
            <a:r>
              <a:rPr lang="en-GB" sz="1800"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GEGN8540 issue 2 has been withdrawn, with relevant content incorporated within RIS‑8040‑TOM issue 2.</a:t>
            </a:r>
          </a:p>
          <a:p>
            <a:pPr>
              <a:spcAft>
                <a:spcPts val="300"/>
              </a:spcAft>
            </a:pPr>
            <a:endParaRPr lang="en-GB" sz="400" b="1" spc="-30" dirty="0">
              <a:solidFill>
                <a:prstClr val="black"/>
              </a:solidFill>
              <a:latin typeface="Calibri" panose="020F0502020204030204"/>
            </a:endParaRPr>
          </a:p>
          <a:p>
            <a:pPr>
              <a:spcAft>
                <a:spcPts val="300"/>
              </a:spcAft>
            </a:pPr>
            <a:r>
              <a:rPr lang="en-GB" b="1" spc="-30" dirty="0">
                <a:solidFill>
                  <a:prstClr val="black"/>
                </a:solidFill>
                <a:latin typeface="Calibri" panose="020F0502020204030204"/>
              </a:rPr>
              <a:t>Benefits – </a:t>
            </a:r>
            <a:r>
              <a:rPr lang="en-GB" spc="-30" dirty="0">
                <a:solidFill>
                  <a:prstClr val="black"/>
                </a:solidFill>
                <a:latin typeface="Calibri" panose="020F0502020204030204"/>
              </a:rPr>
              <a:t>This standard will help IMs and RUs to </a:t>
            </a:r>
            <a:r>
              <a:rPr lang="en-GB" sz="1800"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reduce exposure to the hazards normally associated with low adhesion at known high-risk sites, such as a</a:t>
            </a:r>
            <a:r>
              <a:rPr lang="en-GB" sz="1800" spc="-30" dirty="0">
                <a:solidFill>
                  <a:srgbClr val="414043"/>
                </a:solidFill>
                <a:effectLst/>
                <a:latin typeface="Calibri" panose="020F0502020204030204" pitchFamily="34" charset="0"/>
                <a:ea typeface="Times New Roman" panose="02020603050405020304" pitchFamily="18" charset="0"/>
                <a:cs typeface="Times New Roman" panose="02020603050405020304" pitchFamily="18" charset="0"/>
              </a:rPr>
              <a:t>dverse events involving trains travelling too far or too fast; and situations where trains struggle to start, accelerate or maintain their speed, which can lead to longer journey times and delays to services.</a:t>
            </a:r>
          </a:p>
          <a:p>
            <a:pPr>
              <a:spcAft>
                <a:spcPts val="300"/>
              </a:spcAft>
            </a:pPr>
            <a:r>
              <a:rPr lang="en-GB" sz="1800"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This ‘important and essential’ contribution to industry is expected to deliver a value of around £1.1 million over five years.</a:t>
            </a:r>
          </a:p>
          <a:p>
            <a:pPr>
              <a:spcAft>
                <a:spcPts val="600"/>
              </a:spcAft>
              <a:defRPr/>
            </a:pPr>
            <a:endParaRPr kumimoji="0" lang="en-GB" sz="400" b="1" i="0" u="none" strike="noStrike" kern="1200" cap="none" spc="-30" normalizeH="0" baseline="0" noProof="0" dirty="0">
              <a:ln>
                <a:noFill/>
              </a:ln>
              <a:solidFill>
                <a:prstClr val="black"/>
              </a:solidFill>
              <a:effectLst/>
              <a:uLnTx/>
              <a:uFillTx/>
              <a:latin typeface="Calibri" panose="020F0502020204030204"/>
              <a:ea typeface="+mn-ea"/>
              <a:cs typeface="+mn-cs"/>
            </a:endParaRPr>
          </a:p>
          <a:p>
            <a:pPr>
              <a:spcAft>
                <a:spcPts val="600"/>
              </a:spcAft>
              <a:defRPr/>
            </a:pPr>
            <a:r>
              <a:rPr kumimoji="0" lang="en-GB" sz="1800" b="1" i="0" u="none" strike="noStrike" kern="1200" cap="none" spc="-30" normalizeH="0" baseline="0" noProof="0" dirty="0">
                <a:ln>
                  <a:noFill/>
                </a:ln>
                <a:solidFill>
                  <a:prstClr val="black"/>
                </a:solidFill>
                <a:effectLst/>
                <a:uLnTx/>
                <a:uFillTx/>
                <a:latin typeface="Calibri" panose="020F0502020204030204"/>
                <a:ea typeface="+mn-ea"/>
                <a:cs typeface="+mn-cs"/>
              </a:rPr>
              <a:t>Audience – </a:t>
            </a:r>
            <a:r>
              <a:rPr lang="en-GB" sz="1800"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For those responsible for managing low adhesion and operational standards.</a:t>
            </a:r>
          </a:p>
          <a:p>
            <a:pPr>
              <a:spcAft>
                <a:spcPts val="600"/>
              </a:spcAft>
              <a:defRPr/>
            </a:pPr>
            <a:endPar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endParaRPr>
          </a:p>
        </p:txBody>
      </p:sp>
      <p:pic>
        <p:nvPicPr>
          <p:cNvPr id="26" name="Picture 25">
            <a:hlinkClick r:id="rId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7" name="Picture 26">
            <a:hlinkClick r:id="rId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8"/>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8" name="Rectangle: Rounded Corners 37">
            <a:extLst>
              <a:ext uri="{FF2B5EF4-FFF2-40B4-BE49-F238E27FC236}">
                <a16:creationId xmlns:a16="http://schemas.microsoft.com/office/drawing/2014/main" id="{292244ED-13B8-4D60-8C50-5FF5821548D7}"/>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9"/>
          <a:stretch>
            <a:fillRect/>
          </a:stretch>
        </p:blipFill>
        <p:spPr>
          <a:xfrm>
            <a:off x="10395930" y="542761"/>
            <a:ext cx="755970" cy="755970"/>
          </a:xfrm>
          <a:prstGeom prst="rect">
            <a:avLst/>
          </a:prstGeom>
        </p:spPr>
      </p:pic>
      <p:pic>
        <p:nvPicPr>
          <p:cNvPr id="13" name="Picture 12" descr="Icon&#10;&#10;Description automatically generated">
            <a:extLst>
              <a:ext uri="{FF2B5EF4-FFF2-40B4-BE49-F238E27FC236}">
                <a16:creationId xmlns:a16="http://schemas.microsoft.com/office/drawing/2014/main" id="{4CDF3A7A-7AB5-48B8-ACEC-F5A3C5B3199B}"/>
              </a:ext>
            </a:extLst>
          </p:cNvPr>
          <p:cNvPicPr>
            <a:picLocks noChangeAspect="1"/>
          </p:cNvPicPr>
          <p:nvPr/>
        </p:nvPicPr>
        <p:blipFill rotWithShape="1">
          <a:blip r:embed="rId10">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pic>
        <p:nvPicPr>
          <p:cNvPr id="14" name="Picture 13">
            <a:hlinkClick r:id="" action="ppaction://hlinkshowjump?jump=endshow"/>
            <a:extLst>
              <a:ext uri="{FF2B5EF4-FFF2-40B4-BE49-F238E27FC236}">
                <a16:creationId xmlns:a16="http://schemas.microsoft.com/office/drawing/2014/main" id="{6F3065FF-005A-4583-B09B-6E142D196C7C}"/>
              </a:ext>
            </a:extLst>
          </p:cNvPr>
          <p:cNvPicPr>
            <a:picLocks noChangeAspect="1"/>
          </p:cNvPicPr>
          <p:nvPr/>
        </p:nvPicPr>
        <p:blipFill>
          <a:blip r:embed="rId11"/>
          <a:stretch>
            <a:fillRect/>
          </a:stretch>
        </p:blipFill>
        <p:spPr>
          <a:xfrm>
            <a:off x="89371" y="6016808"/>
            <a:ext cx="720000" cy="692039"/>
          </a:xfrm>
          <a:prstGeom prst="rect">
            <a:avLst/>
          </a:prstGeom>
        </p:spPr>
      </p:pic>
    </p:spTree>
    <p:extLst>
      <p:ext uri="{BB962C8B-B14F-4D97-AF65-F5344CB8AC3E}">
        <p14:creationId xmlns:p14="http://schemas.microsoft.com/office/powerpoint/2010/main" val="208039319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A83D4C-E67E-4966-8E87-E6F6E981E63F}"/>
              </a:ext>
            </a:extLst>
          </p:cNvPr>
          <p:cNvPicPr>
            <a:picLocks noChangeAspect="1"/>
          </p:cNvPicPr>
          <p:nvPr/>
        </p:nvPicPr>
        <p:blipFill>
          <a:blip r:embed="rId3"/>
          <a:stretch>
            <a:fillRect/>
          </a:stretch>
        </p:blipFill>
        <p:spPr>
          <a:xfrm>
            <a:off x="256864" y="527906"/>
            <a:ext cx="720000" cy="720000"/>
          </a:xfrm>
          <a:prstGeom prst="rect">
            <a:avLst/>
          </a:prstGeom>
        </p:spPr>
      </p:pic>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44317"/>
            <a:ext cx="10065867" cy="720000"/>
          </a:xfrm>
          <a:prstGeom prst="roundRect">
            <a:avLst>
              <a:gd name="adj" fmla="val 30718"/>
            </a:avLst>
          </a:prstGeom>
          <a:solidFill>
            <a:srgbClr val="141B4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One new piece of Railway Related Legislation news has been published since March 2022 </a:t>
            </a:r>
          </a:p>
        </p:txBody>
      </p:sp>
      <p:pic>
        <p:nvPicPr>
          <p:cNvPr id="16" name="Picture 15">
            <a:hlinkClick r:id="rId4" action="ppaction://hlinksldjump" highlightClick="1"/>
            <a:extLst>
              <a:ext uri="{FF2B5EF4-FFF2-40B4-BE49-F238E27FC236}">
                <a16:creationId xmlns:a16="http://schemas.microsoft.com/office/drawing/2014/main" id="{09055B63-A57B-430D-AE85-F7536B1D6ADE}"/>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18" name="Picture 17">
            <a:hlinkClick r:id="rId6" action="ppaction://hlinksldjump"/>
            <a:extLst>
              <a:ext uri="{FF2B5EF4-FFF2-40B4-BE49-F238E27FC236}">
                <a16:creationId xmlns:a16="http://schemas.microsoft.com/office/drawing/2014/main" id="{51D542A7-22F3-46AB-9564-72D5EC701265}"/>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0" name="Title 1">
            <a:extLst>
              <a:ext uri="{FF2B5EF4-FFF2-40B4-BE49-F238E27FC236}">
                <a16:creationId xmlns:a16="http://schemas.microsoft.com/office/drawing/2014/main" id="{7D648F7E-BDF6-4D53-807E-EA751D50DCFF}"/>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7" name="Rectangle: Rounded Corners 36">
            <a:extLst>
              <a:ext uri="{FF2B5EF4-FFF2-40B4-BE49-F238E27FC236}">
                <a16:creationId xmlns:a16="http://schemas.microsoft.com/office/drawing/2014/main" id="{AF1E806A-0944-4C21-A55A-9BB101C0720A}"/>
              </a:ext>
            </a:extLst>
          </p:cNvPr>
          <p:cNvSpPr/>
          <p:nvPr/>
        </p:nvSpPr>
        <p:spPr>
          <a:xfrm>
            <a:off x="1093132" y="1330719"/>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pPr>
            <a:r>
              <a:rPr lang="en-GB" sz="1800" b="1" spc="-30" dirty="0">
                <a:solidFill>
                  <a:schemeClr val="tx1"/>
                </a:solidFill>
                <a:effectLst/>
                <a:ea typeface="Calibri" panose="020F0502020204030204" pitchFamily="34" charset="0"/>
              </a:rPr>
              <a:t>The Railways (Interoperability) Regulations 2011 (as amended) (RIR) post-implementation review report. </a:t>
            </a:r>
          </a:p>
          <a:p>
            <a:pPr>
              <a:spcAft>
                <a:spcPts val="600"/>
              </a:spcAft>
            </a:pPr>
            <a:r>
              <a:rPr lang="en-GB" spc="-30" dirty="0">
                <a:solidFill>
                  <a:schemeClr val="tx1"/>
                </a:solidFill>
                <a:ea typeface="Calibri" panose="020F0502020204030204" pitchFamily="34" charset="0"/>
              </a:rPr>
              <a:t>The</a:t>
            </a:r>
            <a:r>
              <a:rPr lang="en-GB" b="1" spc="-30" dirty="0">
                <a:solidFill>
                  <a:schemeClr val="tx1"/>
                </a:solidFill>
                <a:ea typeface="Calibri" panose="020F0502020204030204" pitchFamily="34" charset="0"/>
              </a:rPr>
              <a:t> </a:t>
            </a:r>
            <a:r>
              <a:rPr lang="en-GB" sz="1800" spc="-30" dirty="0">
                <a:solidFill>
                  <a:schemeClr val="tx1"/>
                </a:solidFill>
                <a:effectLst/>
                <a:ea typeface="Calibri" panose="020F0502020204030204" pitchFamily="34" charset="0"/>
              </a:rPr>
              <a:t>report, published by The Department of Transport (</a:t>
            </a:r>
            <a:r>
              <a:rPr lang="en-GB" sz="1800" spc="-30" dirty="0" err="1">
                <a:solidFill>
                  <a:schemeClr val="tx1"/>
                </a:solidFill>
                <a:effectLst/>
                <a:ea typeface="Calibri" panose="020F0502020204030204" pitchFamily="34" charset="0"/>
              </a:rPr>
              <a:t>DfT</a:t>
            </a:r>
            <a:r>
              <a:rPr lang="en-GB" sz="1800" spc="-30" dirty="0">
                <a:solidFill>
                  <a:schemeClr val="tx1"/>
                </a:solidFill>
                <a:effectLst/>
                <a:ea typeface="Calibri" panose="020F0502020204030204" pitchFamily="34" charset="0"/>
              </a:rPr>
              <a:t>) recommends that the regulations should be amended, with three main recommendations. These are to:</a:t>
            </a:r>
          </a:p>
          <a:p>
            <a:pPr marL="342900" lvl="0" indent="-342900">
              <a:spcAft>
                <a:spcPts val="600"/>
              </a:spcAft>
              <a:buFont typeface="+mj-lt"/>
              <a:buAutoNum type="arabicPeriod"/>
            </a:pPr>
            <a:r>
              <a:rPr lang="en-GB" sz="1800" spc="-30" dirty="0">
                <a:solidFill>
                  <a:schemeClr val="tx1"/>
                </a:solidFill>
                <a:effectLst/>
                <a:ea typeface="Times New Roman" panose="02020603050405020304" pitchFamily="18" charset="0"/>
              </a:rPr>
              <a:t>issue updated guidance to provide additional clarity about how the regulations operate; </a:t>
            </a:r>
            <a:endParaRPr lang="en-GB" sz="1800" spc="-30" dirty="0">
              <a:solidFill>
                <a:schemeClr val="tx1"/>
              </a:solidFill>
              <a:effectLst/>
              <a:ea typeface="Calibri" panose="020F0502020204030204" pitchFamily="34" charset="0"/>
            </a:endParaRPr>
          </a:p>
          <a:p>
            <a:pPr marL="342900" lvl="0" indent="-342900">
              <a:spcAft>
                <a:spcPts val="600"/>
              </a:spcAft>
              <a:buFont typeface="+mj-lt"/>
              <a:buAutoNum type="arabicPeriod"/>
            </a:pPr>
            <a:r>
              <a:rPr lang="en-GB" sz="1800" spc="-30" dirty="0">
                <a:solidFill>
                  <a:schemeClr val="tx1"/>
                </a:solidFill>
                <a:effectLst/>
                <a:ea typeface="Times New Roman" panose="02020603050405020304" pitchFamily="18" charset="0"/>
              </a:rPr>
              <a:t>explore making better use of existing provisions within the regulations; and </a:t>
            </a:r>
            <a:endParaRPr lang="en-GB" sz="1800" spc="-30" dirty="0">
              <a:solidFill>
                <a:schemeClr val="tx1"/>
              </a:solidFill>
              <a:effectLst/>
              <a:ea typeface="Calibri" panose="020F0502020204030204" pitchFamily="34" charset="0"/>
            </a:endParaRPr>
          </a:p>
          <a:p>
            <a:pPr marL="342900" lvl="0" indent="-342900">
              <a:spcAft>
                <a:spcPts val="600"/>
              </a:spcAft>
              <a:buFont typeface="+mj-lt"/>
              <a:buAutoNum type="arabicPeriod"/>
            </a:pPr>
            <a:r>
              <a:rPr lang="en-GB" sz="1800" spc="-30" dirty="0">
                <a:solidFill>
                  <a:schemeClr val="tx1"/>
                </a:solidFill>
                <a:effectLst/>
                <a:ea typeface="Times New Roman" panose="02020603050405020304" pitchFamily="18" charset="0"/>
              </a:rPr>
              <a:t>engage further with the rail industry to develop and assess options for potential legislative changes to RIR 2011.</a:t>
            </a:r>
            <a:endParaRPr lang="en-GB" sz="1800" spc="-30" dirty="0">
              <a:solidFill>
                <a:schemeClr val="tx1"/>
              </a:solidFill>
              <a:effectLst/>
              <a:ea typeface="Calibri" panose="020F0502020204030204" pitchFamily="34" charset="0"/>
            </a:endParaRPr>
          </a:p>
          <a:p>
            <a:pPr>
              <a:spcAft>
                <a:spcPts val="600"/>
              </a:spcAft>
            </a:pPr>
            <a:r>
              <a:rPr lang="en-GB" sz="1800" spc="-30" dirty="0">
                <a:solidFill>
                  <a:schemeClr val="tx1"/>
                </a:solidFill>
                <a:effectLst/>
                <a:ea typeface="Calibri" panose="020F0502020204030204" pitchFamily="34" charset="0"/>
              </a:rPr>
              <a:t>The full report can be found</a:t>
            </a:r>
            <a:r>
              <a:rPr lang="en-GB" sz="1800" spc="-30" dirty="0">
                <a:effectLst/>
                <a:ea typeface="Calibri" panose="020F0502020204030204" pitchFamily="34" charset="0"/>
              </a:rPr>
              <a:t> </a:t>
            </a:r>
            <a:r>
              <a:rPr lang="en-GB" sz="1800" u="sng" spc="-30" dirty="0">
                <a:solidFill>
                  <a:srgbClr val="0563C1"/>
                </a:solidFill>
                <a:effectLst/>
                <a:ea typeface="Calibri" panose="020F0502020204030204" pitchFamily="34" charset="0"/>
                <a:hlinkClick r:id="rId8"/>
              </a:rPr>
              <a:t>here</a:t>
            </a:r>
            <a:r>
              <a:rPr lang="en-GB" sz="1800" spc="-30" dirty="0">
                <a:effectLst/>
                <a:ea typeface="Calibri" panose="020F0502020204030204" pitchFamily="34" charset="0"/>
              </a:rPr>
              <a:t>. </a:t>
            </a:r>
            <a:endParaRPr lang="en-GB" sz="1800" spc="-30" dirty="0">
              <a:solidFill>
                <a:schemeClr val="tx1"/>
              </a:solidFill>
              <a:effectLst/>
              <a:ea typeface="Calibri" panose="020F0502020204030204" pitchFamily="34" charset="0"/>
            </a:endParaRPr>
          </a:p>
          <a:p>
            <a:pPr>
              <a:spcAft>
                <a:spcPts val="600"/>
              </a:spcAft>
            </a:pPr>
            <a:endParaRPr lang="en-GB" sz="1200" spc="-30" dirty="0">
              <a:solidFill>
                <a:schemeClr val="tx1"/>
              </a:solidFill>
              <a:effectLst/>
              <a:ea typeface="Calibri" panose="020F0502020204030204" pitchFamily="34" charset="0"/>
            </a:endParaRPr>
          </a:p>
          <a:p>
            <a:pPr>
              <a:spcAft>
                <a:spcPts val="600"/>
              </a:spcAft>
            </a:pPr>
            <a:r>
              <a:rPr lang="en-GB" b="1" spc="-30" dirty="0">
                <a:solidFill>
                  <a:schemeClr val="tx1"/>
                </a:solidFill>
                <a:ea typeface="Calibri" panose="020F0502020204030204" pitchFamily="34" charset="0"/>
              </a:rPr>
              <a:t>Interoperability Guidance</a:t>
            </a:r>
            <a:endParaRPr lang="en-GB" sz="1800" b="1" spc="-30" dirty="0">
              <a:solidFill>
                <a:schemeClr val="tx1"/>
              </a:solidFill>
              <a:effectLst/>
              <a:ea typeface="Calibri" panose="020F0502020204030204" pitchFamily="34" charset="0"/>
            </a:endParaRPr>
          </a:p>
          <a:p>
            <a:pPr>
              <a:spcAft>
                <a:spcPts val="600"/>
              </a:spcAft>
            </a:pPr>
            <a:r>
              <a:rPr lang="en-GB" sz="1800" spc="-30" dirty="0">
                <a:solidFill>
                  <a:schemeClr val="tx1"/>
                </a:solidFill>
                <a:effectLst/>
                <a:ea typeface="Calibri" panose="020F0502020204030204" pitchFamily="34" charset="0"/>
              </a:rPr>
              <a:t>The </a:t>
            </a:r>
            <a:r>
              <a:rPr lang="en-GB" sz="1800" spc="-30" dirty="0" err="1">
                <a:solidFill>
                  <a:schemeClr val="tx1"/>
                </a:solidFill>
                <a:effectLst/>
                <a:ea typeface="Calibri" panose="020F0502020204030204" pitchFamily="34" charset="0"/>
              </a:rPr>
              <a:t>DfT</a:t>
            </a:r>
            <a:r>
              <a:rPr lang="en-GB" sz="1800" spc="-30" dirty="0">
                <a:solidFill>
                  <a:schemeClr val="tx1"/>
                </a:solidFill>
                <a:effectLst/>
                <a:ea typeface="Calibri" panose="020F0502020204030204" pitchFamily="34" charset="0"/>
              </a:rPr>
              <a:t> has </a:t>
            </a:r>
            <a:r>
              <a:rPr lang="en-GB" spc="-30" dirty="0">
                <a:solidFill>
                  <a:schemeClr val="tx1"/>
                </a:solidFill>
                <a:ea typeface="Calibri" panose="020F0502020204030204" pitchFamily="34" charset="0"/>
              </a:rPr>
              <a:t>published new interoperability guidance. </a:t>
            </a:r>
            <a:r>
              <a:rPr lang="en-GB" sz="1800" spc="-30" dirty="0">
                <a:solidFill>
                  <a:schemeClr val="tx1"/>
                </a:solidFill>
                <a:effectLst/>
                <a:ea typeface="Calibri" panose="020F0502020204030204" pitchFamily="34" charset="0"/>
              </a:rPr>
              <a:t>This</a:t>
            </a:r>
            <a:br>
              <a:rPr lang="en-GB" sz="1800" spc="-30" dirty="0">
                <a:solidFill>
                  <a:schemeClr val="tx1"/>
                </a:solidFill>
                <a:effectLst/>
                <a:ea typeface="Calibri" panose="020F0502020204030204" pitchFamily="34" charset="0"/>
              </a:rPr>
            </a:br>
            <a:r>
              <a:rPr lang="en-GB" sz="1800" spc="-30" dirty="0">
                <a:solidFill>
                  <a:schemeClr val="tx1"/>
                </a:solidFill>
                <a:effectLst/>
                <a:ea typeface="Calibri" panose="020F0502020204030204" pitchFamily="34" charset="0"/>
              </a:rPr>
              <a:t>guidance aims to provide an overview of the interoperability</a:t>
            </a:r>
            <a:br>
              <a:rPr lang="en-GB" sz="1800" spc="-30" dirty="0">
                <a:solidFill>
                  <a:schemeClr val="tx1"/>
                </a:solidFill>
                <a:effectLst/>
                <a:ea typeface="Calibri" panose="020F0502020204030204" pitchFamily="34" charset="0"/>
              </a:rPr>
            </a:br>
            <a:r>
              <a:rPr lang="en-GB" sz="1800" spc="-30" dirty="0">
                <a:solidFill>
                  <a:schemeClr val="tx1"/>
                </a:solidFill>
                <a:effectLst/>
                <a:ea typeface="Calibri" panose="020F0502020204030204" pitchFamily="34" charset="0"/>
              </a:rPr>
              <a:t>framework and the obligations stakeholders have at various</a:t>
            </a:r>
            <a:br>
              <a:rPr lang="en-GB" sz="1800" spc="-30" dirty="0">
                <a:solidFill>
                  <a:schemeClr val="tx1"/>
                </a:solidFill>
                <a:effectLst/>
                <a:ea typeface="Calibri" panose="020F0502020204030204" pitchFamily="34" charset="0"/>
              </a:rPr>
            </a:br>
            <a:r>
              <a:rPr lang="en-GB" sz="1800" spc="-30" dirty="0">
                <a:solidFill>
                  <a:schemeClr val="tx1"/>
                </a:solidFill>
                <a:effectLst/>
                <a:ea typeface="Calibri" panose="020F0502020204030204" pitchFamily="34" charset="0"/>
              </a:rPr>
              <a:t>stages in the lifecycle of a rail project, it covers the stages</a:t>
            </a:r>
            <a:br>
              <a:rPr lang="en-GB" sz="1800" spc="-30" dirty="0">
                <a:solidFill>
                  <a:schemeClr val="tx1"/>
                </a:solidFill>
                <a:effectLst/>
                <a:ea typeface="Calibri" panose="020F0502020204030204" pitchFamily="34" charset="0"/>
              </a:rPr>
            </a:br>
            <a:r>
              <a:rPr lang="en-GB" sz="1800" spc="-30" dirty="0">
                <a:solidFill>
                  <a:schemeClr val="tx1"/>
                </a:solidFill>
                <a:effectLst/>
                <a:ea typeface="Calibri" panose="020F0502020204030204" pitchFamily="34" charset="0"/>
              </a:rPr>
              <a:t>from the design and construction of a structural subsystem</a:t>
            </a:r>
            <a:br>
              <a:rPr lang="en-GB" sz="1800" spc="-30" dirty="0">
                <a:solidFill>
                  <a:schemeClr val="tx1"/>
                </a:solidFill>
                <a:effectLst/>
                <a:ea typeface="Calibri" panose="020F0502020204030204" pitchFamily="34" charset="0"/>
              </a:rPr>
            </a:br>
            <a:r>
              <a:rPr lang="en-GB" sz="1800" spc="-30" dirty="0">
                <a:solidFill>
                  <a:schemeClr val="tx1"/>
                </a:solidFill>
                <a:effectLst/>
                <a:ea typeface="Calibri" panose="020F0502020204030204" pitchFamily="34" charset="0"/>
              </a:rPr>
              <a:t>through to its use on the rail system. </a:t>
            </a:r>
            <a:br>
              <a:rPr lang="en-GB" sz="1800" spc="-30" dirty="0">
                <a:solidFill>
                  <a:schemeClr val="tx1"/>
                </a:solidFill>
                <a:effectLst/>
                <a:ea typeface="Calibri" panose="020F0502020204030204" pitchFamily="34" charset="0"/>
              </a:rPr>
            </a:br>
            <a:r>
              <a:rPr lang="en-GB" sz="1800" spc="-30" dirty="0">
                <a:solidFill>
                  <a:schemeClr val="tx1"/>
                </a:solidFill>
                <a:effectLst/>
                <a:ea typeface="Calibri" panose="020F0502020204030204" pitchFamily="34" charset="0"/>
              </a:rPr>
              <a:t>This guidance can be found </a:t>
            </a:r>
            <a:r>
              <a:rPr lang="en-GB" sz="1800" u="sng" spc="-30" dirty="0">
                <a:solidFill>
                  <a:srgbClr val="0563C1"/>
                </a:solidFill>
                <a:effectLst/>
                <a:ea typeface="Calibri" panose="020F0502020204030204" pitchFamily="34" charset="0"/>
                <a:hlinkClick r:id="rId9"/>
              </a:rPr>
              <a:t>here</a:t>
            </a:r>
            <a:r>
              <a:rPr lang="en-GB" sz="1800" spc="-30" dirty="0">
                <a:effectLst/>
                <a:ea typeface="Calibri" panose="020F0502020204030204" pitchFamily="34" charset="0"/>
              </a:rPr>
              <a:t>.</a:t>
            </a:r>
          </a:p>
          <a:p>
            <a:pPr>
              <a:spcAft>
                <a:spcPts val="600"/>
              </a:spcAft>
            </a:pPr>
            <a:endParaRPr lang="en-GB" sz="1800" dirty="0">
              <a:solidFill>
                <a:schemeClr val="tx1"/>
              </a:solidFill>
              <a:effectLst/>
              <a:ea typeface="Calibri" panose="020F0502020204030204" pitchFamily="34" charset="0"/>
            </a:endParaRPr>
          </a:p>
        </p:txBody>
      </p:sp>
      <p:sp>
        <p:nvSpPr>
          <p:cNvPr id="38" name="Rectangle: Rounded Corners 37">
            <a:extLst>
              <a:ext uri="{FF2B5EF4-FFF2-40B4-BE49-F238E27FC236}">
                <a16:creationId xmlns:a16="http://schemas.microsoft.com/office/drawing/2014/main" id="{C2DAD5A0-47B5-4428-BF69-BB2DEB0BA7B1}"/>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F218E3D-D9D6-4F7F-AEC0-CD1567F73C81}"/>
              </a:ext>
            </a:extLst>
          </p:cNvPr>
          <p:cNvPicPr>
            <a:picLocks noChangeAspect="1"/>
          </p:cNvPicPr>
          <p:nvPr/>
        </p:nvPicPr>
        <p:blipFill>
          <a:blip r:embed="rId10"/>
          <a:stretch>
            <a:fillRect/>
          </a:stretch>
        </p:blipFill>
        <p:spPr>
          <a:xfrm>
            <a:off x="6662534" y="4321969"/>
            <a:ext cx="4368407" cy="2322857"/>
          </a:xfrm>
          <a:prstGeom prst="rect">
            <a:avLst/>
          </a:prstGeom>
        </p:spPr>
      </p:pic>
      <p:sp>
        <p:nvSpPr>
          <p:cNvPr id="39" name="Rectangle: Rounded Corners 38">
            <a:extLst>
              <a:ext uri="{FF2B5EF4-FFF2-40B4-BE49-F238E27FC236}">
                <a16:creationId xmlns:a16="http://schemas.microsoft.com/office/drawing/2014/main" id="{5738A55C-4FBB-41D1-90A0-F23B1ECC1E38}"/>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41" name="Rectangle: Rounded Corners 40">
            <a:extLst>
              <a:ext uri="{FF2B5EF4-FFF2-40B4-BE49-F238E27FC236}">
                <a16:creationId xmlns:a16="http://schemas.microsoft.com/office/drawing/2014/main" id="{EFAF57A8-CE4C-45F1-AE25-771A52BAB915}"/>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grpSp>
        <p:nvGrpSpPr>
          <p:cNvPr id="42" name="Group 41">
            <a:extLst>
              <a:ext uri="{FF2B5EF4-FFF2-40B4-BE49-F238E27FC236}">
                <a16:creationId xmlns:a16="http://schemas.microsoft.com/office/drawing/2014/main" id="{06E19406-6B55-41DE-9CAE-36963E00FDE1}"/>
              </a:ext>
            </a:extLst>
          </p:cNvPr>
          <p:cNvGrpSpPr/>
          <p:nvPr/>
        </p:nvGrpSpPr>
        <p:grpSpPr>
          <a:xfrm>
            <a:off x="262400" y="2964625"/>
            <a:ext cx="720000" cy="720000"/>
            <a:chOff x="262400" y="2964625"/>
            <a:chExt cx="720000" cy="720000"/>
          </a:xfrm>
        </p:grpSpPr>
        <p:sp>
          <p:nvSpPr>
            <p:cNvPr id="43" name="Rectangle: Rounded Corners 42">
              <a:extLst>
                <a:ext uri="{FF2B5EF4-FFF2-40B4-BE49-F238E27FC236}">
                  <a16:creationId xmlns:a16="http://schemas.microsoft.com/office/drawing/2014/main" id="{31D711D7-376C-4593-AD4D-E2D22BC29202}"/>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4" name="Group 43">
              <a:extLst>
                <a:ext uri="{FF2B5EF4-FFF2-40B4-BE49-F238E27FC236}">
                  <a16:creationId xmlns:a16="http://schemas.microsoft.com/office/drawing/2014/main" id="{B1A26C14-2BD5-4A98-9709-E888214F712E}"/>
                </a:ext>
              </a:extLst>
            </p:cNvPr>
            <p:cNvGrpSpPr/>
            <p:nvPr/>
          </p:nvGrpSpPr>
          <p:grpSpPr>
            <a:xfrm>
              <a:off x="277476" y="2964625"/>
              <a:ext cx="686637" cy="681983"/>
              <a:chOff x="277476" y="2964625"/>
              <a:chExt cx="686637" cy="681983"/>
            </a:xfrm>
          </p:grpSpPr>
          <p:pic>
            <p:nvPicPr>
              <p:cNvPr id="45" name="Graphic 44" descr="Teacher with solid fill">
                <a:extLst>
                  <a:ext uri="{FF2B5EF4-FFF2-40B4-BE49-F238E27FC236}">
                    <a16:creationId xmlns:a16="http://schemas.microsoft.com/office/drawing/2014/main" id="{5D610F0D-D042-452E-BEF3-9E7442DF304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7476" y="2964625"/>
                <a:ext cx="613480" cy="613480"/>
              </a:xfrm>
              <a:prstGeom prst="rect">
                <a:avLst/>
              </a:prstGeom>
            </p:spPr>
          </p:pic>
          <p:sp>
            <p:nvSpPr>
              <p:cNvPr id="46" name="TextBox 45">
                <a:extLst>
                  <a:ext uri="{FF2B5EF4-FFF2-40B4-BE49-F238E27FC236}">
                    <a16:creationId xmlns:a16="http://schemas.microsoft.com/office/drawing/2014/main" id="{D18DA9E5-C172-4D6B-9AEF-F54B02C65C08}"/>
                  </a:ext>
                </a:extLst>
              </p:cNvPr>
              <p:cNvSpPr txBox="1"/>
              <p:nvPr/>
            </p:nvSpPr>
            <p:spPr>
              <a:xfrm>
                <a:off x="310839" y="3384998"/>
                <a:ext cx="653274"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Projects</a:t>
                </a:r>
              </a:p>
            </p:txBody>
          </p:sp>
        </p:grpSp>
      </p:grpSp>
      <p:pic>
        <p:nvPicPr>
          <p:cNvPr id="17" name="Picture 16">
            <a:hlinkClick r:id="" action="ppaction://hlinkshowjump?jump=endshow"/>
            <a:extLst>
              <a:ext uri="{FF2B5EF4-FFF2-40B4-BE49-F238E27FC236}">
                <a16:creationId xmlns:a16="http://schemas.microsoft.com/office/drawing/2014/main" id="{F81BEF53-36E1-477B-B250-47BD846BFFAD}"/>
              </a:ext>
            </a:extLst>
          </p:cNvPr>
          <p:cNvPicPr>
            <a:picLocks noChangeAspect="1"/>
          </p:cNvPicPr>
          <p:nvPr/>
        </p:nvPicPr>
        <p:blipFill>
          <a:blip r:embed="rId13"/>
          <a:stretch>
            <a:fillRect/>
          </a:stretch>
        </p:blipFill>
        <p:spPr>
          <a:xfrm>
            <a:off x="89371" y="6016808"/>
            <a:ext cx="720000" cy="692039"/>
          </a:xfrm>
          <a:prstGeom prst="rect">
            <a:avLst/>
          </a:prstGeom>
        </p:spPr>
      </p:pic>
    </p:spTree>
    <p:extLst>
      <p:ext uri="{BB962C8B-B14F-4D97-AF65-F5344CB8AC3E}">
        <p14:creationId xmlns:p14="http://schemas.microsoft.com/office/powerpoint/2010/main" val="4278687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p159:morph option="byObject"/>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Rounded Corners 95">
            <a:hlinkClick r:id="rId3" highlightClick="1"/>
            <a:extLst>
              <a:ext uri="{FF2B5EF4-FFF2-40B4-BE49-F238E27FC236}">
                <a16:creationId xmlns:a16="http://schemas.microsoft.com/office/drawing/2014/main" id="{CD7569DD-3719-4B53-91BD-09854E05A764}"/>
              </a:ext>
            </a:extLst>
          </p:cNvPr>
          <p:cNvSpPr/>
          <p:nvPr/>
        </p:nvSpPr>
        <p:spPr>
          <a:xfrm>
            <a:off x="1073188" y="160730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COP0019 Issue 6 - Action to be Taken in the Event of an Accident or Incident Involving OTP</a:t>
            </a:r>
          </a:p>
        </p:txBody>
      </p:sp>
      <p:sp>
        <p:nvSpPr>
          <p:cNvPr id="18" name="Rectangle: Rounded Corners 17">
            <a:hlinkClick r:id="rId4" highlightClick="1"/>
            <a:extLst>
              <a:ext uri="{FF2B5EF4-FFF2-40B4-BE49-F238E27FC236}">
                <a16:creationId xmlns:a16="http://schemas.microsoft.com/office/drawing/2014/main" id="{F25F071E-2C67-4693-826A-4752657AA326}"/>
              </a:ext>
            </a:extLst>
          </p:cNvPr>
          <p:cNvSpPr/>
          <p:nvPr/>
        </p:nvSpPr>
        <p:spPr>
          <a:xfrm>
            <a:off x="1073188" y="798667"/>
            <a:ext cx="10065867" cy="720000"/>
          </a:xfrm>
          <a:prstGeom prst="roundRect">
            <a:avLst>
              <a:gd name="adj" fmla="val 30718"/>
            </a:avLst>
          </a:prstGeom>
          <a:solidFill>
            <a:srgbClr val="B3D5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6</a:t>
            </a: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 Non RSSB standards have been published on the RSSB website</a:t>
            </a:r>
          </a:p>
        </p:txBody>
      </p:sp>
      <p:sp>
        <p:nvSpPr>
          <p:cNvPr id="19" name="Title 1">
            <a:extLst>
              <a:ext uri="{FF2B5EF4-FFF2-40B4-BE49-F238E27FC236}">
                <a16:creationId xmlns:a16="http://schemas.microsoft.com/office/drawing/2014/main" id="{4B503AFA-FD29-48AD-B982-2EB8B766ECBC}"/>
              </a:ext>
            </a:extLst>
          </p:cNvPr>
          <p:cNvSpPr txBox="1">
            <a:spLocks/>
          </p:cNvSpPr>
          <p:nvPr/>
        </p:nvSpPr>
        <p:spPr>
          <a:xfrm>
            <a:off x="2402722" y="6466360"/>
            <a:ext cx="7386554" cy="39021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standard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17" name="Picture 16">
            <a:hlinkClick r:id="rId5" action="ppaction://hlinksldjump" highlightClick="1"/>
            <a:extLst>
              <a:ext uri="{FF2B5EF4-FFF2-40B4-BE49-F238E27FC236}">
                <a16:creationId xmlns:a16="http://schemas.microsoft.com/office/drawing/2014/main" id="{84F88C3D-5EB3-4C4F-A65F-5B7B9D6B942A}"/>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0" name="Picture 19">
            <a:hlinkClick r:id="rId7" action="ppaction://hlinksldjump"/>
            <a:extLst>
              <a:ext uri="{FF2B5EF4-FFF2-40B4-BE49-F238E27FC236}">
                <a16:creationId xmlns:a16="http://schemas.microsoft.com/office/drawing/2014/main" id="{E9248DA4-BE2F-413C-A699-A7A5259B8B7C}"/>
              </a:ext>
            </a:extLst>
          </p:cNvPr>
          <p:cNvPicPr>
            <a:picLocks noChangeAspect="1"/>
          </p:cNvPicPr>
          <p:nvPr/>
        </p:nvPicPr>
        <p:blipFill>
          <a:blip r:embed="rId8"/>
          <a:stretch>
            <a:fillRect/>
          </a:stretch>
        </p:blipFill>
        <p:spPr>
          <a:xfrm>
            <a:off x="11290478" y="157163"/>
            <a:ext cx="755970" cy="755970"/>
          </a:xfrm>
          <a:prstGeom prst="rect">
            <a:avLst/>
          </a:prstGeom>
        </p:spPr>
      </p:pic>
      <p:pic>
        <p:nvPicPr>
          <p:cNvPr id="24" name="Picture 23">
            <a:hlinkClick r:id="rId3"/>
            <a:extLst>
              <a:ext uri="{FF2B5EF4-FFF2-40B4-BE49-F238E27FC236}">
                <a16:creationId xmlns:a16="http://schemas.microsoft.com/office/drawing/2014/main" id="{E4553271-2344-4312-85F6-BF958EB44518}"/>
              </a:ext>
            </a:extLst>
          </p:cNvPr>
          <p:cNvPicPr>
            <a:picLocks noChangeAspect="1"/>
          </p:cNvPicPr>
          <p:nvPr/>
        </p:nvPicPr>
        <p:blipFill>
          <a:blip r:embed="rId9"/>
          <a:stretch>
            <a:fillRect/>
          </a:stretch>
        </p:blipFill>
        <p:spPr>
          <a:xfrm>
            <a:off x="10481004" y="1587113"/>
            <a:ext cx="755970" cy="755970"/>
          </a:xfrm>
          <a:prstGeom prst="rect">
            <a:avLst/>
          </a:prstGeom>
        </p:spPr>
      </p:pic>
      <p:sp>
        <p:nvSpPr>
          <p:cNvPr id="31" name="Title 1">
            <a:extLst>
              <a:ext uri="{FF2B5EF4-FFF2-40B4-BE49-F238E27FC236}">
                <a16:creationId xmlns:a16="http://schemas.microsoft.com/office/drawing/2014/main" id="{681A6B2B-7EB0-4330-AC04-B14040390B0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2" name="Rectangle: Rounded Corners 31">
            <a:hlinkClick r:id="rId10" highlightClick="1"/>
            <a:extLst>
              <a:ext uri="{FF2B5EF4-FFF2-40B4-BE49-F238E27FC236}">
                <a16:creationId xmlns:a16="http://schemas.microsoft.com/office/drawing/2014/main" id="{C8068DDE-E452-4BE2-BFCA-F214E5A102B7}"/>
              </a:ext>
            </a:extLst>
          </p:cNvPr>
          <p:cNvSpPr/>
          <p:nvPr/>
        </p:nvSpPr>
        <p:spPr>
          <a:xfrm>
            <a:off x="1063066" y="2410675"/>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COP0022 Issue 3 - Pulling Rail with Road-Rail Excavator Cranes </a:t>
            </a:r>
          </a:p>
        </p:txBody>
      </p:sp>
      <p:pic>
        <p:nvPicPr>
          <p:cNvPr id="33" name="Picture 32">
            <a:hlinkClick r:id="rId10"/>
            <a:extLst>
              <a:ext uri="{FF2B5EF4-FFF2-40B4-BE49-F238E27FC236}">
                <a16:creationId xmlns:a16="http://schemas.microsoft.com/office/drawing/2014/main" id="{98E61806-B53F-449B-92C8-3E752D1F1487}"/>
              </a:ext>
            </a:extLst>
          </p:cNvPr>
          <p:cNvPicPr>
            <a:picLocks noChangeAspect="1"/>
          </p:cNvPicPr>
          <p:nvPr/>
        </p:nvPicPr>
        <p:blipFill>
          <a:blip r:embed="rId9"/>
          <a:stretch>
            <a:fillRect/>
          </a:stretch>
        </p:blipFill>
        <p:spPr>
          <a:xfrm>
            <a:off x="10481004" y="2401244"/>
            <a:ext cx="755970" cy="755970"/>
          </a:xfrm>
          <a:prstGeom prst="rect">
            <a:avLst/>
          </a:prstGeom>
        </p:spPr>
      </p:pic>
      <p:sp>
        <p:nvSpPr>
          <p:cNvPr id="21" name="Rectangle: Rounded Corners 20">
            <a:hlinkClick r:id="" action="ppaction://noaction" highlightClick="1"/>
            <a:extLst>
              <a:ext uri="{FF2B5EF4-FFF2-40B4-BE49-F238E27FC236}">
                <a16:creationId xmlns:a16="http://schemas.microsoft.com/office/drawing/2014/main" id="{02838A74-E157-479F-B71F-0688A17EDDA0}"/>
              </a:ext>
            </a:extLst>
          </p:cNvPr>
          <p:cNvSpPr/>
          <p:nvPr/>
        </p:nvSpPr>
        <p:spPr>
          <a:xfrm>
            <a:off x="201765" y="798667"/>
            <a:ext cx="720000" cy="720000"/>
          </a:xfrm>
          <a:prstGeom prst="roundRect">
            <a:avLst>
              <a:gd name="adj" fmla="val 50000"/>
            </a:avLst>
          </a:prstGeom>
          <a:solidFill>
            <a:srgbClr val="B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itle 1">
            <a:extLst>
              <a:ext uri="{FF2B5EF4-FFF2-40B4-BE49-F238E27FC236}">
                <a16:creationId xmlns:a16="http://schemas.microsoft.com/office/drawing/2014/main" id="{2299011C-96B2-4307-8D69-D9A8A098D0C5}"/>
              </a:ext>
            </a:extLst>
          </p:cNvPr>
          <p:cNvSpPr txBox="1">
            <a:spLocks/>
          </p:cNvSpPr>
          <p:nvPr/>
        </p:nvSpPr>
        <p:spPr>
          <a:xfrm>
            <a:off x="201765" y="798667"/>
            <a:ext cx="720000" cy="72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black"/>
                </a:solidFill>
                <a:effectLst/>
                <a:uLnTx/>
                <a:uFillTx/>
                <a:latin typeface="Calibri" panose="020F0502020204030204"/>
                <a:ea typeface="+mj-ea"/>
                <a:cs typeface="+mj-cs"/>
              </a:rPr>
              <a:t>Non</a:t>
            </a:r>
            <a:br>
              <a:rPr kumimoji="0" lang="en-GB" sz="2000" b="0" i="0" u="none" strike="noStrike" kern="1200" cap="none" spc="-50" normalizeH="0" baseline="0" noProof="0" dirty="0">
                <a:ln>
                  <a:noFill/>
                </a:ln>
                <a:solidFill>
                  <a:prstClr val="black"/>
                </a:solidFill>
                <a:effectLst/>
                <a:uLnTx/>
                <a:uFillTx/>
                <a:latin typeface="Calibri" panose="020F0502020204030204"/>
                <a:ea typeface="+mj-ea"/>
                <a:cs typeface="+mj-cs"/>
              </a:rPr>
            </a:br>
            <a:r>
              <a:rPr kumimoji="0" lang="en-GB" sz="2000" b="0" i="0" u="none" strike="noStrike" kern="1200" cap="none" spc="-50" normalizeH="0" baseline="0" noProof="0" dirty="0">
                <a:ln>
                  <a:noFill/>
                </a:ln>
                <a:solidFill>
                  <a:prstClr val="black"/>
                </a:solidFill>
                <a:effectLst/>
                <a:uLnTx/>
                <a:uFillTx/>
                <a:latin typeface="Calibri" panose="020F0502020204030204"/>
                <a:ea typeface="+mj-ea"/>
                <a:cs typeface="+mj-cs"/>
              </a:rPr>
              <a:t>RSSB </a:t>
            </a:r>
            <a:endParaRPr kumimoji="0" lang="en-GB" sz="2000" b="0" i="1"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13" name="Rectangle: Rounded Corners 12">
            <a:hlinkClick r:id="rId11" highlightClick="1"/>
            <a:extLst>
              <a:ext uri="{FF2B5EF4-FFF2-40B4-BE49-F238E27FC236}">
                <a16:creationId xmlns:a16="http://schemas.microsoft.com/office/drawing/2014/main" id="{DF7A15A8-32A8-4051-BD68-9A87E2A6E13C}"/>
              </a:ext>
            </a:extLst>
          </p:cNvPr>
          <p:cNvSpPr/>
          <p:nvPr/>
        </p:nvSpPr>
        <p:spPr>
          <a:xfrm>
            <a:off x="1063066" y="3215375"/>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COP0027 Issue 5 - OTP Recovery </a:t>
            </a:r>
          </a:p>
        </p:txBody>
      </p:sp>
      <p:pic>
        <p:nvPicPr>
          <p:cNvPr id="14" name="Picture 13">
            <a:hlinkClick r:id="rId11"/>
            <a:extLst>
              <a:ext uri="{FF2B5EF4-FFF2-40B4-BE49-F238E27FC236}">
                <a16:creationId xmlns:a16="http://schemas.microsoft.com/office/drawing/2014/main" id="{65D1FB4D-598E-49E8-A89D-1E4CC9B2ED1A}"/>
              </a:ext>
            </a:extLst>
          </p:cNvPr>
          <p:cNvPicPr>
            <a:picLocks noChangeAspect="1"/>
          </p:cNvPicPr>
          <p:nvPr/>
        </p:nvPicPr>
        <p:blipFill>
          <a:blip r:embed="rId9"/>
          <a:stretch>
            <a:fillRect/>
          </a:stretch>
        </p:blipFill>
        <p:spPr>
          <a:xfrm>
            <a:off x="10481004" y="3195180"/>
            <a:ext cx="755970" cy="755970"/>
          </a:xfrm>
          <a:prstGeom prst="rect">
            <a:avLst/>
          </a:prstGeom>
        </p:spPr>
      </p:pic>
      <p:sp>
        <p:nvSpPr>
          <p:cNvPr id="15" name="Rectangle: Rounded Corners 14">
            <a:hlinkClick r:id="rId12" highlightClick="1"/>
            <a:extLst>
              <a:ext uri="{FF2B5EF4-FFF2-40B4-BE49-F238E27FC236}">
                <a16:creationId xmlns:a16="http://schemas.microsoft.com/office/drawing/2014/main" id="{D3FC6705-7FAD-4753-AD37-D2E1C67C891A}"/>
              </a:ext>
            </a:extLst>
          </p:cNvPr>
          <p:cNvSpPr/>
          <p:nvPr/>
        </p:nvSpPr>
        <p:spPr>
          <a:xfrm>
            <a:off x="1052944" y="3998422"/>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COP0035 Issue 2 - Plant Modules on Rail Wagons and Trailers </a:t>
            </a:r>
          </a:p>
        </p:txBody>
      </p:sp>
      <p:pic>
        <p:nvPicPr>
          <p:cNvPr id="16" name="Picture 15">
            <a:hlinkClick r:id="rId12"/>
            <a:extLst>
              <a:ext uri="{FF2B5EF4-FFF2-40B4-BE49-F238E27FC236}">
                <a16:creationId xmlns:a16="http://schemas.microsoft.com/office/drawing/2014/main" id="{1983B707-0FEA-41A4-AA2D-ABC46D93220B}"/>
              </a:ext>
            </a:extLst>
          </p:cNvPr>
          <p:cNvPicPr>
            <a:picLocks noChangeAspect="1"/>
          </p:cNvPicPr>
          <p:nvPr/>
        </p:nvPicPr>
        <p:blipFill>
          <a:blip r:embed="rId9"/>
          <a:stretch>
            <a:fillRect/>
          </a:stretch>
        </p:blipFill>
        <p:spPr>
          <a:xfrm>
            <a:off x="10481004" y="3988991"/>
            <a:ext cx="755970" cy="755970"/>
          </a:xfrm>
          <a:prstGeom prst="rect">
            <a:avLst/>
          </a:prstGeom>
        </p:spPr>
      </p:pic>
      <p:sp>
        <p:nvSpPr>
          <p:cNvPr id="23" name="Rectangle: Rounded Corners 22">
            <a:hlinkClick r:id="rId13" highlightClick="1"/>
            <a:extLst>
              <a:ext uri="{FF2B5EF4-FFF2-40B4-BE49-F238E27FC236}">
                <a16:creationId xmlns:a16="http://schemas.microsoft.com/office/drawing/2014/main" id="{9E36334A-F16C-4C6E-B74A-E57A6A00AD83}"/>
              </a:ext>
            </a:extLst>
          </p:cNvPr>
          <p:cNvSpPr/>
          <p:nvPr/>
        </p:nvSpPr>
        <p:spPr>
          <a:xfrm>
            <a:off x="1073188" y="4788417"/>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COP0036 Issue 2 - Planning for the Management of Points within Engineering Work Sites </a:t>
            </a:r>
          </a:p>
        </p:txBody>
      </p:sp>
      <p:sp>
        <p:nvSpPr>
          <p:cNvPr id="25" name="Rectangle: Rounded Corners 24">
            <a:hlinkClick r:id="rId14" highlightClick="1"/>
            <a:extLst>
              <a:ext uri="{FF2B5EF4-FFF2-40B4-BE49-F238E27FC236}">
                <a16:creationId xmlns:a16="http://schemas.microsoft.com/office/drawing/2014/main" id="{75960189-4F0A-4F0B-BA19-98B17CAD8F07}"/>
              </a:ext>
            </a:extLst>
          </p:cNvPr>
          <p:cNvSpPr/>
          <p:nvPr/>
        </p:nvSpPr>
        <p:spPr>
          <a:xfrm>
            <a:off x="1073188" y="5586169"/>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COP0037 Issue 3 - Haulage Capabilities of On Track Machines </a:t>
            </a:r>
          </a:p>
        </p:txBody>
      </p:sp>
      <p:pic>
        <p:nvPicPr>
          <p:cNvPr id="26" name="Picture 25">
            <a:hlinkClick r:id="rId13"/>
            <a:extLst>
              <a:ext uri="{FF2B5EF4-FFF2-40B4-BE49-F238E27FC236}">
                <a16:creationId xmlns:a16="http://schemas.microsoft.com/office/drawing/2014/main" id="{F6D992C3-60E4-4A21-B7C5-3E1932911615}"/>
              </a:ext>
            </a:extLst>
          </p:cNvPr>
          <p:cNvPicPr>
            <a:picLocks noChangeAspect="1"/>
          </p:cNvPicPr>
          <p:nvPr/>
        </p:nvPicPr>
        <p:blipFill>
          <a:blip r:embed="rId9"/>
          <a:stretch>
            <a:fillRect/>
          </a:stretch>
        </p:blipFill>
        <p:spPr>
          <a:xfrm>
            <a:off x="10481004" y="4768883"/>
            <a:ext cx="755970" cy="755970"/>
          </a:xfrm>
          <a:prstGeom prst="rect">
            <a:avLst/>
          </a:prstGeom>
        </p:spPr>
      </p:pic>
      <p:pic>
        <p:nvPicPr>
          <p:cNvPr id="27" name="Picture 26">
            <a:hlinkClick r:id="rId14"/>
            <a:extLst>
              <a:ext uri="{FF2B5EF4-FFF2-40B4-BE49-F238E27FC236}">
                <a16:creationId xmlns:a16="http://schemas.microsoft.com/office/drawing/2014/main" id="{89763699-D990-496E-9691-F66191F80772}"/>
              </a:ext>
            </a:extLst>
          </p:cNvPr>
          <p:cNvPicPr>
            <a:picLocks noChangeAspect="1"/>
          </p:cNvPicPr>
          <p:nvPr/>
        </p:nvPicPr>
        <p:blipFill>
          <a:blip r:embed="rId9"/>
          <a:stretch>
            <a:fillRect/>
          </a:stretch>
        </p:blipFill>
        <p:spPr>
          <a:xfrm>
            <a:off x="10481004" y="5562694"/>
            <a:ext cx="755970" cy="755970"/>
          </a:xfrm>
          <a:prstGeom prst="rect">
            <a:avLst/>
          </a:prstGeom>
        </p:spPr>
      </p:pic>
      <p:pic>
        <p:nvPicPr>
          <p:cNvPr id="28" name="Picture 27">
            <a:hlinkClick r:id="" action="ppaction://hlinkshowjump?jump=endshow"/>
            <a:extLst>
              <a:ext uri="{FF2B5EF4-FFF2-40B4-BE49-F238E27FC236}">
                <a16:creationId xmlns:a16="http://schemas.microsoft.com/office/drawing/2014/main" id="{4B295EC9-D488-462C-9135-8893242D2765}"/>
              </a:ext>
            </a:extLst>
          </p:cNvPr>
          <p:cNvPicPr>
            <a:picLocks noChangeAspect="1"/>
          </p:cNvPicPr>
          <p:nvPr/>
        </p:nvPicPr>
        <p:blipFill>
          <a:blip r:embed="rId15"/>
          <a:stretch>
            <a:fillRect/>
          </a:stretch>
        </p:blipFill>
        <p:spPr>
          <a:xfrm>
            <a:off x="89371" y="6016808"/>
            <a:ext cx="720000" cy="692039"/>
          </a:xfrm>
          <a:prstGeom prst="rect">
            <a:avLst/>
          </a:prstGeom>
        </p:spPr>
      </p:pic>
    </p:spTree>
    <p:extLst>
      <p:ext uri="{BB962C8B-B14F-4D97-AF65-F5344CB8AC3E}">
        <p14:creationId xmlns:p14="http://schemas.microsoft.com/office/powerpoint/2010/main" val="2970162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p159:morph option="byObject"/>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highlightClick="1"/>
            <a:extLst>
              <a:ext uri="{FF2B5EF4-FFF2-40B4-BE49-F238E27FC236}">
                <a16:creationId xmlns:a16="http://schemas.microsoft.com/office/drawing/2014/main" id="{39D69DDD-229E-4CDE-9CDD-862A1CBA487E}"/>
              </a:ext>
            </a:extLst>
          </p:cNvPr>
          <p:cNvPicPr>
            <a:picLocks noChangeAspect="1"/>
          </p:cNvPicPr>
          <p:nvPr/>
        </p:nvPicPr>
        <p:blipFill>
          <a:blip r:embed="rId4"/>
          <a:stretch>
            <a:fillRect/>
          </a:stretch>
        </p:blipFill>
        <p:spPr>
          <a:xfrm>
            <a:off x="11272545" y="5987813"/>
            <a:ext cx="755970" cy="755970"/>
          </a:xfrm>
          <a:prstGeom prst="rect">
            <a:avLst/>
          </a:prstGeom>
        </p:spPr>
      </p:pic>
      <p:grpSp>
        <p:nvGrpSpPr>
          <p:cNvPr id="17" name="Group 16">
            <a:extLst>
              <a:ext uri="{FF2B5EF4-FFF2-40B4-BE49-F238E27FC236}">
                <a16:creationId xmlns:a16="http://schemas.microsoft.com/office/drawing/2014/main" id="{7C4716AD-4ED3-4F0C-B075-62F74A442C16}"/>
              </a:ext>
            </a:extLst>
          </p:cNvPr>
          <p:cNvGrpSpPr/>
          <p:nvPr/>
        </p:nvGrpSpPr>
        <p:grpSpPr>
          <a:xfrm>
            <a:off x="261832" y="798667"/>
            <a:ext cx="756000" cy="756000"/>
            <a:chOff x="9898604" y="4656219"/>
            <a:chExt cx="1062000" cy="1062000"/>
          </a:xfrm>
        </p:grpSpPr>
        <p:sp>
          <p:nvSpPr>
            <p:cNvPr id="19" name="Rectangle: Rounded Corners 18">
              <a:extLst>
                <a:ext uri="{FF2B5EF4-FFF2-40B4-BE49-F238E27FC236}">
                  <a16:creationId xmlns:a16="http://schemas.microsoft.com/office/drawing/2014/main" id="{2194873C-1053-432C-82E4-995F07F1F6AC}"/>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E42BEF1-5A67-4C3D-A2B7-E0A6E3109FCF}"/>
                </a:ext>
              </a:extLst>
            </p:cNvPr>
            <p:cNvGrpSpPr/>
            <p:nvPr/>
          </p:nvGrpSpPr>
          <p:grpSpPr>
            <a:xfrm>
              <a:off x="10109512" y="4886259"/>
              <a:ext cx="637034" cy="637878"/>
              <a:chOff x="4340646" y="4120058"/>
              <a:chExt cx="1469036" cy="1470983"/>
            </a:xfrm>
          </p:grpSpPr>
          <p:sp>
            <p:nvSpPr>
              <p:cNvPr id="21" name="Freeform: Shape 20">
                <a:extLst>
                  <a:ext uri="{FF2B5EF4-FFF2-40B4-BE49-F238E27FC236}">
                    <a16:creationId xmlns:a16="http://schemas.microsoft.com/office/drawing/2014/main" id="{3F00B7EC-6CEA-4A66-BE8B-68CAE9F767B0}"/>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C7E8A38-C857-4E15-834B-2923C152E128}"/>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pic>
        <p:nvPicPr>
          <p:cNvPr id="14" name="Picture 13">
            <a:hlinkClick r:id="rId5" action="ppaction://hlinksldjump"/>
            <a:extLst>
              <a:ext uri="{FF2B5EF4-FFF2-40B4-BE49-F238E27FC236}">
                <a16:creationId xmlns:a16="http://schemas.microsoft.com/office/drawing/2014/main" id="{851F0A8B-3C29-4D5A-B8B1-6DFEC7E501E7}"/>
              </a:ext>
            </a:extLst>
          </p:cNvPr>
          <p:cNvPicPr>
            <a:picLocks noChangeAspect="1"/>
          </p:cNvPicPr>
          <p:nvPr/>
        </p:nvPicPr>
        <p:blipFill>
          <a:blip r:embed="rId6"/>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A3DE9ADC-A2EC-45A3-A8C5-53CEEAF5BE2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26" name="Rectangle: Rounded Corners 25">
            <a:extLst>
              <a:ext uri="{FF2B5EF4-FFF2-40B4-BE49-F238E27FC236}">
                <a16:creationId xmlns:a16="http://schemas.microsoft.com/office/drawing/2014/main" id="{3C94C168-699A-4E09-B7DB-564B5CC44F1F}"/>
              </a:ext>
            </a:extLst>
          </p:cNvPr>
          <p:cNvSpPr/>
          <p:nvPr/>
        </p:nvSpPr>
        <p:spPr>
          <a:xfrm>
            <a:off x="1063065" y="798667"/>
            <a:ext cx="10227414" cy="720000"/>
          </a:xfrm>
          <a:prstGeom prst="roundRect">
            <a:avLst>
              <a:gd name="adj" fmla="val 30718"/>
            </a:avLst>
          </a:prstGeom>
          <a:solidFill>
            <a:srgbClr val="00584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10 Deviations issued (8 applications submitted) </a:t>
            </a:r>
          </a:p>
        </p:txBody>
      </p:sp>
      <p:sp>
        <p:nvSpPr>
          <p:cNvPr id="23" name="Arrow: Down 22">
            <a:hlinkClick r:id="" action="ppaction://hlinkshowjump?jump=nextslide" highlightClick="1"/>
            <a:extLst>
              <a:ext uri="{FF2B5EF4-FFF2-40B4-BE49-F238E27FC236}">
                <a16:creationId xmlns:a16="http://schemas.microsoft.com/office/drawing/2014/main" id="{03702DEC-BB82-40CB-9545-CA38C88DA1D6}"/>
              </a:ext>
            </a:extLst>
          </p:cNvPr>
          <p:cNvSpPr/>
          <p:nvPr/>
        </p:nvSpPr>
        <p:spPr>
          <a:xfrm>
            <a:off x="5586133" y="622903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itle 1">
            <a:extLst>
              <a:ext uri="{FF2B5EF4-FFF2-40B4-BE49-F238E27FC236}">
                <a16:creationId xmlns:a16="http://schemas.microsoft.com/office/drawing/2014/main" id="{0ABADB38-026B-4128-AD8A-83BC33FE81F6}"/>
              </a:ext>
            </a:extLst>
          </p:cNvPr>
          <p:cNvSpPr txBox="1">
            <a:spLocks/>
          </p:cNvSpPr>
          <p:nvPr/>
        </p:nvSpPr>
        <p:spPr>
          <a:xfrm>
            <a:off x="5453743" y="5987813"/>
            <a:ext cx="1284515" cy="29814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More</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sp>
        <p:nvSpPr>
          <p:cNvPr id="30" name="Rectangle: Rounded Corners 29">
            <a:hlinkClick r:id="rId7" highlightClick="1"/>
            <a:extLst>
              <a:ext uri="{FF2B5EF4-FFF2-40B4-BE49-F238E27FC236}">
                <a16:creationId xmlns:a16="http://schemas.microsoft.com/office/drawing/2014/main" id="{F1287DB7-24FD-47D5-A75D-90C14D03B0D3}"/>
              </a:ext>
            </a:extLst>
          </p:cNvPr>
          <p:cNvSpPr/>
          <p:nvPr/>
        </p:nvSpPr>
        <p:spPr>
          <a:xfrm>
            <a:off x="1063064" y="1609747"/>
            <a:ext cx="10227412" cy="720000"/>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t>20-038-DEV; GMRT2111 Issue 2  - Rolling Stock Subsystem and Interface to AC Energy Subsystem</a:t>
            </a:r>
            <a:b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In-service trials of insulated pantograph horns.</a:t>
            </a:r>
          </a:p>
        </p:txBody>
      </p:sp>
      <p:sp>
        <p:nvSpPr>
          <p:cNvPr id="31" name="Rectangle: Rounded Corners 30">
            <a:hlinkClick r:id="rId8" highlightClick="1"/>
            <a:extLst>
              <a:ext uri="{FF2B5EF4-FFF2-40B4-BE49-F238E27FC236}">
                <a16:creationId xmlns:a16="http://schemas.microsoft.com/office/drawing/2014/main" id="{6E777A89-163C-417D-92B4-7014773933B1}"/>
              </a:ext>
            </a:extLst>
          </p:cNvPr>
          <p:cNvSpPr/>
          <p:nvPr/>
        </p:nvSpPr>
        <p:spPr>
          <a:xfrm>
            <a:off x="1064583" y="2462329"/>
            <a:ext cx="10227412" cy="972000"/>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t>21-036-DEV; RIS-0733-CCS Issue 1 - Lineside Operational Signs - Product Requirements</a:t>
            </a:r>
          </a:p>
          <a:p>
            <a:pPr lvl="0">
              <a:defRPr/>
            </a:pP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Trial of 'Train Accommodated' signage as an aid to Senior Conductors in establishing that it is safe to</a:t>
            </a:r>
            <a:b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b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release the train doors.</a:t>
            </a:r>
          </a:p>
        </p:txBody>
      </p:sp>
      <p:sp>
        <p:nvSpPr>
          <p:cNvPr id="33" name="Rectangle: Rounded Corners 32">
            <a:hlinkClick r:id="rId9" highlightClick="1"/>
            <a:extLst>
              <a:ext uri="{FF2B5EF4-FFF2-40B4-BE49-F238E27FC236}">
                <a16:creationId xmlns:a16="http://schemas.microsoft.com/office/drawing/2014/main" id="{05149E1D-13CB-47CF-850F-BFBAF3BEEFE9}"/>
              </a:ext>
            </a:extLst>
          </p:cNvPr>
          <p:cNvSpPr/>
          <p:nvPr/>
        </p:nvSpPr>
        <p:spPr>
          <a:xfrm>
            <a:off x="1045137" y="3556398"/>
            <a:ext cx="10227408" cy="720000"/>
          </a:xfrm>
          <a:prstGeom prst="roundRect">
            <a:avLst>
              <a:gd name="adj" fmla="val 1811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marR="0" lvl="0" algn="l" defTabSz="914400" rtl="0" eaLnBrk="1" fontAlgn="auto" latinLnBrk="0" hangingPunct="1">
              <a:lnSpc>
                <a:spcPct val="100000"/>
              </a:lnSpc>
              <a:spcAft>
                <a:spcPts val="0"/>
              </a:spcAft>
              <a:buClrTx/>
              <a:buSzTx/>
              <a:buFontTx/>
              <a:buNone/>
              <a:tabLst/>
              <a:defRPr/>
            </a:pPr>
            <a: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t>21-050-DEV; GERT8402 Issue 3 - </a:t>
            </a:r>
            <a:r>
              <a:rPr kumimoji="0" lang="fr-FR" sz="1800" b="1" i="0" u="none" strike="noStrike" kern="1200" cap="none" spc="-30" normalizeH="0" noProof="0" dirty="0">
                <a:ln>
                  <a:noFill/>
                </a:ln>
                <a:solidFill>
                  <a:srgbClr val="005844"/>
                </a:solidFill>
                <a:effectLst/>
                <a:uLnTx/>
                <a:uFillTx/>
                <a:latin typeface="Calibri" panose="020F0502020204030204"/>
                <a:ea typeface="+mn-ea"/>
                <a:cs typeface="+mn-cs"/>
              </a:rPr>
              <a:t>ERTMS/ETCS DMI National </a:t>
            </a:r>
            <a:r>
              <a:rPr kumimoji="0" lang="fr-FR" sz="1800" b="1" i="0" u="none" strike="noStrike" kern="1200" cap="none" spc="-30" normalizeH="0" noProof="0" dirty="0" err="1">
                <a:ln>
                  <a:noFill/>
                </a:ln>
                <a:solidFill>
                  <a:srgbClr val="005844"/>
                </a:solidFill>
                <a:effectLst/>
                <a:uLnTx/>
                <a:uFillTx/>
                <a:latin typeface="Calibri" panose="020F0502020204030204"/>
                <a:ea typeface="+mn-ea"/>
                <a:cs typeface="+mn-cs"/>
              </a:rPr>
              <a:t>Requirements</a:t>
            </a:r>
            <a:b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b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Class 717 ETCS onboard system - Continued conformity with GERT8402 issue 1.</a:t>
            </a:r>
          </a:p>
        </p:txBody>
      </p:sp>
      <p:sp>
        <p:nvSpPr>
          <p:cNvPr id="34" name="Rectangle: Rounded Corners 33">
            <a:hlinkClick r:id="rId10" highlightClick="1"/>
            <a:extLst>
              <a:ext uri="{FF2B5EF4-FFF2-40B4-BE49-F238E27FC236}">
                <a16:creationId xmlns:a16="http://schemas.microsoft.com/office/drawing/2014/main" id="{AB766F10-8A7B-4185-8500-3D5388DD04B1}"/>
              </a:ext>
            </a:extLst>
          </p:cNvPr>
          <p:cNvSpPr/>
          <p:nvPr/>
        </p:nvSpPr>
        <p:spPr>
          <a:xfrm>
            <a:off x="1045133" y="4410103"/>
            <a:ext cx="10227412" cy="720000"/>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marR="0" lvl="0" algn="l" defTabSz="914400" rtl="0" eaLnBrk="1" fontAlgn="auto" latinLnBrk="0" hangingPunct="1">
              <a:lnSpc>
                <a:spcPct val="100000"/>
              </a:lnSpc>
              <a:spcAft>
                <a:spcPts val="0"/>
              </a:spcAft>
              <a:buClrTx/>
              <a:buSzTx/>
              <a:buFontTx/>
              <a:buNone/>
              <a:tabLst/>
              <a:defRPr/>
            </a:pPr>
            <a: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t>22-012-DEV; GMRT2466 Issue 3 - Railway Wheelsets</a:t>
            </a:r>
            <a:b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b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Sheffield Tram-Train Wheelsets (Passenger Service)</a:t>
            </a:r>
          </a:p>
        </p:txBody>
      </p:sp>
      <p:pic>
        <p:nvPicPr>
          <p:cNvPr id="24" name="Picture 23">
            <a:hlinkClick r:id="rId7"/>
            <a:extLst>
              <a:ext uri="{FF2B5EF4-FFF2-40B4-BE49-F238E27FC236}">
                <a16:creationId xmlns:a16="http://schemas.microsoft.com/office/drawing/2014/main" id="{37089A92-F607-4080-893F-6C3035D6DAEA}"/>
              </a:ext>
            </a:extLst>
          </p:cNvPr>
          <p:cNvPicPr>
            <a:picLocks noChangeAspect="1"/>
          </p:cNvPicPr>
          <p:nvPr/>
        </p:nvPicPr>
        <p:blipFill>
          <a:blip r:embed="rId11"/>
          <a:stretch>
            <a:fillRect/>
          </a:stretch>
        </p:blipFill>
        <p:spPr>
          <a:xfrm>
            <a:off x="10705163" y="1574620"/>
            <a:ext cx="755970" cy="755970"/>
          </a:xfrm>
          <a:prstGeom prst="rect">
            <a:avLst/>
          </a:prstGeom>
        </p:spPr>
      </p:pic>
      <p:pic>
        <p:nvPicPr>
          <p:cNvPr id="28" name="Picture 27">
            <a:hlinkClick r:id="rId8"/>
            <a:extLst>
              <a:ext uri="{FF2B5EF4-FFF2-40B4-BE49-F238E27FC236}">
                <a16:creationId xmlns:a16="http://schemas.microsoft.com/office/drawing/2014/main" id="{6A05F877-3FCD-46E7-B721-B1F6FB5F9C55}"/>
              </a:ext>
            </a:extLst>
          </p:cNvPr>
          <p:cNvPicPr>
            <a:picLocks noChangeAspect="1"/>
          </p:cNvPicPr>
          <p:nvPr/>
        </p:nvPicPr>
        <p:blipFill>
          <a:blip r:embed="rId11"/>
          <a:stretch>
            <a:fillRect/>
          </a:stretch>
        </p:blipFill>
        <p:spPr>
          <a:xfrm>
            <a:off x="10684128" y="2452054"/>
            <a:ext cx="755970" cy="755970"/>
          </a:xfrm>
          <a:prstGeom prst="rect">
            <a:avLst/>
          </a:prstGeom>
        </p:spPr>
      </p:pic>
      <p:pic>
        <p:nvPicPr>
          <p:cNvPr id="32" name="Picture 31">
            <a:hlinkClick r:id="rId9"/>
            <a:extLst>
              <a:ext uri="{FF2B5EF4-FFF2-40B4-BE49-F238E27FC236}">
                <a16:creationId xmlns:a16="http://schemas.microsoft.com/office/drawing/2014/main" id="{69A04537-615C-4BD7-A339-DBCC5CD64015}"/>
              </a:ext>
            </a:extLst>
          </p:cNvPr>
          <p:cNvPicPr>
            <a:picLocks noChangeAspect="1"/>
          </p:cNvPicPr>
          <p:nvPr/>
        </p:nvPicPr>
        <p:blipFill>
          <a:blip r:embed="rId11"/>
          <a:stretch>
            <a:fillRect/>
          </a:stretch>
        </p:blipFill>
        <p:spPr>
          <a:xfrm>
            <a:off x="10705163" y="3536078"/>
            <a:ext cx="755970" cy="755970"/>
          </a:xfrm>
          <a:prstGeom prst="rect">
            <a:avLst/>
          </a:prstGeom>
        </p:spPr>
      </p:pic>
      <p:pic>
        <p:nvPicPr>
          <p:cNvPr id="35" name="Picture 34">
            <a:hlinkClick r:id="rId10"/>
            <a:extLst>
              <a:ext uri="{FF2B5EF4-FFF2-40B4-BE49-F238E27FC236}">
                <a16:creationId xmlns:a16="http://schemas.microsoft.com/office/drawing/2014/main" id="{7EB752A4-1E4F-40C7-BF8C-D60E0452CF48}"/>
              </a:ext>
            </a:extLst>
          </p:cNvPr>
          <p:cNvPicPr>
            <a:picLocks noChangeAspect="1"/>
          </p:cNvPicPr>
          <p:nvPr/>
        </p:nvPicPr>
        <p:blipFill>
          <a:blip r:embed="rId11"/>
          <a:stretch>
            <a:fillRect/>
          </a:stretch>
        </p:blipFill>
        <p:spPr>
          <a:xfrm>
            <a:off x="10705163" y="4383212"/>
            <a:ext cx="755970" cy="755970"/>
          </a:xfrm>
          <a:prstGeom prst="rect">
            <a:avLst/>
          </a:prstGeom>
        </p:spPr>
      </p:pic>
      <p:sp>
        <p:nvSpPr>
          <p:cNvPr id="25" name="Rectangle: Rounded Corners 24">
            <a:hlinkClick r:id="rId12" highlightClick="1"/>
            <a:extLst>
              <a:ext uri="{FF2B5EF4-FFF2-40B4-BE49-F238E27FC236}">
                <a16:creationId xmlns:a16="http://schemas.microsoft.com/office/drawing/2014/main" id="{B014E23A-2EBF-43AE-B21D-657CBCC2AE17}"/>
              </a:ext>
            </a:extLst>
          </p:cNvPr>
          <p:cNvSpPr/>
          <p:nvPr/>
        </p:nvSpPr>
        <p:spPr>
          <a:xfrm>
            <a:off x="1045133" y="5266649"/>
            <a:ext cx="10227412" cy="720000"/>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marR="0" lvl="0" algn="l" defTabSz="914400" rtl="0" eaLnBrk="1" fontAlgn="auto" latinLnBrk="0" hangingPunct="1">
              <a:lnSpc>
                <a:spcPct val="100000"/>
              </a:lnSpc>
              <a:spcAft>
                <a:spcPts val="0"/>
              </a:spcAft>
              <a:buClrTx/>
              <a:buSzTx/>
              <a:buFontTx/>
              <a:buNone/>
              <a:tabLst/>
              <a:defRPr/>
            </a:pPr>
            <a: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t>22-016-DEV; GLRT1210 issue 2 - AC Energy Subsystem and Interfaces to Rolling Stock Subsystem</a:t>
            </a:r>
            <a:b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br>
            <a:r>
              <a:rPr kumimoji="0" lang="en-GB" sz="1800" i="0" u="none" strike="noStrike" kern="1200" cap="none" spc="-30" normalizeH="0" noProof="0" dirty="0" err="1">
                <a:ln>
                  <a:noFill/>
                </a:ln>
                <a:solidFill>
                  <a:schemeClr val="tx1"/>
                </a:solidFill>
                <a:effectLst/>
                <a:uLnTx/>
                <a:uFillTx/>
                <a:latin typeface="Calibri" panose="020F0502020204030204"/>
                <a:ea typeface="+mn-ea"/>
                <a:cs typeface="+mn-cs"/>
              </a:rPr>
              <a:t>Transpennine</a:t>
            </a: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 route upgrade - Stalybridge Station (Overhead Contact Line Zone (OCLZ)).</a:t>
            </a:r>
          </a:p>
        </p:txBody>
      </p:sp>
      <p:pic>
        <p:nvPicPr>
          <p:cNvPr id="29" name="Picture 28">
            <a:hlinkClick r:id="rId12"/>
            <a:extLst>
              <a:ext uri="{FF2B5EF4-FFF2-40B4-BE49-F238E27FC236}">
                <a16:creationId xmlns:a16="http://schemas.microsoft.com/office/drawing/2014/main" id="{6B37D61D-632B-4B18-AD32-9ED512BCF69C}"/>
              </a:ext>
            </a:extLst>
          </p:cNvPr>
          <p:cNvPicPr>
            <a:picLocks noChangeAspect="1"/>
          </p:cNvPicPr>
          <p:nvPr/>
        </p:nvPicPr>
        <p:blipFill>
          <a:blip r:embed="rId11"/>
          <a:stretch>
            <a:fillRect/>
          </a:stretch>
        </p:blipFill>
        <p:spPr>
          <a:xfrm>
            <a:off x="10705163" y="5246329"/>
            <a:ext cx="755970" cy="755970"/>
          </a:xfrm>
          <a:prstGeom prst="rect">
            <a:avLst/>
          </a:prstGeom>
        </p:spPr>
      </p:pic>
      <p:sp>
        <p:nvSpPr>
          <p:cNvPr id="38" name="Title 1">
            <a:extLst>
              <a:ext uri="{FF2B5EF4-FFF2-40B4-BE49-F238E27FC236}">
                <a16:creationId xmlns:a16="http://schemas.microsoft.com/office/drawing/2014/main" id="{0CB09609-FB26-4DB7-9C73-230E868A0E83}"/>
              </a:ext>
            </a:extLst>
          </p:cNvPr>
          <p:cNvSpPr txBox="1">
            <a:spLocks/>
          </p:cNvSpPr>
          <p:nvPr/>
        </p:nvSpPr>
        <p:spPr>
          <a:xfrm>
            <a:off x="7215644" y="6059333"/>
            <a:ext cx="4045683" cy="49951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deviation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37" name="Picture 36">
            <a:hlinkClick r:id="" action="ppaction://hlinkshowjump?jump=endshow"/>
            <a:extLst>
              <a:ext uri="{FF2B5EF4-FFF2-40B4-BE49-F238E27FC236}">
                <a16:creationId xmlns:a16="http://schemas.microsoft.com/office/drawing/2014/main" id="{4B05A4C5-9730-432E-AC5F-7B09BBD259E1}"/>
              </a:ext>
            </a:extLst>
          </p:cNvPr>
          <p:cNvPicPr>
            <a:picLocks noChangeAspect="1"/>
          </p:cNvPicPr>
          <p:nvPr/>
        </p:nvPicPr>
        <p:blipFill>
          <a:blip r:embed="rId13"/>
          <a:stretch>
            <a:fillRect/>
          </a:stretch>
        </p:blipFill>
        <p:spPr>
          <a:xfrm>
            <a:off x="89371" y="6016808"/>
            <a:ext cx="720000" cy="692039"/>
          </a:xfrm>
          <a:prstGeom prst="rect">
            <a:avLst/>
          </a:prstGeom>
        </p:spPr>
      </p:pic>
    </p:spTree>
    <p:extLst>
      <p:ext uri="{BB962C8B-B14F-4D97-AF65-F5344CB8AC3E}">
        <p14:creationId xmlns:p14="http://schemas.microsoft.com/office/powerpoint/2010/main" val="3996424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p159:morph option="byObject"/>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hlinkClick r:id="" action="ppaction://noaction" highlightClick="1"/>
            <a:extLst>
              <a:ext uri="{FF2B5EF4-FFF2-40B4-BE49-F238E27FC236}">
                <a16:creationId xmlns:a16="http://schemas.microsoft.com/office/drawing/2014/main" id="{3160E9F4-4812-4A92-B280-8CBD4D2B331C}"/>
              </a:ext>
            </a:extLst>
          </p:cNvPr>
          <p:cNvSpPr/>
          <p:nvPr/>
        </p:nvSpPr>
        <p:spPr>
          <a:xfrm>
            <a:off x="2402400" y="1899901"/>
            <a:ext cx="7387200" cy="720000"/>
          </a:xfrm>
          <a:prstGeom prst="roundRect">
            <a:avLst>
              <a:gd name="adj" fmla="val 246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135982FB-E9F2-4C44-AA92-894DE852A82D}"/>
              </a:ext>
            </a:extLst>
          </p:cNvPr>
          <p:cNvSpPr txBox="1">
            <a:spLocks/>
          </p:cNvSpPr>
          <p:nvPr/>
        </p:nvSpPr>
        <p:spPr>
          <a:xfrm>
            <a:off x="2398058" y="1889699"/>
            <a:ext cx="7395885"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a:ea typeface="+mj-ea"/>
                <a:cs typeface="+mj-cs"/>
              </a:rPr>
              <a:t>Deviations granted against standards March</a:t>
            </a:r>
            <a:r>
              <a:rPr kumimoji="0" lang="en-GB" sz="2000" b="0" i="0" u="none" strike="noStrike" kern="1200" cap="none" spc="-50" normalizeH="0" noProof="0" dirty="0">
                <a:ln>
                  <a:noFill/>
                </a:ln>
                <a:solidFill>
                  <a:prstClr val="white"/>
                </a:solidFill>
                <a:effectLst/>
                <a:uLnTx/>
                <a:uFillTx/>
                <a:latin typeface="Calibri"/>
                <a:ea typeface="+mj-ea"/>
                <a:cs typeface="+mj-cs"/>
              </a:rPr>
              <a:t> </a:t>
            </a:r>
            <a:r>
              <a:rPr kumimoji="0" lang="en-GB" sz="2000" b="0" i="0" u="none" strike="noStrike" kern="1200" cap="none" spc="-50" normalizeH="0" baseline="0" noProof="0" dirty="0">
                <a:ln>
                  <a:noFill/>
                </a:ln>
                <a:solidFill>
                  <a:prstClr val="white"/>
                </a:solidFill>
                <a:effectLst/>
                <a:uLnTx/>
                <a:uFillTx/>
                <a:latin typeface="Calibri"/>
                <a:ea typeface="+mj-ea"/>
                <a:cs typeface="+mj-cs"/>
              </a:rPr>
              <a:t>2022- June 2022  </a:t>
            </a:r>
            <a:endParaRPr kumimoji="0" lang="en-GB" sz="2000" b="0" i="1" u="none" strike="noStrike" kern="1200" cap="none" spc="0" normalizeH="0" baseline="0" noProof="0" dirty="0">
              <a:ln>
                <a:noFill/>
              </a:ln>
              <a:solidFill>
                <a:prstClr val="white"/>
              </a:solidFill>
              <a:effectLst/>
              <a:uLnTx/>
              <a:uFillTx/>
              <a:latin typeface="Calibri"/>
              <a:ea typeface="+mj-ea"/>
              <a:cs typeface="+mj-cs"/>
            </a:endParaRPr>
          </a:p>
        </p:txBody>
      </p:sp>
      <p:sp>
        <p:nvSpPr>
          <p:cNvPr id="12" name="Rectangle 11">
            <a:hlinkClick r:id="rId3" action="ppaction://hlinksldjump" highlightClick="1"/>
            <a:extLst>
              <a:ext uri="{FF2B5EF4-FFF2-40B4-BE49-F238E27FC236}">
                <a16:creationId xmlns:a16="http://schemas.microsoft.com/office/drawing/2014/main" id="{B7EA2F17-2174-4120-8938-B5A83169C5EC}"/>
              </a:ext>
            </a:extLst>
          </p:cNvPr>
          <p:cNvSpPr/>
          <p:nvPr/>
        </p:nvSpPr>
        <p:spPr>
          <a:xfrm>
            <a:off x="2398058" y="1910379"/>
            <a:ext cx="7395884" cy="729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hlinkClick r:id="" action="ppaction://noaction" highlightClick="1"/>
            <a:extLst>
              <a:ext uri="{FF2B5EF4-FFF2-40B4-BE49-F238E27FC236}">
                <a16:creationId xmlns:a16="http://schemas.microsoft.com/office/drawing/2014/main" id="{CAD9600C-81C1-4B29-810E-2E0B2AB74BA8}"/>
              </a:ext>
            </a:extLst>
          </p:cNvPr>
          <p:cNvSpPr/>
          <p:nvPr/>
        </p:nvSpPr>
        <p:spPr>
          <a:xfrm>
            <a:off x="2402723" y="805836"/>
            <a:ext cx="7386554" cy="720000"/>
          </a:xfrm>
          <a:prstGeom prst="roundRect">
            <a:avLst>
              <a:gd name="adj" fmla="val 27679"/>
            </a:avLst>
          </a:prstGeom>
          <a:solidFill>
            <a:srgbClr val="79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Title 1">
            <a:extLst>
              <a:ext uri="{FF2B5EF4-FFF2-40B4-BE49-F238E27FC236}">
                <a16:creationId xmlns:a16="http://schemas.microsoft.com/office/drawing/2014/main" id="{F94329AA-0959-490B-8EE4-650A6BF130AE}"/>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82" name="not this">
            <a:hlinkClick r:id="" action="ppaction://noaction" highlightClick="1"/>
            <a:extLst>
              <a:ext uri="{FF2B5EF4-FFF2-40B4-BE49-F238E27FC236}">
                <a16:creationId xmlns:a16="http://schemas.microsoft.com/office/drawing/2014/main" id="{FC27B757-DE1F-4931-8A5C-469F838AA1FB}"/>
              </a:ext>
            </a:extLst>
          </p:cNvPr>
          <p:cNvSpPr/>
          <p:nvPr/>
        </p:nvSpPr>
        <p:spPr>
          <a:xfrm>
            <a:off x="2402723" y="3005690"/>
            <a:ext cx="7386554" cy="720000"/>
          </a:xfrm>
          <a:prstGeom prst="roundRect">
            <a:avLst>
              <a:gd name="adj" fmla="val 28448"/>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Title 1">
            <a:extLst>
              <a:ext uri="{FF2B5EF4-FFF2-40B4-BE49-F238E27FC236}">
                <a16:creationId xmlns:a16="http://schemas.microsoft.com/office/drawing/2014/main" id="{73B511AA-75C7-4647-947F-094CC18B8D28}"/>
              </a:ext>
            </a:extLst>
          </p:cNvPr>
          <p:cNvSpPr txBox="1">
            <a:spLocks/>
          </p:cNvSpPr>
          <p:nvPr/>
        </p:nvSpPr>
        <p:spPr>
          <a:xfrm>
            <a:off x="2402077" y="6194309"/>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a button to proceed to that section </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sp>
        <p:nvSpPr>
          <p:cNvPr id="14" name="Title 1">
            <a:extLst>
              <a:ext uri="{FF2B5EF4-FFF2-40B4-BE49-F238E27FC236}">
                <a16:creationId xmlns:a16="http://schemas.microsoft.com/office/drawing/2014/main" id="{D28FFD0D-0621-4BFE-B35B-FC605EE3174C}"/>
              </a:ext>
            </a:extLst>
          </p:cNvPr>
          <p:cNvSpPr txBox="1">
            <a:spLocks/>
          </p:cNvSpPr>
          <p:nvPr/>
        </p:nvSpPr>
        <p:spPr>
          <a:xfrm>
            <a:off x="2434490" y="3025426"/>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defRPr/>
            </a:pPr>
            <a:r>
              <a:rPr lang="en-GB" sz="2000" spc="-50" dirty="0">
                <a:solidFill>
                  <a:prstClr val="white"/>
                </a:solidFill>
                <a:latin typeface="Calibri" panose="020F0502020204030204"/>
              </a:rPr>
              <a:t>Standards planned for publishing in the next six months </a:t>
            </a:r>
          </a:p>
        </p:txBody>
      </p:sp>
      <p:sp>
        <p:nvSpPr>
          <p:cNvPr id="98" name="Title 1">
            <a:extLst>
              <a:ext uri="{FF2B5EF4-FFF2-40B4-BE49-F238E27FC236}">
                <a16:creationId xmlns:a16="http://schemas.microsoft.com/office/drawing/2014/main" id="{D0187B87-2CB9-4F2C-8383-38169CF6D414}"/>
              </a:ext>
            </a:extLst>
          </p:cNvPr>
          <p:cNvSpPr txBox="1">
            <a:spLocks/>
          </p:cNvSpPr>
          <p:nvPr/>
        </p:nvSpPr>
        <p:spPr>
          <a:xfrm>
            <a:off x="3087120" y="775953"/>
            <a:ext cx="6017760" cy="72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panose="020F0502020204030204"/>
                <a:ea typeface="+mj-ea"/>
                <a:cs typeface="+mj-cs"/>
              </a:rPr>
              <a:t>Changes in the June 2022 Standards update  </a:t>
            </a:r>
          </a:p>
        </p:txBody>
      </p:sp>
      <p:sp>
        <p:nvSpPr>
          <p:cNvPr id="33" name="no">
            <a:hlinkClick r:id="rId4" action="ppaction://hlinksldjump" highlightClick="1"/>
            <a:extLst>
              <a:ext uri="{FF2B5EF4-FFF2-40B4-BE49-F238E27FC236}">
                <a16:creationId xmlns:a16="http://schemas.microsoft.com/office/drawing/2014/main" id="{A95D116C-65F6-43E5-A95C-F21CCA165731}"/>
              </a:ext>
            </a:extLst>
          </p:cNvPr>
          <p:cNvSpPr/>
          <p:nvPr/>
        </p:nvSpPr>
        <p:spPr>
          <a:xfrm>
            <a:off x="2427981" y="3004709"/>
            <a:ext cx="7336038" cy="72000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no, no, no">
            <a:hlinkClick r:id="rId5" action="ppaction://hlinksldjump" highlightClick="1"/>
            <a:extLst>
              <a:ext uri="{FF2B5EF4-FFF2-40B4-BE49-F238E27FC236}">
                <a16:creationId xmlns:a16="http://schemas.microsoft.com/office/drawing/2014/main" id="{09B79CC2-0A05-4796-B89D-624EE0BFB5EC}"/>
              </a:ext>
            </a:extLst>
          </p:cNvPr>
          <p:cNvSpPr/>
          <p:nvPr/>
        </p:nvSpPr>
        <p:spPr>
          <a:xfrm>
            <a:off x="2427660" y="807546"/>
            <a:ext cx="7336681" cy="71889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Rounded Corners 21">
            <a:hlinkClick r:id="" action="ppaction://noaction" highlightClick="1"/>
            <a:extLst>
              <a:ext uri="{FF2B5EF4-FFF2-40B4-BE49-F238E27FC236}">
                <a16:creationId xmlns:a16="http://schemas.microsoft.com/office/drawing/2014/main" id="{142F6A45-B40E-4C49-A0AD-3B9C6025734D}"/>
              </a:ext>
            </a:extLst>
          </p:cNvPr>
          <p:cNvSpPr/>
          <p:nvPr/>
        </p:nvSpPr>
        <p:spPr>
          <a:xfrm>
            <a:off x="2402400" y="4092960"/>
            <a:ext cx="7387200" cy="720000"/>
          </a:xfrm>
          <a:prstGeom prst="roundRect">
            <a:avLst>
              <a:gd name="adj" fmla="val 24600"/>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itle 1">
            <a:extLst>
              <a:ext uri="{FF2B5EF4-FFF2-40B4-BE49-F238E27FC236}">
                <a16:creationId xmlns:a16="http://schemas.microsoft.com/office/drawing/2014/main" id="{3C0203D3-345D-41A1-9DAF-0C186116F738}"/>
              </a:ext>
            </a:extLst>
          </p:cNvPr>
          <p:cNvSpPr txBox="1">
            <a:spLocks/>
          </p:cNvSpPr>
          <p:nvPr/>
        </p:nvSpPr>
        <p:spPr>
          <a:xfrm>
            <a:off x="2402723" y="4086028"/>
            <a:ext cx="7386554"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a:ea typeface="+mj-ea"/>
                <a:cs typeface="+mj-cs"/>
              </a:rPr>
              <a:t>Standards currently being drafted and due for consultation</a:t>
            </a:r>
            <a:br>
              <a:rPr kumimoji="0" lang="en-GB" sz="2000" b="0" i="0" u="none" strike="noStrike" kern="1200" cap="none" spc="-50" normalizeH="0" baseline="0" noProof="0" dirty="0">
                <a:ln>
                  <a:noFill/>
                </a:ln>
                <a:solidFill>
                  <a:prstClr val="white"/>
                </a:solidFill>
                <a:effectLst/>
                <a:uLnTx/>
                <a:uFillTx/>
                <a:latin typeface="Calibri"/>
                <a:ea typeface="+mj-ea"/>
                <a:cs typeface="+mj-cs"/>
              </a:rPr>
            </a:br>
            <a:r>
              <a:rPr kumimoji="0" lang="en-GB" sz="2000" b="0" i="0" u="none" strike="noStrike" kern="1200" cap="none" spc="-50" normalizeH="0" baseline="0" noProof="0" dirty="0">
                <a:ln>
                  <a:noFill/>
                </a:ln>
                <a:solidFill>
                  <a:prstClr val="white"/>
                </a:solidFill>
                <a:effectLst/>
                <a:uLnTx/>
                <a:uFillTx/>
                <a:latin typeface="Calibri"/>
                <a:ea typeface="+mj-ea"/>
                <a:cs typeface="+mj-cs"/>
              </a:rPr>
              <a:t>in the next 3 months  </a:t>
            </a:r>
            <a:endParaRPr kumimoji="0" lang="en-GB" sz="2000" b="0" i="1" u="none" strike="noStrike" kern="1200" cap="none" spc="0" normalizeH="0" baseline="0" noProof="0" dirty="0">
              <a:ln>
                <a:noFill/>
              </a:ln>
              <a:solidFill>
                <a:prstClr val="white"/>
              </a:solidFill>
              <a:effectLst/>
              <a:uLnTx/>
              <a:uFillTx/>
              <a:latin typeface="Calibri"/>
              <a:ea typeface="+mj-ea"/>
              <a:cs typeface="+mj-cs"/>
            </a:endParaRPr>
          </a:p>
        </p:txBody>
      </p:sp>
      <p:sp>
        <p:nvSpPr>
          <p:cNvPr id="24" name="Rectangle 23">
            <a:hlinkClick r:id="rId6" action="ppaction://hlinksldjump" highlightClick="1"/>
            <a:extLst>
              <a:ext uri="{FF2B5EF4-FFF2-40B4-BE49-F238E27FC236}">
                <a16:creationId xmlns:a16="http://schemas.microsoft.com/office/drawing/2014/main" id="{0F20F7ED-2267-4B2E-BFF4-5CD6930C89A3}"/>
              </a:ext>
            </a:extLst>
          </p:cNvPr>
          <p:cNvSpPr/>
          <p:nvPr/>
        </p:nvSpPr>
        <p:spPr>
          <a:xfrm>
            <a:off x="2400725" y="4090787"/>
            <a:ext cx="7390551" cy="729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hlinkClick r:id="" action="ppaction://noaction" highlightClick="1"/>
            <a:extLst>
              <a:ext uri="{FF2B5EF4-FFF2-40B4-BE49-F238E27FC236}">
                <a16:creationId xmlns:a16="http://schemas.microsoft.com/office/drawing/2014/main" id="{C0FD5AAF-480D-4284-8AFD-57A7CE9D6AE6}"/>
              </a:ext>
            </a:extLst>
          </p:cNvPr>
          <p:cNvSpPr/>
          <p:nvPr/>
        </p:nvSpPr>
        <p:spPr>
          <a:xfrm>
            <a:off x="2402400" y="5188667"/>
            <a:ext cx="7387200" cy="720000"/>
          </a:xfrm>
          <a:prstGeom prst="roundRect">
            <a:avLst>
              <a:gd name="adj" fmla="val 24600"/>
            </a:avLst>
          </a:prstGeom>
          <a:solidFill>
            <a:srgbClr val="131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D960121A-476C-4EC8-9259-C82FFA9EA532}"/>
              </a:ext>
            </a:extLst>
          </p:cNvPr>
          <p:cNvSpPr txBox="1">
            <a:spLocks/>
          </p:cNvSpPr>
          <p:nvPr/>
        </p:nvSpPr>
        <p:spPr>
          <a:xfrm>
            <a:off x="2419121" y="5191303"/>
            <a:ext cx="7353758"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defRPr/>
            </a:pPr>
            <a:r>
              <a:rPr lang="en-GB" sz="2000" spc="-50" dirty="0">
                <a:solidFill>
                  <a:prstClr val="white"/>
                </a:solidFill>
                <a:latin typeface="Calibri"/>
              </a:rPr>
              <a:t>Video content supporting standards</a:t>
            </a:r>
          </a:p>
        </p:txBody>
      </p:sp>
      <p:sp>
        <p:nvSpPr>
          <p:cNvPr id="20" name="Rectangle 19">
            <a:hlinkClick r:id="rId7" action="ppaction://hlinksldjump" highlightClick="1"/>
            <a:extLst>
              <a:ext uri="{FF2B5EF4-FFF2-40B4-BE49-F238E27FC236}">
                <a16:creationId xmlns:a16="http://schemas.microsoft.com/office/drawing/2014/main" id="{D44EA701-71BB-4945-B7BC-BC84B2492C0C}"/>
              </a:ext>
            </a:extLst>
          </p:cNvPr>
          <p:cNvSpPr/>
          <p:nvPr/>
        </p:nvSpPr>
        <p:spPr>
          <a:xfrm>
            <a:off x="2394216" y="5187579"/>
            <a:ext cx="7403568" cy="729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079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98" grpId="0"/>
      <p:bldP spid="23"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highlightClick="1"/>
            <a:extLst>
              <a:ext uri="{FF2B5EF4-FFF2-40B4-BE49-F238E27FC236}">
                <a16:creationId xmlns:a16="http://schemas.microsoft.com/office/drawing/2014/main" id="{39D69DDD-229E-4CDE-9CDD-862A1CBA487E}"/>
              </a:ext>
            </a:extLst>
          </p:cNvPr>
          <p:cNvPicPr>
            <a:picLocks noChangeAspect="1"/>
          </p:cNvPicPr>
          <p:nvPr/>
        </p:nvPicPr>
        <p:blipFill>
          <a:blip r:embed="rId4"/>
          <a:stretch>
            <a:fillRect/>
          </a:stretch>
        </p:blipFill>
        <p:spPr>
          <a:xfrm>
            <a:off x="11272545" y="5987813"/>
            <a:ext cx="755970" cy="755970"/>
          </a:xfrm>
          <a:prstGeom prst="rect">
            <a:avLst/>
          </a:prstGeom>
        </p:spPr>
      </p:pic>
      <p:grpSp>
        <p:nvGrpSpPr>
          <p:cNvPr id="17" name="Group 16">
            <a:extLst>
              <a:ext uri="{FF2B5EF4-FFF2-40B4-BE49-F238E27FC236}">
                <a16:creationId xmlns:a16="http://schemas.microsoft.com/office/drawing/2014/main" id="{7C4716AD-4ED3-4F0C-B075-62F74A442C16}"/>
              </a:ext>
            </a:extLst>
          </p:cNvPr>
          <p:cNvGrpSpPr/>
          <p:nvPr/>
        </p:nvGrpSpPr>
        <p:grpSpPr>
          <a:xfrm>
            <a:off x="261832" y="798667"/>
            <a:ext cx="756000" cy="756000"/>
            <a:chOff x="9898604" y="4656219"/>
            <a:chExt cx="1062000" cy="1062000"/>
          </a:xfrm>
        </p:grpSpPr>
        <p:sp>
          <p:nvSpPr>
            <p:cNvPr id="19" name="Rectangle: Rounded Corners 18">
              <a:extLst>
                <a:ext uri="{FF2B5EF4-FFF2-40B4-BE49-F238E27FC236}">
                  <a16:creationId xmlns:a16="http://schemas.microsoft.com/office/drawing/2014/main" id="{2194873C-1053-432C-82E4-995F07F1F6AC}"/>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E42BEF1-5A67-4C3D-A2B7-E0A6E3109FCF}"/>
                </a:ext>
              </a:extLst>
            </p:cNvPr>
            <p:cNvGrpSpPr/>
            <p:nvPr/>
          </p:nvGrpSpPr>
          <p:grpSpPr>
            <a:xfrm>
              <a:off x="10109512" y="4886259"/>
              <a:ext cx="637034" cy="637878"/>
              <a:chOff x="4340646" y="4120058"/>
              <a:chExt cx="1469036" cy="1470983"/>
            </a:xfrm>
          </p:grpSpPr>
          <p:sp>
            <p:nvSpPr>
              <p:cNvPr id="21" name="Freeform: Shape 20">
                <a:extLst>
                  <a:ext uri="{FF2B5EF4-FFF2-40B4-BE49-F238E27FC236}">
                    <a16:creationId xmlns:a16="http://schemas.microsoft.com/office/drawing/2014/main" id="{3F00B7EC-6CEA-4A66-BE8B-68CAE9F767B0}"/>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C7E8A38-C857-4E15-834B-2923C152E128}"/>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pic>
        <p:nvPicPr>
          <p:cNvPr id="14" name="Picture 13">
            <a:hlinkClick r:id="rId5" action="ppaction://hlinksldjump"/>
            <a:extLst>
              <a:ext uri="{FF2B5EF4-FFF2-40B4-BE49-F238E27FC236}">
                <a16:creationId xmlns:a16="http://schemas.microsoft.com/office/drawing/2014/main" id="{851F0A8B-3C29-4D5A-B8B1-6DFEC7E501E7}"/>
              </a:ext>
            </a:extLst>
          </p:cNvPr>
          <p:cNvPicPr>
            <a:picLocks noChangeAspect="1"/>
          </p:cNvPicPr>
          <p:nvPr/>
        </p:nvPicPr>
        <p:blipFill>
          <a:blip r:embed="rId6"/>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A3DE9ADC-A2EC-45A3-A8C5-53CEEAF5BE2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26" name="Rectangle: Rounded Corners 25">
            <a:extLst>
              <a:ext uri="{FF2B5EF4-FFF2-40B4-BE49-F238E27FC236}">
                <a16:creationId xmlns:a16="http://schemas.microsoft.com/office/drawing/2014/main" id="{3C94C168-699A-4E09-B7DB-564B5CC44F1F}"/>
              </a:ext>
            </a:extLst>
          </p:cNvPr>
          <p:cNvSpPr/>
          <p:nvPr/>
        </p:nvSpPr>
        <p:spPr>
          <a:xfrm>
            <a:off x="1063065" y="798667"/>
            <a:ext cx="10227414" cy="720000"/>
          </a:xfrm>
          <a:prstGeom prst="roundRect">
            <a:avLst>
              <a:gd name="adj" fmla="val 30718"/>
            </a:avLst>
          </a:prstGeom>
          <a:solidFill>
            <a:srgbClr val="00584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10 Deviations issued (8 applications submitted) </a:t>
            </a:r>
          </a:p>
        </p:txBody>
      </p:sp>
      <p:sp>
        <p:nvSpPr>
          <p:cNvPr id="31" name="Rectangle: Rounded Corners 30">
            <a:hlinkClick r:id="rId7" highlightClick="1"/>
            <a:extLst>
              <a:ext uri="{FF2B5EF4-FFF2-40B4-BE49-F238E27FC236}">
                <a16:creationId xmlns:a16="http://schemas.microsoft.com/office/drawing/2014/main" id="{6E777A89-163C-417D-92B4-7014773933B1}"/>
              </a:ext>
            </a:extLst>
          </p:cNvPr>
          <p:cNvSpPr/>
          <p:nvPr/>
        </p:nvSpPr>
        <p:spPr>
          <a:xfrm>
            <a:off x="1063064" y="1602167"/>
            <a:ext cx="10227412" cy="720000"/>
          </a:xfrm>
          <a:prstGeom prst="roundRect">
            <a:avLst>
              <a:gd name="adj" fmla="val 1991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lvl="0">
              <a:defRPr/>
            </a:pPr>
            <a: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t>22-011-DEV; GERT8000-TS1 Issue 15, </a:t>
            </a:r>
            <a:r>
              <a:rPr lang="en-GB" sz="1800" b="1" dirty="0">
                <a:solidFill>
                  <a:srgbClr val="005844"/>
                </a:solidFill>
                <a:effectLst/>
                <a:latin typeface="Calibri" panose="020F0502020204030204" pitchFamily="34" charset="0"/>
                <a:ea typeface="Times New Roman" panose="02020603050405020304" pitchFamily="18" charset="0"/>
              </a:rPr>
              <a:t>GERT8000-TS1 Issue 15, GERT8000-HB8 Issue 8 </a:t>
            </a:r>
            <a:r>
              <a:rPr lang="en-GB" sz="1800" b="1">
                <a:solidFill>
                  <a:srgbClr val="005844"/>
                </a:solidFill>
                <a:effectLst/>
                <a:latin typeface="Calibri" panose="020F0502020204030204" pitchFamily="34" charset="0"/>
                <a:ea typeface="Times New Roman" panose="02020603050405020304" pitchFamily="18" charset="0"/>
              </a:rPr>
              <a:t>and </a:t>
            </a:r>
            <a:br>
              <a:rPr lang="en-GB" sz="1800" b="1">
                <a:solidFill>
                  <a:srgbClr val="005844"/>
                </a:solidFill>
                <a:effectLst/>
                <a:latin typeface="Calibri" panose="020F0502020204030204" pitchFamily="34" charset="0"/>
                <a:ea typeface="Times New Roman" panose="02020603050405020304" pitchFamily="18" charset="0"/>
              </a:rPr>
            </a:br>
            <a:r>
              <a:rPr lang="en-GB" sz="1800" b="1">
                <a:solidFill>
                  <a:srgbClr val="005844"/>
                </a:solidFill>
                <a:effectLst/>
                <a:latin typeface="Calibri" panose="020F0502020204030204" pitchFamily="34" charset="0"/>
                <a:ea typeface="Times New Roman" panose="02020603050405020304" pitchFamily="18" charset="0"/>
              </a:rPr>
              <a:t>GERT8000-HB21 </a:t>
            </a:r>
            <a:r>
              <a:rPr lang="en-GB" sz="1800" b="1" dirty="0">
                <a:solidFill>
                  <a:srgbClr val="005844"/>
                </a:solidFill>
                <a:effectLst/>
                <a:latin typeface="Calibri" panose="020F0502020204030204" pitchFamily="34" charset="0"/>
                <a:ea typeface="Times New Roman" panose="02020603050405020304" pitchFamily="18" charset="0"/>
              </a:rPr>
              <a:t>Issue </a:t>
            </a:r>
            <a:r>
              <a:rPr lang="en-GB" sz="1800" b="1">
                <a:solidFill>
                  <a:srgbClr val="005844"/>
                </a:solidFill>
                <a:effectLst/>
                <a:latin typeface="Calibri" panose="020F0502020204030204" pitchFamily="34" charset="0"/>
                <a:ea typeface="Times New Roman" panose="02020603050405020304" pitchFamily="18" charset="0"/>
              </a:rPr>
              <a:t>5  </a:t>
            </a:r>
            <a:r>
              <a:rPr kumimoji="0" lang="en-GB" sz="1800" i="0" u="none" strike="noStrike" kern="1200" cap="none" spc="-30" normalizeH="0" noProof="0">
                <a:ln>
                  <a:noFill/>
                </a:ln>
                <a:solidFill>
                  <a:schemeClr val="tx1"/>
                </a:solidFill>
                <a:effectLst/>
                <a:uLnTx/>
                <a:uFillTx/>
                <a:latin typeface="Calibri" panose="020F0502020204030204"/>
                <a:ea typeface="+mn-ea"/>
                <a:cs typeface="+mn-cs"/>
              </a:rPr>
              <a:t>Additional </a:t>
            </a: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protection to Track Workforce.</a:t>
            </a:r>
          </a:p>
        </p:txBody>
      </p:sp>
      <p:sp>
        <p:nvSpPr>
          <p:cNvPr id="33" name="Rectangle: Rounded Corners 32">
            <a:hlinkClick r:id="rId8" highlightClick="1"/>
            <a:extLst>
              <a:ext uri="{FF2B5EF4-FFF2-40B4-BE49-F238E27FC236}">
                <a16:creationId xmlns:a16="http://schemas.microsoft.com/office/drawing/2014/main" id="{05149E1D-13CB-47CF-850F-BFBAF3BEEFE9}"/>
              </a:ext>
            </a:extLst>
          </p:cNvPr>
          <p:cNvSpPr/>
          <p:nvPr/>
        </p:nvSpPr>
        <p:spPr>
          <a:xfrm>
            <a:off x="1063064" y="2489846"/>
            <a:ext cx="10227408" cy="720000"/>
          </a:xfrm>
          <a:prstGeom prst="roundRect">
            <a:avLst>
              <a:gd name="adj" fmla="val 2617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marR="0" lvl="0" algn="l" defTabSz="914400" rtl="0" eaLnBrk="1" fontAlgn="auto" latinLnBrk="0" hangingPunct="1">
              <a:lnSpc>
                <a:spcPct val="100000"/>
              </a:lnSpc>
              <a:spcAft>
                <a:spcPts val="0"/>
              </a:spcAft>
              <a:buClrTx/>
              <a:buSzTx/>
              <a:buFontTx/>
              <a:buNone/>
              <a:tabLst/>
              <a:defRPr/>
            </a:pPr>
            <a: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t>22-014-DEV; GERT8000-T3 Issue 10 - Possession of a running line for engineering work</a:t>
            </a:r>
            <a:b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b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Use of EPR as an additional protection in line blockage</a:t>
            </a:r>
          </a:p>
        </p:txBody>
      </p:sp>
      <p:sp>
        <p:nvSpPr>
          <p:cNvPr id="34" name="Arrow: Down 33">
            <a:hlinkClick r:id="" action="ppaction://hlinkshowjump?jump=previousslide" highlightClick="1"/>
            <a:extLst>
              <a:ext uri="{FF2B5EF4-FFF2-40B4-BE49-F238E27FC236}">
                <a16:creationId xmlns:a16="http://schemas.microsoft.com/office/drawing/2014/main" id="{129AA87D-7F51-4ABF-AF38-6D72074A739E}"/>
              </a:ext>
            </a:extLst>
          </p:cNvPr>
          <p:cNvSpPr/>
          <p:nvPr/>
        </p:nvSpPr>
        <p:spPr>
          <a:xfrm flipV="1">
            <a:off x="5635305" y="6134571"/>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itle 1">
            <a:extLst>
              <a:ext uri="{FF2B5EF4-FFF2-40B4-BE49-F238E27FC236}">
                <a16:creationId xmlns:a16="http://schemas.microsoft.com/office/drawing/2014/main" id="{4A96223D-3402-4577-BF72-4BDA62BDA8FC}"/>
              </a:ext>
            </a:extLst>
          </p:cNvPr>
          <p:cNvSpPr txBox="1">
            <a:spLocks/>
          </p:cNvSpPr>
          <p:nvPr/>
        </p:nvSpPr>
        <p:spPr>
          <a:xfrm>
            <a:off x="5635306" y="5721355"/>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
        <p:nvSpPr>
          <p:cNvPr id="23" name="Title 1">
            <a:extLst>
              <a:ext uri="{FF2B5EF4-FFF2-40B4-BE49-F238E27FC236}">
                <a16:creationId xmlns:a16="http://schemas.microsoft.com/office/drawing/2014/main" id="{5C95FC53-FD47-44E0-A3A7-0819A697DECD}"/>
              </a:ext>
            </a:extLst>
          </p:cNvPr>
          <p:cNvSpPr txBox="1">
            <a:spLocks/>
          </p:cNvSpPr>
          <p:nvPr/>
        </p:nvSpPr>
        <p:spPr>
          <a:xfrm>
            <a:off x="7143546" y="6059333"/>
            <a:ext cx="4045683" cy="49951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deviation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24" name="Picture 23">
            <a:hlinkClick r:id="rId7"/>
            <a:extLst>
              <a:ext uri="{FF2B5EF4-FFF2-40B4-BE49-F238E27FC236}">
                <a16:creationId xmlns:a16="http://schemas.microsoft.com/office/drawing/2014/main" id="{4C19EF09-616D-4320-82FC-BF083142E936}"/>
              </a:ext>
            </a:extLst>
          </p:cNvPr>
          <p:cNvPicPr>
            <a:picLocks noChangeAspect="1"/>
          </p:cNvPicPr>
          <p:nvPr/>
        </p:nvPicPr>
        <p:blipFill>
          <a:blip r:embed="rId9"/>
          <a:stretch>
            <a:fillRect/>
          </a:stretch>
        </p:blipFill>
        <p:spPr>
          <a:xfrm>
            <a:off x="10754695" y="1596010"/>
            <a:ext cx="755970" cy="755970"/>
          </a:xfrm>
          <a:prstGeom prst="rect">
            <a:avLst/>
          </a:prstGeom>
        </p:spPr>
      </p:pic>
      <p:pic>
        <p:nvPicPr>
          <p:cNvPr id="25" name="Picture 24">
            <a:hlinkClick r:id="rId8"/>
            <a:extLst>
              <a:ext uri="{FF2B5EF4-FFF2-40B4-BE49-F238E27FC236}">
                <a16:creationId xmlns:a16="http://schemas.microsoft.com/office/drawing/2014/main" id="{2BE1C2E1-9276-4CA1-9545-6245EA285356}"/>
              </a:ext>
            </a:extLst>
          </p:cNvPr>
          <p:cNvPicPr>
            <a:picLocks noChangeAspect="1"/>
          </p:cNvPicPr>
          <p:nvPr/>
        </p:nvPicPr>
        <p:blipFill>
          <a:blip r:embed="rId9"/>
          <a:stretch>
            <a:fillRect/>
          </a:stretch>
        </p:blipFill>
        <p:spPr>
          <a:xfrm>
            <a:off x="10754695" y="2489846"/>
            <a:ext cx="755970" cy="755970"/>
          </a:xfrm>
          <a:prstGeom prst="rect">
            <a:avLst/>
          </a:prstGeom>
        </p:spPr>
      </p:pic>
      <p:sp>
        <p:nvSpPr>
          <p:cNvPr id="28" name="Rectangle: Rounded Corners 27">
            <a:hlinkClick r:id="rId10" highlightClick="1"/>
            <a:extLst>
              <a:ext uri="{FF2B5EF4-FFF2-40B4-BE49-F238E27FC236}">
                <a16:creationId xmlns:a16="http://schemas.microsoft.com/office/drawing/2014/main" id="{550F6BE2-BF41-4856-A814-C217A7FAE568}"/>
              </a:ext>
            </a:extLst>
          </p:cNvPr>
          <p:cNvSpPr/>
          <p:nvPr/>
        </p:nvSpPr>
        <p:spPr>
          <a:xfrm>
            <a:off x="1101116" y="3385535"/>
            <a:ext cx="10227408" cy="720000"/>
          </a:xfrm>
          <a:prstGeom prst="roundRect">
            <a:avLst>
              <a:gd name="adj" fmla="val 2617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marR="0" lvl="0" algn="l" defTabSz="914400" rtl="0" eaLnBrk="1" fontAlgn="auto" latinLnBrk="0" hangingPunct="1">
              <a:lnSpc>
                <a:spcPct val="100000"/>
              </a:lnSpc>
              <a:spcAft>
                <a:spcPts val="0"/>
              </a:spcAft>
              <a:buClrTx/>
              <a:buSzTx/>
              <a:buFontTx/>
              <a:buNone/>
              <a:tabLst/>
              <a:defRPr/>
            </a:pPr>
            <a: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t>22-015-DEV; GIRT7020 Issue 1.1 - GB Requirements for Platform Height, Platform Offset and Platform Width</a:t>
            </a:r>
            <a:b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b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Renewal of critical Train Dispatch Equipment Units on the Moorgate platforms.</a:t>
            </a:r>
          </a:p>
        </p:txBody>
      </p:sp>
      <p:pic>
        <p:nvPicPr>
          <p:cNvPr id="30" name="Picture 29">
            <a:hlinkClick r:id="rId10"/>
            <a:extLst>
              <a:ext uri="{FF2B5EF4-FFF2-40B4-BE49-F238E27FC236}">
                <a16:creationId xmlns:a16="http://schemas.microsoft.com/office/drawing/2014/main" id="{2E77920A-4236-44A7-9B74-9A0D31281BB3}"/>
              </a:ext>
            </a:extLst>
          </p:cNvPr>
          <p:cNvPicPr>
            <a:picLocks noChangeAspect="1"/>
          </p:cNvPicPr>
          <p:nvPr/>
        </p:nvPicPr>
        <p:blipFill>
          <a:blip r:embed="rId9"/>
          <a:stretch>
            <a:fillRect/>
          </a:stretch>
        </p:blipFill>
        <p:spPr>
          <a:xfrm>
            <a:off x="10754695" y="3385535"/>
            <a:ext cx="755970" cy="755970"/>
          </a:xfrm>
          <a:prstGeom prst="rect">
            <a:avLst/>
          </a:prstGeom>
        </p:spPr>
      </p:pic>
      <p:sp>
        <p:nvSpPr>
          <p:cNvPr id="37" name="Rectangle: Rounded Corners 36">
            <a:hlinkClick r:id="rId11" highlightClick="1"/>
            <a:extLst>
              <a:ext uri="{FF2B5EF4-FFF2-40B4-BE49-F238E27FC236}">
                <a16:creationId xmlns:a16="http://schemas.microsoft.com/office/drawing/2014/main" id="{39D676D5-51D4-471D-99E2-D48EDA800A83}"/>
              </a:ext>
            </a:extLst>
          </p:cNvPr>
          <p:cNvSpPr/>
          <p:nvPr/>
        </p:nvSpPr>
        <p:spPr>
          <a:xfrm>
            <a:off x="1101116" y="4277219"/>
            <a:ext cx="10227408" cy="720000"/>
          </a:xfrm>
          <a:prstGeom prst="roundRect">
            <a:avLst>
              <a:gd name="adj" fmla="val 2617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marR="0" lvl="0" algn="l" defTabSz="914400" rtl="0" eaLnBrk="1" fontAlgn="auto" latinLnBrk="0" hangingPunct="1">
              <a:lnSpc>
                <a:spcPct val="100000"/>
              </a:lnSpc>
              <a:spcAft>
                <a:spcPts val="0"/>
              </a:spcAft>
              <a:buClrTx/>
              <a:buSzTx/>
              <a:buFontTx/>
              <a:buNone/>
              <a:tabLst/>
              <a:defRPr/>
            </a:pPr>
            <a: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t>22-017-DEV; GIRT7020 Issue 1.1 - GB Requirements for Platform Height, Platform Offset and Platform Width</a:t>
            </a:r>
            <a:b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b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Finsbury Park - temporary hoarding around lift shaft construction areas</a:t>
            </a:r>
          </a:p>
        </p:txBody>
      </p:sp>
      <p:pic>
        <p:nvPicPr>
          <p:cNvPr id="39" name="Picture 38">
            <a:hlinkClick r:id="rId11"/>
            <a:extLst>
              <a:ext uri="{FF2B5EF4-FFF2-40B4-BE49-F238E27FC236}">
                <a16:creationId xmlns:a16="http://schemas.microsoft.com/office/drawing/2014/main" id="{E9CD33FA-2A67-45F0-8133-04B4AB924A58}"/>
              </a:ext>
            </a:extLst>
          </p:cNvPr>
          <p:cNvPicPr>
            <a:picLocks noChangeAspect="1"/>
          </p:cNvPicPr>
          <p:nvPr/>
        </p:nvPicPr>
        <p:blipFill>
          <a:blip r:embed="rId9"/>
          <a:stretch>
            <a:fillRect/>
          </a:stretch>
        </p:blipFill>
        <p:spPr>
          <a:xfrm>
            <a:off x="10754695" y="4277219"/>
            <a:ext cx="755970" cy="755970"/>
          </a:xfrm>
          <a:prstGeom prst="rect">
            <a:avLst/>
          </a:prstGeom>
        </p:spPr>
      </p:pic>
      <p:sp>
        <p:nvSpPr>
          <p:cNvPr id="40" name="Rectangle: Rounded Corners 39">
            <a:hlinkClick r:id="rId12" highlightClick="1"/>
            <a:extLst>
              <a:ext uri="{FF2B5EF4-FFF2-40B4-BE49-F238E27FC236}">
                <a16:creationId xmlns:a16="http://schemas.microsoft.com/office/drawing/2014/main" id="{9C2A9413-5D7A-421E-AF66-500FFA82FCAF}"/>
              </a:ext>
            </a:extLst>
          </p:cNvPr>
          <p:cNvSpPr/>
          <p:nvPr/>
        </p:nvSpPr>
        <p:spPr>
          <a:xfrm>
            <a:off x="1101116" y="5168904"/>
            <a:ext cx="10227408" cy="720000"/>
          </a:xfrm>
          <a:prstGeom prst="roundRect">
            <a:avLst>
              <a:gd name="adj" fmla="val 2617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marR="0" lvl="0" algn="l" defTabSz="914400" rtl="0" eaLnBrk="1" fontAlgn="auto" latinLnBrk="0" hangingPunct="1">
              <a:lnSpc>
                <a:spcPct val="100000"/>
              </a:lnSpc>
              <a:spcAft>
                <a:spcPts val="0"/>
              </a:spcAft>
              <a:buClrTx/>
              <a:buSzTx/>
              <a:buFontTx/>
              <a:buNone/>
              <a:tabLst/>
              <a:defRPr/>
            </a:pPr>
            <a: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t>22-013-DEV; GERT8000-HB12 Issue 8 - Duties of the ES or SWL in a possession</a:t>
            </a:r>
            <a:br>
              <a:rPr kumimoji="0" lang="en-GB" sz="1800" b="1" i="0" u="none" strike="noStrike" kern="1200" cap="none" spc="-30" normalizeH="0" noProof="0" dirty="0">
                <a:ln>
                  <a:noFill/>
                </a:ln>
                <a:solidFill>
                  <a:srgbClr val="005844"/>
                </a:solidFill>
                <a:effectLst/>
                <a:uLnTx/>
                <a:uFillTx/>
                <a:latin typeface="Calibri" panose="020F0502020204030204"/>
                <a:ea typeface="+mn-ea"/>
                <a:cs typeface="+mn-cs"/>
              </a:rPr>
            </a:br>
            <a:r>
              <a:rPr kumimoji="0" lang="en-GB" sz="1800" i="0" u="none" strike="noStrike" kern="1200" cap="none" spc="-30" normalizeH="0" noProof="0" dirty="0">
                <a:ln>
                  <a:noFill/>
                </a:ln>
                <a:solidFill>
                  <a:schemeClr val="tx1"/>
                </a:solidFill>
                <a:effectLst/>
                <a:uLnTx/>
                <a:uFillTx/>
                <a:latin typeface="Calibri" panose="020F0502020204030204"/>
                <a:ea typeface="+mn-ea"/>
                <a:cs typeface="+mn-cs"/>
              </a:rPr>
              <a:t>Use of EPR as an additional protection in line blockage</a:t>
            </a:r>
          </a:p>
        </p:txBody>
      </p:sp>
      <p:pic>
        <p:nvPicPr>
          <p:cNvPr id="41" name="Picture 40">
            <a:hlinkClick r:id="rId12"/>
            <a:extLst>
              <a:ext uri="{FF2B5EF4-FFF2-40B4-BE49-F238E27FC236}">
                <a16:creationId xmlns:a16="http://schemas.microsoft.com/office/drawing/2014/main" id="{0DBC94A4-2884-4DEB-B07F-B645479F084A}"/>
              </a:ext>
            </a:extLst>
          </p:cNvPr>
          <p:cNvPicPr>
            <a:picLocks noChangeAspect="1"/>
          </p:cNvPicPr>
          <p:nvPr/>
        </p:nvPicPr>
        <p:blipFill>
          <a:blip r:embed="rId9"/>
          <a:stretch>
            <a:fillRect/>
          </a:stretch>
        </p:blipFill>
        <p:spPr>
          <a:xfrm>
            <a:off x="10754695" y="5167648"/>
            <a:ext cx="755970" cy="755970"/>
          </a:xfrm>
          <a:prstGeom prst="rect">
            <a:avLst/>
          </a:prstGeom>
        </p:spPr>
      </p:pic>
      <p:pic>
        <p:nvPicPr>
          <p:cNvPr id="27" name="Picture 26">
            <a:hlinkClick r:id="" action="ppaction://hlinkshowjump?jump=endshow"/>
            <a:extLst>
              <a:ext uri="{FF2B5EF4-FFF2-40B4-BE49-F238E27FC236}">
                <a16:creationId xmlns:a16="http://schemas.microsoft.com/office/drawing/2014/main" id="{1C72D746-8D3A-46AE-A559-8B11773DA0DB}"/>
              </a:ext>
            </a:extLst>
          </p:cNvPr>
          <p:cNvPicPr>
            <a:picLocks noChangeAspect="1"/>
          </p:cNvPicPr>
          <p:nvPr/>
        </p:nvPicPr>
        <p:blipFill>
          <a:blip r:embed="rId13"/>
          <a:stretch>
            <a:fillRect/>
          </a:stretch>
        </p:blipFill>
        <p:spPr>
          <a:xfrm>
            <a:off x="89371" y="6016808"/>
            <a:ext cx="720000" cy="692039"/>
          </a:xfrm>
          <a:prstGeom prst="rect">
            <a:avLst/>
          </a:prstGeom>
        </p:spPr>
      </p:pic>
    </p:spTree>
    <p:extLst>
      <p:ext uri="{BB962C8B-B14F-4D97-AF65-F5344CB8AC3E}">
        <p14:creationId xmlns:p14="http://schemas.microsoft.com/office/powerpoint/2010/main" val="1849396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p159:morph option="byObject"/>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sp>
        <p:nvSpPr>
          <p:cNvPr id="19" name="Rectangle: Rounded Corners 18">
            <a:hlinkClick r:id="" action="ppaction://noaction" highlightClick="1"/>
            <a:extLst>
              <a:ext uri="{FF2B5EF4-FFF2-40B4-BE49-F238E27FC236}">
                <a16:creationId xmlns:a16="http://schemas.microsoft.com/office/drawing/2014/main" id="{9DFE6F2B-1AF1-41E3-8EFE-0F2748706EC4}"/>
              </a:ext>
            </a:extLst>
          </p:cNvPr>
          <p:cNvSpPr/>
          <p:nvPr/>
        </p:nvSpPr>
        <p:spPr>
          <a:xfrm>
            <a:off x="1053723" y="1077195"/>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2419350"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GERT8000-TW5 Issue 11 - Preparation and movement of trains: Defective or isolated vehicles and on-	train equipment </a:t>
            </a:r>
          </a:p>
        </p:txBody>
      </p:sp>
      <p:sp>
        <p:nvSpPr>
          <p:cNvPr id="15" name="Title 1">
            <a:extLst>
              <a:ext uri="{FF2B5EF4-FFF2-40B4-BE49-F238E27FC236}">
                <a16:creationId xmlns:a16="http://schemas.microsoft.com/office/drawing/2014/main" id="{3CB14708-891B-4DDF-A14C-736BF405E8A6}"/>
              </a:ext>
            </a:extLst>
          </p:cNvPr>
          <p:cNvSpPr txBox="1">
            <a:spLocks/>
          </p:cNvSpPr>
          <p:nvPr/>
        </p:nvSpPr>
        <p:spPr>
          <a:xfrm>
            <a:off x="2434489" y="-634"/>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schemeClr val="tx1"/>
                </a:solidFill>
                <a:effectLst/>
                <a:uLnTx/>
                <a:uFillTx/>
                <a:latin typeface="Calibri" panose="020F0502020204030204"/>
                <a:ea typeface="+mj-ea"/>
                <a:cs typeface="+mj-cs"/>
              </a:rPr>
              <a:t>Standards planned for publishing in 2022</a:t>
            </a:r>
            <a:endParaRPr kumimoji="0" lang="en-GB" sz="2400" b="0" i="1" u="none" strike="noStrike" kern="1200" cap="none" spc="0" normalizeH="0" baseline="0" noProof="0" dirty="0">
              <a:ln>
                <a:noFill/>
              </a:ln>
              <a:solidFill>
                <a:schemeClr val="tx1"/>
              </a:solidFill>
              <a:effectLst/>
              <a:uLnTx/>
              <a:uFillTx/>
              <a:latin typeface="Calibri" panose="020F0502020204030204"/>
              <a:ea typeface="+mj-ea"/>
              <a:cs typeface="+mj-cs"/>
            </a:endParaRPr>
          </a:p>
        </p:txBody>
      </p:sp>
      <p:sp>
        <p:nvSpPr>
          <p:cNvPr id="33" name="Title 1">
            <a:extLst>
              <a:ext uri="{FF2B5EF4-FFF2-40B4-BE49-F238E27FC236}">
                <a16:creationId xmlns:a16="http://schemas.microsoft.com/office/drawing/2014/main" id="{2DC14E8B-E9C7-4C37-B7B1-9FDB700BA7F7}"/>
              </a:ext>
            </a:extLst>
          </p:cNvPr>
          <p:cNvSpPr txBox="1">
            <a:spLocks/>
          </p:cNvSpPr>
          <p:nvPr/>
        </p:nvSpPr>
        <p:spPr>
          <a:xfrm>
            <a:off x="2441590" y="1859300"/>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June 2022</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sp>
        <p:nvSpPr>
          <p:cNvPr id="21" name="Rectangle: Rounded Corners 20">
            <a:hlinkClick r:id="" action="ppaction://noaction" highlightClick="1"/>
            <a:extLst>
              <a:ext uri="{FF2B5EF4-FFF2-40B4-BE49-F238E27FC236}">
                <a16:creationId xmlns:a16="http://schemas.microsoft.com/office/drawing/2014/main" id="{B1B20C94-A000-4683-80F5-8C1C1F9C9AE0}"/>
              </a:ext>
            </a:extLst>
          </p:cNvPr>
          <p:cNvSpPr/>
          <p:nvPr/>
        </p:nvSpPr>
        <p:spPr>
          <a:xfrm>
            <a:off x="1053723" y="1902483"/>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RIS-3437-TOM Issue 3  - Defective On-Train Equipment</a:t>
            </a:r>
          </a:p>
        </p:txBody>
      </p:sp>
      <p:sp>
        <p:nvSpPr>
          <p:cNvPr id="41" name="Rectangle: Rounded Corners 40">
            <a:hlinkClick r:id="" action="ppaction://noaction" highlightClick="1"/>
            <a:extLst>
              <a:ext uri="{FF2B5EF4-FFF2-40B4-BE49-F238E27FC236}">
                <a16:creationId xmlns:a16="http://schemas.microsoft.com/office/drawing/2014/main" id="{E27DC49F-062F-46A7-82E2-9327A495E82F}"/>
              </a:ext>
            </a:extLst>
          </p:cNvPr>
          <p:cNvSpPr/>
          <p:nvPr/>
        </p:nvSpPr>
        <p:spPr>
          <a:xfrm>
            <a:off x="1053723" y="2721771"/>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RS525 Issue 1 - ERTMS Handbook </a:t>
            </a:r>
          </a:p>
        </p:txBody>
      </p:sp>
      <p:sp>
        <p:nvSpPr>
          <p:cNvPr id="45" name="Rectangle: Rounded Corners 44">
            <a:hlinkClick r:id="" action="ppaction://noaction" highlightClick="1"/>
            <a:extLst>
              <a:ext uri="{FF2B5EF4-FFF2-40B4-BE49-F238E27FC236}">
                <a16:creationId xmlns:a16="http://schemas.microsoft.com/office/drawing/2014/main" id="{BF53A04D-E460-4162-B97A-750BF717AA11}"/>
              </a:ext>
            </a:extLst>
          </p:cNvPr>
          <p:cNvSpPr/>
          <p:nvPr/>
        </p:nvSpPr>
        <p:spPr>
          <a:xfrm>
            <a:off x="1053723" y="3547059"/>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RIS-3786-TOM Issue 1 - Trespass Risk Assessment</a:t>
            </a:r>
          </a:p>
        </p:txBody>
      </p:sp>
      <p:sp>
        <p:nvSpPr>
          <p:cNvPr id="46" name="Rectangle: Rounded Corners 45">
            <a:hlinkClick r:id="" action="ppaction://noaction" highlightClick="1"/>
            <a:extLst>
              <a:ext uri="{FF2B5EF4-FFF2-40B4-BE49-F238E27FC236}">
                <a16:creationId xmlns:a16="http://schemas.microsoft.com/office/drawing/2014/main" id="{25970F20-744D-41D0-A1C3-554570641542}"/>
              </a:ext>
            </a:extLst>
          </p:cNvPr>
          <p:cNvSpPr/>
          <p:nvPr/>
        </p:nvSpPr>
        <p:spPr>
          <a:xfrm>
            <a:off x="1053723" y="4372346"/>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RIS-3703-TOM Issue 5 - Passenger Train Dispatch and Platform Safety Measures</a:t>
            </a:r>
          </a:p>
        </p:txBody>
      </p:sp>
      <p:pic>
        <p:nvPicPr>
          <p:cNvPr id="24" name="Picture 23" descr="Icon&#10;&#10;Description automatically generated">
            <a:extLst>
              <a:ext uri="{FF2B5EF4-FFF2-40B4-BE49-F238E27FC236}">
                <a16:creationId xmlns:a16="http://schemas.microsoft.com/office/drawing/2014/main" id="{A00BC719-A5C4-407E-B8A6-7C8AB085617D}"/>
              </a:ext>
            </a:extLst>
          </p:cNvPr>
          <p:cNvPicPr>
            <a:picLocks noChangeAspect="1"/>
          </p:cNvPicPr>
          <p:nvPr/>
        </p:nvPicPr>
        <p:blipFill rotWithShape="1">
          <a:blip r:embed="rId5">
            <a:extLst>
              <a:ext uri="{28A0092B-C50C-407E-A947-70E740481C1C}">
                <a14:useLocalDpi xmlns:a14="http://schemas.microsoft.com/office/drawing/2010/main" val="0"/>
              </a:ext>
            </a:extLst>
          </a:blip>
          <a:srcRect l="6907" t="6800" r="6784" b="6642"/>
          <a:stretch/>
        </p:blipFill>
        <p:spPr>
          <a:xfrm>
            <a:off x="248753" y="1077195"/>
            <a:ext cx="717930" cy="720000"/>
          </a:xfrm>
          <a:prstGeom prst="ellipse">
            <a:avLst/>
          </a:prstGeom>
        </p:spPr>
      </p:pic>
      <p:pic>
        <p:nvPicPr>
          <p:cNvPr id="25" name="Picture 24" descr="Icon&#10;&#10;Description automatically generated">
            <a:extLst>
              <a:ext uri="{FF2B5EF4-FFF2-40B4-BE49-F238E27FC236}">
                <a16:creationId xmlns:a16="http://schemas.microsoft.com/office/drawing/2014/main" id="{FFEE8521-26D4-4C85-B856-6A02C9DAF253}"/>
              </a:ext>
            </a:extLst>
          </p:cNvPr>
          <p:cNvPicPr>
            <a:picLocks noChangeAspect="1"/>
          </p:cNvPicPr>
          <p:nvPr/>
        </p:nvPicPr>
        <p:blipFill rotWithShape="1">
          <a:blip r:embed="rId5">
            <a:extLst>
              <a:ext uri="{28A0092B-C50C-407E-A947-70E740481C1C}">
                <a14:useLocalDpi xmlns:a14="http://schemas.microsoft.com/office/drawing/2010/main" val="0"/>
              </a:ext>
            </a:extLst>
          </a:blip>
          <a:srcRect l="6907" t="6800" r="6784" b="6642"/>
          <a:stretch/>
        </p:blipFill>
        <p:spPr>
          <a:xfrm>
            <a:off x="248753" y="1899483"/>
            <a:ext cx="717930" cy="720000"/>
          </a:xfrm>
          <a:prstGeom prst="ellipse">
            <a:avLst/>
          </a:prstGeom>
        </p:spPr>
      </p:pic>
      <p:pic>
        <p:nvPicPr>
          <p:cNvPr id="26" name="Picture 25" descr="Icon&#10;&#10;Description automatically generated">
            <a:extLst>
              <a:ext uri="{FF2B5EF4-FFF2-40B4-BE49-F238E27FC236}">
                <a16:creationId xmlns:a16="http://schemas.microsoft.com/office/drawing/2014/main" id="{98C76AD3-DD42-4964-98D7-0324AB86739A}"/>
              </a:ext>
            </a:extLst>
          </p:cNvPr>
          <p:cNvPicPr>
            <a:picLocks noChangeAspect="1"/>
          </p:cNvPicPr>
          <p:nvPr/>
        </p:nvPicPr>
        <p:blipFill rotWithShape="1">
          <a:blip r:embed="rId5">
            <a:extLst>
              <a:ext uri="{28A0092B-C50C-407E-A947-70E740481C1C}">
                <a14:useLocalDpi xmlns:a14="http://schemas.microsoft.com/office/drawing/2010/main" val="0"/>
              </a:ext>
            </a:extLst>
          </a:blip>
          <a:srcRect l="6907" t="6800" r="6784" b="6642"/>
          <a:stretch/>
        </p:blipFill>
        <p:spPr>
          <a:xfrm>
            <a:off x="258541" y="2745772"/>
            <a:ext cx="717930" cy="720000"/>
          </a:xfrm>
          <a:prstGeom prst="ellipse">
            <a:avLst/>
          </a:prstGeom>
        </p:spPr>
      </p:pic>
      <p:pic>
        <p:nvPicPr>
          <p:cNvPr id="28" name="Picture 27" descr="Icon&#10;&#10;Description automatically generated">
            <a:extLst>
              <a:ext uri="{FF2B5EF4-FFF2-40B4-BE49-F238E27FC236}">
                <a16:creationId xmlns:a16="http://schemas.microsoft.com/office/drawing/2014/main" id="{6C781673-D08C-4885-A297-1542DD2907EA}"/>
              </a:ext>
            </a:extLst>
          </p:cNvPr>
          <p:cNvPicPr>
            <a:picLocks noChangeAspect="1"/>
          </p:cNvPicPr>
          <p:nvPr/>
        </p:nvPicPr>
        <p:blipFill rotWithShape="1">
          <a:blip r:embed="rId5">
            <a:extLst>
              <a:ext uri="{28A0092B-C50C-407E-A947-70E740481C1C}">
                <a14:useLocalDpi xmlns:a14="http://schemas.microsoft.com/office/drawing/2010/main" val="0"/>
              </a:ext>
            </a:extLst>
          </a:blip>
          <a:srcRect l="6907" t="6800" r="6784" b="6642"/>
          <a:stretch/>
        </p:blipFill>
        <p:spPr>
          <a:xfrm>
            <a:off x="267395" y="3547059"/>
            <a:ext cx="717930" cy="720000"/>
          </a:xfrm>
          <a:prstGeom prst="ellipse">
            <a:avLst/>
          </a:prstGeom>
        </p:spPr>
      </p:pic>
      <p:pic>
        <p:nvPicPr>
          <p:cNvPr id="29" name="Picture 28" descr="Icon&#10;&#10;Description automatically generated">
            <a:extLst>
              <a:ext uri="{FF2B5EF4-FFF2-40B4-BE49-F238E27FC236}">
                <a16:creationId xmlns:a16="http://schemas.microsoft.com/office/drawing/2014/main" id="{AEE16AA9-E92E-44B7-88B9-AF6E682094B9}"/>
              </a:ext>
            </a:extLst>
          </p:cNvPr>
          <p:cNvPicPr>
            <a:picLocks noChangeAspect="1"/>
          </p:cNvPicPr>
          <p:nvPr/>
        </p:nvPicPr>
        <p:blipFill rotWithShape="1">
          <a:blip r:embed="rId5">
            <a:extLst>
              <a:ext uri="{28A0092B-C50C-407E-A947-70E740481C1C}">
                <a14:useLocalDpi xmlns:a14="http://schemas.microsoft.com/office/drawing/2010/main" val="0"/>
              </a:ext>
            </a:extLst>
          </a:blip>
          <a:srcRect l="6907" t="6800" r="6784" b="6642"/>
          <a:stretch/>
        </p:blipFill>
        <p:spPr>
          <a:xfrm>
            <a:off x="267395" y="4372346"/>
            <a:ext cx="717930" cy="720000"/>
          </a:xfrm>
          <a:prstGeom prst="ellipse">
            <a:avLst/>
          </a:prstGeom>
        </p:spPr>
      </p:pic>
      <p:sp>
        <p:nvSpPr>
          <p:cNvPr id="30" name="Rectangle: Rounded Corners 29">
            <a:hlinkClick r:id="" action="ppaction://noaction" highlightClick="1"/>
            <a:extLst>
              <a:ext uri="{FF2B5EF4-FFF2-40B4-BE49-F238E27FC236}">
                <a16:creationId xmlns:a16="http://schemas.microsoft.com/office/drawing/2014/main" id="{EAF046BB-6F03-42A5-9350-3F7A2503E0F5}"/>
              </a:ext>
            </a:extLst>
          </p:cNvPr>
          <p:cNvSpPr/>
          <p:nvPr/>
        </p:nvSpPr>
        <p:spPr>
          <a:xfrm>
            <a:off x="1035081" y="5197633"/>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GERT8000 – 12 Rule Book modules and handbooks being updated </a:t>
            </a:r>
          </a:p>
        </p:txBody>
      </p:sp>
      <p:pic>
        <p:nvPicPr>
          <p:cNvPr id="31" name="Picture 30" descr="Icon&#10;&#10;Description automatically generated">
            <a:extLst>
              <a:ext uri="{FF2B5EF4-FFF2-40B4-BE49-F238E27FC236}">
                <a16:creationId xmlns:a16="http://schemas.microsoft.com/office/drawing/2014/main" id="{1EECCF7E-2866-4D75-B0CC-308D4EAFB271}"/>
              </a:ext>
            </a:extLst>
          </p:cNvPr>
          <p:cNvPicPr>
            <a:picLocks noChangeAspect="1"/>
          </p:cNvPicPr>
          <p:nvPr/>
        </p:nvPicPr>
        <p:blipFill rotWithShape="1">
          <a:blip r:embed="rId5">
            <a:extLst>
              <a:ext uri="{28A0092B-C50C-407E-A947-70E740481C1C}">
                <a14:useLocalDpi xmlns:a14="http://schemas.microsoft.com/office/drawing/2010/main" val="0"/>
              </a:ext>
            </a:extLst>
          </a:blip>
          <a:srcRect l="6907" t="6800" r="6784" b="6642"/>
          <a:stretch/>
        </p:blipFill>
        <p:spPr>
          <a:xfrm>
            <a:off x="248753" y="5197633"/>
            <a:ext cx="717930" cy="720000"/>
          </a:xfrm>
          <a:prstGeom prst="ellipse">
            <a:avLst/>
          </a:prstGeom>
        </p:spPr>
      </p:pic>
      <p:sp>
        <p:nvSpPr>
          <p:cNvPr id="34" name="Title 1">
            <a:extLst>
              <a:ext uri="{FF2B5EF4-FFF2-40B4-BE49-F238E27FC236}">
                <a16:creationId xmlns:a16="http://schemas.microsoft.com/office/drawing/2014/main" id="{3CA389D2-AA55-41D6-8ECE-10A4BBD66AF3}"/>
              </a:ext>
            </a:extLst>
          </p:cNvPr>
          <p:cNvSpPr txBox="1">
            <a:spLocks/>
          </p:cNvSpPr>
          <p:nvPr/>
        </p:nvSpPr>
        <p:spPr>
          <a:xfrm>
            <a:off x="2441590" y="428012"/>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September 2022</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sp>
        <p:nvSpPr>
          <p:cNvPr id="36" name="Arrow: Down 35">
            <a:hlinkClick r:id="" action="ppaction://hlinkshowjump?jump=nextslide" highlightClick="1"/>
            <a:extLst>
              <a:ext uri="{FF2B5EF4-FFF2-40B4-BE49-F238E27FC236}">
                <a16:creationId xmlns:a16="http://schemas.microsoft.com/office/drawing/2014/main" id="{571322DD-EAA7-4D6A-9A86-5EEF121B4502}"/>
              </a:ext>
            </a:extLst>
          </p:cNvPr>
          <p:cNvSpPr/>
          <p:nvPr/>
        </p:nvSpPr>
        <p:spPr>
          <a:xfrm>
            <a:off x="5586133" y="622903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itle 1">
            <a:extLst>
              <a:ext uri="{FF2B5EF4-FFF2-40B4-BE49-F238E27FC236}">
                <a16:creationId xmlns:a16="http://schemas.microsoft.com/office/drawing/2014/main" id="{7EF9D971-F9CD-4E56-A71D-27009C83C645}"/>
              </a:ext>
            </a:extLst>
          </p:cNvPr>
          <p:cNvSpPr txBox="1">
            <a:spLocks/>
          </p:cNvSpPr>
          <p:nvPr/>
        </p:nvSpPr>
        <p:spPr>
          <a:xfrm>
            <a:off x="5453743" y="5987813"/>
            <a:ext cx="1284515" cy="29814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More</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0" name="Picture 19">
            <a:hlinkClick r:id="" action="ppaction://hlinkshowjump?jump=endshow"/>
            <a:extLst>
              <a:ext uri="{FF2B5EF4-FFF2-40B4-BE49-F238E27FC236}">
                <a16:creationId xmlns:a16="http://schemas.microsoft.com/office/drawing/2014/main" id="{4A05745F-45CC-4A4A-BA57-A98B199CA404}"/>
              </a:ext>
            </a:extLst>
          </p:cNvPr>
          <p:cNvPicPr>
            <a:picLocks noChangeAspect="1"/>
          </p:cNvPicPr>
          <p:nvPr/>
        </p:nvPicPr>
        <p:blipFill>
          <a:blip r:embed="rId6"/>
          <a:stretch>
            <a:fillRect/>
          </a:stretch>
        </p:blipFill>
        <p:spPr>
          <a:xfrm>
            <a:off x="89371" y="6016808"/>
            <a:ext cx="720000" cy="692039"/>
          </a:xfrm>
          <a:prstGeom prst="rect">
            <a:avLst/>
          </a:prstGeom>
        </p:spPr>
      </p:pic>
    </p:spTree>
    <p:extLst>
      <p:ext uri="{BB962C8B-B14F-4D97-AF65-F5344CB8AC3E}">
        <p14:creationId xmlns:p14="http://schemas.microsoft.com/office/powerpoint/2010/main" val="139894950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Icon&#10;&#10;Description automatically generated">
            <a:extLst>
              <a:ext uri="{FF2B5EF4-FFF2-40B4-BE49-F238E27FC236}">
                <a16:creationId xmlns:a16="http://schemas.microsoft.com/office/drawing/2014/main" id="{BA05324E-AB75-4482-9DD0-AF67065AE1EB}"/>
              </a:ext>
            </a:extLst>
          </p:cNvPr>
          <p:cNvPicPr>
            <a:picLocks noChangeAspect="1"/>
          </p:cNvPicPr>
          <p:nvPr/>
        </p:nvPicPr>
        <p:blipFill rotWithShape="1">
          <a:blip r:embed="rId3">
            <a:extLst>
              <a:ext uri="{28A0092B-C50C-407E-A947-70E740481C1C}">
                <a14:useLocalDpi xmlns:a14="http://schemas.microsoft.com/office/drawing/2010/main" val="0"/>
              </a:ext>
            </a:extLst>
          </a:blip>
          <a:srcRect l="7119" t="7542" r="7148" b="6974"/>
          <a:stretch/>
        </p:blipFill>
        <p:spPr>
          <a:xfrm>
            <a:off x="246667" y="1925838"/>
            <a:ext cx="722102" cy="720000"/>
          </a:xfrm>
          <a:prstGeom prst="ellipse">
            <a:avLst/>
          </a:prstGeom>
        </p:spPr>
      </p:pic>
      <p:sp>
        <p:nvSpPr>
          <p:cNvPr id="27" name="Rectangle: Rounded Corners 26">
            <a:hlinkClick r:id="" action="ppaction://noaction" highlightClick="1"/>
            <a:extLst>
              <a:ext uri="{FF2B5EF4-FFF2-40B4-BE49-F238E27FC236}">
                <a16:creationId xmlns:a16="http://schemas.microsoft.com/office/drawing/2014/main" id="{4AE96F9F-D0D9-4630-9D16-E6AC7A0AC649}"/>
              </a:ext>
            </a:extLst>
          </p:cNvPr>
          <p:cNvSpPr/>
          <p:nvPr/>
        </p:nvSpPr>
        <p:spPr>
          <a:xfrm>
            <a:off x="1053723" y="1077195"/>
            <a:ext cx="10065867" cy="720000"/>
          </a:xfrm>
          <a:prstGeom prst="roundRect">
            <a:avLst>
              <a:gd name="adj" fmla="val 30718"/>
            </a:avLst>
          </a:prstGeom>
          <a:solidFill>
            <a:schemeClr val="bg1"/>
          </a:solidFill>
          <a:ln w="38100">
            <a:solidFill>
              <a:srgbClr val="00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2154238"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RIS-7706-INS Issue 1  - Processes for Adding, Removing or Updating Differential Permissible Speeds</a:t>
            </a:r>
          </a:p>
        </p:txBody>
      </p:sp>
      <p:pic>
        <p:nvPicPr>
          <p:cNvPr id="13" name="Picture 12">
            <a:hlinkClick r:id="rId4"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5"/>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3CB14708-891B-4DDF-A14C-736BF405E8A6}"/>
              </a:ext>
            </a:extLst>
          </p:cNvPr>
          <p:cNvSpPr txBox="1">
            <a:spLocks/>
          </p:cNvSpPr>
          <p:nvPr/>
        </p:nvSpPr>
        <p:spPr>
          <a:xfrm>
            <a:off x="2434489" y="-634"/>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schemeClr val="tx1"/>
                </a:solidFill>
                <a:effectLst/>
                <a:uLnTx/>
                <a:uFillTx/>
                <a:latin typeface="Calibri" panose="020F0502020204030204"/>
                <a:ea typeface="+mj-ea"/>
                <a:cs typeface="+mj-cs"/>
              </a:rPr>
              <a:t>Standards planned for publishing in 2022</a:t>
            </a:r>
            <a:endParaRPr kumimoji="0" lang="en-GB" sz="2400" b="0" i="1" u="none" strike="noStrike" kern="1200" cap="none" spc="0" normalizeH="0" baseline="0" noProof="0" dirty="0">
              <a:ln>
                <a:noFill/>
              </a:ln>
              <a:solidFill>
                <a:schemeClr val="tx1"/>
              </a:solidFill>
              <a:effectLst/>
              <a:uLnTx/>
              <a:uFillTx/>
              <a:latin typeface="Calibri" panose="020F0502020204030204"/>
              <a:ea typeface="+mj-ea"/>
              <a:cs typeface="+mj-cs"/>
            </a:endParaRPr>
          </a:p>
        </p:txBody>
      </p:sp>
      <p:sp>
        <p:nvSpPr>
          <p:cNvPr id="33" name="Title 1">
            <a:extLst>
              <a:ext uri="{FF2B5EF4-FFF2-40B4-BE49-F238E27FC236}">
                <a16:creationId xmlns:a16="http://schemas.microsoft.com/office/drawing/2014/main" id="{2DC14E8B-E9C7-4C37-B7B1-9FDB700BA7F7}"/>
              </a:ext>
            </a:extLst>
          </p:cNvPr>
          <p:cNvSpPr txBox="1">
            <a:spLocks/>
          </p:cNvSpPr>
          <p:nvPr/>
        </p:nvSpPr>
        <p:spPr>
          <a:xfrm>
            <a:off x="2441590" y="428012"/>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September 2022</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sp>
        <p:nvSpPr>
          <p:cNvPr id="39" name="Rectangle: Rounded Corners 38">
            <a:hlinkClick r:id="" action="ppaction://noaction" highlightClick="1"/>
            <a:extLst>
              <a:ext uri="{FF2B5EF4-FFF2-40B4-BE49-F238E27FC236}">
                <a16:creationId xmlns:a16="http://schemas.microsoft.com/office/drawing/2014/main" id="{015C241E-5685-4C17-BA5F-053C41C6B1F6}"/>
              </a:ext>
            </a:extLst>
          </p:cNvPr>
          <p:cNvSpPr/>
          <p:nvPr/>
        </p:nvSpPr>
        <p:spPr>
          <a:xfrm>
            <a:off x="1053723" y="1916838"/>
            <a:ext cx="10065867" cy="720000"/>
          </a:xfrm>
          <a:prstGeom prst="roundRect">
            <a:avLst>
              <a:gd name="adj" fmla="val 30718"/>
            </a:avLst>
          </a:prstGeom>
          <a:solidFill>
            <a:schemeClr val="bg1"/>
          </a:solid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2063750"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RIS-0745-CCS Issue 1 - Client safety assurance of high integrity software-based systems for railway 	applications</a:t>
            </a:r>
          </a:p>
        </p:txBody>
      </p:sp>
      <p:sp>
        <p:nvSpPr>
          <p:cNvPr id="22" name="Title 1">
            <a:extLst>
              <a:ext uri="{FF2B5EF4-FFF2-40B4-BE49-F238E27FC236}">
                <a16:creationId xmlns:a16="http://schemas.microsoft.com/office/drawing/2014/main" id="{58B11F3D-29C0-4797-9437-551C8633F089}"/>
              </a:ext>
            </a:extLst>
          </p:cNvPr>
          <p:cNvSpPr txBox="1">
            <a:spLocks/>
          </p:cNvSpPr>
          <p:nvPr/>
        </p:nvSpPr>
        <p:spPr>
          <a:xfrm>
            <a:off x="2425145" y="2989076"/>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December 2022</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pic>
        <p:nvPicPr>
          <p:cNvPr id="30" name="Picture 29" descr="Icon&#10;&#10;Description automatically generated">
            <a:extLst>
              <a:ext uri="{FF2B5EF4-FFF2-40B4-BE49-F238E27FC236}">
                <a16:creationId xmlns:a16="http://schemas.microsoft.com/office/drawing/2014/main" id="{6CE28643-A2AB-4362-B25C-08B68BCF37A9}"/>
              </a:ext>
            </a:extLst>
          </p:cNvPr>
          <p:cNvPicPr>
            <a:picLocks noChangeAspect="1"/>
          </p:cNvPicPr>
          <p:nvPr/>
        </p:nvPicPr>
        <p:blipFill rotWithShape="1">
          <a:blip r:embed="rId3">
            <a:extLst>
              <a:ext uri="{28A0092B-C50C-407E-A947-70E740481C1C}">
                <a14:useLocalDpi xmlns:a14="http://schemas.microsoft.com/office/drawing/2010/main" val="0"/>
              </a:ext>
            </a:extLst>
          </a:blip>
          <a:srcRect l="7119" t="7542" r="7148" b="6974"/>
          <a:stretch/>
        </p:blipFill>
        <p:spPr>
          <a:xfrm>
            <a:off x="256010" y="3625365"/>
            <a:ext cx="722102" cy="720000"/>
          </a:xfrm>
          <a:prstGeom prst="ellipse">
            <a:avLst/>
          </a:prstGeom>
        </p:spPr>
      </p:pic>
      <p:sp>
        <p:nvSpPr>
          <p:cNvPr id="31" name="Rectangle: Rounded Corners 30">
            <a:hlinkClick r:id="" action="ppaction://noaction" highlightClick="1"/>
            <a:extLst>
              <a:ext uri="{FF2B5EF4-FFF2-40B4-BE49-F238E27FC236}">
                <a16:creationId xmlns:a16="http://schemas.microsoft.com/office/drawing/2014/main" id="{99212391-C7D6-4E06-8EAD-E37191E4C3DC}"/>
              </a:ext>
            </a:extLst>
          </p:cNvPr>
          <p:cNvSpPr/>
          <p:nvPr/>
        </p:nvSpPr>
        <p:spPr>
          <a:xfrm>
            <a:off x="1063066" y="3616365"/>
            <a:ext cx="10065867" cy="720000"/>
          </a:xfrm>
          <a:prstGeom prst="roundRect">
            <a:avLst>
              <a:gd name="adj" fmla="val 30718"/>
            </a:avLst>
          </a:prstGeom>
          <a:solidFill>
            <a:schemeClr val="bg1"/>
          </a:solid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2063750" algn="l"/>
              </a:tabLst>
              <a:defRPr/>
            </a:pPr>
            <a:r>
              <a:rPr lang="en-GB" sz="1800" dirty="0">
                <a:solidFill>
                  <a:srgbClr val="000000"/>
                </a:solidFill>
                <a:effectLst/>
                <a:latin typeface="Calibri" panose="020F0502020204030204" pitchFamily="34" charset="0"/>
                <a:ea typeface="Calibri" panose="020F0502020204030204" pitchFamily="34" charset="0"/>
              </a:rPr>
              <a:t>RIS-8072-CCS Issue 2 - ERTMS National Identities Management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Arrow: Down 33">
            <a:hlinkClick r:id="" action="ppaction://hlinkshowjump?jump=previousslide" highlightClick="1"/>
            <a:extLst>
              <a:ext uri="{FF2B5EF4-FFF2-40B4-BE49-F238E27FC236}">
                <a16:creationId xmlns:a16="http://schemas.microsoft.com/office/drawing/2014/main" id="{9B31DD4F-81F6-4E89-8F41-85D660080157}"/>
              </a:ext>
            </a:extLst>
          </p:cNvPr>
          <p:cNvSpPr/>
          <p:nvPr/>
        </p:nvSpPr>
        <p:spPr>
          <a:xfrm flipV="1">
            <a:off x="5635305" y="6134571"/>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itle 1">
            <a:extLst>
              <a:ext uri="{FF2B5EF4-FFF2-40B4-BE49-F238E27FC236}">
                <a16:creationId xmlns:a16="http://schemas.microsoft.com/office/drawing/2014/main" id="{1D46712D-E189-4ACC-A43E-584C0D0AA654}"/>
              </a:ext>
            </a:extLst>
          </p:cNvPr>
          <p:cNvSpPr txBox="1">
            <a:spLocks/>
          </p:cNvSpPr>
          <p:nvPr/>
        </p:nvSpPr>
        <p:spPr>
          <a:xfrm>
            <a:off x="5635306" y="5721355"/>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14" name="Picture 13" descr="Icon&#10;&#10;Description automatically generated">
            <a:extLst>
              <a:ext uri="{FF2B5EF4-FFF2-40B4-BE49-F238E27FC236}">
                <a16:creationId xmlns:a16="http://schemas.microsoft.com/office/drawing/2014/main" id="{BB93C679-F57B-4B59-8670-1B1404E6E6AE}"/>
              </a:ext>
            </a:extLst>
          </p:cNvPr>
          <p:cNvPicPr>
            <a:picLocks noChangeAspect="1"/>
          </p:cNvPicPr>
          <p:nvPr/>
        </p:nvPicPr>
        <p:blipFill rotWithShape="1">
          <a:blip r:embed="rId6">
            <a:extLst>
              <a:ext uri="{28A0092B-C50C-407E-A947-70E740481C1C}">
                <a14:useLocalDpi xmlns:a14="http://schemas.microsoft.com/office/drawing/2010/main" val="0"/>
              </a:ext>
            </a:extLst>
          </a:blip>
          <a:srcRect l="7137" t="7169" r="7166" b="6928"/>
          <a:stretch/>
        </p:blipFill>
        <p:spPr>
          <a:xfrm>
            <a:off x="230615" y="1058075"/>
            <a:ext cx="754205" cy="756000"/>
          </a:xfrm>
          <a:prstGeom prst="ellipse">
            <a:avLst/>
          </a:prstGeom>
        </p:spPr>
      </p:pic>
      <p:pic>
        <p:nvPicPr>
          <p:cNvPr id="16" name="Picture 15">
            <a:hlinkClick r:id="" action="ppaction://hlinkshowjump?jump=endshow"/>
            <a:extLst>
              <a:ext uri="{FF2B5EF4-FFF2-40B4-BE49-F238E27FC236}">
                <a16:creationId xmlns:a16="http://schemas.microsoft.com/office/drawing/2014/main" id="{C1A5AB96-2224-47D5-9974-EC2DD40725D7}"/>
              </a:ext>
            </a:extLst>
          </p:cNvPr>
          <p:cNvPicPr>
            <a:picLocks noChangeAspect="1"/>
          </p:cNvPicPr>
          <p:nvPr/>
        </p:nvPicPr>
        <p:blipFill>
          <a:blip r:embed="rId7"/>
          <a:stretch>
            <a:fillRect/>
          </a:stretch>
        </p:blipFill>
        <p:spPr>
          <a:xfrm>
            <a:off x="89371" y="6016808"/>
            <a:ext cx="720000" cy="692039"/>
          </a:xfrm>
          <a:prstGeom prst="rect">
            <a:avLst/>
          </a:prstGeom>
        </p:spPr>
      </p:pic>
    </p:spTree>
    <p:extLst>
      <p:ext uri="{BB962C8B-B14F-4D97-AF65-F5344CB8AC3E}">
        <p14:creationId xmlns:p14="http://schemas.microsoft.com/office/powerpoint/2010/main" val="91075312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Icon&#10;&#10;Description automatically generated">
            <a:extLst>
              <a:ext uri="{FF2B5EF4-FFF2-40B4-BE49-F238E27FC236}">
                <a16:creationId xmlns:a16="http://schemas.microsoft.com/office/drawing/2014/main" id="{65075264-7E0B-4067-9C66-6A64840FDDD5}"/>
              </a:ext>
            </a:extLst>
          </p:cNvPr>
          <p:cNvPicPr>
            <a:picLocks noChangeAspect="1"/>
          </p:cNvPicPr>
          <p:nvPr/>
        </p:nvPicPr>
        <p:blipFill rotWithShape="1">
          <a:blip r:embed="rId3">
            <a:extLst>
              <a:ext uri="{28A0092B-C50C-407E-A947-70E740481C1C}">
                <a14:useLocalDpi xmlns:a14="http://schemas.microsoft.com/office/drawing/2010/main" val="0"/>
              </a:ext>
            </a:extLst>
          </a:blip>
          <a:srcRect l="7137" t="7169" r="7166" b="6928"/>
          <a:stretch/>
        </p:blipFill>
        <p:spPr>
          <a:xfrm>
            <a:off x="230615" y="3308430"/>
            <a:ext cx="754205" cy="756000"/>
          </a:xfrm>
          <a:prstGeom prst="ellipse">
            <a:avLst/>
          </a:prstGeom>
        </p:spPr>
      </p:pic>
      <p:pic>
        <p:nvPicPr>
          <p:cNvPr id="13" name="Picture 12">
            <a:hlinkClick r:id="rId4"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5"/>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3CB14708-891B-4DDF-A14C-736BF405E8A6}"/>
              </a:ext>
            </a:extLst>
          </p:cNvPr>
          <p:cNvSpPr txBox="1">
            <a:spLocks/>
          </p:cNvSpPr>
          <p:nvPr/>
        </p:nvSpPr>
        <p:spPr>
          <a:xfrm>
            <a:off x="2434489" y="-634"/>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defRPr/>
            </a:pPr>
            <a:r>
              <a:rPr lang="en-GB" sz="2400" spc="-50" dirty="0">
                <a:solidFill>
                  <a:schemeClr val="tx1"/>
                </a:solidFill>
                <a:latin typeface="Calibri" panose="020F0502020204030204"/>
              </a:rPr>
              <a:t>Standards currently being drafted and due for consultation </a:t>
            </a:r>
          </a:p>
        </p:txBody>
      </p:sp>
      <p:sp>
        <p:nvSpPr>
          <p:cNvPr id="32" name="Title 1">
            <a:extLst>
              <a:ext uri="{FF2B5EF4-FFF2-40B4-BE49-F238E27FC236}">
                <a16:creationId xmlns:a16="http://schemas.microsoft.com/office/drawing/2014/main" id="{C1697519-2A00-438C-8859-E5C7800498D4}"/>
              </a:ext>
            </a:extLst>
          </p:cNvPr>
          <p:cNvSpPr txBox="1">
            <a:spLocks/>
          </p:cNvSpPr>
          <p:nvPr/>
        </p:nvSpPr>
        <p:spPr>
          <a:xfrm>
            <a:off x="2450933" y="536514"/>
            <a:ext cx="7323021" cy="50183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June 2022</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sp>
        <p:nvSpPr>
          <p:cNvPr id="34" name="Arrow: Down 33">
            <a:hlinkClick r:id="" action="ppaction://hlinkshowjump?jump=nextslide" highlightClick="1"/>
            <a:extLst>
              <a:ext uri="{FF2B5EF4-FFF2-40B4-BE49-F238E27FC236}">
                <a16:creationId xmlns:a16="http://schemas.microsoft.com/office/drawing/2014/main" id="{834F7452-9B9C-4BFD-B5C9-B17AE9CEF21D}"/>
              </a:ext>
            </a:extLst>
          </p:cNvPr>
          <p:cNvSpPr/>
          <p:nvPr/>
        </p:nvSpPr>
        <p:spPr>
          <a:xfrm>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itle 1">
            <a:extLst>
              <a:ext uri="{FF2B5EF4-FFF2-40B4-BE49-F238E27FC236}">
                <a16:creationId xmlns:a16="http://schemas.microsoft.com/office/drawing/2014/main" id="{C037EC27-E03E-4676-9728-CE7F15713892}"/>
              </a:ext>
            </a:extLst>
          </p:cNvPr>
          <p:cNvSpPr txBox="1">
            <a:spLocks/>
          </p:cNvSpPr>
          <p:nvPr/>
        </p:nvSpPr>
        <p:spPr>
          <a:xfrm>
            <a:off x="5289333" y="5789215"/>
            <a:ext cx="1652626" cy="288843"/>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More Standards </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39" name="Picture 38">
            <a:hlinkClick r:id="rId6"/>
            <a:extLst>
              <a:ext uri="{FF2B5EF4-FFF2-40B4-BE49-F238E27FC236}">
                <a16:creationId xmlns:a16="http://schemas.microsoft.com/office/drawing/2014/main" id="{A29263BA-BC9B-45B0-B401-79718A33A880}"/>
              </a:ext>
            </a:extLst>
          </p:cNvPr>
          <p:cNvPicPr>
            <a:picLocks noChangeAspect="1"/>
          </p:cNvPicPr>
          <p:nvPr/>
        </p:nvPicPr>
        <p:blipFill>
          <a:blip r:embed="rId7"/>
          <a:stretch>
            <a:fillRect/>
          </a:stretch>
        </p:blipFill>
        <p:spPr>
          <a:xfrm>
            <a:off x="11290478" y="5969828"/>
            <a:ext cx="755970" cy="755970"/>
          </a:xfrm>
          <a:prstGeom prst="rect">
            <a:avLst/>
          </a:prstGeom>
        </p:spPr>
      </p:pic>
      <p:sp>
        <p:nvSpPr>
          <p:cNvPr id="40" name="Title 1">
            <a:extLst>
              <a:ext uri="{FF2B5EF4-FFF2-40B4-BE49-F238E27FC236}">
                <a16:creationId xmlns:a16="http://schemas.microsoft.com/office/drawing/2014/main" id="{2B9EAF16-A67A-418E-B2F0-425CE86FD462}"/>
              </a:ext>
            </a:extLst>
          </p:cNvPr>
          <p:cNvSpPr txBox="1">
            <a:spLocks/>
          </p:cNvSpPr>
          <p:nvPr/>
        </p:nvSpPr>
        <p:spPr>
          <a:xfrm>
            <a:off x="8315126" y="6045708"/>
            <a:ext cx="3067501"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Link to the standards consultation page on the RSSB website </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0" name="Picture 19" descr="Icon&#10;&#10;Description automatically generated">
            <a:extLst>
              <a:ext uri="{FF2B5EF4-FFF2-40B4-BE49-F238E27FC236}">
                <a16:creationId xmlns:a16="http://schemas.microsoft.com/office/drawing/2014/main" id="{14545E71-2653-456C-BA9C-7EEB66F95962}"/>
              </a:ext>
            </a:extLst>
          </p:cNvPr>
          <p:cNvPicPr>
            <a:picLocks noChangeAspect="1"/>
          </p:cNvPicPr>
          <p:nvPr/>
        </p:nvPicPr>
        <p:blipFill rotWithShape="1">
          <a:blip r:embed="rId8">
            <a:extLst>
              <a:ext uri="{28A0092B-C50C-407E-A947-70E740481C1C}">
                <a14:useLocalDpi xmlns:a14="http://schemas.microsoft.com/office/drawing/2010/main" val="0"/>
              </a:ext>
            </a:extLst>
          </a:blip>
          <a:srcRect l="7119" t="7542" r="7148" b="6974"/>
          <a:stretch/>
        </p:blipFill>
        <p:spPr>
          <a:xfrm>
            <a:off x="246667" y="1086195"/>
            <a:ext cx="722102" cy="720000"/>
          </a:xfrm>
          <a:prstGeom prst="ellipse">
            <a:avLst/>
          </a:prstGeom>
        </p:spPr>
      </p:pic>
      <p:sp>
        <p:nvSpPr>
          <p:cNvPr id="21" name="Rectangle: Rounded Corners 20">
            <a:hlinkClick r:id="" action="ppaction://noaction" highlightClick="1"/>
            <a:extLst>
              <a:ext uri="{FF2B5EF4-FFF2-40B4-BE49-F238E27FC236}">
                <a16:creationId xmlns:a16="http://schemas.microsoft.com/office/drawing/2014/main" id="{EA8AAE6F-0A97-450A-AB6B-9ED52CF5F80F}"/>
              </a:ext>
            </a:extLst>
          </p:cNvPr>
          <p:cNvSpPr/>
          <p:nvPr/>
        </p:nvSpPr>
        <p:spPr>
          <a:xfrm>
            <a:off x="1053723" y="1077195"/>
            <a:ext cx="10065867" cy="720000"/>
          </a:xfrm>
          <a:prstGeom prst="roundRect">
            <a:avLst>
              <a:gd name="adj" fmla="val 30718"/>
            </a:avLst>
          </a:prstGeom>
          <a:solidFill>
            <a:schemeClr val="bg1"/>
          </a:solid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2063750" algn="l"/>
              </a:tabLst>
              <a:defRPr/>
            </a:pPr>
            <a:r>
              <a:rPr lang="en-GB" sz="1800" dirty="0">
                <a:solidFill>
                  <a:srgbClr val="000000"/>
                </a:solidFill>
                <a:effectLst/>
                <a:latin typeface="Calibri" panose="020F0502020204030204" pitchFamily="34" charset="0"/>
                <a:ea typeface="Calibri" panose="020F0502020204030204" pitchFamily="34" charset="0"/>
              </a:rPr>
              <a:t>RIS-8072-CCS Issue 2 - ERTMS National Identities Management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itle 1">
            <a:extLst>
              <a:ext uri="{FF2B5EF4-FFF2-40B4-BE49-F238E27FC236}">
                <a16:creationId xmlns:a16="http://schemas.microsoft.com/office/drawing/2014/main" id="{A1B28827-20D0-4B87-8C32-6067CC77D629}"/>
              </a:ext>
            </a:extLst>
          </p:cNvPr>
          <p:cNvSpPr txBox="1">
            <a:spLocks/>
          </p:cNvSpPr>
          <p:nvPr/>
        </p:nvSpPr>
        <p:spPr>
          <a:xfrm>
            <a:off x="2450933" y="2000563"/>
            <a:ext cx="7323021" cy="50183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July 2022</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pic>
        <p:nvPicPr>
          <p:cNvPr id="25" name="Picture 24" descr="Icon&#10;&#10;Description automatically generated">
            <a:extLst>
              <a:ext uri="{FF2B5EF4-FFF2-40B4-BE49-F238E27FC236}">
                <a16:creationId xmlns:a16="http://schemas.microsoft.com/office/drawing/2014/main" id="{2BE37823-9CE6-4B8B-BBC2-AAB715249A4C}"/>
              </a:ext>
            </a:extLst>
          </p:cNvPr>
          <p:cNvPicPr>
            <a:picLocks noChangeAspect="1"/>
          </p:cNvPicPr>
          <p:nvPr/>
        </p:nvPicPr>
        <p:blipFill rotWithShape="1">
          <a:blip r:embed="rId8">
            <a:extLst>
              <a:ext uri="{28A0092B-C50C-407E-A947-70E740481C1C}">
                <a14:useLocalDpi xmlns:a14="http://schemas.microsoft.com/office/drawing/2010/main" val="0"/>
              </a:ext>
            </a:extLst>
          </a:blip>
          <a:srcRect l="7119" t="7542" r="7148" b="6974"/>
          <a:stretch/>
        </p:blipFill>
        <p:spPr>
          <a:xfrm>
            <a:off x="246667" y="2475258"/>
            <a:ext cx="722102" cy="720000"/>
          </a:xfrm>
          <a:prstGeom prst="ellipse">
            <a:avLst/>
          </a:prstGeom>
        </p:spPr>
      </p:pic>
      <p:sp>
        <p:nvSpPr>
          <p:cNvPr id="26" name="Rectangle: Rounded Corners 25">
            <a:hlinkClick r:id="" action="ppaction://noaction" highlightClick="1"/>
            <a:extLst>
              <a:ext uri="{FF2B5EF4-FFF2-40B4-BE49-F238E27FC236}">
                <a16:creationId xmlns:a16="http://schemas.microsoft.com/office/drawing/2014/main" id="{A30F0722-3DBF-4F42-8F80-1582FAD7BBF3}"/>
              </a:ext>
            </a:extLst>
          </p:cNvPr>
          <p:cNvSpPr/>
          <p:nvPr/>
        </p:nvSpPr>
        <p:spPr>
          <a:xfrm>
            <a:off x="1053723" y="2466258"/>
            <a:ext cx="10065867" cy="720000"/>
          </a:xfrm>
          <a:prstGeom prst="roundRect">
            <a:avLst>
              <a:gd name="adj" fmla="val 30718"/>
            </a:avLst>
          </a:prstGeom>
          <a:solidFill>
            <a:schemeClr val="bg1"/>
          </a:solid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2063750" algn="l"/>
              </a:tabLst>
              <a:defRPr/>
            </a:pPr>
            <a:r>
              <a:rPr lang="en-GB" sz="1800" dirty="0">
                <a:solidFill>
                  <a:srgbClr val="000000"/>
                </a:solidFill>
                <a:effectLst/>
                <a:latin typeface="Calibri" panose="020F0502020204030204" pitchFamily="34" charset="0"/>
                <a:ea typeface="Calibri" panose="020F0502020204030204" pitchFamily="34" charset="0"/>
              </a:rPr>
              <a:t>RIS-0703-CCS Issue 2 - Signalling Layout and Signal Aspect Sequence Requirements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ectangle: Rounded Corners 35">
            <a:hlinkClick r:id="" action="ppaction://noaction" highlightClick="1"/>
            <a:extLst>
              <a:ext uri="{FF2B5EF4-FFF2-40B4-BE49-F238E27FC236}">
                <a16:creationId xmlns:a16="http://schemas.microsoft.com/office/drawing/2014/main" id="{9013095B-8F27-4AE8-95BB-B572F2BF4221}"/>
              </a:ext>
            </a:extLst>
          </p:cNvPr>
          <p:cNvSpPr/>
          <p:nvPr/>
        </p:nvSpPr>
        <p:spPr>
          <a:xfrm>
            <a:off x="1063066" y="3317430"/>
            <a:ext cx="10065867" cy="720000"/>
          </a:xfrm>
          <a:prstGeom prst="roundRect">
            <a:avLst>
              <a:gd name="adj" fmla="val 30718"/>
            </a:avLst>
          </a:prstGeom>
          <a:solidFill>
            <a:schemeClr val="bg1"/>
          </a:solidFill>
          <a:ln w="38100">
            <a:solidFill>
              <a:srgbClr val="00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795463" algn="l"/>
                <a:tab pos="2063750" algn="l"/>
              </a:tabLst>
              <a:defRPr/>
            </a:pPr>
            <a:r>
              <a:rPr lang="en-GB" sz="1800" dirty="0">
                <a:solidFill>
                  <a:srgbClr val="000000"/>
                </a:solidFill>
                <a:effectLst/>
                <a:latin typeface="Calibri" panose="020F0502020204030204" pitchFamily="34" charset="0"/>
                <a:ea typeface="Calibri" panose="020F0502020204030204" pitchFamily="34" charset="0"/>
              </a:rPr>
              <a:t>GIRT7073 Issue 3 - 	Requirements for the Position of Infrastructure and for Defining and Maintaining 	Clearances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9" name="Picture 48" descr="Icon&#10;&#10;Description automatically generated">
            <a:extLst>
              <a:ext uri="{FF2B5EF4-FFF2-40B4-BE49-F238E27FC236}">
                <a16:creationId xmlns:a16="http://schemas.microsoft.com/office/drawing/2014/main" id="{3D0DAC51-FA84-41AD-BE37-517A46A0B0D5}"/>
              </a:ext>
            </a:extLst>
          </p:cNvPr>
          <p:cNvPicPr>
            <a:picLocks noChangeAspect="1"/>
          </p:cNvPicPr>
          <p:nvPr/>
        </p:nvPicPr>
        <p:blipFill rotWithShape="1">
          <a:blip r:embed="rId3">
            <a:extLst>
              <a:ext uri="{28A0092B-C50C-407E-A947-70E740481C1C}">
                <a14:useLocalDpi xmlns:a14="http://schemas.microsoft.com/office/drawing/2010/main" val="0"/>
              </a:ext>
            </a:extLst>
          </a:blip>
          <a:srcRect l="7137" t="7169" r="7166" b="6928"/>
          <a:stretch/>
        </p:blipFill>
        <p:spPr>
          <a:xfrm>
            <a:off x="246667" y="4177602"/>
            <a:ext cx="754205" cy="756000"/>
          </a:xfrm>
          <a:prstGeom prst="ellipse">
            <a:avLst/>
          </a:prstGeom>
        </p:spPr>
      </p:pic>
      <p:sp>
        <p:nvSpPr>
          <p:cNvPr id="50" name="Rectangle: Rounded Corners 49">
            <a:hlinkClick r:id="" action="ppaction://noaction" highlightClick="1"/>
            <a:extLst>
              <a:ext uri="{FF2B5EF4-FFF2-40B4-BE49-F238E27FC236}">
                <a16:creationId xmlns:a16="http://schemas.microsoft.com/office/drawing/2014/main" id="{9511718B-71C1-45C5-B03E-0DE19F778EF5}"/>
              </a:ext>
            </a:extLst>
          </p:cNvPr>
          <p:cNvSpPr/>
          <p:nvPr/>
        </p:nvSpPr>
        <p:spPr>
          <a:xfrm>
            <a:off x="1079118" y="4186602"/>
            <a:ext cx="10065867" cy="720000"/>
          </a:xfrm>
          <a:prstGeom prst="roundRect">
            <a:avLst>
              <a:gd name="adj" fmla="val 30718"/>
            </a:avLst>
          </a:prstGeom>
          <a:solidFill>
            <a:schemeClr val="bg1"/>
          </a:solidFill>
          <a:ln w="38100">
            <a:solidFill>
              <a:srgbClr val="00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795463" algn="l"/>
                <a:tab pos="2063750" algn="l"/>
              </a:tabLst>
              <a:defRPr/>
            </a:pPr>
            <a:r>
              <a:rPr lang="en-GB" sz="1800" dirty="0">
                <a:solidFill>
                  <a:srgbClr val="000000"/>
                </a:solidFill>
                <a:effectLst/>
                <a:latin typeface="Calibri" panose="020F0502020204030204" pitchFamily="34" charset="0"/>
                <a:ea typeface="Calibri" panose="020F0502020204030204" pitchFamily="34" charset="0"/>
              </a:rPr>
              <a:t>GEGN8573 Issue 4 (withdrawal) - Guidance on Gauging and Platform Stepping Distances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hlinkClick r:id="" action="ppaction://hlinkshowjump?jump=endshow"/>
            <a:extLst>
              <a:ext uri="{FF2B5EF4-FFF2-40B4-BE49-F238E27FC236}">
                <a16:creationId xmlns:a16="http://schemas.microsoft.com/office/drawing/2014/main" id="{222AE3C5-394B-47D5-B5D0-46FC863F0EDE}"/>
              </a:ext>
            </a:extLst>
          </p:cNvPr>
          <p:cNvPicPr>
            <a:picLocks noChangeAspect="1"/>
          </p:cNvPicPr>
          <p:nvPr/>
        </p:nvPicPr>
        <p:blipFill>
          <a:blip r:embed="rId9"/>
          <a:stretch>
            <a:fillRect/>
          </a:stretch>
        </p:blipFill>
        <p:spPr>
          <a:xfrm>
            <a:off x="89371" y="6016808"/>
            <a:ext cx="720000" cy="692039"/>
          </a:xfrm>
          <a:prstGeom prst="rect">
            <a:avLst/>
          </a:prstGeom>
        </p:spPr>
      </p:pic>
    </p:spTree>
    <p:extLst>
      <p:ext uri="{BB962C8B-B14F-4D97-AF65-F5344CB8AC3E}">
        <p14:creationId xmlns:p14="http://schemas.microsoft.com/office/powerpoint/2010/main" val="20766098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Icon&#10;&#10;Description automatically generated">
            <a:extLst>
              <a:ext uri="{FF2B5EF4-FFF2-40B4-BE49-F238E27FC236}">
                <a16:creationId xmlns:a16="http://schemas.microsoft.com/office/drawing/2014/main" id="{166B4459-EC1F-445D-9942-39137FF9430C}"/>
              </a:ext>
            </a:extLst>
          </p:cNvPr>
          <p:cNvPicPr>
            <a:picLocks noChangeAspect="1"/>
          </p:cNvPicPr>
          <p:nvPr/>
        </p:nvPicPr>
        <p:blipFill rotWithShape="1">
          <a:blip r:embed="rId3">
            <a:extLst>
              <a:ext uri="{28A0092B-C50C-407E-A947-70E740481C1C}">
                <a14:useLocalDpi xmlns:a14="http://schemas.microsoft.com/office/drawing/2010/main" val="0"/>
              </a:ext>
            </a:extLst>
          </a:blip>
          <a:srcRect l="6799" t="6787" r="6684" b="6650"/>
          <a:stretch/>
        </p:blipFill>
        <p:spPr>
          <a:xfrm>
            <a:off x="249139" y="1095649"/>
            <a:ext cx="719630" cy="720000"/>
          </a:xfrm>
          <a:prstGeom prst="ellipse">
            <a:avLst/>
          </a:prstGeom>
        </p:spPr>
      </p:pic>
      <p:pic>
        <p:nvPicPr>
          <p:cNvPr id="13" name="Picture 12">
            <a:hlinkClick r:id="rId4"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5"/>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3CB14708-891B-4DDF-A14C-736BF405E8A6}"/>
              </a:ext>
            </a:extLst>
          </p:cNvPr>
          <p:cNvSpPr txBox="1">
            <a:spLocks/>
          </p:cNvSpPr>
          <p:nvPr/>
        </p:nvSpPr>
        <p:spPr>
          <a:xfrm>
            <a:off x="2434489" y="-634"/>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defRPr/>
            </a:pPr>
            <a:r>
              <a:rPr lang="en-GB" sz="2400" spc="-50" dirty="0">
                <a:solidFill>
                  <a:schemeClr val="tx1"/>
                </a:solidFill>
                <a:latin typeface="Calibri" panose="020F0502020204030204"/>
              </a:rPr>
              <a:t>Standards currently being drafted and due for consultation </a:t>
            </a:r>
          </a:p>
        </p:txBody>
      </p:sp>
      <p:sp>
        <p:nvSpPr>
          <p:cNvPr id="34" name="Arrow: Down 33">
            <a:hlinkClick r:id="" action="ppaction://hlinkshowjump?jump=nextslide" highlightClick="1"/>
            <a:extLst>
              <a:ext uri="{FF2B5EF4-FFF2-40B4-BE49-F238E27FC236}">
                <a16:creationId xmlns:a16="http://schemas.microsoft.com/office/drawing/2014/main" id="{834F7452-9B9C-4BFD-B5C9-B17AE9CEF21D}"/>
              </a:ext>
            </a:extLst>
          </p:cNvPr>
          <p:cNvSpPr/>
          <p:nvPr/>
        </p:nvSpPr>
        <p:spPr>
          <a:xfrm>
            <a:off x="4326044"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itle 1">
            <a:extLst>
              <a:ext uri="{FF2B5EF4-FFF2-40B4-BE49-F238E27FC236}">
                <a16:creationId xmlns:a16="http://schemas.microsoft.com/office/drawing/2014/main" id="{C037EC27-E03E-4676-9728-CE7F15713892}"/>
              </a:ext>
            </a:extLst>
          </p:cNvPr>
          <p:cNvSpPr txBox="1">
            <a:spLocks/>
          </p:cNvSpPr>
          <p:nvPr/>
        </p:nvSpPr>
        <p:spPr>
          <a:xfrm>
            <a:off x="4029245" y="5789215"/>
            <a:ext cx="1652626" cy="288843"/>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More Standards </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
        <p:nvSpPr>
          <p:cNvPr id="45" name="Title 1">
            <a:extLst>
              <a:ext uri="{FF2B5EF4-FFF2-40B4-BE49-F238E27FC236}">
                <a16:creationId xmlns:a16="http://schemas.microsoft.com/office/drawing/2014/main" id="{BC5AEBD5-A8C7-4532-8109-47D25C305021}"/>
              </a:ext>
            </a:extLst>
          </p:cNvPr>
          <p:cNvSpPr txBox="1">
            <a:spLocks/>
          </p:cNvSpPr>
          <p:nvPr/>
        </p:nvSpPr>
        <p:spPr>
          <a:xfrm>
            <a:off x="2450933" y="602819"/>
            <a:ext cx="7323021" cy="50183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September 2022</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sp>
        <p:nvSpPr>
          <p:cNvPr id="47" name="Rectangle: Rounded Corners 46">
            <a:hlinkClick r:id="" action="ppaction://noaction" highlightClick="1"/>
            <a:extLst>
              <a:ext uri="{FF2B5EF4-FFF2-40B4-BE49-F238E27FC236}">
                <a16:creationId xmlns:a16="http://schemas.microsoft.com/office/drawing/2014/main" id="{34D648B0-5B41-4555-8317-012B95128062}"/>
              </a:ext>
            </a:extLst>
          </p:cNvPr>
          <p:cNvSpPr/>
          <p:nvPr/>
        </p:nvSpPr>
        <p:spPr>
          <a:xfrm>
            <a:off x="1079118" y="1095649"/>
            <a:ext cx="10065867" cy="720000"/>
          </a:xfrm>
          <a:prstGeom prst="roundRect">
            <a:avLst>
              <a:gd name="adj" fmla="val 30718"/>
            </a:avLst>
          </a:prstGeom>
          <a:solidFill>
            <a:schemeClr val="bg1"/>
          </a:solidFill>
          <a:ln w="38100">
            <a:solidFill>
              <a:srgbClr val="25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795463" algn="l"/>
                <a:tab pos="2063750" algn="l"/>
              </a:tabLst>
              <a:defRPr/>
            </a:pPr>
            <a:r>
              <a:rPr lang="en-GB" sz="1800" dirty="0">
                <a:solidFill>
                  <a:srgbClr val="000000"/>
                </a:solidFill>
                <a:effectLst/>
                <a:latin typeface="Calibri" panose="020F0502020204030204" pitchFamily="34" charset="0"/>
                <a:ea typeface="Calibri" panose="020F0502020204030204" pitchFamily="34" charset="0"/>
              </a:rPr>
              <a:t>GLRT1210 Issue 3 - AC Energy Subsystem and Interfaces to Rolling Stock Subsystem</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Picture 22" descr="Icon&#10;&#10;Description automatically generated">
            <a:extLst>
              <a:ext uri="{FF2B5EF4-FFF2-40B4-BE49-F238E27FC236}">
                <a16:creationId xmlns:a16="http://schemas.microsoft.com/office/drawing/2014/main" id="{1723CD7B-A71C-478C-B905-0962E744BC6B}"/>
              </a:ext>
            </a:extLst>
          </p:cNvPr>
          <p:cNvPicPr>
            <a:picLocks noChangeAspect="1"/>
          </p:cNvPicPr>
          <p:nvPr/>
        </p:nvPicPr>
        <p:blipFill rotWithShape="1">
          <a:blip r:embed="rId3">
            <a:extLst>
              <a:ext uri="{28A0092B-C50C-407E-A947-70E740481C1C}">
                <a14:useLocalDpi xmlns:a14="http://schemas.microsoft.com/office/drawing/2010/main" val="0"/>
              </a:ext>
            </a:extLst>
          </a:blip>
          <a:srcRect l="6799" t="6787" r="6684" b="6650"/>
          <a:stretch/>
        </p:blipFill>
        <p:spPr>
          <a:xfrm>
            <a:off x="249139" y="1969367"/>
            <a:ext cx="719630" cy="720000"/>
          </a:xfrm>
          <a:prstGeom prst="ellipse">
            <a:avLst/>
          </a:prstGeom>
        </p:spPr>
      </p:pic>
      <p:sp>
        <p:nvSpPr>
          <p:cNvPr id="24" name="Rectangle: Rounded Corners 23">
            <a:hlinkClick r:id="" action="ppaction://noaction" highlightClick="1"/>
            <a:extLst>
              <a:ext uri="{FF2B5EF4-FFF2-40B4-BE49-F238E27FC236}">
                <a16:creationId xmlns:a16="http://schemas.microsoft.com/office/drawing/2014/main" id="{088C9BD6-F9C4-45D9-89A8-F18FDF6CCA4F}"/>
              </a:ext>
            </a:extLst>
          </p:cNvPr>
          <p:cNvSpPr/>
          <p:nvPr/>
        </p:nvSpPr>
        <p:spPr>
          <a:xfrm>
            <a:off x="1079118" y="1969367"/>
            <a:ext cx="10065867" cy="720000"/>
          </a:xfrm>
          <a:prstGeom prst="roundRect">
            <a:avLst>
              <a:gd name="adj" fmla="val 30718"/>
            </a:avLst>
          </a:prstGeom>
          <a:solidFill>
            <a:schemeClr val="bg1"/>
          </a:solidFill>
          <a:ln w="38100">
            <a:solidFill>
              <a:srgbClr val="25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795463" algn="l"/>
                <a:tab pos="2063750" algn="l"/>
              </a:tabLst>
              <a:defRPr/>
            </a:pPr>
            <a:r>
              <a:rPr lang="en-GB" sz="1800" dirty="0">
                <a:solidFill>
                  <a:srgbClr val="000000"/>
                </a:solidFill>
                <a:effectLst/>
                <a:latin typeface="Calibri" panose="020F0502020204030204" pitchFamily="34" charset="0"/>
                <a:ea typeface="Calibri" panose="020F0502020204030204" pitchFamily="34" charset="0"/>
              </a:rPr>
              <a:t>GMRT2111 Issue 3 - Rolling Stock Subsystem and Interfaces to AC Energy Subsystem</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26" descr="Icon&#10;&#10;Description automatically generated">
            <a:extLst>
              <a:ext uri="{FF2B5EF4-FFF2-40B4-BE49-F238E27FC236}">
                <a16:creationId xmlns:a16="http://schemas.microsoft.com/office/drawing/2014/main" id="{5EBA4DE3-5D6A-48F4-9387-CD04754349FB}"/>
              </a:ext>
            </a:extLst>
          </p:cNvPr>
          <p:cNvPicPr>
            <a:picLocks noChangeAspect="1"/>
          </p:cNvPicPr>
          <p:nvPr/>
        </p:nvPicPr>
        <p:blipFill rotWithShape="1">
          <a:blip r:embed="rId3">
            <a:extLst>
              <a:ext uri="{28A0092B-C50C-407E-A947-70E740481C1C}">
                <a14:useLocalDpi xmlns:a14="http://schemas.microsoft.com/office/drawing/2010/main" val="0"/>
              </a:ext>
            </a:extLst>
          </a:blip>
          <a:srcRect l="6799" t="6787" r="6684" b="6650"/>
          <a:stretch/>
        </p:blipFill>
        <p:spPr>
          <a:xfrm>
            <a:off x="249139" y="2850679"/>
            <a:ext cx="719630" cy="720000"/>
          </a:xfrm>
          <a:prstGeom prst="ellipse">
            <a:avLst/>
          </a:prstGeom>
        </p:spPr>
      </p:pic>
      <p:sp>
        <p:nvSpPr>
          <p:cNvPr id="28" name="Rectangle: Rounded Corners 27">
            <a:hlinkClick r:id="" action="ppaction://noaction" highlightClick="1"/>
            <a:extLst>
              <a:ext uri="{FF2B5EF4-FFF2-40B4-BE49-F238E27FC236}">
                <a16:creationId xmlns:a16="http://schemas.microsoft.com/office/drawing/2014/main" id="{C064075C-6748-4D13-BFB8-9F52AE47C62F}"/>
              </a:ext>
            </a:extLst>
          </p:cNvPr>
          <p:cNvSpPr/>
          <p:nvPr/>
        </p:nvSpPr>
        <p:spPr>
          <a:xfrm>
            <a:off x="1079118" y="2850679"/>
            <a:ext cx="10065867" cy="720000"/>
          </a:xfrm>
          <a:prstGeom prst="roundRect">
            <a:avLst>
              <a:gd name="adj" fmla="val 30718"/>
            </a:avLst>
          </a:prstGeom>
          <a:solidFill>
            <a:schemeClr val="bg1"/>
          </a:solidFill>
          <a:ln w="38100">
            <a:solidFill>
              <a:srgbClr val="25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795463" algn="l"/>
                <a:tab pos="2063750" algn="l"/>
              </a:tabLst>
              <a:defRPr/>
            </a:pPr>
            <a:r>
              <a:rPr lang="en-GB" sz="1800" dirty="0">
                <a:solidFill>
                  <a:srgbClr val="000000"/>
                </a:solidFill>
                <a:effectLst/>
                <a:latin typeface="Calibri" panose="020F0502020204030204" pitchFamily="34" charset="0"/>
                <a:ea typeface="Calibri" panose="020F0502020204030204" pitchFamily="34" charset="0"/>
              </a:rPr>
              <a:t>GLGN1610 Issue 1 - Guidance on AC Energy Subsystem and Interfaces to Rolling Stock Subsystem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9" name="Picture 28" descr="Icon&#10;&#10;Description automatically generated">
            <a:extLst>
              <a:ext uri="{FF2B5EF4-FFF2-40B4-BE49-F238E27FC236}">
                <a16:creationId xmlns:a16="http://schemas.microsoft.com/office/drawing/2014/main" id="{9AA41CDA-C345-42F9-B9B6-44817285972F}"/>
              </a:ext>
            </a:extLst>
          </p:cNvPr>
          <p:cNvPicPr>
            <a:picLocks noChangeAspect="1"/>
          </p:cNvPicPr>
          <p:nvPr/>
        </p:nvPicPr>
        <p:blipFill rotWithShape="1">
          <a:blip r:embed="rId3">
            <a:extLst>
              <a:ext uri="{28A0092B-C50C-407E-A947-70E740481C1C}">
                <a14:useLocalDpi xmlns:a14="http://schemas.microsoft.com/office/drawing/2010/main" val="0"/>
              </a:ext>
            </a:extLst>
          </a:blip>
          <a:srcRect l="6799" t="6787" r="6684" b="6650"/>
          <a:stretch/>
        </p:blipFill>
        <p:spPr>
          <a:xfrm>
            <a:off x="263813" y="3744185"/>
            <a:ext cx="719630" cy="720000"/>
          </a:xfrm>
          <a:prstGeom prst="ellipse">
            <a:avLst/>
          </a:prstGeom>
        </p:spPr>
      </p:pic>
      <p:sp>
        <p:nvSpPr>
          <p:cNvPr id="30" name="Rectangle: Rounded Corners 29">
            <a:hlinkClick r:id="" action="ppaction://noaction" highlightClick="1"/>
            <a:extLst>
              <a:ext uri="{FF2B5EF4-FFF2-40B4-BE49-F238E27FC236}">
                <a16:creationId xmlns:a16="http://schemas.microsoft.com/office/drawing/2014/main" id="{75BC38E2-D131-4CA1-A029-D5180303F821}"/>
              </a:ext>
            </a:extLst>
          </p:cNvPr>
          <p:cNvSpPr/>
          <p:nvPr/>
        </p:nvSpPr>
        <p:spPr>
          <a:xfrm>
            <a:off x="1093792" y="3744185"/>
            <a:ext cx="10065867" cy="720000"/>
          </a:xfrm>
          <a:prstGeom prst="roundRect">
            <a:avLst>
              <a:gd name="adj" fmla="val 30718"/>
            </a:avLst>
          </a:prstGeom>
          <a:solidFill>
            <a:schemeClr val="bg1"/>
          </a:solidFill>
          <a:ln w="38100">
            <a:solidFill>
              <a:srgbClr val="258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795463" algn="l"/>
                <a:tab pos="2063750" algn="l"/>
              </a:tabLst>
              <a:defRPr/>
            </a:pPr>
            <a:r>
              <a:rPr lang="en-GB" sz="1800" dirty="0">
                <a:solidFill>
                  <a:srgbClr val="000000"/>
                </a:solidFill>
                <a:effectLst/>
                <a:latin typeface="Calibri" panose="020F0502020204030204" pitchFamily="34" charset="0"/>
                <a:ea typeface="Calibri" panose="020F0502020204030204" pitchFamily="34" charset="0"/>
              </a:rPr>
              <a:t>GMGN2611 Issue 1 - Guidance on Rolling Stock Subsystem and Interfaces to AC Energy Subsystem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Arrow: Down 36">
            <a:hlinkClick r:id="" action="ppaction://hlinkshowjump?jump=previousslide" highlightClick="1"/>
            <a:extLst>
              <a:ext uri="{FF2B5EF4-FFF2-40B4-BE49-F238E27FC236}">
                <a16:creationId xmlns:a16="http://schemas.microsoft.com/office/drawing/2014/main" id="{98D8A2F6-E68A-410B-8D15-C6B4DA351AB7}"/>
              </a:ext>
            </a:extLst>
          </p:cNvPr>
          <p:cNvSpPr/>
          <p:nvPr/>
        </p:nvSpPr>
        <p:spPr>
          <a:xfrm flipV="1">
            <a:off x="6811876" y="6078058"/>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itle 1">
            <a:extLst>
              <a:ext uri="{FF2B5EF4-FFF2-40B4-BE49-F238E27FC236}">
                <a16:creationId xmlns:a16="http://schemas.microsoft.com/office/drawing/2014/main" id="{144E66F7-0ADD-4753-BA55-78E93A5C7DA1}"/>
              </a:ext>
            </a:extLst>
          </p:cNvPr>
          <p:cNvSpPr txBox="1">
            <a:spLocks/>
          </p:cNvSpPr>
          <p:nvPr/>
        </p:nvSpPr>
        <p:spPr>
          <a:xfrm>
            <a:off x="6811877" y="5664842"/>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20" name="Picture 19">
            <a:hlinkClick r:id="rId6"/>
            <a:extLst>
              <a:ext uri="{FF2B5EF4-FFF2-40B4-BE49-F238E27FC236}">
                <a16:creationId xmlns:a16="http://schemas.microsoft.com/office/drawing/2014/main" id="{F662383B-FAE6-42AB-BCA9-2CD8AB8EF584}"/>
              </a:ext>
            </a:extLst>
          </p:cNvPr>
          <p:cNvPicPr>
            <a:picLocks noChangeAspect="1"/>
          </p:cNvPicPr>
          <p:nvPr/>
        </p:nvPicPr>
        <p:blipFill>
          <a:blip r:embed="rId7"/>
          <a:stretch>
            <a:fillRect/>
          </a:stretch>
        </p:blipFill>
        <p:spPr>
          <a:xfrm>
            <a:off x="11290478" y="5969828"/>
            <a:ext cx="755970" cy="755970"/>
          </a:xfrm>
          <a:prstGeom prst="rect">
            <a:avLst/>
          </a:prstGeom>
        </p:spPr>
      </p:pic>
      <p:sp>
        <p:nvSpPr>
          <p:cNvPr id="21" name="Title 1">
            <a:extLst>
              <a:ext uri="{FF2B5EF4-FFF2-40B4-BE49-F238E27FC236}">
                <a16:creationId xmlns:a16="http://schemas.microsoft.com/office/drawing/2014/main" id="{197C8B49-AB3A-4499-B72C-6EEA2954B947}"/>
              </a:ext>
            </a:extLst>
          </p:cNvPr>
          <p:cNvSpPr txBox="1">
            <a:spLocks/>
          </p:cNvSpPr>
          <p:nvPr/>
        </p:nvSpPr>
        <p:spPr>
          <a:xfrm>
            <a:off x="8315126" y="6045708"/>
            <a:ext cx="3067501"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Link to the standards consultation page on the RSSB website </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 action="ppaction://hlinkshowjump?jump=endshow"/>
            <a:extLst>
              <a:ext uri="{FF2B5EF4-FFF2-40B4-BE49-F238E27FC236}">
                <a16:creationId xmlns:a16="http://schemas.microsoft.com/office/drawing/2014/main" id="{801AB39C-21BF-475A-9EAE-F00F03EE1FD7}"/>
              </a:ext>
            </a:extLst>
          </p:cNvPr>
          <p:cNvPicPr>
            <a:picLocks noChangeAspect="1"/>
          </p:cNvPicPr>
          <p:nvPr/>
        </p:nvPicPr>
        <p:blipFill>
          <a:blip r:embed="rId8"/>
          <a:stretch>
            <a:fillRect/>
          </a:stretch>
        </p:blipFill>
        <p:spPr>
          <a:xfrm>
            <a:off x="89371" y="6016808"/>
            <a:ext cx="720000" cy="692039"/>
          </a:xfrm>
          <a:prstGeom prst="rect">
            <a:avLst/>
          </a:prstGeom>
        </p:spPr>
      </p:pic>
    </p:spTree>
    <p:extLst>
      <p:ext uri="{BB962C8B-B14F-4D97-AF65-F5344CB8AC3E}">
        <p14:creationId xmlns:p14="http://schemas.microsoft.com/office/powerpoint/2010/main" val="43292108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Icon&#10;&#10;Description automatically generated">
            <a:extLst>
              <a:ext uri="{FF2B5EF4-FFF2-40B4-BE49-F238E27FC236}">
                <a16:creationId xmlns:a16="http://schemas.microsoft.com/office/drawing/2014/main" id="{D2A6006C-585E-4FEF-A097-F0DBD3F169C2}"/>
              </a:ext>
            </a:extLst>
          </p:cNvPr>
          <p:cNvPicPr>
            <a:picLocks noChangeAspect="1"/>
          </p:cNvPicPr>
          <p:nvPr/>
        </p:nvPicPr>
        <p:blipFill rotWithShape="1">
          <a:blip r:embed="rId3">
            <a:extLst>
              <a:ext uri="{28A0092B-C50C-407E-A947-70E740481C1C}">
                <a14:useLocalDpi xmlns:a14="http://schemas.microsoft.com/office/drawing/2010/main" val="0"/>
              </a:ext>
            </a:extLst>
          </a:blip>
          <a:srcRect l="7119" t="7542" r="7148" b="6974"/>
          <a:stretch/>
        </p:blipFill>
        <p:spPr>
          <a:xfrm>
            <a:off x="240891" y="2850679"/>
            <a:ext cx="722102" cy="720000"/>
          </a:xfrm>
          <a:prstGeom prst="ellipse">
            <a:avLst/>
          </a:prstGeom>
        </p:spPr>
      </p:pic>
      <p:pic>
        <p:nvPicPr>
          <p:cNvPr id="13" name="Picture 12">
            <a:hlinkClick r:id="rId4"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5"/>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3CB14708-891B-4DDF-A14C-736BF405E8A6}"/>
              </a:ext>
            </a:extLst>
          </p:cNvPr>
          <p:cNvSpPr txBox="1">
            <a:spLocks/>
          </p:cNvSpPr>
          <p:nvPr/>
        </p:nvSpPr>
        <p:spPr>
          <a:xfrm>
            <a:off x="2434489" y="-634"/>
            <a:ext cx="732302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defRPr/>
            </a:pPr>
            <a:r>
              <a:rPr lang="en-GB" sz="2400" spc="-50" dirty="0">
                <a:solidFill>
                  <a:schemeClr val="tx1"/>
                </a:solidFill>
                <a:latin typeface="Calibri" panose="020F0502020204030204"/>
              </a:rPr>
              <a:t>Standards currently being drafted and due for consultation </a:t>
            </a:r>
          </a:p>
        </p:txBody>
      </p:sp>
      <p:sp>
        <p:nvSpPr>
          <p:cNvPr id="45" name="Title 1">
            <a:extLst>
              <a:ext uri="{FF2B5EF4-FFF2-40B4-BE49-F238E27FC236}">
                <a16:creationId xmlns:a16="http://schemas.microsoft.com/office/drawing/2014/main" id="{BC5AEBD5-A8C7-4532-8109-47D25C305021}"/>
              </a:ext>
            </a:extLst>
          </p:cNvPr>
          <p:cNvSpPr txBox="1">
            <a:spLocks/>
          </p:cNvSpPr>
          <p:nvPr/>
        </p:nvSpPr>
        <p:spPr>
          <a:xfrm>
            <a:off x="2450933" y="602819"/>
            <a:ext cx="7323021" cy="50183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rPr>
              <a:t>September 2022 (Continued)</a:t>
            </a:r>
            <a:endParaRPr kumimoji="0" lang="en-GB" sz="2000" b="0" i="1" u="none" strike="noStrike" kern="1200" cap="none" spc="0" normalizeH="0" baseline="0" noProof="0" dirty="0">
              <a:ln>
                <a:noFill/>
              </a:ln>
              <a:solidFill>
                <a:schemeClr val="tx1"/>
              </a:solidFill>
              <a:effectLst/>
              <a:uLnTx/>
              <a:uFillTx/>
              <a:latin typeface="Calibri" panose="020F0502020204030204"/>
            </a:endParaRPr>
          </a:p>
        </p:txBody>
      </p:sp>
      <p:sp>
        <p:nvSpPr>
          <p:cNvPr id="47" name="Rectangle: Rounded Corners 46">
            <a:hlinkClick r:id="" action="ppaction://noaction" highlightClick="1"/>
            <a:extLst>
              <a:ext uri="{FF2B5EF4-FFF2-40B4-BE49-F238E27FC236}">
                <a16:creationId xmlns:a16="http://schemas.microsoft.com/office/drawing/2014/main" id="{34D648B0-5B41-4555-8317-012B95128062}"/>
              </a:ext>
            </a:extLst>
          </p:cNvPr>
          <p:cNvSpPr/>
          <p:nvPr/>
        </p:nvSpPr>
        <p:spPr>
          <a:xfrm>
            <a:off x="1079118" y="1095649"/>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795463" algn="l"/>
                <a:tab pos="2063750" algn="l"/>
              </a:tabLst>
              <a:defRPr/>
            </a:pPr>
            <a:r>
              <a:rPr lang="en-GB" sz="1800" dirty="0">
                <a:solidFill>
                  <a:srgbClr val="000000"/>
                </a:solidFill>
                <a:effectLst/>
                <a:latin typeface="Calibri" panose="020F0502020204030204" pitchFamily="34" charset="0"/>
                <a:ea typeface="Calibri" panose="020F0502020204030204" pitchFamily="34" charset="0"/>
              </a:rPr>
              <a:t>GMRT2466 - issue 5 - Railway Wheelsets</a:t>
            </a:r>
          </a:p>
        </p:txBody>
      </p:sp>
      <p:sp>
        <p:nvSpPr>
          <p:cNvPr id="24" name="Rectangle: Rounded Corners 23">
            <a:hlinkClick r:id="" action="ppaction://noaction" highlightClick="1"/>
            <a:extLst>
              <a:ext uri="{FF2B5EF4-FFF2-40B4-BE49-F238E27FC236}">
                <a16:creationId xmlns:a16="http://schemas.microsoft.com/office/drawing/2014/main" id="{088C9BD6-F9C4-45D9-89A8-F18FDF6CCA4F}"/>
              </a:ext>
            </a:extLst>
          </p:cNvPr>
          <p:cNvSpPr/>
          <p:nvPr/>
        </p:nvSpPr>
        <p:spPr>
          <a:xfrm>
            <a:off x="1079118" y="1969367"/>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795463" algn="l"/>
                <a:tab pos="2063750" algn="l"/>
              </a:tabLst>
              <a:defRPr/>
            </a:pPr>
            <a:r>
              <a:rPr lang="en-GB" sz="1800" dirty="0">
                <a:solidFill>
                  <a:srgbClr val="000000"/>
                </a:solidFill>
                <a:effectLst/>
                <a:latin typeface="Calibri" panose="020F0502020204030204" pitchFamily="34" charset="0"/>
                <a:ea typeface="Calibri" panose="020F0502020204030204" pitchFamily="34" charset="0"/>
              </a:rPr>
              <a:t>RIS-2766-RST Issue 2 - Rail Industry Standard for Wheelsets</a:t>
            </a:r>
          </a:p>
        </p:txBody>
      </p:sp>
      <p:sp>
        <p:nvSpPr>
          <p:cNvPr id="28" name="Rectangle: Rounded Corners 27">
            <a:hlinkClick r:id="" action="ppaction://noaction" highlightClick="1"/>
            <a:extLst>
              <a:ext uri="{FF2B5EF4-FFF2-40B4-BE49-F238E27FC236}">
                <a16:creationId xmlns:a16="http://schemas.microsoft.com/office/drawing/2014/main" id="{C064075C-6748-4D13-BFB8-9F52AE47C62F}"/>
              </a:ext>
            </a:extLst>
          </p:cNvPr>
          <p:cNvSpPr/>
          <p:nvPr/>
        </p:nvSpPr>
        <p:spPr>
          <a:xfrm>
            <a:off x="1079118" y="2850679"/>
            <a:ext cx="10065867" cy="720000"/>
          </a:xfrm>
          <a:prstGeom prst="roundRect">
            <a:avLst>
              <a:gd name="adj" fmla="val 30718"/>
            </a:avLst>
          </a:prstGeom>
          <a:solidFill>
            <a:schemeClr val="bg1"/>
          </a:solid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795463" algn="l"/>
                <a:tab pos="2063750" algn="l"/>
              </a:tabLst>
              <a:defRPr/>
            </a:pPr>
            <a:r>
              <a:rPr lang="en-GB" sz="1800" dirty="0">
                <a:solidFill>
                  <a:srgbClr val="000000"/>
                </a:solidFill>
                <a:effectLst/>
                <a:latin typeface="Calibri" panose="020F0502020204030204" pitchFamily="34" charset="0"/>
                <a:ea typeface="Calibri" panose="020F0502020204030204" pitchFamily="34" charset="0"/>
              </a:rPr>
              <a:t>RIS-0799-CCS Issue 1 - ERTMS/ETCS Baseline 3 Onboard Subsystem Requirements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Rectangle: Rounded Corners 29">
            <a:hlinkClick r:id="" action="ppaction://noaction" highlightClick="1"/>
            <a:extLst>
              <a:ext uri="{FF2B5EF4-FFF2-40B4-BE49-F238E27FC236}">
                <a16:creationId xmlns:a16="http://schemas.microsoft.com/office/drawing/2014/main" id="{75BC38E2-D131-4CA1-A029-D5180303F821}"/>
              </a:ext>
            </a:extLst>
          </p:cNvPr>
          <p:cNvSpPr/>
          <p:nvPr/>
        </p:nvSpPr>
        <p:spPr>
          <a:xfrm>
            <a:off x="1093792" y="3744185"/>
            <a:ext cx="10065867" cy="720000"/>
          </a:xfrm>
          <a:prstGeom prst="roundRect">
            <a:avLst>
              <a:gd name="adj" fmla="val 30718"/>
            </a:avLst>
          </a:prstGeom>
          <a:solidFill>
            <a:schemeClr val="bg1"/>
          </a:solid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795463" algn="l"/>
                <a:tab pos="2063750" algn="l"/>
              </a:tabLst>
              <a:defRPr/>
            </a:pPr>
            <a:r>
              <a:rPr lang="en-GB" sz="1800" dirty="0">
                <a:solidFill>
                  <a:srgbClr val="000000"/>
                </a:solidFill>
                <a:effectLst/>
                <a:latin typeface="Calibri" panose="020F0502020204030204" pitchFamily="34" charset="0"/>
                <a:ea typeface="Calibri" panose="020F0502020204030204" pitchFamily="34" charset="0"/>
              </a:rPr>
              <a:t>RIS-0797-CCS Issue 1 (withdraw) - ERTMS/ETCS Baseline 3 Onboard Subsystem Requirements: Retrofit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Arrow: Down 36">
            <a:hlinkClick r:id="" action="ppaction://hlinkshowjump?jump=previousslide" highlightClick="1"/>
            <a:extLst>
              <a:ext uri="{FF2B5EF4-FFF2-40B4-BE49-F238E27FC236}">
                <a16:creationId xmlns:a16="http://schemas.microsoft.com/office/drawing/2014/main" id="{98D8A2F6-E68A-410B-8D15-C6B4DA351AB7}"/>
              </a:ext>
            </a:extLst>
          </p:cNvPr>
          <p:cNvSpPr/>
          <p:nvPr/>
        </p:nvSpPr>
        <p:spPr>
          <a:xfrm flipV="1">
            <a:off x="5586132" y="6078058"/>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itle 1">
            <a:extLst>
              <a:ext uri="{FF2B5EF4-FFF2-40B4-BE49-F238E27FC236}">
                <a16:creationId xmlns:a16="http://schemas.microsoft.com/office/drawing/2014/main" id="{144E66F7-0ADD-4753-BA55-78E93A5C7DA1}"/>
              </a:ext>
            </a:extLst>
          </p:cNvPr>
          <p:cNvSpPr txBox="1">
            <a:spLocks/>
          </p:cNvSpPr>
          <p:nvPr/>
        </p:nvSpPr>
        <p:spPr>
          <a:xfrm>
            <a:off x="5586133" y="5664842"/>
            <a:ext cx="1019735"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22" name="Picture 21" descr="Icon&#10;&#10;Description automatically generated">
            <a:extLst>
              <a:ext uri="{FF2B5EF4-FFF2-40B4-BE49-F238E27FC236}">
                <a16:creationId xmlns:a16="http://schemas.microsoft.com/office/drawing/2014/main" id="{86164F00-1704-48F2-9859-40FC3F4B3706}"/>
              </a:ext>
            </a:extLst>
          </p:cNvPr>
          <p:cNvPicPr>
            <a:picLocks noChangeAspect="1"/>
          </p:cNvPicPr>
          <p:nvPr/>
        </p:nvPicPr>
        <p:blipFill rotWithShape="1">
          <a:blip r:embed="rId6">
            <a:extLst>
              <a:ext uri="{28A0092B-C50C-407E-A947-70E740481C1C}">
                <a14:useLocalDpi xmlns:a14="http://schemas.microsoft.com/office/drawing/2010/main" val="0"/>
              </a:ext>
            </a:extLst>
          </a:blip>
          <a:srcRect l="7050" t="7170" r="7183" b="6974"/>
          <a:stretch/>
        </p:blipFill>
        <p:spPr>
          <a:xfrm>
            <a:off x="224335" y="1071195"/>
            <a:ext cx="755214" cy="756000"/>
          </a:xfrm>
          <a:prstGeom prst="ellipse">
            <a:avLst/>
          </a:prstGeom>
        </p:spPr>
      </p:pic>
      <p:pic>
        <p:nvPicPr>
          <p:cNvPr id="25" name="Picture 24" descr="Icon&#10;&#10;Description automatically generated">
            <a:extLst>
              <a:ext uri="{FF2B5EF4-FFF2-40B4-BE49-F238E27FC236}">
                <a16:creationId xmlns:a16="http://schemas.microsoft.com/office/drawing/2014/main" id="{BB372AD3-53BA-4E74-901B-B5232BAAA4B8}"/>
              </a:ext>
            </a:extLst>
          </p:cNvPr>
          <p:cNvPicPr>
            <a:picLocks noChangeAspect="1"/>
          </p:cNvPicPr>
          <p:nvPr/>
        </p:nvPicPr>
        <p:blipFill rotWithShape="1">
          <a:blip r:embed="rId6">
            <a:extLst>
              <a:ext uri="{28A0092B-C50C-407E-A947-70E740481C1C}">
                <a14:useLocalDpi xmlns:a14="http://schemas.microsoft.com/office/drawing/2010/main" val="0"/>
              </a:ext>
            </a:extLst>
          </a:blip>
          <a:srcRect l="7050" t="7170" r="7183" b="6974"/>
          <a:stretch/>
        </p:blipFill>
        <p:spPr>
          <a:xfrm>
            <a:off x="224335" y="1933367"/>
            <a:ext cx="755214" cy="756000"/>
          </a:xfrm>
          <a:prstGeom prst="ellipse">
            <a:avLst/>
          </a:prstGeom>
        </p:spPr>
      </p:pic>
      <p:pic>
        <p:nvPicPr>
          <p:cNvPr id="31" name="Picture 30" descr="Icon&#10;&#10;Description automatically generated">
            <a:extLst>
              <a:ext uri="{FF2B5EF4-FFF2-40B4-BE49-F238E27FC236}">
                <a16:creationId xmlns:a16="http://schemas.microsoft.com/office/drawing/2014/main" id="{3D20B95F-AB6E-492E-8398-A93E76841736}"/>
              </a:ext>
            </a:extLst>
          </p:cNvPr>
          <p:cNvPicPr>
            <a:picLocks noChangeAspect="1"/>
          </p:cNvPicPr>
          <p:nvPr/>
        </p:nvPicPr>
        <p:blipFill rotWithShape="1">
          <a:blip r:embed="rId3">
            <a:extLst>
              <a:ext uri="{28A0092B-C50C-407E-A947-70E740481C1C}">
                <a14:useLocalDpi xmlns:a14="http://schemas.microsoft.com/office/drawing/2010/main" val="0"/>
              </a:ext>
            </a:extLst>
          </a:blip>
          <a:srcRect l="7119" t="7542" r="7148" b="6974"/>
          <a:stretch/>
        </p:blipFill>
        <p:spPr>
          <a:xfrm>
            <a:off x="240891" y="3744185"/>
            <a:ext cx="722102" cy="720000"/>
          </a:xfrm>
          <a:prstGeom prst="ellipse">
            <a:avLst/>
          </a:prstGeom>
        </p:spPr>
      </p:pic>
      <p:pic>
        <p:nvPicPr>
          <p:cNvPr id="32" name="Picture 31" descr="Icon&#10;&#10;Description automatically generated">
            <a:extLst>
              <a:ext uri="{FF2B5EF4-FFF2-40B4-BE49-F238E27FC236}">
                <a16:creationId xmlns:a16="http://schemas.microsoft.com/office/drawing/2014/main" id="{6A79E16A-1AAC-4021-A8B0-3A785F29336C}"/>
              </a:ext>
            </a:extLst>
          </p:cNvPr>
          <p:cNvPicPr>
            <a:picLocks noChangeAspect="1"/>
          </p:cNvPicPr>
          <p:nvPr/>
        </p:nvPicPr>
        <p:blipFill rotWithShape="1">
          <a:blip r:embed="rId3">
            <a:extLst>
              <a:ext uri="{28A0092B-C50C-407E-A947-70E740481C1C}">
                <a14:useLocalDpi xmlns:a14="http://schemas.microsoft.com/office/drawing/2010/main" val="0"/>
              </a:ext>
            </a:extLst>
          </a:blip>
          <a:srcRect l="7119" t="7542" r="7148" b="6974"/>
          <a:stretch/>
        </p:blipFill>
        <p:spPr>
          <a:xfrm>
            <a:off x="240891" y="4623550"/>
            <a:ext cx="722102" cy="720000"/>
          </a:xfrm>
          <a:prstGeom prst="ellipse">
            <a:avLst/>
          </a:prstGeom>
        </p:spPr>
      </p:pic>
      <p:sp>
        <p:nvSpPr>
          <p:cNvPr id="33" name="Rectangle: Rounded Corners 32">
            <a:hlinkClick r:id="" action="ppaction://noaction" highlightClick="1"/>
            <a:extLst>
              <a:ext uri="{FF2B5EF4-FFF2-40B4-BE49-F238E27FC236}">
                <a16:creationId xmlns:a16="http://schemas.microsoft.com/office/drawing/2014/main" id="{F8EF1EF4-8B07-4E51-BCEF-625FFAC0CA3E}"/>
              </a:ext>
            </a:extLst>
          </p:cNvPr>
          <p:cNvSpPr/>
          <p:nvPr/>
        </p:nvSpPr>
        <p:spPr>
          <a:xfrm>
            <a:off x="1079118" y="4650294"/>
            <a:ext cx="10065867" cy="720000"/>
          </a:xfrm>
          <a:prstGeom prst="roundRect">
            <a:avLst>
              <a:gd name="adj" fmla="val 30718"/>
            </a:avLst>
          </a:prstGeom>
          <a:solidFill>
            <a:schemeClr val="bg1"/>
          </a:solidFill>
          <a:ln w="38100">
            <a:solidFill>
              <a:srgbClr val="80C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795463" algn="l"/>
                <a:tab pos="2063750" algn="l"/>
              </a:tabLst>
              <a:defRPr/>
            </a:pPr>
            <a:r>
              <a:rPr lang="en-GB" sz="1800" dirty="0">
                <a:solidFill>
                  <a:srgbClr val="000000"/>
                </a:solidFill>
                <a:effectLst/>
                <a:latin typeface="Calibri" panose="020F0502020204030204" pitchFamily="34" charset="0"/>
                <a:ea typeface="Calibri" panose="020F0502020204030204" pitchFamily="34" charset="0"/>
              </a:rPr>
              <a:t>RIS-0798-CCS Issue 1 (withdraw) - ERTMS/ETCS Baseline 3 Onboard Subsystem Requirements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a:hlinkClick r:id="rId7"/>
            <a:extLst>
              <a:ext uri="{FF2B5EF4-FFF2-40B4-BE49-F238E27FC236}">
                <a16:creationId xmlns:a16="http://schemas.microsoft.com/office/drawing/2014/main" id="{240B4B43-45FD-4637-A10F-611BCFE90E8B}"/>
              </a:ext>
            </a:extLst>
          </p:cNvPr>
          <p:cNvPicPr>
            <a:picLocks noChangeAspect="1"/>
          </p:cNvPicPr>
          <p:nvPr/>
        </p:nvPicPr>
        <p:blipFill>
          <a:blip r:embed="rId8"/>
          <a:stretch>
            <a:fillRect/>
          </a:stretch>
        </p:blipFill>
        <p:spPr>
          <a:xfrm>
            <a:off x="11290478" y="5969828"/>
            <a:ext cx="755970" cy="755970"/>
          </a:xfrm>
          <a:prstGeom prst="rect">
            <a:avLst/>
          </a:prstGeom>
        </p:spPr>
      </p:pic>
      <p:sp>
        <p:nvSpPr>
          <p:cNvPr id="20" name="Title 1">
            <a:extLst>
              <a:ext uri="{FF2B5EF4-FFF2-40B4-BE49-F238E27FC236}">
                <a16:creationId xmlns:a16="http://schemas.microsoft.com/office/drawing/2014/main" id="{59529ADC-8E01-48F3-9094-C5D3F48E42FB}"/>
              </a:ext>
            </a:extLst>
          </p:cNvPr>
          <p:cNvSpPr txBox="1">
            <a:spLocks/>
          </p:cNvSpPr>
          <p:nvPr/>
        </p:nvSpPr>
        <p:spPr>
          <a:xfrm>
            <a:off x="8315126" y="6045708"/>
            <a:ext cx="3067501"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prstClr val="black"/>
                </a:solidFill>
                <a:effectLst/>
                <a:uLnTx/>
                <a:uFillTx/>
                <a:latin typeface="Calibri"/>
                <a:ea typeface="+mj-ea"/>
                <a:cs typeface="+mj-cs"/>
              </a:rPr>
              <a:t>Link to the standards consultation page on the RSSB website </a:t>
            </a:r>
            <a:endParaRPr kumimoji="0" lang="en-GB" sz="18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1" name="Picture 20">
            <a:hlinkClick r:id="" action="ppaction://hlinkshowjump?jump=endshow"/>
            <a:extLst>
              <a:ext uri="{FF2B5EF4-FFF2-40B4-BE49-F238E27FC236}">
                <a16:creationId xmlns:a16="http://schemas.microsoft.com/office/drawing/2014/main" id="{82DE03AA-52B3-42C5-A5FA-9B4054C414DE}"/>
              </a:ext>
            </a:extLst>
          </p:cNvPr>
          <p:cNvPicPr>
            <a:picLocks noChangeAspect="1"/>
          </p:cNvPicPr>
          <p:nvPr/>
        </p:nvPicPr>
        <p:blipFill>
          <a:blip r:embed="rId9"/>
          <a:stretch>
            <a:fillRect/>
          </a:stretch>
        </p:blipFill>
        <p:spPr>
          <a:xfrm>
            <a:off x="89371" y="6016808"/>
            <a:ext cx="720000" cy="692039"/>
          </a:xfrm>
          <a:prstGeom prst="rect">
            <a:avLst/>
          </a:prstGeom>
        </p:spPr>
      </p:pic>
    </p:spTree>
    <p:extLst>
      <p:ext uri="{BB962C8B-B14F-4D97-AF65-F5344CB8AC3E}">
        <p14:creationId xmlns:p14="http://schemas.microsoft.com/office/powerpoint/2010/main" val="154640460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E4DC718-45A0-4CAB-A3B2-DCD58BE4FD1C}"/>
              </a:ext>
            </a:extLst>
          </p:cNvPr>
          <p:cNvGrpSpPr/>
          <p:nvPr/>
        </p:nvGrpSpPr>
        <p:grpSpPr>
          <a:xfrm>
            <a:off x="1" y="1106041"/>
            <a:ext cx="12192001" cy="6335486"/>
            <a:chOff x="1" y="1340213"/>
            <a:chExt cx="12192001" cy="6335486"/>
          </a:xfrm>
        </p:grpSpPr>
        <p:pic>
          <p:nvPicPr>
            <p:cNvPr id="14" name="Picture 13">
              <a:extLst>
                <a:ext uri="{FF2B5EF4-FFF2-40B4-BE49-F238E27FC236}">
                  <a16:creationId xmlns:a16="http://schemas.microsoft.com/office/drawing/2014/main" id="{54F88FDC-E73E-4B02-9998-AC43C9ADAE34}"/>
                </a:ext>
              </a:extLst>
            </p:cNvPr>
            <p:cNvPicPr>
              <a:picLocks noChangeAspect="1"/>
            </p:cNvPicPr>
            <p:nvPr/>
          </p:nvPicPr>
          <p:blipFill rotWithShape="1">
            <a:blip r:embed="rId5"/>
            <a:srcRect t="3810" r="1126" b="4952"/>
            <a:stretch/>
          </p:blipFill>
          <p:spPr>
            <a:xfrm>
              <a:off x="1" y="1340213"/>
              <a:ext cx="12192001" cy="6335486"/>
            </a:xfrm>
            <a:prstGeom prst="rect">
              <a:avLst/>
            </a:prstGeom>
          </p:spPr>
        </p:pic>
        <p:sp>
          <p:nvSpPr>
            <p:cNvPr id="32" name="Rectangle 31">
              <a:extLst>
                <a:ext uri="{FF2B5EF4-FFF2-40B4-BE49-F238E27FC236}">
                  <a16:creationId xmlns:a16="http://schemas.microsoft.com/office/drawing/2014/main" id="{B15072CF-7275-44EF-9FCA-BDFCE59996AF}"/>
                </a:ext>
              </a:extLst>
            </p:cNvPr>
            <p:cNvSpPr/>
            <p:nvPr/>
          </p:nvSpPr>
          <p:spPr>
            <a:xfrm>
              <a:off x="5196177" y="1790772"/>
              <a:ext cx="1031631" cy="429846"/>
            </a:xfrm>
            <a:prstGeom prst="rect">
              <a:avLst/>
            </a:prstGeom>
            <a:solidFill>
              <a:srgbClr val="252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 name="Picture 18">
            <a:extLst>
              <a:ext uri="{FF2B5EF4-FFF2-40B4-BE49-F238E27FC236}">
                <a16:creationId xmlns:a16="http://schemas.microsoft.com/office/drawing/2014/main" id="{8FA4C698-D22E-4676-8B66-5885E610C8A8}"/>
              </a:ext>
            </a:extLst>
          </p:cNvPr>
          <p:cNvPicPr>
            <a:picLocks noChangeAspect="1"/>
          </p:cNvPicPr>
          <p:nvPr/>
        </p:nvPicPr>
        <p:blipFill rotWithShape="1">
          <a:blip r:embed="rId6"/>
          <a:srcRect t="22008" r="1648" b="26364"/>
          <a:stretch/>
        </p:blipFill>
        <p:spPr>
          <a:xfrm>
            <a:off x="0" y="2374640"/>
            <a:ext cx="12192000" cy="3599994"/>
          </a:xfrm>
          <a:prstGeom prst="rect">
            <a:avLst/>
          </a:prstGeom>
        </p:spPr>
      </p:pic>
      <p:grpSp>
        <p:nvGrpSpPr>
          <p:cNvPr id="17" name="Group 16">
            <a:extLst>
              <a:ext uri="{FF2B5EF4-FFF2-40B4-BE49-F238E27FC236}">
                <a16:creationId xmlns:a16="http://schemas.microsoft.com/office/drawing/2014/main" id="{B47C69FE-B5B8-4E9E-854C-05F08F339797}"/>
              </a:ext>
            </a:extLst>
          </p:cNvPr>
          <p:cNvGrpSpPr/>
          <p:nvPr/>
        </p:nvGrpSpPr>
        <p:grpSpPr>
          <a:xfrm>
            <a:off x="0" y="2537024"/>
            <a:ext cx="12192001" cy="5845141"/>
            <a:chOff x="0" y="2537024"/>
            <a:chExt cx="12192001" cy="5845141"/>
          </a:xfrm>
        </p:grpSpPr>
        <p:grpSp>
          <p:nvGrpSpPr>
            <p:cNvPr id="8" name="Group 7">
              <a:extLst>
                <a:ext uri="{FF2B5EF4-FFF2-40B4-BE49-F238E27FC236}">
                  <a16:creationId xmlns:a16="http://schemas.microsoft.com/office/drawing/2014/main" id="{A991AF1A-F8B7-4728-89DE-D52BFAC9F427}"/>
                </a:ext>
              </a:extLst>
            </p:cNvPr>
            <p:cNvGrpSpPr/>
            <p:nvPr/>
          </p:nvGrpSpPr>
          <p:grpSpPr>
            <a:xfrm>
              <a:off x="0" y="2537024"/>
              <a:ext cx="12192001" cy="5845141"/>
              <a:chOff x="0" y="1672682"/>
              <a:chExt cx="12192001" cy="5845141"/>
            </a:xfrm>
          </p:grpSpPr>
          <p:pic>
            <p:nvPicPr>
              <p:cNvPr id="4" name="Picture 3">
                <a:extLst>
                  <a:ext uri="{FF2B5EF4-FFF2-40B4-BE49-F238E27FC236}">
                    <a16:creationId xmlns:a16="http://schemas.microsoft.com/office/drawing/2014/main" id="{6BAAC8BA-1619-4C10-AC44-C99236DF8298}"/>
                  </a:ext>
                </a:extLst>
              </p:cNvPr>
              <p:cNvPicPr>
                <a:picLocks noChangeAspect="1"/>
              </p:cNvPicPr>
              <p:nvPr/>
            </p:nvPicPr>
            <p:blipFill rotWithShape="1">
              <a:blip r:embed="rId7"/>
              <a:srcRect t="24390" r="1494"/>
              <a:stretch/>
            </p:blipFill>
            <p:spPr>
              <a:xfrm>
                <a:off x="0" y="1672682"/>
                <a:ext cx="12191999" cy="5263955"/>
              </a:xfrm>
              <a:prstGeom prst="rect">
                <a:avLst/>
              </a:prstGeom>
            </p:spPr>
          </p:pic>
          <p:pic>
            <p:nvPicPr>
              <p:cNvPr id="6" name="Picture 5">
                <a:extLst>
                  <a:ext uri="{FF2B5EF4-FFF2-40B4-BE49-F238E27FC236}">
                    <a16:creationId xmlns:a16="http://schemas.microsoft.com/office/drawing/2014/main" id="{A3B01490-C2EA-484B-8F8F-532EC34891E3}"/>
                  </a:ext>
                </a:extLst>
              </p:cNvPr>
              <p:cNvPicPr>
                <a:picLocks noChangeAspect="1"/>
              </p:cNvPicPr>
              <p:nvPr/>
            </p:nvPicPr>
            <p:blipFill rotWithShape="1">
              <a:blip r:embed="rId8"/>
              <a:srcRect t="16214" r="1128" b="57561"/>
              <a:stretch/>
            </p:blipFill>
            <p:spPr>
              <a:xfrm>
                <a:off x="1" y="5698783"/>
                <a:ext cx="12192000" cy="1819040"/>
              </a:xfrm>
              <a:prstGeom prst="rect">
                <a:avLst/>
              </a:prstGeom>
            </p:spPr>
          </p:pic>
        </p:grpSp>
        <p:sp>
          <p:nvSpPr>
            <p:cNvPr id="12" name="Rectangle 11">
              <a:extLst>
                <a:ext uri="{FF2B5EF4-FFF2-40B4-BE49-F238E27FC236}">
                  <a16:creationId xmlns:a16="http://schemas.microsoft.com/office/drawing/2014/main" id="{323B2B9F-C3FB-4D14-87A9-DE29685C7884}"/>
                </a:ext>
              </a:extLst>
            </p:cNvPr>
            <p:cNvSpPr/>
            <p:nvPr/>
          </p:nvSpPr>
          <p:spPr>
            <a:xfrm>
              <a:off x="4858101" y="4723465"/>
              <a:ext cx="1583279" cy="207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a:extLst>
              <a:ext uri="{FF2B5EF4-FFF2-40B4-BE49-F238E27FC236}">
                <a16:creationId xmlns:a16="http://schemas.microsoft.com/office/drawing/2014/main" id="{2F0D3778-9DDD-4734-AFF0-BD76EE49C3D7}"/>
              </a:ext>
            </a:extLst>
          </p:cNvPr>
          <p:cNvSpPr txBox="1"/>
          <p:nvPr/>
        </p:nvSpPr>
        <p:spPr>
          <a:xfrm>
            <a:off x="4858098" y="4642580"/>
            <a:ext cx="1557881" cy="369332"/>
          </a:xfrm>
          <a:prstGeom prst="rect">
            <a:avLst/>
          </a:prstGeom>
          <a:noFill/>
        </p:spPr>
        <p:txBody>
          <a:bodyPr wrap="square" rtlCol="0">
            <a:spAutoFit/>
          </a:bodyPr>
          <a:lstStyle/>
          <a:p>
            <a:r>
              <a:rPr lang="en-GB" b="1" dirty="0"/>
              <a:t>0775</a:t>
            </a:r>
          </a:p>
        </p:txBody>
      </p:sp>
      <p:grpSp>
        <p:nvGrpSpPr>
          <p:cNvPr id="28" name="Group 27">
            <a:extLst>
              <a:ext uri="{FF2B5EF4-FFF2-40B4-BE49-F238E27FC236}">
                <a16:creationId xmlns:a16="http://schemas.microsoft.com/office/drawing/2014/main" id="{ACF5D341-020A-4A9D-91C8-EACF58BC2ACC}"/>
              </a:ext>
            </a:extLst>
          </p:cNvPr>
          <p:cNvGrpSpPr/>
          <p:nvPr/>
        </p:nvGrpSpPr>
        <p:grpSpPr>
          <a:xfrm>
            <a:off x="-9229" y="2541874"/>
            <a:ext cx="12192000" cy="8176114"/>
            <a:chOff x="0" y="-734587"/>
            <a:chExt cx="12192000" cy="8176114"/>
          </a:xfrm>
        </p:grpSpPr>
        <p:grpSp>
          <p:nvGrpSpPr>
            <p:cNvPr id="30" name="Group 29">
              <a:extLst>
                <a:ext uri="{FF2B5EF4-FFF2-40B4-BE49-F238E27FC236}">
                  <a16:creationId xmlns:a16="http://schemas.microsoft.com/office/drawing/2014/main" id="{CF62FA26-AB38-41EC-B7D6-D7D2AF407F4E}"/>
                </a:ext>
              </a:extLst>
            </p:cNvPr>
            <p:cNvGrpSpPr/>
            <p:nvPr/>
          </p:nvGrpSpPr>
          <p:grpSpPr>
            <a:xfrm>
              <a:off x="1" y="-734587"/>
              <a:ext cx="12191999" cy="5263955"/>
              <a:chOff x="0" y="2537024"/>
              <a:chExt cx="12191999" cy="5263955"/>
            </a:xfrm>
          </p:grpSpPr>
          <p:pic>
            <p:nvPicPr>
              <p:cNvPr id="34" name="Picture 33">
                <a:extLst>
                  <a:ext uri="{FF2B5EF4-FFF2-40B4-BE49-F238E27FC236}">
                    <a16:creationId xmlns:a16="http://schemas.microsoft.com/office/drawing/2014/main" id="{6F66BE4F-C696-488D-A241-ACF0CABC2328}"/>
                  </a:ext>
                </a:extLst>
              </p:cNvPr>
              <p:cNvPicPr>
                <a:picLocks noChangeAspect="1"/>
              </p:cNvPicPr>
              <p:nvPr/>
            </p:nvPicPr>
            <p:blipFill rotWithShape="1">
              <a:blip r:embed="rId7">
                <a:alphaModFix/>
              </a:blip>
              <a:srcRect t="24390" r="1494"/>
              <a:stretch/>
            </p:blipFill>
            <p:spPr>
              <a:xfrm>
                <a:off x="0" y="2537024"/>
                <a:ext cx="12191999" cy="5263955"/>
              </a:xfrm>
              <a:prstGeom prst="rect">
                <a:avLst/>
              </a:prstGeom>
            </p:spPr>
          </p:pic>
          <p:sp>
            <p:nvSpPr>
              <p:cNvPr id="33" name="Rectangle 32">
                <a:extLst>
                  <a:ext uri="{FF2B5EF4-FFF2-40B4-BE49-F238E27FC236}">
                    <a16:creationId xmlns:a16="http://schemas.microsoft.com/office/drawing/2014/main" id="{94B87CDF-35F8-4BD7-A9AB-2DE44DDFF8E9}"/>
                  </a:ext>
                </a:extLst>
              </p:cNvPr>
              <p:cNvSpPr/>
              <p:nvPr/>
            </p:nvSpPr>
            <p:spPr>
              <a:xfrm>
                <a:off x="4858101" y="4723465"/>
                <a:ext cx="1583279" cy="207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7" name="Picture 26">
              <a:extLst>
                <a:ext uri="{FF2B5EF4-FFF2-40B4-BE49-F238E27FC236}">
                  <a16:creationId xmlns:a16="http://schemas.microsoft.com/office/drawing/2014/main" id="{604C3610-33D2-4001-A556-1D15D799B1C2}"/>
                </a:ext>
              </a:extLst>
            </p:cNvPr>
            <p:cNvPicPr>
              <a:picLocks noChangeAspect="1"/>
            </p:cNvPicPr>
            <p:nvPr/>
          </p:nvPicPr>
          <p:blipFill rotWithShape="1">
            <a:blip r:embed="rId9"/>
            <a:srcRect t="16041" r="1429" b="4300"/>
            <a:stretch/>
          </p:blipFill>
          <p:spPr>
            <a:xfrm>
              <a:off x="0" y="1899362"/>
              <a:ext cx="12192000" cy="5542165"/>
            </a:xfrm>
            <a:prstGeom prst="rect">
              <a:avLst/>
            </a:prstGeom>
          </p:spPr>
        </p:pic>
      </p:grpSp>
      <p:pic>
        <p:nvPicPr>
          <p:cNvPr id="22" name="Picture 2" descr="See the source image">
            <a:extLst>
              <a:ext uri="{FF2B5EF4-FFF2-40B4-BE49-F238E27FC236}">
                <a16:creationId xmlns:a16="http://schemas.microsoft.com/office/drawing/2014/main" id="{01D33D62-B8DB-479E-9214-1E2AB0786D63}"/>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8613" b="91921" l="10000" r="90000">
                        <a14:foregroundMark x1="12556" y1="9146" x2="34667" y2="55412"/>
                        <a14:foregroundMark x1="13222" y1="62195" x2="18667" y2="53811"/>
                        <a14:foregroundMark x1="18667" y1="53811" x2="19333" y2="46113"/>
                        <a14:foregroundMark x1="19333" y1="46113" x2="11778" y2="23628"/>
                        <a14:foregroundMark x1="11778" y1="23628" x2="11778" y2="8689"/>
                        <a14:foregroundMark x1="22000" y1="22485" x2="60222" y2="58460"/>
                        <a14:foregroundMark x1="14222" y1="76982" x2="23111" y2="60442"/>
                        <a14:foregroundMark x1="23111" y1="60442" x2="37778" y2="50534"/>
                        <a14:foregroundMark x1="58556" y1="91921" x2="43889" y2="51677"/>
                      </a14:backgroundRemoval>
                    </a14:imgEffect>
                  </a14:imgLayer>
                </a14:imgProps>
              </a:ext>
              <a:ext uri="{28A0092B-C50C-407E-A947-70E740481C1C}">
                <a14:useLocalDpi xmlns:a14="http://schemas.microsoft.com/office/drawing/2010/main" val="0"/>
              </a:ext>
            </a:extLst>
          </a:blip>
          <a:srcRect/>
          <a:stretch>
            <a:fillRect/>
          </a:stretch>
        </p:blipFill>
        <p:spPr bwMode="auto">
          <a:xfrm>
            <a:off x="6523450" y="2176622"/>
            <a:ext cx="715144" cy="1042665"/>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Connector 36">
            <a:extLst>
              <a:ext uri="{FF2B5EF4-FFF2-40B4-BE49-F238E27FC236}">
                <a16:creationId xmlns:a16="http://schemas.microsoft.com/office/drawing/2014/main" id="{B5A58E33-D969-4E5C-B56B-5BFD9E535946}"/>
              </a:ext>
            </a:extLst>
          </p:cNvPr>
          <p:cNvCxnSpPr>
            <a:cxnSpLocks/>
          </p:cNvCxnSpPr>
          <p:nvPr/>
        </p:nvCxnSpPr>
        <p:spPr>
          <a:xfrm>
            <a:off x="3414531" y="5525295"/>
            <a:ext cx="2887134"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EBEB6E79-CC94-4FFF-B8C7-F86D4425E7B9}"/>
              </a:ext>
            </a:extLst>
          </p:cNvPr>
          <p:cNvGrpSpPr/>
          <p:nvPr/>
        </p:nvGrpSpPr>
        <p:grpSpPr>
          <a:xfrm>
            <a:off x="-4" y="2504408"/>
            <a:ext cx="12192003" cy="10080254"/>
            <a:chOff x="-17046" y="-2403289"/>
            <a:chExt cx="12192003" cy="10080254"/>
          </a:xfrm>
        </p:grpSpPr>
        <p:grpSp>
          <p:nvGrpSpPr>
            <p:cNvPr id="41" name="Group 40">
              <a:extLst>
                <a:ext uri="{FF2B5EF4-FFF2-40B4-BE49-F238E27FC236}">
                  <a16:creationId xmlns:a16="http://schemas.microsoft.com/office/drawing/2014/main" id="{85B2536E-6DCB-411C-A81F-E915B8D84DEE}"/>
                </a:ext>
              </a:extLst>
            </p:cNvPr>
            <p:cNvGrpSpPr/>
            <p:nvPr/>
          </p:nvGrpSpPr>
          <p:grpSpPr>
            <a:xfrm>
              <a:off x="-17045" y="-2403289"/>
              <a:ext cx="12192002" cy="10080254"/>
              <a:chOff x="-3" y="2480698"/>
              <a:chExt cx="12192002" cy="10080254"/>
            </a:xfrm>
          </p:grpSpPr>
          <p:grpSp>
            <p:nvGrpSpPr>
              <p:cNvPr id="43" name="Group 42">
                <a:extLst>
                  <a:ext uri="{FF2B5EF4-FFF2-40B4-BE49-F238E27FC236}">
                    <a16:creationId xmlns:a16="http://schemas.microsoft.com/office/drawing/2014/main" id="{C13D18E3-0AC9-4D72-8F5D-258332A0778A}"/>
                  </a:ext>
                </a:extLst>
              </p:cNvPr>
              <p:cNvGrpSpPr/>
              <p:nvPr/>
            </p:nvGrpSpPr>
            <p:grpSpPr>
              <a:xfrm>
                <a:off x="-3" y="2480698"/>
                <a:ext cx="12192002" cy="10080254"/>
                <a:chOff x="-3" y="2480698"/>
                <a:chExt cx="12192002" cy="10080254"/>
              </a:xfrm>
            </p:grpSpPr>
            <p:pic>
              <p:nvPicPr>
                <p:cNvPr id="46" name="Picture 45">
                  <a:extLst>
                    <a:ext uri="{FF2B5EF4-FFF2-40B4-BE49-F238E27FC236}">
                      <a16:creationId xmlns:a16="http://schemas.microsoft.com/office/drawing/2014/main" id="{9CB77940-C900-4FE1-A365-01627F8294DC}"/>
                    </a:ext>
                  </a:extLst>
                </p:cNvPr>
                <p:cNvPicPr>
                  <a:picLocks noChangeAspect="1"/>
                </p:cNvPicPr>
                <p:nvPr/>
              </p:nvPicPr>
              <p:blipFill rotWithShape="1">
                <a:blip r:embed="rId12"/>
                <a:srcRect t="24354" r="969" b="6803"/>
                <a:stretch/>
              </p:blipFill>
              <p:spPr>
                <a:xfrm>
                  <a:off x="0" y="2480698"/>
                  <a:ext cx="12191999" cy="4767504"/>
                </a:xfrm>
                <a:prstGeom prst="rect">
                  <a:avLst/>
                </a:prstGeom>
              </p:spPr>
            </p:pic>
            <p:pic>
              <p:nvPicPr>
                <p:cNvPr id="47" name="Picture 46">
                  <a:extLst>
                    <a:ext uri="{FF2B5EF4-FFF2-40B4-BE49-F238E27FC236}">
                      <a16:creationId xmlns:a16="http://schemas.microsoft.com/office/drawing/2014/main" id="{737223A9-1CE2-4BA3-88AB-EDEFFFCEB916}"/>
                    </a:ext>
                  </a:extLst>
                </p:cNvPr>
                <p:cNvPicPr>
                  <a:picLocks noChangeAspect="1"/>
                </p:cNvPicPr>
                <p:nvPr/>
              </p:nvPicPr>
              <p:blipFill rotWithShape="1">
                <a:blip r:embed="rId13"/>
                <a:srcRect t="14874" r="870" b="5120"/>
                <a:stretch/>
              </p:blipFill>
              <p:spPr>
                <a:xfrm>
                  <a:off x="-3" y="7026092"/>
                  <a:ext cx="12192001" cy="5534860"/>
                </a:xfrm>
                <a:prstGeom prst="rect">
                  <a:avLst/>
                </a:prstGeom>
              </p:spPr>
            </p:pic>
          </p:grpSp>
          <p:sp>
            <p:nvSpPr>
              <p:cNvPr id="45" name="Rectangle 44">
                <a:extLst>
                  <a:ext uri="{FF2B5EF4-FFF2-40B4-BE49-F238E27FC236}">
                    <a16:creationId xmlns:a16="http://schemas.microsoft.com/office/drawing/2014/main" id="{B845F31B-BD78-4A22-9B10-C2D2CEE9BCA8}"/>
                  </a:ext>
                </a:extLst>
              </p:cNvPr>
              <p:cNvSpPr/>
              <p:nvPr/>
            </p:nvSpPr>
            <p:spPr>
              <a:xfrm>
                <a:off x="0" y="6630729"/>
                <a:ext cx="431800" cy="519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Rectangle 41">
              <a:extLst>
                <a:ext uri="{FF2B5EF4-FFF2-40B4-BE49-F238E27FC236}">
                  <a16:creationId xmlns:a16="http://schemas.microsoft.com/office/drawing/2014/main" id="{77717504-EDDE-40D7-A60F-26BD24960AA7}"/>
                </a:ext>
              </a:extLst>
            </p:cNvPr>
            <p:cNvSpPr/>
            <p:nvPr/>
          </p:nvSpPr>
          <p:spPr>
            <a:xfrm>
              <a:off x="-17046" y="6972300"/>
              <a:ext cx="584204" cy="704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Rectangle 28">
            <a:extLst>
              <a:ext uri="{FF2B5EF4-FFF2-40B4-BE49-F238E27FC236}">
                <a16:creationId xmlns:a16="http://schemas.microsoft.com/office/drawing/2014/main" id="{25B53CD6-9CA6-4FCC-B6A2-36C7673D95FD}"/>
              </a:ext>
            </a:extLst>
          </p:cNvPr>
          <p:cNvSpPr/>
          <p:nvPr/>
        </p:nvSpPr>
        <p:spPr>
          <a:xfrm>
            <a:off x="-474133" y="-32891"/>
            <a:ext cx="13174133" cy="181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8A110B98-A748-4568-9D39-EC312AF03D2E}"/>
              </a:ext>
            </a:extLst>
          </p:cNvPr>
          <p:cNvGrpSpPr/>
          <p:nvPr/>
        </p:nvGrpSpPr>
        <p:grpSpPr>
          <a:xfrm>
            <a:off x="1" y="1106041"/>
            <a:ext cx="12192001" cy="1398367"/>
            <a:chOff x="1" y="1340213"/>
            <a:chExt cx="12192001" cy="1398367"/>
          </a:xfrm>
        </p:grpSpPr>
        <p:pic>
          <p:nvPicPr>
            <p:cNvPr id="21" name="Picture 20">
              <a:extLst>
                <a:ext uri="{FF2B5EF4-FFF2-40B4-BE49-F238E27FC236}">
                  <a16:creationId xmlns:a16="http://schemas.microsoft.com/office/drawing/2014/main" id="{6795CC2B-3565-40A4-B7AE-2183122BCE37}"/>
                </a:ext>
              </a:extLst>
            </p:cNvPr>
            <p:cNvPicPr>
              <a:picLocks noChangeAspect="1"/>
            </p:cNvPicPr>
            <p:nvPr/>
          </p:nvPicPr>
          <p:blipFill rotWithShape="1">
            <a:blip r:embed="rId5"/>
            <a:srcRect t="3810" r="1126" b="76052"/>
            <a:stretch/>
          </p:blipFill>
          <p:spPr>
            <a:xfrm>
              <a:off x="1" y="1340213"/>
              <a:ext cx="12192001" cy="1398367"/>
            </a:xfrm>
            <a:prstGeom prst="rect">
              <a:avLst/>
            </a:prstGeom>
          </p:spPr>
        </p:pic>
        <p:sp>
          <p:nvSpPr>
            <p:cNvPr id="24" name="Rectangle 23">
              <a:extLst>
                <a:ext uri="{FF2B5EF4-FFF2-40B4-BE49-F238E27FC236}">
                  <a16:creationId xmlns:a16="http://schemas.microsoft.com/office/drawing/2014/main" id="{2ECA3B7A-D030-42F1-ADBC-01CD50A4376E}"/>
                </a:ext>
              </a:extLst>
            </p:cNvPr>
            <p:cNvSpPr/>
            <p:nvPr/>
          </p:nvSpPr>
          <p:spPr>
            <a:xfrm>
              <a:off x="5244123" y="1820985"/>
              <a:ext cx="1031631" cy="429846"/>
            </a:xfrm>
            <a:prstGeom prst="rect">
              <a:avLst/>
            </a:prstGeom>
            <a:solidFill>
              <a:srgbClr val="252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Rounded Corners 14">
            <a:hlinkClick r:id="" action="ppaction://noaction" highlightClick="1"/>
            <a:extLst>
              <a:ext uri="{FF2B5EF4-FFF2-40B4-BE49-F238E27FC236}">
                <a16:creationId xmlns:a16="http://schemas.microsoft.com/office/drawing/2014/main" id="{D9A61B1A-B57C-4D1B-AFCF-56C5BF1A7D11}"/>
              </a:ext>
            </a:extLst>
          </p:cNvPr>
          <p:cNvSpPr/>
          <p:nvPr/>
        </p:nvSpPr>
        <p:spPr>
          <a:xfrm>
            <a:off x="2402400" y="188777"/>
            <a:ext cx="7387200" cy="720000"/>
          </a:xfrm>
          <a:prstGeom prst="roundRect">
            <a:avLst>
              <a:gd name="adj" fmla="val 24600"/>
            </a:avLst>
          </a:prstGeom>
          <a:solidFill>
            <a:srgbClr val="131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56E8D68B-8373-404D-9F31-E334DD8EB755}"/>
              </a:ext>
            </a:extLst>
          </p:cNvPr>
          <p:cNvSpPr txBox="1">
            <a:spLocks/>
          </p:cNvSpPr>
          <p:nvPr/>
        </p:nvSpPr>
        <p:spPr>
          <a:xfrm>
            <a:off x="2402077" y="191413"/>
            <a:ext cx="7353758"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defRPr/>
            </a:pPr>
            <a:r>
              <a:rPr lang="en-GB" sz="2000" spc="-50" dirty="0">
                <a:solidFill>
                  <a:prstClr val="white"/>
                </a:solidFill>
                <a:latin typeface="Calibri"/>
              </a:rPr>
              <a:t>Video content supporting standards</a:t>
            </a:r>
          </a:p>
        </p:txBody>
      </p:sp>
      <p:pic>
        <p:nvPicPr>
          <p:cNvPr id="23" name="Picture 8" descr="See the source image">
            <a:extLst>
              <a:ext uri="{FF2B5EF4-FFF2-40B4-BE49-F238E27FC236}">
                <a16:creationId xmlns:a16="http://schemas.microsoft.com/office/drawing/2014/main" id="{32941671-BDF7-4B7B-BC8E-AF0507755C9D}"/>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6271" b="89863" l="8000" r="90333">
                        <a14:foregroundMark x1="31111" y1="15893" x2="47889" y2="56443"/>
                        <a14:foregroundMark x1="47889" y1="56443" x2="47889" y2="56701"/>
                        <a14:foregroundMark x1="38667" y1="7560" x2="34667" y2="60481"/>
                        <a14:foregroundMark x1="16778" y1="45533" x2="68444" y2="88230"/>
                        <a14:foregroundMark x1="8222" y1="41151" x2="8222" y2="41151"/>
                        <a14:foregroundMark x1="27111" y1="57388" x2="30444" y2="64605"/>
                        <a14:foregroundMark x1="30444" y1="64605" x2="51000" y2="80842"/>
                        <a14:foregroundMark x1="51000" y1="80842" x2="59556" y2="78007"/>
                        <a14:foregroundMark x1="59556" y1="78007" x2="79667" y2="80412"/>
                        <a14:foregroundMark x1="79667" y1="80412" x2="89000" y2="64777"/>
                        <a14:foregroundMark x1="89000" y1="64777" x2="90444" y2="49914"/>
                        <a14:foregroundMark x1="90444" y1="49914" x2="89000" y2="41495"/>
                        <a14:foregroundMark x1="40556" y1="42955" x2="63111" y2="40550"/>
                        <a14:foregroundMark x1="63111" y1="40550" x2="82667" y2="41838"/>
                        <a14:foregroundMark x1="51667" y1="32732" x2="87889" y2="40979"/>
                        <a14:foregroundMark x1="87889" y1="40979" x2="88111" y2="40979"/>
                        <a14:foregroundMark x1="45333" y1="56443" x2="82556" y2="48625"/>
                        <a14:foregroundMark x1="82556" y1="48625" x2="84333" y2="47938"/>
                        <a14:foregroundMark x1="46222" y1="72595" x2="55333" y2="66667"/>
                        <a14:foregroundMark x1="55333" y1="66667" x2="61556" y2="58419"/>
                        <a14:foregroundMark x1="61556" y1="58419" x2="72444" y2="51031"/>
                        <a14:foregroundMark x1="83556" y1="47165" x2="70333" y2="80069"/>
                        <a14:foregroundMark x1="37556" y1="6271" x2="37556" y2="6271"/>
                      </a14:backgroundRemoval>
                    </a14:imgEffect>
                  </a14:imgLayer>
                </a14:imgProps>
              </a:ext>
              <a:ext uri="{28A0092B-C50C-407E-A947-70E740481C1C}">
                <a14:useLocalDpi xmlns:a14="http://schemas.microsoft.com/office/drawing/2010/main" val="0"/>
              </a:ext>
            </a:extLst>
          </a:blip>
          <a:srcRect/>
          <a:stretch>
            <a:fillRect/>
          </a:stretch>
        </p:blipFill>
        <p:spPr bwMode="auto">
          <a:xfrm>
            <a:off x="6441380" y="2152571"/>
            <a:ext cx="852390" cy="110249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hlinkClick r:id="rId16" action="ppaction://hlinksldjump"/>
            <a:extLst>
              <a:ext uri="{FF2B5EF4-FFF2-40B4-BE49-F238E27FC236}">
                <a16:creationId xmlns:a16="http://schemas.microsoft.com/office/drawing/2014/main" id="{30E9FF9C-015B-4299-B1CA-E7B941934289}"/>
              </a:ext>
            </a:extLst>
          </p:cNvPr>
          <p:cNvPicPr>
            <a:picLocks noChangeAspect="1"/>
          </p:cNvPicPr>
          <p:nvPr/>
        </p:nvPicPr>
        <p:blipFill>
          <a:blip r:embed="rId17"/>
          <a:stretch>
            <a:fillRect/>
          </a:stretch>
        </p:blipFill>
        <p:spPr>
          <a:xfrm>
            <a:off x="11290478" y="157163"/>
            <a:ext cx="755970" cy="755970"/>
          </a:xfrm>
          <a:prstGeom prst="rect">
            <a:avLst/>
          </a:prstGeom>
        </p:spPr>
      </p:pic>
      <p:sp>
        <p:nvSpPr>
          <p:cNvPr id="39" name="TextBox 38">
            <a:extLst>
              <a:ext uri="{FF2B5EF4-FFF2-40B4-BE49-F238E27FC236}">
                <a16:creationId xmlns:a16="http://schemas.microsoft.com/office/drawing/2014/main" id="{763B30AB-3974-4A94-836F-82CBA88D0DB0}"/>
              </a:ext>
            </a:extLst>
          </p:cNvPr>
          <p:cNvSpPr txBox="1"/>
          <p:nvPr/>
        </p:nvSpPr>
        <p:spPr>
          <a:xfrm>
            <a:off x="85968" y="109356"/>
            <a:ext cx="2469663" cy="830997"/>
          </a:xfrm>
          <a:prstGeom prst="rect">
            <a:avLst/>
          </a:prstGeom>
          <a:noFill/>
        </p:spPr>
        <p:txBody>
          <a:bodyPr wrap="square" rtlCol="0">
            <a:spAutoFit/>
          </a:bodyPr>
          <a:lstStyle/>
          <a:p>
            <a:r>
              <a:rPr lang="en-GB" sz="1600" dirty="0"/>
              <a:t>Narrated by</a:t>
            </a:r>
            <a:br>
              <a:rPr lang="en-GB" sz="1600" dirty="0"/>
            </a:br>
            <a:r>
              <a:rPr lang="en-GB" sz="1600" dirty="0"/>
              <a:t>Wayne Murphy</a:t>
            </a:r>
            <a:br>
              <a:rPr lang="en-GB" sz="1600" dirty="0"/>
            </a:br>
            <a:r>
              <a:rPr lang="en-GB" sz="1600" dirty="0"/>
              <a:t>Technical Policy Manager</a:t>
            </a:r>
          </a:p>
        </p:txBody>
      </p:sp>
      <p:pic>
        <p:nvPicPr>
          <p:cNvPr id="51" name="2022_05_13_16_24_43">
            <a:hlinkClick r:id="" action="ppaction://media"/>
            <a:extLst>
              <a:ext uri="{FF2B5EF4-FFF2-40B4-BE49-F238E27FC236}">
                <a16:creationId xmlns:a16="http://schemas.microsoft.com/office/drawing/2014/main" id="{C58A5E95-24A0-4F00-AA77-9F479B2C6748}"/>
              </a:ext>
            </a:extLst>
          </p:cNvPr>
          <p:cNvPicPr>
            <a:picLocks noChangeAspect="1"/>
          </p:cNvPicPr>
          <p:nvPr>
            <a:audioFile r:link="rId1"/>
            <p:extLst>
              <p:ext uri="{DAA4B4D4-6D71-4841-9C94-3DE7FCFB9230}">
                <p14:media xmlns:p14="http://schemas.microsoft.com/office/powerpoint/2010/main" r:embed="rId2">
                  <p14:trim st="6300" end="2906.875"/>
                  <p14:fade in="500" out="500"/>
                </p14:media>
              </p:ext>
            </p:extLst>
          </p:nvPr>
        </p:nvPicPr>
        <p:blipFill>
          <a:blip r:embed="rId18"/>
          <a:stretch>
            <a:fillRect/>
          </a:stretch>
        </p:blipFill>
        <p:spPr>
          <a:xfrm>
            <a:off x="-711197" y="715271"/>
            <a:ext cx="406400" cy="406400"/>
          </a:xfrm>
          <a:prstGeom prst="rect">
            <a:avLst/>
          </a:prstGeom>
        </p:spPr>
      </p:pic>
      <p:sp>
        <p:nvSpPr>
          <p:cNvPr id="52" name="Rectangle: Rounded Corners 51">
            <a:extLst>
              <a:ext uri="{FF2B5EF4-FFF2-40B4-BE49-F238E27FC236}">
                <a16:creationId xmlns:a16="http://schemas.microsoft.com/office/drawing/2014/main" id="{98A23EB8-6343-4C0C-A40B-E479A6CB7FF2}"/>
              </a:ext>
            </a:extLst>
          </p:cNvPr>
          <p:cNvSpPr/>
          <p:nvPr/>
        </p:nvSpPr>
        <p:spPr>
          <a:xfrm>
            <a:off x="4858098" y="4642580"/>
            <a:ext cx="2609502" cy="374182"/>
          </a:xfrm>
          <a:prstGeom prst="roundRect">
            <a:avLst>
              <a:gd name="adj" fmla="val 29591"/>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a:extLst>
              <a:ext uri="{FF2B5EF4-FFF2-40B4-BE49-F238E27FC236}">
                <a16:creationId xmlns:a16="http://schemas.microsoft.com/office/drawing/2014/main" id="{04BD2E85-8A6D-4365-B4A7-740B9DC735F8}"/>
              </a:ext>
            </a:extLst>
          </p:cNvPr>
          <p:cNvPicPr>
            <a:picLocks noChangeAspect="1"/>
          </p:cNvPicPr>
          <p:nvPr/>
        </p:nvPicPr>
        <p:blipFill>
          <a:blip r:embed="rId19"/>
          <a:stretch>
            <a:fillRect/>
          </a:stretch>
        </p:blipFill>
        <p:spPr>
          <a:xfrm>
            <a:off x="11247196" y="5955997"/>
            <a:ext cx="834957" cy="828000"/>
          </a:xfrm>
          <a:prstGeom prst="rect">
            <a:avLst/>
          </a:prstGeom>
        </p:spPr>
      </p:pic>
      <p:pic>
        <p:nvPicPr>
          <p:cNvPr id="38" name="Picture 37">
            <a:hlinkClick r:id="" action="ppaction://hlinkshowjump?jump=endshow"/>
            <a:extLst>
              <a:ext uri="{FF2B5EF4-FFF2-40B4-BE49-F238E27FC236}">
                <a16:creationId xmlns:a16="http://schemas.microsoft.com/office/drawing/2014/main" id="{05F7E6A9-4D0C-4969-89A3-4BF94DF82D98}"/>
              </a:ext>
            </a:extLst>
          </p:cNvPr>
          <p:cNvPicPr>
            <a:picLocks noChangeAspect="1"/>
          </p:cNvPicPr>
          <p:nvPr/>
        </p:nvPicPr>
        <p:blipFill>
          <a:blip r:embed="rId20"/>
          <a:stretch>
            <a:fillRect/>
          </a:stretch>
        </p:blipFill>
        <p:spPr>
          <a:xfrm>
            <a:off x="89371" y="6016808"/>
            <a:ext cx="720000" cy="692039"/>
          </a:xfrm>
          <a:prstGeom prst="rect">
            <a:avLst/>
          </a:prstGeom>
        </p:spPr>
      </p:pic>
    </p:spTree>
    <p:extLst>
      <p:ext uri="{BB962C8B-B14F-4D97-AF65-F5344CB8AC3E}">
        <p14:creationId xmlns:p14="http://schemas.microsoft.com/office/powerpoint/2010/main" val="1696015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1"/>
                                        </p:tgtEl>
                                      </p:cBhvr>
                                    </p:cmd>
                                  </p:childTnLst>
                                </p:cTn>
                              </p:par>
                              <p:par>
                                <p:cTn id="7" presetID="10" presetClass="entr" presetSubtype="0" fill="hold" grpId="0" nodeType="withEffect">
                                  <p:stCondLst>
                                    <p:cond delay="1000"/>
                                  </p:stCondLst>
                                  <p:childTnLst>
                                    <p:set>
                                      <p:cBhvr>
                                        <p:cTn id="8" dur="1" fill="hold">
                                          <p:stCondLst>
                                            <p:cond delay="0"/>
                                          </p:stCondLst>
                                        </p:cTn>
                                        <p:tgtEl>
                                          <p:spTgt spid="39"/>
                                        </p:tgtEl>
                                        <p:attrNameLst>
                                          <p:attrName>style.visibility</p:attrName>
                                        </p:attrNameLst>
                                      </p:cBhvr>
                                      <p:to>
                                        <p:strVal val="visible"/>
                                      </p:to>
                                    </p:set>
                                    <p:animEffect transition="in" filter="fade">
                                      <p:cBhvr>
                                        <p:cTn id="9" dur="1000"/>
                                        <p:tgtEl>
                                          <p:spTgt spid="39"/>
                                        </p:tgtEl>
                                      </p:cBhvr>
                                    </p:animEffect>
                                  </p:childTnLst>
                                </p:cTn>
                              </p:par>
                            </p:childTnLst>
                          </p:cTn>
                        </p:par>
                        <p:par>
                          <p:cTn id="10" fill="hold">
                            <p:stCondLst>
                              <p:cond delay="2000"/>
                            </p:stCondLst>
                            <p:childTnLst>
                              <p:par>
                                <p:cTn id="11" presetID="42" presetClass="entr" presetSubtype="0" fill="hold" nodeType="afterEffect">
                                  <p:stCondLst>
                                    <p:cond delay="100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13000"/>
                            </p:stCondLst>
                            <p:childTnLst>
                              <p:par>
                                <p:cTn id="17" presetID="1"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13000"/>
                            </p:stCondLst>
                            <p:childTnLst>
                              <p:par>
                                <p:cTn id="20" presetID="2" presetClass="entr" presetSubtype="6"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2500" fill="hold"/>
                                        <p:tgtEl>
                                          <p:spTgt spid="22"/>
                                        </p:tgtEl>
                                        <p:attrNameLst>
                                          <p:attrName>ppt_x</p:attrName>
                                        </p:attrNameLst>
                                      </p:cBhvr>
                                      <p:tavLst>
                                        <p:tav tm="0">
                                          <p:val>
                                            <p:strVal val="1+#ppt_w/2"/>
                                          </p:val>
                                        </p:tav>
                                        <p:tav tm="100000">
                                          <p:val>
                                            <p:strVal val="#ppt_x"/>
                                          </p:val>
                                        </p:tav>
                                      </p:tavLst>
                                    </p:anim>
                                    <p:anim calcmode="lin" valueType="num">
                                      <p:cBhvr additive="base">
                                        <p:cTn id="23" dur="2500" fill="hold"/>
                                        <p:tgtEl>
                                          <p:spTgt spid="22"/>
                                        </p:tgtEl>
                                        <p:attrNameLst>
                                          <p:attrName>ppt_y</p:attrName>
                                        </p:attrNameLst>
                                      </p:cBhvr>
                                      <p:tavLst>
                                        <p:tav tm="0">
                                          <p:val>
                                            <p:strVal val="1+#ppt_h/2"/>
                                          </p:val>
                                        </p:tav>
                                        <p:tav tm="100000">
                                          <p:val>
                                            <p:strVal val="#ppt_y"/>
                                          </p:val>
                                        </p:tav>
                                      </p:tavLst>
                                    </p:anim>
                                  </p:childTnLst>
                                </p:cTn>
                              </p:par>
                            </p:childTnLst>
                          </p:cTn>
                        </p:par>
                        <p:par>
                          <p:cTn id="24" fill="hold">
                            <p:stCondLst>
                              <p:cond delay="15500"/>
                            </p:stCondLst>
                            <p:childTnLst>
                              <p:par>
                                <p:cTn id="25" presetID="1" presetClass="exit" presetSubtype="0" fill="hold" nodeType="after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par>
                          <p:cTn id="29" fill="hold">
                            <p:stCondLst>
                              <p:cond delay="15500"/>
                            </p:stCondLst>
                            <p:childTnLst>
                              <p:par>
                                <p:cTn id="30" presetID="26" presetClass="emph" presetSubtype="0" fill="hold" nodeType="afterEffect">
                                  <p:stCondLst>
                                    <p:cond delay="0"/>
                                  </p:stCondLst>
                                  <p:childTnLst>
                                    <p:animEffect transition="out" filter="fade">
                                      <p:cBhvr>
                                        <p:cTn id="31" dur="500" tmFilter="0, 0; .2, .5; .8, .5; 1, 0"/>
                                        <p:tgtEl>
                                          <p:spTgt spid="23"/>
                                        </p:tgtEl>
                                      </p:cBhvr>
                                    </p:animEffect>
                                    <p:animScale>
                                      <p:cBhvr>
                                        <p:cTn id="32" dur="250" autoRev="1" fill="hold"/>
                                        <p:tgtEl>
                                          <p:spTgt spid="23"/>
                                        </p:tgtEl>
                                      </p:cBhvr>
                                      <p:by x="105000" y="105000"/>
                                    </p:animScale>
                                  </p:childTnLst>
                                </p:cTn>
                              </p:par>
                            </p:childTnLst>
                          </p:cTn>
                        </p:par>
                        <p:par>
                          <p:cTn id="33" fill="hold">
                            <p:stCondLst>
                              <p:cond delay="16000"/>
                            </p:stCondLst>
                            <p:childTnLst>
                              <p:par>
                                <p:cTn id="34" presetID="22" presetClass="entr" presetSubtype="1"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250"/>
                                        <p:tgtEl>
                                          <p:spTgt spid="19"/>
                                        </p:tgtEl>
                                      </p:cBhvr>
                                    </p:animEffect>
                                  </p:childTnLst>
                                </p:cTn>
                              </p:par>
                            </p:childTnLst>
                          </p:cTn>
                        </p:par>
                        <p:par>
                          <p:cTn id="37" fill="hold">
                            <p:stCondLst>
                              <p:cond delay="16250"/>
                            </p:stCondLst>
                            <p:childTnLst>
                              <p:par>
                                <p:cTn id="38" presetID="42" presetClass="path" presetSubtype="0" accel="50000" decel="50000" fill="hold" nodeType="afterEffect">
                                  <p:stCondLst>
                                    <p:cond delay="500"/>
                                  </p:stCondLst>
                                  <p:childTnLst>
                                    <p:animMotion origin="layout" path="M -1.25E-6 -2.96296E-6 L 0.29011 0.04491 " pathEditMode="relative" rAng="0" ptsTypes="AA">
                                      <p:cBhvr>
                                        <p:cTn id="39" dur="2500" fill="hold"/>
                                        <p:tgtEl>
                                          <p:spTgt spid="23"/>
                                        </p:tgtEl>
                                        <p:attrNameLst>
                                          <p:attrName>ppt_x</p:attrName>
                                          <p:attrName>ppt_y</p:attrName>
                                        </p:attrNameLst>
                                      </p:cBhvr>
                                      <p:rCtr x="14505" y="2245"/>
                                    </p:animMotion>
                                  </p:childTnLst>
                                </p:cTn>
                              </p:par>
                            </p:childTnLst>
                          </p:cTn>
                        </p:par>
                        <p:par>
                          <p:cTn id="40" fill="hold">
                            <p:stCondLst>
                              <p:cond delay="19250"/>
                            </p:stCondLst>
                            <p:childTnLst>
                              <p:par>
                                <p:cTn id="41" presetID="26" presetClass="emph" presetSubtype="0" fill="hold" nodeType="afterEffect">
                                  <p:stCondLst>
                                    <p:cond delay="0"/>
                                  </p:stCondLst>
                                  <p:childTnLst>
                                    <p:animEffect transition="out" filter="fade">
                                      <p:cBhvr>
                                        <p:cTn id="42" dur="500" tmFilter="0, 0; .2, .5; .8, .5; 1, 0"/>
                                        <p:tgtEl>
                                          <p:spTgt spid="23"/>
                                        </p:tgtEl>
                                      </p:cBhvr>
                                    </p:animEffect>
                                    <p:animScale>
                                      <p:cBhvr>
                                        <p:cTn id="43" dur="250" autoRev="1" fill="hold"/>
                                        <p:tgtEl>
                                          <p:spTgt spid="23"/>
                                        </p:tgtEl>
                                      </p:cBhvr>
                                      <p:by x="105000" y="105000"/>
                                    </p:animScale>
                                  </p:childTnLst>
                                </p:cTn>
                              </p:par>
                            </p:childTnLst>
                          </p:cTn>
                        </p:par>
                        <p:par>
                          <p:cTn id="44" fill="hold">
                            <p:stCondLst>
                              <p:cond delay="19750"/>
                            </p:stCondLst>
                            <p:childTnLst>
                              <p:par>
                                <p:cTn id="45" presetID="22" presetClass="entr" presetSubtype="1"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par>
                          <p:cTn id="48" fill="hold">
                            <p:stCondLst>
                              <p:cond delay="20250"/>
                            </p:stCondLst>
                            <p:childTnLst>
                              <p:par>
                                <p:cTn id="49" presetID="21" presetClass="entr" presetSubtype="1" fill="hold" grpId="0" nodeType="afterEffect">
                                  <p:stCondLst>
                                    <p:cond delay="1000"/>
                                  </p:stCondLst>
                                  <p:childTnLst>
                                    <p:set>
                                      <p:cBhvr>
                                        <p:cTn id="50" dur="1" fill="hold">
                                          <p:stCondLst>
                                            <p:cond delay="0"/>
                                          </p:stCondLst>
                                        </p:cTn>
                                        <p:tgtEl>
                                          <p:spTgt spid="52"/>
                                        </p:tgtEl>
                                        <p:attrNameLst>
                                          <p:attrName>style.visibility</p:attrName>
                                        </p:attrNameLst>
                                      </p:cBhvr>
                                      <p:to>
                                        <p:strVal val="visible"/>
                                      </p:to>
                                    </p:set>
                                    <p:animEffect transition="in" filter="wheel(1)">
                                      <p:cBhvr>
                                        <p:cTn id="51" dur="3000"/>
                                        <p:tgtEl>
                                          <p:spTgt spid="52"/>
                                        </p:tgtEl>
                                      </p:cBhvr>
                                    </p:animEffect>
                                  </p:childTnLst>
                                </p:cTn>
                              </p:par>
                            </p:childTnLst>
                          </p:cTn>
                        </p:par>
                        <p:par>
                          <p:cTn id="52" fill="hold">
                            <p:stCondLst>
                              <p:cond delay="24250"/>
                            </p:stCondLst>
                            <p:childTnLst>
                              <p:par>
                                <p:cTn id="53" presetID="1" presetClass="entr" presetSubtype="0" fill="hold" nodeType="afterEffect">
                                  <p:stCondLst>
                                    <p:cond delay="4750"/>
                                  </p:stCondLst>
                                  <p:iterate type="lt">
                                    <p:tmAbs val="800"/>
                                  </p:iterate>
                                  <p:childTnLst>
                                    <p:set>
                                      <p:cBhvr>
                                        <p:cTn id="54" dur="1" fill="hold">
                                          <p:stCondLst>
                                            <p:cond delay="0"/>
                                          </p:stCondLst>
                                        </p:cTn>
                                        <p:tgtEl>
                                          <p:spTgt spid="18">
                                            <p:txEl>
                                              <p:pRg st="0" end="0"/>
                                            </p:txEl>
                                          </p:spTgt>
                                        </p:tgtEl>
                                        <p:attrNameLst>
                                          <p:attrName>style.visibility</p:attrName>
                                        </p:attrNameLst>
                                      </p:cBhvr>
                                      <p:to>
                                        <p:strVal val="visible"/>
                                      </p:to>
                                    </p:set>
                                  </p:childTnLst>
                                </p:cTn>
                              </p:par>
                            </p:childTnLst>
                          </p:cTn>
                        </p:par>
                        <p:par>
                          <p:cTn id="55" fill="hold">
                            <p:stCondLst>
                              <p:cond delay="31401"/>
                            </p:stCondLst>
                            <p:childTnLst>
                              <p:par>
                                <p:cTn id="56" presetID="42" presetClass="path" presetSubtype="0" accel="50000" decel="50000" fill="hold" nodeType="afterEffect">
                                  <p:stCondLst>
                                    <p:cond delay="500"/>
                                  </p:stCondLst>
                                  <p:childTnLst>
                                    <p:animMotion origin="layout" path="M 0.29011 0.04491 L 0.08125 0.38241 " pathEditMode="relative" rAng="0" ptsTypes="AA">
                                      <p:cBhvr>
                                        <p:cTn id="57" dur="2000" fill="hold"/>
                                        <p:tgtEl>
                                          <p:spTgt spid="23"/>
                                        </p:tgtEl>
                                        <p:attrNameLst>
                                          <p:attrName>ppt_x</p:attrName>
                                          <p:attrName>ppt_y</p:attrName>
                                        </p:attrNameLst>
                                      </p:cBhvr>
                                      <p:rCtr x="-10443" y="16875"/>
                                    </p:animMotion>
                                  </p:childTnLst>
                                </p:cTn>
                              </p:par>
                            </p:childTnLst>
                          </p:cTn>
                        </p:par>
                        <p:par>
                          <p:cTn id="58" fill="hold">
                            <p:stCondLst>
                              <p:cond delay="33901"/>
                            </p:stCondLst>
                            <p:childTnLst>
                              <p:par>
                                <p:cTn id="59" presetID="26" presetClass="emph" presetSubtype="0" fill="hold" nodeType="afterEffect">
                                  <p:stCondLst>
                                    <p:cond delay="250"/>
                                  </p:stCondLst>
                                  <p:childTnLst>
                                    <p:animEffect transition="out" filter="fade">
                                      <p:cBhvr>
                                        <p:cTn id="60" dur="500" tmFilter="0, 0; .2, .5; .8, .5; 1, 0"/>
                                        <p:tgtEl>
                                          <p:spTgt spid="23"/>
                                        </p:tgtEl>
                                      </p:cBhvr>
                                    </p:animEffect>
                                    <p:animScale>
                                      <p:cBhvr>
                                        <p:cTn id="61" dur="250" autoRev="1" fill="hold"/>
                                        <p:tgtEl>
                                          <p:spTgt spid="23"/>
                                        </p:tgtEl>
                                      </p:cBhvr>
                                      <p:by x="105000" y="105000"/>
                                    </p:animScale>
                                  </p:childTnLst>
                                </p:cTn>
                              </p:par>
                            </p:childTnLst>
                          </p:cTn>
                        </p:par>
                        <p:par>
                          <p:cTn id="62" fill="hold">
                            <p:stCondLst>
                              <p:cond delay="34651"/>
                            </p:stCondLst>
                            <p:childTnLst>
                              <p:par>
                                <p:cTn id="63" presetID="1" presetClass="entr" presetSubtype="0"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par>
                          <p:cTn id="65" fill="hold">
                            <p:stCondLst>
                              <p:cond delay="34651"/>
                            </p:stCondLst>
                            <p:childTnLst>
                              <p:par>
                                <p:cTn id="66" presetID="10" presetClass="exit" presetSubtype="0" fill="hold" grpId="1" nodeType="afterEffect">
                                  <p:stCondLst>
                                    <p:cond delay="0"/>
                                  </p:stCondLst>
                                  <p:childTnLst>
                                    <p:animEffect transition="out" filter="fade">
                                      <p:cBhvr>
                                        <p:cTn id="67" dur="500"/>
                                        <p:tgtEl>
                                          <p:spTgt spid="52"/>
                                        </p:tgtEl>
                                      </p:cBhvr>
                                    </p:animEffect>
                                    <p:set>
                                      <p:cBhvr>
                                        <p:cTn id="68" dur="1" fill="hold">
                                          <p:stCondLst>
                                            <p:cond delay="499"/>
                                          </p:stCondLst>
                                        </p:cTn>
                                        <p:tgtEl>
                                          <p:spTgt spid="52"/>
                                        </p:tgtEl>
                                        <p:attrNameLst>
                                          <p:attrName>style.visibility</p:attrName>
                                        </p:attrNameLst>
                                      </p:cBhvr>
                                      <p:to>
                                        <p:strVal val="hidden"/>
                                      </p:to>
                                    </p:set>
                                  </p:childTnLst>
                                </p:cTn>
                              </p:par>
                            </p:childTnLst>
                          </p:cTn>
                        </p:par>
                        <p:par>
                          <p:cTn id="69" fill="hold">
                            <p:stCondLst>
                              <p:cond delay="35151"/>
                            </p:stCondLst>
                            <p:childTnLst>
                              <p:par>
                                <p:cTn id="70" presetID="64" presetClass="path" presetSubtype="0" accel="50000" decel="50000" fill="hold" nodeType="afterEffect">
                                  <p:stCondLst>
                                    <p:cond delay="1500"/>
                                  </p:stCondLst>
                                  <p:childTnLst>
                                    <p:animMotion origin="layout" path="M 0 0 L 0 -0.25 E" pathEditMode="relative" ptsTypes="">
                                      <p:cBhvr>
                                        <p:cTn id="71" dur="2000" fill="hold"/>
                                        <p:tgtEl>
                                          <p:spTgt spid="28"/>
                                        </p:tgtEl>
                                        <p:attrNameLst>
                                          <p:attrName>ppt_x</p:attrName>
                                          <p:attrName>ppt_y</p:attrName>
                                        </p:attrNameLst>
                                      </p:cBhvr>
                                    </p:animMotion>
                                  </p:childTnLst>
                                </p:cTn>
                              </p:par>
                            </p:childTnLst>
                          </p:cTn>
                        </p:par>
                        <p:par>
                          <p:cTn id="72" fill="hold">
                            <p:stCondLst>
                              <p:cond delay="38651"/>
                            </p:stCondLst>
                            <p:childTnLst>
                              <p:par>
                                <p:cTn id="73" presetID="42" presetClass="path" presetSubtype="0" accel="50000" decel="50000" fill="hold" nodeType="afterEffect">
                                  <p:stCondLst>
                                    <p:cond delay="0"/>
                                  </p:stCondLst>
                                  <p:childTnLst>
                                    <p:animMotion origin="layout" path="M 0.08125 0.38241 L -0.16484 0.44445 " pathEditMode="relative" rAng="0" ptsTypes="AA">
                                      <p:cBhvr>
                                        <p:cTn id="74" dur="2000" fill="hold"/>
                                        <p:tgtEl>
                                          <p:spTgt spid="23"/>
                                        </p:tgtEl>
                                        <p:attrNameLst>
                                          <p:attrName>ppt_x</p:attrName>
                                          <p:attrName>ppt_y</p:attrName>
                                        </p:attrNameLst>
                                      </p:cBhvr>
                                      <p:rCtr x="-12305" y="3102"/>
                                    </p:animMotion>
                                  </p:childTnLst>
                                </p:cTn>
                              </p:par>
                            </p:childTnLst>
                          </p:cTn>
                        </p:par>
                        <p:par>
                          <p:cTn id="75" fill="hold">
                            <p:stCondLst>
                              <p:cond delay="40651"/>
                            </p:stCondLst>
                            <p:childTnLst>
                              <p:par>
                                <p:cTn id="76" presetID="1" presetClass="entr" presetSubtype="0"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childTnLst>
                                </p:cTn>
                              </p:par>
                            </p:childTnLst>
                          </p:cTn>
                        </p:par>
                        <p:par>
                          <p:cTn id="78" fill="hold">
                            <p:stCondLst>
                              <p:cond delay="40651"/>
                            </p:stCondLst>
                            <p:childTnLst>
                              <p:par>
                                <p:cTn id="79" presetID="26" presetClass="emph" presetSubtype="0" fill="hold" nodeType="afterEffect">
                                  <p:stCondLst>
                                    <p:cond delay="8349"/>
                                  </p:stCondLst>
                                  <p:childTnLst>
                                    <p:animEffect transition="out" filter="fade">
                                      <p:cBhvr>
                                        <p:cTn id="80" dur="500" tmFilter="0, 0; .2, .5; .8, .5; 1, 0"/>
                                        <p:tgtEl>
                                          <p:spTgt spid="23"/>
                                        </p:tgtEl>
                                      </p:cBhvr>
                                    </p:animEffect>
                                    <p:animScale>
                                      <p:cBhvr>
                                        <p:cTn id="81" dur="250" autoRev="1" fill="hold"/>
                                        <p:tgtEl>
                                          <p:spTgt spid="23"/>
                                        </p:tgtEl>
                                      </p:cBhvr>
                                      <p:by x="105000" y="105000"/>
                                    </p:animScale>
                                  </p:childTnLst>
                                </p:cTn>
                              </p:par>
                            </p:childTnLst>
                          </p:cTn>
                        </p:par>
                        <p:par>
                          <p:cTn id="82" fill="hold">
                            <p:stCondLst>
                              <p:cond delay="49500"/>
                            </p:stCondLst>
                            <p:childTnLst>
                              <p:par>
                                <p:cTn id="83" presetID="22" presetClass="entr" presetSubtype="1"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up)">
                                      <p:cBhvr>
                                        <p:cTn id="85" dur="500"/>
                                        <p:tgtEl>
                                          <p:spTgt spid="40"/>
                                        </p:tgtEl>
                                      </p:cBhvr>
                                    </p:animEffect>
                                  </p:childTnLst>
                                </p:cTn>
                              </p:par>
                            </p:childTnLst>
                          </p:cTn>
                        </p:par>
                        <p:par>
                          <p:cTn id="86" fill="hold">
                            <p:stCondLst>
                              <p:cond delay="50000"/>
                            </p:stCondLst>
                            <p:childTnLst>
                              <p:par>
                                <p:cTn id="87" presetID="64" presetClass="path" presetSubtype="0" accel="50000" decel="50000" fill="hold" nodeType="afterEffect">
                                  <p:stCondLst>
                                    <p:cond delay="1500"/>
                                  </p:stCondLst>
                                  <p:childTnLst>
                                    <p:animMotion origin="layout" path="M 0 0 L 0 -0.86852 " pathEditMode="relative" rAng="0" ptsTypes="AA">
                                      <p:cBhvr>
                                        <p:cTn id="88" dur="3000" fill="hold"/>
                                        <p:tgtEl>
                                          <p:spTgt spid="40"/>
                                        </p:tgtEl>
                                        <p:attrNameLst>
                                          <p:attrName>ppt_x</p:attrName>
                                          <p:attrName>ppt_y</p:attrName>
                                        </p:attrNameLst>
                                      </p:cBhvr>
                                      <p:rCtr x="0" y="-43426"/>
                                    </p:animMotion>
                                  </p:childTnLst>
                                </p:cTn>
                              </p:par>
                            </p:childTnLst>
                          </p:cTn>
                        </p:par>
                        <p:par>
                          <p:cTn id="89" fill="hold">
                            <p:stCondLst>
                              <p:cond delay="54500"/>
                            </p:stCondLst>
                            <p:childTnLst>
                              <p:par>
                                <p:cTn id="90" presetID="42" presetClass="path" presetSubtype="0" accel="50000" decel="50000" fill="hold" nodeType="afterEffect">
                                  <p:stCondLst>
                                    <p:cond delay="7500"/>
                                  </p:stCondLst>
                                  <p:childTnLst>
                                    <p:animMotion origin="layout" path="M -0.16484 0.44445 L -0.11953 0.12755 " pathEditMode="relative" rAng="0" ptsTypes="AA">
                                      <p:cBhvr>
                                        <p:cTn id="91" dur="3000" fill="hold"/>
                                        <p:tgtEl>
                                          <p:spTgt spid="23"/>
                                        </p:tgtEl>
                                        <p:attrNameLst>
                                          <p:attrName>ppt_x</p:attrName>
                                          <p:attrName>ppt_y</p:attrName>
                                        </p:attrNameLst>
                                      </p:cBhvr>
                                      <p:rCtr x="2266" y="-15856"/>
                                    </p:animMotion>
                                  </p:childTnLst>
                                </p:cTn>
                              </p:par>
                            </p:childTnLst>
                          </p:cTn>
                        </p:par>
                        <p:par>
                          <p:cTn id="92" fill="hold">
                            <p:stCondLst>
                              <p:cond delay="65000"/>
                            </p:stCondLst>
                            <p:childTnLst>
                              <p:par>
                                <p:cTn id="93" presetID="26" presetClass="emph" presetSubtype="0" fill="hold" nodeType="afterEffect">
                                  <p:stCondLst>
                                    <p:cond delay="0"/>
                                  </p:stCondLst>
                                  <p:childTnLst>
                                    <p:animEffect transition="out" filter="fade">
                                      <p:cBhvr>
                                        <p:cTn id="94" dur="500" tmFilter="0, 0; .2, .5; .8, .5; 1, 0"/>
                                        <p:tgtEl>
                                          <p:spTgt spid="23"/>
                                        </p:tgtEl>
                                      </p:cBhvr>
                                    </p:animEffect>
                                    <p:animScale>
                                      <p:cBhvr>
                                        <p:cTn id="95"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4">
                <p:cTn id="96" fill="hold" display="0">
                  <p:stCondLst>
                    <p:cond delay="indefinite"/>
                  </p:stCondLst>
                  <p:endCondLst>
                    <p:cond evt="onStopAudio" delay="0">
                      <p:tgtEl>
                        <p:sldTgt/>
                      </p:tgtEl>
                    </p:cond>
                  </p:endCondLst>
                </p:cTn>
                <p:tgtEl>
                  <p:spTgt spid="51"/>
                </p:tgtEl>
              </p:cMediaNode>
            </p:audio>
          </p:childTnLst>
        </p:cTn>
      </p:par>
    </p:tnLst>
    <p:bldLst>
      <p:bldP spid="39" grpId="0"/>
      <p:bldP spid="52" grpId="0" animBg="1"/>
      <p:bldP spid="5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5B53CD6-9CA6-4FCC-B6A2-36C7673D95FD}"/>
              </a:ext>
            </a:extLst>
          </p:cNvPr>
          <p:cNvSpPr/>
          <p:nvPr/>
        </p:nvSpPr>
        <p:spPr>
          <a:xfrm>
            <a:off x="-474133" y="-32891"/>
            <a:ext cx="13174133" cy="181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hlinkClick r:id="" action="ppaction://noaction" highlightClick="1"/>
            <a:extLst>
              <a:ext uri="{FF2B5EF4-FFF2-40B4-BE49-F238E27FC236}">
                <a16:creationId xmlns:a16="http://schemas.microsoft.com/office/drawing/2014/main" id="{D9A61B1A-B57C-4D1B-AFCF-56C5BF1A7D11}"/>
              </a:ext>
            </a:extLst>
          </p:cNvPr>
          <p:cNvSpPr/>
          <p:nvPr/>
        </p:nvSpPr>
        <p:spPr>
          <a:xfrm>
            <a:off x="2402400" y="188777"/>
            <a:ext cx="7387200" cy="720000"/>
          </a:xfrm>
          <a:prstGeom prst="roundRect">
            <a:avLst>
              <a:gd name="adj" fmla="val 24600"/>
            </a:avLst>
          </a:prstGeom>
          <a:solidFill>
            <a:srgbClr val="131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56E8D68B-8373-404D-9F31-E334DD8EB755}"/>
              </a:ext>
            </a:extLst>
          </p:cNvPr>
          <p:cNvSpPr txBox="1">
            <a:spLocks/>
          </p:cNvSpPr>
          <p:nvPr/>
        </p:nvSpPr>
        <p:spPr>
          <a:xfrm>
            <a:off x="2402077" y="191413"/>
            <a:ext cx="7353758"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defRPr/>
            </a:pPr>
            <a:r>
              <a:rPr lang="en-GB" sz="2000" spc="-50" dirty="0">
                <a:solidFill>
                  <a:prstClr val="white"/>
                </a:solidFill>
                <a:latin typeface="Calibri"/>
              </a:rPr>
              <a:t>Video content supporting standards</a:t>
            </a:r>
          </a:p>
        </p:txBody>
      </p:sp>
      <p:pic>
        <p:nvPicPr>
          <p:cNvPr id="31" name="Picture 30">
            <a:extLst>
              <a:ext uri="{FF2B5EF4-FFF2-40B4-BE49-F238E27FC236}">
                <a16:creationId xmlns:a16="http://schemas.microsoft.com/office/drawing/2014/main" id="{5B98D9BF-DC37-4657-B20B-91E821818839}"/>
              </a:ext>
            </a:extLst>
          </p:cNvPr>
          <p:cNvPicPr>
            <a:picLocks noChangeAspect="1"/>
          </p:cNvPicPr>
          <p:nvPr/>
        </p:nvPicPr>
        <p:blipFill rotWithShape="1">
          <a:blip r:embed="rId3"/>
          <a:srcRect t="3833" r="1042" b="91368"/>
          <a:stretch/>
        </p:blipFill>
        <p:spPr>
          <a:xfrm>
            <a:off x="-1" y="1195291"/>
            <a:ext cx="12191999" cy="332567"/>
          </a:xfrm>
          <a:prstGeom prst="rect">
            <a:avLst/>
          </a:prstGeom>
        </p:spPr>
      </p:pic>
      <p:pic>
        <p:nvPicPr>
          <p:cNvPr id="36" name="Picture 35">
            <a:extLst>
              <a:ext uri="{FF2B5EF4-FFF2-40B4-BE49-F238E27FC236}">
                <a16:creationId xmlns:a16="http://schemas.microsoft.com/office/drawing/2014/main" id="{1E5C7C36-0A38-4BFA-8AAB-141BB85B9B88}"/>
              </a:ext>
            </a:extLst>
          </p:cNvPr>
          <p:cNvPicPr>
            <a:picLocks noChangeAspect="1"/>
          </p:cNvPicPr>
          <p:nvPr/>
        </p:nvPicPr>
        <p:blipFill rotWithShape="1">
          <a:blip r:embed="rId3"/>
          <a:srcRect t="11867" r="1042" b="5185"/>
          <a:stretch/>
        </p:blipFill>
        <p:spPr>
          <a:xfrm>
            <a:off x="370049" y="1458410"/>
            <a:ext cx="11451902" cy="5399589"/>
          </a:xfrm>
          <a:prstGeom prst="rect">
            <a:avLst/>
          </a:prstGeom>
        </p:spPr>
      </p:pic>
      <p:pic>
        <p:nvPicPr>
          <p:cNvPr id="38" name="Picture 8" descr="See the source image">
            <a:extLst>
              <a:ext uri="{FF2B5EF4-FFF2-40B4-BE49-F238E27FC236}">
                <a16:creationId xmlns:a16="http://schemas.microsoft.com/office/drawing/2014/main" id="{AD547382-9AFE-485E-8902-10F7F265097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271" b="89863" l="8000" r="90333">
                        <a14:foregroundMark x1="31111" y1="15893" x2="47889" y2="56443"/>
                        <a14:foregroundMark x1="47889" y1="56443" x2="47889" y2="56701"/>
                        <a14:foregroundMark x1="38667" y1="7560" x2="34667" y2="60481"/>
                        <a14:foregroundMark x1="16778" y1="45533" x2="68444" y2="88230"/>
                        <a14:foregroundMark x1="8222" y1="41151" x2="8222" y2="41151"/>
                        <a14:foregroundMark x1="27111" y1="57388" x2="30444" y2="64605"/>
                        <a14:foregroundMark x1="30444" y1="64605" x2="51000" y2="80842"/>
                        <a14:foregroundMark x1="51000" y1="80842" x2="59556" y2="78007"/>
                        <a14:foregroundMark x1="59556" y1="78007" x2="79667" y2="80412"/>
                        <a14:foregroundMark x1="79667" y1="80412" x2="89000" y2="64777"/>
                        <a14:foregroundMark x1="89000" y1="64777" x2="90444" y2="49914"/>
                        <a14:foregroundMark x1="90444" y1="49914" x2="89000" y2="41495"/>
                        <a14:foregroundMark x1="40556" y1="42955" x2="63111" y2="40550"/>
                        <a14:foregroundMark x1="63111" y1="40550" x2="82667" y2="41838"/>
                        <a14:foregroundMark x1="51667" y1="32732" x2="87889" y2="40979"/>
                        <a14:foregroundMark x1="87889" y1="40979" x2="88111" y2="40979"/>
                        <a14:foregroundMark x1="45333" y1="56443" x2="82556" y2="48625"/>
                        <a14:foregroundMark x1="82556" y1="48625" x2="84333" y2="47938"/>
                        <a14:foregroundMark x1="46222" y1="72595" x2="55333" y2="66667"/>
                        <a14:foregroundMark x1="55333" y1="66667" x2="61556" y2="58419"/>
                        <a14:foregroundMark x1="61556" y1="58419" x2="72444" y2="51031"/>
                        <a14:foregroundMark x1="83556" y1="47165" x2="70333" y2="80069"/>
                        <a14:foregroundMark x1="37556" y1="6271" x2="37556" y2="6271"/>
                      </a14:backgroundRemoval>
                    </a14:imgEffect>
                  </a14:imgLayer>
                </a14:imgProps>
              </a:ext>
              <a:ext uri="{28A0092B-C50C-407E-A947-70E740481C1C}">
                <a14:useLocalDpi xmlns:a14="http://schemas.microsoft.com/office/drawing/2010/main" val="0"/>
              </a:ext>
            </a:extLst>
          </a:blip>
          <a:srcRect/>
          <a:stretch>
            <a:fillRect/>
          </a:stretch>
        </p:blipFill>
        <p:spPr bwMode="auto">
          <a:xfrm>
            <a:off x="4983956" y="3029274"/>
            <a:ext cx="852390" cy="1102494"/>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FB50E1FC-2A19-4CA6-95DB-105542F806F8}"/>
              </a:ext>
            </a:extLst>
          </p:cNvPr>
          <p:cNvSpPr/>
          <p:nvPr/>
        </p:nvSpPr>
        <p:spPr>
          <a:xfrm>
            <a:off x="1793631" y="1527858"/>
            <a:ext cx="8581292" cy="482605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5215C"/>
                </a:solidFill>
              </a:rPr>
              <a:t>The videos are narrated by the subject matter expert who drafted the standard</a:t>
            </a:r>
          </a:p>
          <a:p>
            <a:pPr algn="ctr"/>
            <a:endParaRPr lang="en-GB" sz="2000" dirty="0">
              <a:solidFill>
                <a:srgbClr val="25215C"/>
              </a:solidFill>
            </a:endParaRPr>
          </a:p>
          <a:p>
            <a:pPr algn="ctr"/>
            <a:r>
              <a:rPr lang="en-GB" sz="2000" dirty="0">
                <a:solidFill>
                  <a:srgbClr val="25215C"/>
                </a:solidFill>
              </a:rPr>
              <a:t>Each video lasts between 5 and 15 minutes and contains information on - </a:t>
            </a:r>
          </a:p>
          <a:p>
            <a:pPr algn="ctr"/>
            <a:endParaRPr lang="en-GB" sz="2000" dirty="0">
              <a:solidFill>
                <a:srgbClr val="25215C"/>
              </a:solidFill>
            </a:endParaRPr>
          </a:p>
          <a:p>
            <a:pPr algn="ctr"/>
            <a:r>
              <a:rPr lang="en-GB" sz="2000" dirty="0">
                <a:solidFill>
                  <a:srgbClr val="25215C"/>
                </a:solidFill>
              </a:rPr>
              <a:t>  Background to the Standard and its contents </a:t>
            </a:r>
          </a:p>
          <a:p>
            <a:pPr algn="ctr"/>
            <a:endParaRPr lang="en-GB" sz="2000" dirty="0">
              <a:solidFill>
                <a:srgbClr val="25215C"/>
              </a:solidFill>
            </a:endParaRPr>
          </a:p>
          <a:p>
            <a:pPr algn="ctr"/>
            <a:r>
              <a:rPr lang="en-GB" sz="2000" dirty="0">
                <a:solidFill>
                  <a:srgbClr val="25215C"/>
                </a:solidFill>
              </a:rPr>
              <a:t>Changes made to the latest version</a:t>
            </a:r>
          </a:p>
          <a:p>
            <a:pPr algn="ctr"/>
            <a:endParaRPr lang="en-GB" sz="2000" dirty="0">
              <a:solidFill>
                <a:srgbClr val="25215C"/>
              </a:solidFill>
            </a:endParaRPr>
          </a:p>
          <a:p>
            <a:pPr algn="ctr"/>
            <a:r>
              <a:rPr lang="en-GB" sz="2000" dirty="0">
                <a:solidFill>
                  <a:srgbClr val="25215C"/>
                </a:solidFill>
              </a:rPr>
              <a:t>The audience for the standard </a:t>
            </a:r>
          </a:p>
          <a:p>
            <a:pPr algn="ctr"/>
            <a:endParaRPr lang="en-GB" sz="2000" dirty="0">
              <a:solidFill>
                <a:srgbClr val="25215C"/>
              </a:solidFill>
            </a:endParaRPr>
          </a:p>
          <a:p>
            <a:pPr algn="ctr"/>
            <a:r>
              <a:rPr lang="en-GB" sz="2000" dirty="0">
                <a:solidFill>
                  <a:srgbClr val="25215C"/>
                </a:solidFill>
              </a:rPr>
              <a:t>Benefits of the change   </a:t>
            </a:r>
          </a:p>
        </p:txBody>
      </p:sp>
      <p:sp>
        <p:nvSpPr>
          <p:cNvPr id="40" name="Rectangle 39">
            <a:extLst>
              <a:ext uri="{FF2B5EF4-FFF2-40B4-BE49-F238E27FC236}">
                <a16:creationId xmlns:a16="http://schemas.microsoft.com/office/drawing/2014/main" id="{6C049722-8436-4321-A175-FE4AFDF18D20}"/>
              </a:ext>
            </a:extLst>
          </p:cNvPr>
          <p:cNvSpPr/>
          <p:nvPr/>
        </p:nvSpPr>
        <p:spPr>
          <a:xfrm>
            <a:off x="1793631" y="1527858"/>
            <a:ext cx="8581292" cy="482605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25215C"/>
                </a:solidFill>
              </a:rPr>
              <a:t>Currently we have published links to 35 videos.</a:t>
            </a:r>
          </a:p>
          <a:p>
            <a:pPr algn="ctr"/>
            <a:endParaRPr lang="en-GB" sz="2000" dirty="0">
              <a:solidFill>
                <a:srgbClr val="25215C"/>
              </a:solidFill>
            </a:endParaRPr>
          </a:p>
          <a:p>
            <a:pPr algn="ctr"/>
            <a:r>
              <a:rPr lang="en-GB" sz="2000" dirty="0">
                <a:solidFill>
                  <a:srgbClr val="25215C"/>
                </a:solidFill>
              </a:rPr>
              <a:t>We plan to create new videos for each new or revised standard, as they are drafted.  </a:t>
            </a:r>
          </a:p>
          <a:p>
            <a:pPr algn="ctr"/>
            <a:endParaRPr lang="en-GB" sz="2000" dirty="0">
              <a:solidFill>
                <a:srgbClr val="25215C"/>
              </a:solidFill>
            </a:endParaRPr>
          </a:p>
          <a:p>
            <a:pPr algn="ctr"/>
            <a:r>
              <a:rPr lang="en-GB" sz="2000" dirty="0">
                <a:solidFill>
                  <a:srgbClr val="25215C"/>
                </a:solidFill>
              </a:rPr>
              <a:t>These will be published quarterly at the same time the standard is published</a:t>
            </a:r>
            <a:br>
              <a:rPr lang="en-GB" sz="2000" dirty="0">
                <a:solidFill>
                  <a:srgbClr val="25215C"/>
                </a:solidFill>
              </a:rPr>
            </a:br>
            <a:r>
              <a:rPr lang="en-GB" sz="2000" dirty="0">
                <a:solidFill>
                  <a:srgbClr val="25215C"/>
                </a:solidFill>
              </a:rPr>
              <a:t>on our website.    </a:t>
            </a:r>
          </a:p>
          <a:p>
            <a:pPr algn="ctr"/>
            <a:endParaRPr lang="en-GB" sz="2000" dirty="0">
              <a:solidFill>
                <a:srgbClr val="25215C"/>
              </a:solidFill>
            </a:endParaRPr>
          </a:p>
          <a:p>
            <a:pPr algn="ctr"/>
            <a:endParaRPr lang="en-GB" sz="2000" dirty="0">
              <a:solidFill>
                <a:srgbClr val="25215C"/>
              </a:solidFill>
            </a:endParaRPr>
          </a:p>
          <a:p>
            <a:pPr algn="ctr"/>
            <a:r>
              <a:rPr lang="en-GB" sz="2000" dirty="0">
                <a:solidFill>
                  <a:srgbClr val="25215C"/>
                </a:solidFill>
                <a:hlinkClick r:id="rId6"/>
              </a:rPr>
              <a:t>Wayne.murphy@rssb.co.uk</a:t>
            </a:r>
            <a:endParaRPr lang="en-GB" sz="2000" dirty="0">
              <a:solidFill>
                <a:srgbClr val="25215C"/>
              </a:solidFill>
            </a:endParaRPr>
          </a:p>
          <a:p>
            <a:pPr algn="ctr"/>
            <a:r>
              <a:rPr lang="en-GB" sz="2000" dirty="0">
                <a:solidFill>
                  <a:srgbClr val="25215C"/>
                </a:solidFill>
              </a:rPr>
              <a:t>       </a:t>
            </a:r>
          </a:p>
        </p:txBody>
      </p:sp>
      <p:pic>
        <p:nvPicPr>
          <p:cNvPr id="42" name="Picture 41">
            <a:hlinkClick r:id="rId7" action="ppaction://hlinksldjump"/>
            <a:extLst>
              <a:ext uri="{FF2B5EF4-FFF2-40B4-BE49-F238E27FC236}">
                <a16:creationId xmlns:a16="http://schemas.microsoft.com/office/drawing/2014/main" id="{E2550BCE-AB1F-4EC0-A480-85E6EB478CA5}"/>
              </a:ext>
            </a:extLst>
          </p:cNvPr>
          <p:cNvPicPr>
            <a:picLocks noChangeAspect="1"/>
          </p:cNvPicPr>
          <p:nvPr/>
        </p:nvPicPr>
        <p:blipFill>
          <a:blip r:embed="rId8"/>
          <a:stretch>
            <a:fillRect/>
          </a:stretch>
        </p:blipFill>
        <p:spPr>
          <a:xfrm>
            <a:off x="11290478" y="157163"/>
            <a:ext cx="755970" cy="755970"/>
          </a:xfrm>
          <a:prstGeom prst="rect">
            <a:avLst/>
          </a:prstGeom>
        </p:spPr>
      </p:pic>
      <p:sp>
        <p:nvSpPr>
          <p:cNvPr id="43" name="TextBox 42">
            <a:extLst>
              <a:ext uri="{FF2B5EF4-FFF2-40B4-BE49-F238E27FC236}">
                <a16:creationId xmlns:a16="http://schemas.microsoft.com/office/drawing/2014/main" id="{B48952D5-E4C3-431C-96C1-7923338E83E4}"/>
              </a:ext>
            </a:extLst>
          </p:cNvPr>
          <p:cNvSpPr txBox="1"/>
          <p:nvPr/>
        </p:nvSpPr>
        <p:spPr>
          <a:xfrm>
            <a:off x="85968" y="109356"/>
            <a:ext cx="2469663" cy="830997"/>
          </a:xfrm>
          <a:prstGeom prst="rect">
            <a:avLst/>
          </a:prstGeom>
          <a:noFill/>
        </p:spPr>
        <p:txBody>
          <a:bodyPr wrap="square" rtlCol="0">
            <a:spAutoFit/>
          </a:bodyPr>
          <a:lstStyle/>
          <a:p>
            <a:r>
              <a:rPr lang="en-GB" sz="1600" dirty="0"/>
              <a:t>Narrated by</a:t>
            </a:r>
            <a:br>
              <a:rPr lang="en-GB" sz="1600" dirty="0"/>
            </a:br>
            <a:r>
              <a:rPr lang="en-GB" sz="1600" dirty="0"/>
              <a:t>Wayne Murphy</a:t>
            </a:r>
            <a:br>
              <a:rPr lang="en-GB" sz="1600" dirty="0"/>
            </a:br>
            <a:r>
              <a:rPr lang="en-GB" sz="1600" dirty="0"/>
              <a:t>Technical Policy Manager</a:t>
            </a:r>
          </a:p>
        </p:txBody>
      </p:sp>
      <p:pic>
        <p:nvPicPr>
          <p:cNvPr id="44" name="Picture 43">
            <a:extLst>
              <a:ext uri="{FF2B5EF4-FFF2-40B4-BE49-F238E27FC236}">
                <a16:creationId xmlns:a16="http://schemas.microsoft.com/office/drawing/2014/main" id="{9A94F3AA-6497-4633-A420-EF26486711FD}"/>
              </a:ext>
            </a:extLst>
          </p:cNvPr>
          <p:cNvPicPr>
            <a:picLocks noChangeAspect="1"/>
          </p:cNvPicPr>
          <p:nvPr/>
        </p:nvPicPr>
        <p:blipFill>
          <a:blip r:embed="rId9"/>
          <a:stretch>
            <a:fillRect/>
          </a:stretch>
        </p:blipFill>
        <p:spPr>
          <a:xfrm>
            <a:off x="11247196" y="5955997"/>
            <a:ext cx="834957" cy="828000"/>
          </a:xfrm>
          <a:prstGeom prst="rect">
            <a:avLst/>
          </a:prstGeom>
        </p:spPr>
      </p:pic>
      <p:pic>
        <p:nvPicPr>
          <p:cNvPr id="13" name="Picture 12">
            <a:hlinkClick r:id="" action="ppaction://hlinkshowjump?jump=endshow"/>
            <a:extLst>
              <a:ext uri="{FF2B5EF4-FFF2-40B4-BE49-F238E27FC236}">
                <a16:creationId xmlns:a16="http://schemas.microsoft.com/office/drawing/2014/main" id="{21517AC8-B7B7-46AB-95B7-962C70268F57}"/>
              </a:ext>
            </a:extLst>
          </p:cNvPr>
          <p:cNvPicPr>
            <a:picLocks noChangeAspect="1"/>
          </p:cNvPicPr>
          <p:nvPr/>
        </p:nvPicPr>
        <p:blipFill>
          <a:blip r:embed="rId10"/>
          <a:stretch>
            <a:fillRect/>
          </a:stretch>
        </p:blipFill>
        <p:spPr>
          <a:xfrm>
            <a:off x="89371" y="6016808"/>
            <a:ext cx="720000" cy="692039"/>
          </a:xfrm>
          <a:prstGeom prst="rect">
            <a:avLst/>
          </a:prstGeom>
        </p:spPr>
      </p:pic>
    </p:spTree>
    <p:extLst>
      <p:ext uri="{BB962C8B-B14F-4D97-AF65-F5344CB8AC3E}">
        <p14:creationId xmlns:p14="http://schemas.microsoft.com/office/powerpoint/2010/main" val="4106077103"/>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1000"/>
                                  </p:stCondLst>
                                  <p:childTnLst>
                                    <p:animMotion origin="layout" path="M 2.08333E-7 -7.40741E-7 L 0.06393 0.10833 " pathEditMode="relative" rAng="0" ptsTypes="AA">
                                      <p:cBhvr>
                                        <p:cTn id="6" dur="2000" fill="hold"/>
                                        <p:tgtEl>
                                          <p:spTgt spid="38"/>
                                        </p:tgtEl>
                                        <p:attrNameLst>
                                          <p:attrName>ppt_x</p:attrName>
                                          <p:attrName>ppt_y</p:attrName>
                                        </p:attrNameLst>
                                      </p:cBhvr>
                                      <p:rCtr x="3190" y="5417"/>
                                    </p:animMotion>
                                  </p:childTnLst>
                                </p:cTn>
                              </p:par>
                            </p:childTnLst>
                          </p:cTn>
                        </p:par>
                        <p:par>
                          <p:cTn id="7" fill="hold">
                            <p:stCondLst>
                              <p:cond delay="3000"/>
                            </p:stCondLst>
                            <p:childTnLst>
                              <p:par>
                                <p:cTn id="8" presetID="26" presetClass="emph" presetSubtype="0" fill="hold" nodeType="afterEffect">
                                  <p:stCondLst>
                                    <p:cond delay="0"/>
                                  </p:stCondLst>
                                  <p:childTnLst>
                                    <p:animEffect transition="out" filter="fade">
                                      <p:cBhvr>
                                        <p:cTn id="9" dur="500" tmFilter="0, 0; .2, .5; .8, .5; 1, 0"/>
                                        <p:tgtEl>
                                          <p:spTgt spid="38"/>
                                        </p:tgtEl>
                                      </p:cBhvr>
                                    </p:animEffect>
                                    <p:animScale>
                                      <p:cBhvr>
                                        <p:cTn id="10" dur="250" autoRev="1" fill="hold"/>
                                        <p:tgtEl>
                                          <p:spTgt spid="38"/>
                                        </p:tgtEl>
                                      </p:cBhvr>
                                      <p:by x="105000" y="105000"/>
                                    </p:animScale>
                                  </p:childTnLst>
                                </p:cTn>
                              </p:par>
                            </p:childTnLst>
                          </p:cTn>
                        </p:par>
                        <p:par>
                          <p:cTn id="11" fill="hold">
                            <p:stCondLst>
                              <p:cond delay="3500"/>
                            </p:stCondLst>
                            <p:childTnLst>
                              <p:par>
                                <p:cTn id="12" presetID="10"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childTnLst>
                                </p:cTn>
                              </p:par>
                            </p:childTnLst>
                          </p:cTn>
                        </p:par>
                        <p:par>
                          <p:cTn id="15" fill="hold">
                            <p:stCondLst>
                              <p:cond delay="4500"/>
                            </p:stCondLst>
                            <p:childTnLst>
                              <p:par>
                                <p:cTn id="16" presetID="10" presetClass="entr" presetSubtype="0" fill="hold" nodeType="afterEffect">
                                  <p:stCondLst>
                                    <p:cond delay="2250"/>
                                  </p:stCondLst>
                                  <p:childTnLst>
                                    <p:set>
                                      <p:cBhvr>
                                        <p:cTn id="17" dur="1" fill="hold">
                                          <p:stCondLst>
                                            <p:cond delay="0"/>
                                          </p:stCondLst>
                                        </p:cTn>
                                        <p:tgtEl>
                                          <p:spTgt spid="39">
                                            <p:txEl>
                                              <p:pRg st="0" end="0"/>
                                            </p:txEl>
                                          </p:spTgt>
                                        </p:tgtEl>
                                        <p:attrNameLst>
                                          <p:attrName>style.visibility</p:attrName>
                                        </p:attrNameLst>
                                      </p:cBhvr>
                                      <p:to>
                                        <p:strVal val="visible"/>
                                      </p:to>
                                    </p:set>
                                    <p:animEffect transition="in" filter="fade">
                                      <p:cBhvr>
                                        <p:cTn id="18" dur="1000"/>
                                        <p:tgtEl>
                                          <p:spTgt spid="39">
                                            <p:txEl>
                                              <p:pRg st="0" end="0"/>
                                            </p:txEl>
                                          </p:spTgt>
                                        </p:tgtEl>
                                      </p:cBhvr>
                                    </p:animEffect>
                                  </p:childTnLst>
                                </p:cTn>
                              </p:par>
                            </p:childTnLst>
                          </p:cTn>
                        </p:par>
                        <p:par>
                          <p:cTn id="19" fill="hold">
                            <p:stCondLst>
                              <p:cond delay="7750"/>
                            </p:stCondLst>
                            <p:childTnLst>
                              <p:par>
                                <p:cTn id="20" presetID="10" presetClass="entr" presetSubtype="0" fill="hold" nodeType="afterEffect">
                                  <p:stCondLst>
                                    <p:cond delay="2250"/>
                                  </p:stCondLst>
                                  <p:childTnLst>
                                    <p:set>
                                      <p:cBhvr>
                                        <p:cTn id="21" dur="1" fill="hold">
                                          <p:stCondLst>
                                            <p:cond delay="0"/>
                                          </p:stCondLst>
                                        </p:cTn>
                                        <p:tgtEl>
                                          <p:spTgt spid="39">
                                            <p:txEl>
                                              <p:pRg st="2" end="2"/>
                                            </p:txEl>
                                          </p:spTgt>
                                        </p:tgtEl>
                                        <p:attrNameLst>
                                          <p:attrName>style.visibility</p:attrName>
                                        </p:attrNameLst>
                                      </p:cBhvr>
                                      <p:to>
                                        <p:strVal val="visible"/>
                                      </p:to>
                                    </p:set>
                                    <p:animEffect transition="in" filter="fade">
                                      <p:cBhvr>
                                        <p:cTn id="22" dur="1000"/>
                                        <p:tgtEl>
                                          <p:spTgt spid="39">
                                            <p:txEl>
                                              <p:pRg st="2" end="2"/>
                                            </p:txEl>
                                          </p:spTgt>
                                        </p:tgtEl>
                                      </p:cBhvr>
                                    </p:animEffect>
                                  </p:childTnLst>
                                </p:cTn>
                              </p:par>
                            </p:childTnLst>
                          </p:cTn>
                        </p:par>
                        <p:par>
                          <p:cTn id="23" fill="hold">
                            <p:stCondLst>
                              <p:cond delay="11000"/>
                            </p:stCondLst>
                            <p:childTnLst>
                              <p:par>
                                <p:cTn id="24" presetID="10" presetClass="entr" presetSubtype="0" fill="hold" nodeType="afterEffect">
                                  <p:stCondLst>
                                    <p:cond delay="2250"/>
                                  </p:stCondLst>
                                  <p:childTnLst>
                                    <p:set>
                                      <p:cBhvr>
                                        <p:cTn id="25" dur="1" fill="hold">
                                          <p:stCondLst>
                                            <p:cond delay="0"/>
                                          </p:stCondLst>
                                        </p:cTn>
                                        <p:tgtEl>
                                          <p:spTgt spid="39">
                                            <p:txEl>
                                              <p:pRg st="4" end="4"/>
                                            </p:txEl>
                                          </p:spTgt>
                                        </p:tgtEl>
                                        <p:attrNameLst>
                                          <p:attrName>style.visibility</p:attrName>
                                        </p:attrNameLst>
                                      </p:cBhvr>
                                      <p:to>
                                        <p:strVal val="visible"/>
                                      </p:to>
                                    </p:set>
                                    <p:animEffect transition="in" filter="fade">
                                      <p:cBhvr>
                                        <p:cTn id="26" dur="1000"/>
                                        <p:tgtEl>
                                          <p:spTgt spid="39">
                                            <p:txEl>
                                              <p:pRg st="4" end="4"/>
                                            </p:txEl>
                                          </p:spTgt>
                                        </p:tgtEl>
                                      </p:cBhvr>
                                    </p:animEffect>
                                  </p:childTnLst>
                                </p:cTn>
                              </p:par>
                            </p:childTnLst>
                          </p:cTn>
                        </p:par>
                        <p:par>
                          <p:cTn id="27" fill="hold">
                            <p:stCondLst>
                              <p:cond delay="14250"/>
                            </p:stCondLst>
                            <p:childTnLst>
                              <p:par>
                                <p:cTn id="28" presetID="10" presetClass="entr" presetSubtype="0" fill="hold" nodeType="afterEffect">
                                  <p:stCondLst>
                                    <p:cond delay="2250"/>
                                  </p:stCondLst>
                                  <p:childTnLst>
                                    <p:set>
                                      <p:cBhvr>
                                        <p:cTn id="29" dur="1" fill="hold">
                                          <p:stCondLst>
                                            <p:cond delay="0"/>
                                          </p:stCondLst>
                                        </p:cTn>
                                        <p:tgtEl>
                                          <p:spTgt spid="39">
                                            <p:txEl>
                                              <p:pRg st="6" end="6"/>
                                            </p:txEl>
                                          </p:spTgt>
                                        </p:tgtEl>
                                        <p:attrNameLst>
                                          <p:attrName>style.visibility</p:attrName>
                                        </p:attrNameLst>
                                      </p:cBhvr>
                                      <p:to>
                                        <p:strVal val="visible"/>
                                      </p:to>
                                    </p:set>
                                    <p:animEffect transition="in" filter="fade">
                                      <p:cBhvr>
                                        <p:cTn id="30" dur="1000"/>
                                        <p:tgtEl>
                                          <p:spTgt spid="39">
                                            <p:txEl>
                                              <p:pRg st="6" end="6"/>
                                            </p:txEl>
                                          </p:spTgt>
                                        </p:tgtEl>
                                      </p:cBhvr>
                                    </p:animEffect>
                                  </p:childTnLst>
                                </p:cTn>
                              </p:par>
                            </p:childTnLst>
                          </p:cTn>
                        </p:par>
                        <p:par>
                          <p:cTn id="31" fill="hold">
                            <p:stCondLst>
                              <p:cond delay="17500"/>
                            </p:stCondLst>
                            <p:childTnLst>
                              <p:par>
                                <p:cTn id="32" presetID="10" presetClass="entr" presetSubtype="0" fill="hold" nodeType="afterEffect">
                                  <p:stCondLst>
                                    <p:cond delay="2250"/>
                                  </p:stCondLst>
                                  <p:childTnLst>
                                    <p:set>
                                      <p:cBhvr>
                                        <p:cTn id="33" dur="1" fill="hold">
                                          <p:stCondLst>
                                            <p:cond delay="0"/>
                                          </p:stCondLst>
                                        </p:cTn>
                                        <p:tgtEl>
                                          <p:spTgt spid="39">
                                            <p:txEl>
                                              <p:pRg st="8" end="8"/>
                                            </p:txEl>
                                          </p:spTgt>
                                        </p:tgtEl>
                                        <p:attrNameLst>
                                          <p:attrName>style.visibility</p:attrName>
                                        </p:attrNameLst>
                                      </p:cBhvr>
                                      <p:to>
                                        <p:strVal val="visible"/>
                                      </p:to>
                                    </p:set>
                                    <p:animEffect transition="in" filter="fade">
                                      <p:cBhvr>
                                        <p:cTn id="34" dur="1000"/>
                                        <p:tgtEl>
                                          <p:spTgt spid="39">
                                            <p:txEl>
                                              <p:pRg st="8" end="8"/>
                                            </p:txEl>
                                          </p:spTgt>
                                        </p:tgtEl>
                                      </p:cBhvr>
                                    </p:animEffect>
                                  </p:childTnLst>
                                </p:cTn>
                              </p:par>
                            </p:childTnLst>
                          </p:cTn>
                        </p:par>
                        <p:par>
                          <p:cTn id="35" fill="hold">
                            <p:stCondLst>
                              <p:cond delay="20750"/>
                            </p:stCondLst>
                            <p:childTnLst>
                              <p:par>
                                <p:cTn id="36" presetID="10" presetClass="entr" presetSubtype="0" fill="hold" nodeType="afterEffect">
                                  <p:stCondLst>
                                    <p:cond delay="1000"/>
                                  </p:stCondLst>
                                  <p:childTnLst>
                                    <p:set>
                                      <p:cBhvr>
                                        <p:cTn id="37" dur="1" fill="hold">
                                          <p:stCondLst>
                                            <p:cond delay="0"/>
                                          </p:stCondLst>
                                        </p:cTn>
                                        <p:tgtEl>
                                          <p:spTgt spid="39">
                                            <p:txEl>
                                              <p:pRg st="10" end="10"/>
                                            </p:txEl>
                                          </p:spTgt>
                                        </p:tgtEl>
                                        <p:attrNameLst>
                                          <p:attrName>style.visibility</p:attrName>
                                        </p:attrNameLst>
                                      </p:cBhvr>
                                      <p:to>
                                        <p:strVal val="visible"/>
                                      </p:to>
                                    </p:set>
                                    <p:animEffect transition="in" filter="fade">
                                      <p:cBhvr>
                                        <p:cTn id="38" dur="1000"/>
                                        <p:tgtEl>
                                          <p:spTgt spid="39">
                                            <p:txEl>
                                              <p:pRg st="10" end="10"/>
                                            </p:txEl>
                                          </p:spTgt>
                                        </p:tgtEl>
                                      </p:cBhvr>
                                    </p:animEffect>
                                  </p:childTnLst>
                                </p:cTn>
                              </p:par>
                            </p:childTnLst>
                          </p:cTn>
                        </p:par>
                        <p:par>
                          <p:cTn id="39" fill="hold">
                            <p:stCondLst>
                              <p:cond delay="22750"/>
                            </p:stCondLst>
                            <p:childTnLst>
                              <p:par>
                                <p:cTn id="40" presetID="10" presetClass="entr" presetSubtype="0" fill="hold" grpId="0" nodeType="afterEffect">
                                  <p:stCondLst>
                                    <p:cond delay="200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childTnLst>
                                </p:cTn>
                              </p:par>
                            </p:childTnLst>
                          </p:cTn>
                        </p:par>
                        <p:par>
                          <p:cTn id="43" fill="hold">
                            <p:stCondLst>
                              <p:cond delay="25750"/>
                            </p:stCondLst>
                            <p:childTnLst>
                              <p:par>
                                <p:cTn id="44" presetID="10" presetClass="entr" presetSubtype="0" fill="hold" nodeType="afterEffect">
                                  <p:stCondLst>
                                    <p:cond delay="1000"/>
                                  </p:stCondLst>
                                  <p:childTnLst>
                                    <p:set>
                                      <p:cBhvr>
                                        <p:cTn id="45" dur="1" fill="hold">
                                          <p:stCondLst>
                                            <p:cond delay="0"/>
                                          </p:stCondLst>
                                        </p:cTn>
                                        <p:tgtEl>
                                          <p:spTgt spid="40">
                                            <p:txEl>
                                              <p:pRg st="0" end="0"/>
                                            </p:txEl>
                                          </p:spTgt>
                                        </p:tgtEl>
                                        <p:attrNameLst>
                                          <p:attrName>style.visibility</p:attrName>
                                        </p:attrNameLst>
                                      </p:cBhvr>
                                      <p:to>
                                        <p:strVal val="visible"/>
                                      </p:to>
                                    </p:set>
                                    <p:animEffect transition="in" filter="fade">
                                      <p:cBhvr>
                                        <p:cTn id="46" dur="1000"/>
                                        <p:tgtEl>
                                          <p:spTgt spid="40">
                                            <p:txEl>
                                              <p:pRg st="0" end="0"/>
                                            </p:txEl>
                                          </p:spTgt>
                                        </p:tgtEl>
                                      </p:cBhvr>
                                    </p:animEffect>
                                  </p:childTnLst>
                                </p:cTn>
                              </p:par>
                            </p:childTnLst>
                          </p:cTn>
                        </p:par>
                        <p:par>
                          <p:cTn id="47" fill="hold">
                            <p:stCondLst>
                              <p:cond delay="27750"/>
                            </p:stCondLst>
                            <p:childTnLst>
                              <p:par>
                                <p:cTn id="48" presetID="10" presetClass="entr" presetSubtype="0" fill="hold" nodeType="afterEffect">
                                  <p:stCondLst>
                                    <p:cond delay="2000"/>
                                  </p:stCondLst>
                                  <p:childTnLst>
                                    <p:set>
                                      <p:cBhvr>
                                        <p:cTn id="49" dur="1" fill="hold">
                                          <p:stCondLst>
                                            <p:cond delay="0"/>
                                          </p:stCondLst>
                                        </p:cTn>
                                        <p:tgtEl>
                                          <p:spTgt spid="40">
                                            <p:txEl>
                                              <p:pRg st="2" end="2"/>
                                            </p:txEl>
                                          </p:spTgt>
                                        </p:tgtEl>
                                        <p:attrNameLst>
                                          <p:attrName>style.visibility</p:attrName>
                                        </p:attrNameLst>
                                      </p:cBhvr>
                                      <p:to>
                                        <p:strVal val="visible"/>
                                      </p:to>
                                    </p:set>
                                    <p:animEffect transition="in" filter="fade">
                                      <p:cBhvr>
                                        <p:cTn id="50" dur="1000"/>
                                        <p:tgtEl>
                                          <p:spTgt spid="40">
                                            <p:txEl>
                                              <p:pRg st="2" end="2"/>
                                            </p:txEl>
                                          </p:spTgt>
                                        </p:tgtEl>
                                      </p:cBhvr>
                                    </p:animEffect>
                                  </p:childTnLst>
                                </p:cTn>
                              </p:par>
                            </p:childTnLst>
                          </p:cTn>
                        </p:par>
                        <p:par>
                          <p:cTn id="51" fill="hold">
                            <p:stCondLst>
                              <p:cond delay="30750"/>
                            </p:stCondLst>
                            <p:childTnLst>
                              <p:par>
                                <p:cTn id="52" presetID="10" presetClass="entr" presetSubtype="0" fill="hold" nodeType="afterEffect">
                                  <p:stCondLst>
                                    <p:cond delay="3000"/>
                                  </p:stCondLst>
                                  <p:childTnLst>
                                    <p:set>
                                      <p:cBhvr>
                                        <p:cTn id="53" dur="1" fill="hold">
                                          <p:stCondLst>
                                            <p:cond delay="0"/>
                                          </p:stCondLst>
                                        </p:cTn>
                                        <p:tgtEl>
                                          <p:spTgt spid="40">
                                            <p:txEl>
                                              <p:pRg st="4" end="4"/>
                                            </p:txEl>
                                          </p:spTgt>
                                        </p:tgtEl>
                                        <p:attrNameLst>
                                          <p:attrName>style.visibility</p:attrName>
                                        </p:attrNameLst>
                                      </p:cBhvr>
                                      <p:to>
                                        <p:strVal val="visible"/>
                                      </p:to>
                                    </p:set>
                                    <p:animEffect transition="in" filter="fade">
                                      <p:cBhvr>
                                        <p:cTn id="54" dur="1000"/>
                                        <p:tgtEl>
                                          <p:spTgt spid="40">
                                            <p:txEl>
                                              <p:pRg st="4" end="4"/>
                                            </p:txEl>
                                          </p:spTgt>
                                        </p:tgtEl>
                                      </p:cBhvr>
                                    </p:animEffect>
                                  </p:childTnLst>
                                </p:cTn>
                              </p:par>
                            </p:childTnLst>
                          </p:cTn>
                        </p:par>
                        <p:par>
                          <p:cTn id="55" fill="hold">
                            <p:stCondLst>
                              <p:cond delay="34750"/>
                            </p:stCondLst>
                            <p:childTnLst>
                              <p:par>
                                <p:cTn id="56" presetID="10" presetClass="entr" presetSubtype="0" fill="hold" nodeType="afterEffect">
                                  <p:stCondLst>
                                    <p:cond delay="4250"/>
                                  </p:stCondLst>
                                  <p:childTnLst>
                                    <p:set>
                                      <p:cBhvr>
                                        <p:cTn id="57" dur="1" fill="hold">
                                          <p:stCondLst>
                                            <p:cond delay="0"/>
                                          </p:stCondLst>
                                        </p:cTn>
                                        <p:tgtEl>
                                          <p:spTgt spid="40">
                                            <p:txEl>
                                              <p:pRg st="7" end="7"/>
                                            </p:txEl>
                                          </p:spTgt>
                                        </p:tgtEl>
                                        <p:attrNameLst>
                                          <p:attrName>style.visibility</p:attrName>
                                        </p:attrNameLst>
                                      </p:cBhvr>
                                      <p:to>
                                        <p:strVal val="visible"/>
                                      </p:to>
                                    </p:set>
                                    <p:animEffect transition="in" filter="fade">
                                      <p:cBhvr>
                                        <p:cTn id="58" dur="1000"/>
                                        <p:tgtEl>
                                          <p:spTgt spid="4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Icon&#10;&#10;Description automatically generated">
            <a:extLst>
              <a:ext uri="{FF2B5EF4-FFF2-40B4-BE49-F238E27FC236}">
                <a16:creationId xmlns:a16="http://schemas.microsoft.com/office/drawing/2014/main" id="{3DADA82A-CB46-4CA6-88BB-733FD8A46B5F}"/>
              </a:ext>
            </a:extLst>
          </p:cNvPr>
          <p:cNvPicPr>
            <a:picLocks noChangeAspect="1"/>
          </p:cNvPicPr>
          <p:nvPr/>
        </p:nvPicPr>
        <p:blipFill rotWithShape="1">
          <a:blip r:embed="rId3">
            <a:extLst>
              <a:ext uri="{28A0092B-C50C-407E-A947-70E740481C1C}">
                <a14:useLocalDpi xmlns:a14="http://schemas.microsoft.com/office/drawing/2010/main" val="0"/>
              </a:ext>
            </a:extLst>
          </a:blip>
          <a:srcRect l="6799" t="6787" r="6684" b="6650"/>
          <a:stretch/>
        </p:blipFill>
        <p:spPr>
          <a:xfrm>
            <a:off x="5327761" y="4476646"/>
            <a:ext cx="1079449" cy="1080000"/>
          </a:xfrm>
          <a:prstGeom prst="ellipse">
            <a:avLst/>
          </a:prstGeom>
        </p:spPr>
      </p:pic>
      <p:pic>
        <p:nvPicPr>
          <p:cNvPr id="16" name="Picture 15" descr="Icon&#10;&#10;Description automatically generated">
            <a:extLst>
              <a:ext uri="{FF2B5EF4-FFF2-40B4-BE49-F238E27FC236}">
                <a16:creationId xmlns:a16="http://schemas.microsoft.com/office/drawing/2014/main" id="{3C8EA87A-7EE9-4226-ACE5-0462F4D2D654}"/>
              </a:ext>
            </a:extLst>
          </p:cNvPr>
          <p:cNvPicPr>
            <a:picLocks noChangeAspect="1"/>
          </p:cNvPicPr>
          <p:nvPr/>
        </p:nvPicPr>
        <p:blipFill rotWithShape="1">
          <a:blip r:embed="rId4">
            <a:extLst>
              <a:ext uri="{28A0092B-C50C-407E-A947-70E740481C1C}">
                <a14:useLocalDpi xmlns:a14="http://schemas.microsoft.com/office/drawing/2010/main" val="0"/>
              </a:ext>
            </a:extLst>
          </a:blip>
          <a:srcRect l="6907" t="6800" r="6784" b="6642"/>
          <a:stretch/>
        </p:blipFill>
        <p:spPr>
          <a:xfrm>
            <a:off x="901035" y="4480234"/>
            <a:ext cx="1076896" cy="1080000"/>
          </a:xfrm>
          <a:prstGeom prst="ellipse">
            <a:avLst/>
          </a:prstGeom>
        </p:spPr>
      </p:pic>
      <p:pic>
        <p:nvPicPr>
          <p:cNvPr id="14" name="Picture 13" descr="Icon&#10;&#10;Description automatically generated">
            <a:extLst>
              <a:ext uri="{FF2B5EF4-FFF2-40B4-BE49-F238E27FC236}">
                <a16:creationId xmlns:a16="http://schemas.microsoft.com/office/drawing/2014/main" id="{F1459E58-9D95-43A6-BF7D-55DFADAF35D4}"/>
              </a:ext>
            </a:extLst>
          </p:cNvPr>
          <p:cNvPicPr>
            <a:picLocks noChangeAspect="1"/>
          </p:cNvPicPr>
          <p:nvPr/>
        </p:nvPicPr>
        <p:blipFill rotWithShape="1">
          <a:blip r:embed="rId5">
            <a:extLst>
              <a:ext uri="{28A0092B-C50C-407E-A947-70E740481C1C}">
                <a14:useLocalDpi xmlns:a14="http://schemas.microsoft.com/office/drawing/2010/main" val="0"/>
              </a:ext>
            </a:extLst>
          </a:blip>
          <a:srcRect l="7119" t="7542" r="7148" b="6974"/>
          <a:stretch/>
        </p:blipFill>
        <p:spPr>
          <a:xfrm>
            <a:off x="897907" y="2675425"/>
            <a:ext cx="1083152" cy="1080000"/>
          </a:xfrm>
          <a:prstGeom prst="ellipse">
            <a:avLst/>
          </a:prstGeom>
        </p:spPr>
      </p:pic>
      <p:pic>
        <p:nvPicPr>
          <p:cNvPr id="12" name="Picture 11" descr="Icon&#10;&#10;Description automatically generated">
            <a:extLst>
              <a:ext uri="{FF2B5EF4-FFF2-40B4-BE49-F238E27FC236}">
                <a16:creationId xmlns:a16="http://schemas.microsoft.com/office/drawing/2014/main" id="{EDDE65A8-D045-4A57-B496-F4F4845CA748}"/>
              </a:ext>
            </a:extLst>
          </p:cNvPr>
          <p:cNvPicPr>
            <a:picLocks noChangeAspect="1"/>
          </p:cNvPicPr>
          <p:nvPr/>
        </p:nvPicPr>
        <p:blipFill rotWithShape="1">
          <a:blip r:embed="rId6">
            <a:extLst>
              <a:ext uri="{28A0092B-C50C-407E-A947-70E740481C1C}">
                <a14:useLocalDpi xmlns:a14="http://schemas.microsoft.com/office/drawing/2010/main" val="0"/>
              </a:ext>
            </a:extLst>
          </a:blip>
          <a:srcRect l="7137" t="7169" r="7166" b="6928"/>
          <a:stretch/>
        </p:blipFill>
        <p:spPr>
          <a:xfrm>
            <a:off x="5328767" y="2675425"/>
            <a:ext cx="1077437" cy="1080000"/>
          </a:xfrm>
          <a:prstGeom prst="ellipse">
            <a:avLst/>
          </a:prstGeom>
        </p:spPr>
      </p:pic>
      <p:pic>
        <p:nvPicPr>
          <p:cNvPr id="10" name="Picture 9" descr="Icon&#10;&#10;Description automatically generated">
            <a:extLst>
              <a:ext uri="{FF2B5EF4-FFF2-40B4-BE49-F238E27FC236}">
                <a16:creationId xmlns:a16="http://schemas.microsoft.com/office/drawing/2014/main" id="{D2095395-16D9-4655-A34D-C34F7349D41C}"/>
              </a:ext>
            </a:extLst>
          </p:cNvPr>
          <p:cNvPicPr>
            <a:picLocks noChangeAspect="1"/>
          </p:cNvPicPr>
          <p:nvPr/>
        </p:nvPicPr>
        <p:blipFill rotWithShape="1">
          <a:blip r:embed="rId7">
            <a:extLst>
              <a:ext uri="{28A0092B-C50C-407E-A947-70E740481C1C}">
                <a14:useLocalDpi xmlns:a14="http://schemas.microsoft.com/office/drawing/2010/main" val="0"/>
              </a:ext>
            </a:extLst>
          </a:blip>
          <a:srcRect l="7050" t="7170" r="7183" b="6974"/>
          <a:stretch/>
        </p:blipFill>
        <p:spPr>
          <a:xfrm>
            <a:off x="5328047" y="909858"/>
            <a:ext cx="1078877" cy="1080000"/>
          </a:xfrm>
          <a:prstGeom prst="ellipse">
            <a:avLst/>
          </a:prstGeom>
        </p:spPr>
      </p:pic>
      <p:pic>
        <p:nvPicPr>
          <p:cNvPr id="5" name="Picture 4" descr="Icon&#10;&#10;Description automatically generated">
            <a:extLst>
              <a:ext uri="{FF2B5EF4-FFF2-40B4-BE49-F238E27FC236}">
                <a16:creationId xmlns:a16="http://schemas.microsoft.com/office/drawing/2014/main" id="{0DC1B7F8-6C72-4F89-831E-74D7C67B96AE}"/>
              </a:ext>
            </a:extLst>
          </p:cNvPr>
          <p:cNvPicPr>
            <a:picLocks noChangeAspect="1"/>
          </p:cNvPicPr>
          <p:nvPr/>
        </p:nvPicPr>
        <p:blipFill rotWithShape="1">
          <a:blip r:embed="rId8">
            <a:extLst>
              <a:ext uri="{28A0092B-C50C-407E-A947-70E740481C1C}">
                <a14:useLocalDpi xmlns:a14="http://schemas.microsoft.com/office/drawing/2010/main" val="0"/>
              </a:ext>
            </a:extLst>
          </a:blip>
          <a:srcRect l="6973" t="6915" r="7083" b="6896"/>
          <a:stretch/>
        </p:blipFill>
        <p:spPr>
          <a:xfrm>
            <a:off x="901020" y="886207"/>
            <a:ext cx="1076926" cy="1080000"/>
          </a:xfrm>
          <a:prstGeom prst="ellipse">
            <a:avLst/>
          </a:prstGeom>
        </p:spPr>
      </p:pic>
      <p:sp>
        <p:nvSpPr>
          <p:cNvPr id="38" name="Title 1">
            <a:extLst>
              <a:ext uri="{FF2B5EF4-FFF2-40B4-BE49-F238E27FC236}">
                <a16:creationId xmlns:a16="http://schemas.microsoft.com/office/drawing/2014/main" id="{3AD6F6E1-BB5F-4AE2-86F9-B57394549D48}"/>
              </a:ext>
            </a:extLst>
          </p:cNvPr>
          <p:cNvSpPr txBox="1">
            <a:spLocks/>
          </p:cNvSpPr>
          <p:nvPr/>
        </p:nvSpPr>
        <p:spPr>
          <a:xfrm>
            <a:off x="1787703" y="6253790"/>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icons for more detail on those changes </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sp>
        <p:nvSpPr>
          <p:cNvPr id="111" name="Rectangle 110">
            <a:extLst>
              <a:ext uri="{FF2B5EF4-FFF2-40B4-BE49-F238E27FC236}">
                <a16:creationId xmlns:a16="http://schemas.microsoft.com/office/drawing/2014/main" id="{8E4C9954-99D4-4A6A-9ACB-E06C95ED65E5}"/>
              </a:ext>
            </a:extLst>
          </p:cNvPr>
          <p:cNvSpPr/>
          <p:nvPr/>
        </p:nvSpPr>
        <p:spPr>
          <a:xfrm>
            <a:off x="1981406" y="1213883"/>
            <a:ext cx="799294"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Plant</a:t>
            </a:r>
          </a:p>
        </p:txBody>
      </p:sp>
      <p:sp>
        <p:nvSpPr>
          <p:cNvPr id="112" name="Rectangle 111">
            <a:extLst>
              <a:ext uri="{FF2B5EF4-FFF2-40B4-BE49-F238E27FC236}">
                <a16:creationId xmlns:a16="http://schemas.microsoft.com/office/drawing/2014/main" id="{7EA47AB8-5337-4846-9A8D-D6792698D5EE}"/>
              </a:ext>
            </a:extLst>
          </p:cNvPr>
          <p:cNvSpPr/>
          <p:nvPr/>
        </p:nvSpPr>
        <p:spPr>
          <a:xfrm>
            <a:off x="6444120" y="1250815"/>
            <a:ext cx="1639724"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Rolling Stock</a:t>
            </a:r>
          </a:p>
        </p:txBody>
      </p:sp>
      <p:sp>
        <p:nvSpPr>
          <p:cNvPr id="113" name="Rectangle 112">
            <a:extLst>
              <a:ext uri="{FF2B5EF4-FFF2-40B4-BE49-F238E27FC236}">
                <a16:creationId xmlns:a16="http://schemas.microsoft.com/office/drawing/2014/main" id="{BA454E97-E5FC-4C9C-B997-22E8DA203E09}"/>
              </a:ext>
            </a:extLst>
          </p:cNvPr>
          <p:cNvSpPr/>
          <p:nvPr/>
        </p:nvSpPr>
        <p:spPr>
          <a:xfrm>
            <a:off x="6444120" y="3059678"/>
            <a:ext cx="1838302"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Infrastructure</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Rectangle 113">
            <a:extLst>
              <a:ext uri="{FF2B5EF4-FFF2-40B4-BE49-F238E27FC236}">
                <a16:creationId xmlns:a16="http://schemas.microsoft.com/office/drawing/2014/main" id="{80400FC4-247C-4D3F-A393-F8ADCF11D9A8}"/>
              </a:ext>
            </a:extLst>
          </p:cNvPr>
          <p:cNvSpPr/>
          <p:nvPr/>
        </p:nvSpPr>
        <p:spPr>
          <a:xfrm>
            <a:off x="6444120" y="4712782"/>
            <a:ext cx="2205209" cy="677108"/>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Energy (AC &amp; DC systems)</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Rectangle 114">
            <a:extLst>
              <a:ext uri="{FF2B5EF4-FFF2-40B4-BE49-F238E27FC236}">
                <a16:creationId xmlns:a16="http://schemas.microsoft.com/office/drawing/2014/main" id="{5845A895-28DE-42C5-A9CF-1998169D6755}"/>
              </a:ext>
            </a:extLst>
          </p:cNvPr>
          <p:cNvSpPr/>
          <p:nvPr/>
        </p:nvSpPr>
        <p:spPr>
          <a:xfrm>
            <a:off x="2009092" y="2911797"/>
            <a:ext cx="2605311" cy="677108"/>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Control Command</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and Communication </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Rectangle 115">
            <a:extLst>
              <a:ext uri="{FF2B5EF4-FFF2-40B4-BE49-F238E27FC236}">
                <a16:creationId xmlns:a16="http://schemas.microsoft.com/office/drawing/2014/main" id="{0EDEA4CA-C415-465C-82B2-F9257927AC56}"/>
              </a:ext>
            </a:extLst>
          </p:cNvPr>
          <p:cNvSpPr/>
          <p:nvPr/>
        </p:nvSpPr>
        <p:spPr>
          <a:xfrm>
            <a:off x="2055627" y="4858976"/>
            <a:ext cx="2605310"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Operational rules</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Rectangle: Rounded Corners 93">
            <a:hlinkClick r:id="" action="ppaction://noaction" highlightClick="1"/>
            <a:extLst>
              <a:ext uri="{FF2B5EF4-FFF2-40B4-BE49-F238E27FC236}">
                <a16:creationId xmlns:a16="http://schemas.microsoft.com/office/drawing/2014/main" id="{BEB1BA0B-1EB6-4F2E-A7A4-51E424B48B4E}"/>
              </a:ext>
            </a:extLst>
          </p:cNvPr>
          <p:cNvSpPr/>
          <p:nvPr/>
        </p:nvSpPr>
        <p:spPr>
          <a:xfrm>
            <a:off x="9498253" y="2683099"/>
            <a:ext cx="1062000" cy="1062000"/>
          </a:xfrm>
          <a:prstGeom prst="roundRect">
            <a:avLst>
              <a:gd name="adj" fmla="val 50000"/>
            </a:avLst>
          </a:prstGeom>
          <a:solidFill>
            <a:srgbClr val="B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Title 1">
            <a:extLst>
              <a:ext uri="{FF2B5EF4-FFF2-40B4-BE49-F238E27FC236}">
                <a16:creationId xmlns:a16="http://schemas.microsoft.com/office/drawing/2014/main" id="{645783A5-43AD-4ADF-B172-B101316C955F}"/>
              </a:ext>
            </a:extLst>
          </p:cNvPr>
          <p:cNvSpPr txBox="1">
            <a:spLocks/>
          </p:cNvSpPr>
          <p:nvPr/>
        </p:nvSpPr>
        <p:spPr>
          <a:xfrm>
            <a:off x="9498253" y="2683099"/>
            <a:ext cx="1062000" cy="1062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black"/>
                </a:solidFill>
                <a:effectLst/>
                <a:uLnTx/>
                <a:uFillTx/>
                <a:latin typeface="Calibri" panose="020F0502020204030204"/>
                <a:ea typeface="+mj-ea"/>
                <a:cs typeface="+mj-cs"/>
              </a:rPr>
              <a:t>Non</a:t>
            </a:r>
            <a:br>
              <a:rPr kumimoji="0" lang="en-GB" sz="2000" b="0" i="0" u="none" strike="noStrike" kern="1200" cap="none" spc="-50" normalizeH="0" baseline="0" noProof="0" dirty="0">
                <a:ln>
                  <a:noFill/>
                </a:ln>
                <a:solidFill>
                  <a:prstClr val="black"/>
                </a:solidFill>
                <a:effectLst/>
                <a:uLnTx/>
                <a:uFillTx/>
                <a:latin typeface="Calibri" panose="020F0502020204030204"/>
                <a:ea typeface="+mj-ea"/>
                <a:cs typeface="+mj-cs"/>
              </a:rPr>
            </a:br>
            <a:r>
              <a:rPr kumimoji="0" lang="en-GB" sz="2000" b="0" i="0" u="none" strike="noStrike" kern="1200" cap="none" spc="-50" normalizeH="0" baseline="0" noProof="0" dirty="0">
                <a:ln>
                  <a:noFill/>
                </a:ln>
                <a:solidFill>
                  <a:prstClr val="black"/>
                </a:solidFill>
                <a:effectLst/>
                <a:uLnTx/>
                <a:uFillTx/>
                <a:latin typeface="Calibri" panose="020F0502020204030204"/>
                <a:ea typeface="+mj-ea"/>
                <a:cs typeface="+mj-cs"/>
              </a:rPr>
              <a:t>RSSB </a:t>
            </a:r>
            <a:endParaRPr kumimoji="0" lang="en-GB" sz="2000" b="0" i="1"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97" name="Rectangle 96">
            <a:extLst>
              <a:ext uri="{FF2B5EF4-FFF2-40B4-BE49-F238E27FC236}">
                <a16:creationId xmlns:a16="http://schemas.microsoft.com/office/drawing/2014/main" id="{31EAE2D1-FEA7-4140-A573-A3D908FD8064}"/>
              </a:ext>
            </a:extLst>
          </p:cNvPr>
          <p:cNvSpPr/>
          <p:nvPr/>
        </p:nvSpPr>
        <p:spPr>
          <a:xfrm>
            <a:off x="10560036" y="2917224"/>
            <a:ext cx="1755933" cy="604210"/>
          </a:xfrm>
          <a:prstGeom prst="rect">
            <a:avLst/>
          </a:prstGeom>
          <a:no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w="0"/>
                <a:solidFill>
                  <a:prstClr val="black"/>
                </a:solidFill>
                <a:effectLst/>
                <a:uLnTx/>
                <a:uFillTx/>
                <a:latin typeface="Calibri" panose="020F0502020204030204"/>
                <a:ea typeface="+mn-ea"/>
                <a:cs typeface="+mn-cs"/>
              </a:rPr>
              <a:t>Non RSSB standards </a:t>
            </a:r>
          </a:p>
        </p:txBody>
      </p:sp>
      <p:sp>
        <p:nvSpPr>
          <p:cNvPr id="98" name="Rectangle 97">
            <a:extLst>
              <a:ext uri="{FF2B5EF4-FFF2-40B4-BE49-F238E27FC236}">
                <a16:creationId xmlns:a16="http://schemas.microsoft.com/office/drawing/2014/main" id="{52F92FC8-27D1-4D6C-B947-93403B5C06D3}"/>
              </a:ext>
            </a:extLst>
          </p:cNvPr>
          <p:cNvSpPr/>
          <p:nvPr/>
        </p:nvSpPr>
        <p:spPr>
          <a:xfrm>
            <a:off x="10560036" y="4705016"/>
            <a:ext cx="1591514" cy="604210"/>
          </a:xfrm>
          <a:prstGeom prst="rect">
            <a:avLst/>
          </a:prstGeom>
          <a:no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w="0"/>
                <a:solidFill>
                  <a:prstClr val="black"/>
                </a:solidFill>
                <a:effectLst/>
                <a:uLnTx/>
                <a:uFillTx/>
                <a:latin typeface="Calibri" panose="020F0502020204030204"/>
                <a:ea typeface="+mn-ea"/>
                <a:cs typeface="+mn-cs"/>
              </a:rPr>
              <a:t>Rail related legislation</a:t>
            </a:r>
          </a:p>
        </p:txBody>
      </p:sp>
      <p:sp>
        <p:nvSpPr>
          <p:cNvPr id="109" name="Rectangle 108">
            <a:extLst>
              <a:ext uri="{FF2B5EF4-FFF2-40B4-BE49-F238E27FC236}">
                <a16:creationId xmlns:a16="http://schemas.microsoft.com/office/drawing/2014/main" id="{49AA77DC-E787-4AF7-BEF6-E5DE420F3E28}"/>
              </a:ext>
            </a:extLst>
          </p:cNvPr>
          <p:cNvSpPr/>
          <p:nvPr/>
        </p:nvSpPr>
        <p:spPr>
          <a:xfrm>
            <a:off x="10560036" y="963118"/>
            <a:ext cx="1591514" cy="969496"/>
          </a:xfrm>
          <a:prstGeom prst="rect">
            <a:avLst/>
          </a:prstGeom>
        </p:spPr>
        <p:txBody>
          <a:bodyPr wrap="square">
            <a:spAutoFit/>
          </a:bodyPr>
          <a:lstStyle/>
          <a:p>
            <a:pPr lvl="0" defTabSz="1219170">
              <a:lnSpc>
                <a:spcPct val="95000"/>
              </a:lnSpc>
              <a:spcBef>
                <a:spcPts val="400"/>
              </a:spcBef>
              <a:spcAft>
                <a:spcPts val="400"/>
              </a:spcAft>
              <a:defRPr/>
            </a:pPr>
            <a:r>
              <a:rPr lang="en-GB" sz="2000" dirty="0">
                <a:solidFill>
                  <a:prstClr val="black"/>
                </a:solidFill>
              </a:rPr>
              <a:t>Data, Systems and Telematics</a:t>
            </a:r>
            <a:endParaRPr lang="en-GB" sz="2000" b="1" dirty="0">
              <a:solidFill>
                <a:prstClr val="black"/>
              </a:solidFill>
            </a:endParaRPr>
          </a:p>
        </p:txBody>
      </p:sp>
      <p:sp>
        <p:nvSpPr>
          <p:cNvPr id="110" name="Title 1">
            <a:extLst>
              <a:ext uri="{FF2B5EF4-FFF2-40B4-BE49-F238E27FC236}">
                <a16:creationId xmlns:a16="http://schemas.microsoft.com/office/drawing/2014/main" id="{565471F5-305F-44AB-AA62-29D44CCA77CE}"/>
              </a:ext>
            </a:extLst>
          </p:cNvPr>
          <p:cNvSpPr txBox="1">
            <a:spLocks/>
          </p:cNvSpPr>
          <p:nvPr/>
        </p:nvSpPr>
        <p:spPr>
          <a:xfrm>
            <a:off x="201244" y="1999099"/>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i="0" u="none" strike="noStrike" kern="1200" cap="none" spc="-50" normalizeH="0" baseline="0" noProof="0" dirty="0">
                <a:ln>
                  <a:noFill/>
                </a:ln>
                <a:solidFill>
                  <a:schemeClr val="tx1"/>
                </a:solidFill>
                <a:effectLst/>
                <a:uLnTx/>
                <a:uFillTx/>
                <a:latin typeface="Calibri" panose="020F0502020204030204"/>
                <a:ea typeface="+mj-ea"/>
                <a:cs typeface="+mj-cs"/>
              </a:rPr>
              <a:t>0 new standards </a:t>
            </a:r>
          </a:p>
        </p:txBody>
      </p:sp>
      <p:sp>
        <p:nvSpPr>
          <p:cNvPr id="117" name="Title 1">
            <a:extLst>
              <a:ext uri="{FF2B5EF4-FFF2-40B4-BE49-F238E27FC236}">
                <a16:creationId xmlns:a16="http://schemas.microsoft.com/office/drawing/2014/main" id="{CC493734-5C57-42BA-B5A5-FCD3F510DBE6}"/>
              </a:ext>
            </a:extLst>
          </p:cNvPr>
          <p:cNvSpPr txBox="1">
            <a:spLocks/>
          </p:cNvSpPr>
          <p:nvPr/>
        </p:nvSpPr>
        <p:spPr>
          <a:xfrm>
            <a:off x="201244" y="3732698"/>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i="0" u="none" strike="noStrike" kern="1200" cap="none" spc="-50" normalizeH="0" baseline="0" noProof="0" dirty="0">
                <a:ln>
                  <a:noFill/>
                </a:ln>
                <a:solidFill>
                  <a:schemeClr val="tx1"/>
                </a:solidFill>
                <a:effectLst/>
                <a:uLnTx/>
                <a:uFillTx/>
                <a:latin typeface="Calibri" panose="020F0502020204030204"/>
                <a:ea typeface="+mj-ea"/>
                <a:cs typeface="+mj-cs"/>
              </a:rPr>
              <a:t>0 new standards </a:t>
            </a:r>
          </a:p>
        </p:txBody>
      </p:sp>
      <p:sp>
        <p:nvSpPr>
          <p:cNvPr id="119" name="Title 1">
            <a:extLst>
              <a:ext uri="{FF2B5EF4-FFF2-40B4-BE49-F238E27FC236}">
                <a16:creationId xmlns:a16="http://schemas.microsoft.com/office/drawing/2014/main" id="{0656CB41-7C54-4935-8934-DA541A0D3708}"/>
              </a:ext>
            </a:extLst>
          </p:cNvPr>
          <p:cNvSpPr txBox="1">
            <a:spLocks/>
          </p:cNvSpPr>
          <p:nvPr/>
        </p:nvSpPr>
        <p:spPr>
          <a:xfrm>
            <a:off x="4604524" y="1999099"/>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5 new standards </a:t>
            </a:r>
          </a:p>
        </p:txBody>
      </p:sp>
      <p:sp>
        <p:nvSpPr>
          <p:cNvPr id="120" name="Title 1">
            <a:extLst>
              <a:ext uri="{FF2B5EF4-FFF2-40B4-BE49-F238E27FC236}">
                <a16:creationId xmlns:a16="http://schemas.microsoft.com/office/drawing/2014/main" id="{CAEAABC9-B5AD-4F80-9129-00F2B6F2DE60}"/>
              </a:ext>
            </a:extLst>
          </p:cNvPr>
          <p:cNvSpPr txBox="1">
            <a:spLocks/>
          </p:cNvSpPr>
          <p:nvPr/>
        </p:nvSpPr>
        <p:spPr>
          <a:xfrm>
            <a:off x="8731851" y="3732698"/>
            <a:ext cx="2594804"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6 new standards</a:t>
            </a:r>
          </a:p>
        </p:txBody>
      </p:sp>
      <p:sp>
        <p:nvSpPr>
          <p:cNvPr id="121" name="Title 1">
            <a:extLst>
              <a:ext uri="{FF2B5EF4-FFF2-40B4-BE49-F238E27FC236}">
                <a16:creationId xmlns:a16="http://schemas.microsoft.com/office/drawing/2014/main" id="{98C4B084-4033-47D5-8240-0F3A7718A5B3}"/>
              </a:ext>
            </a:extLst>
          </p:cNvPr>
          <p:cNvSpPr txBox="1">
            <a:spLocks/>
          </p:cNvSpPr>
          <p:nvPr/>
        </p:nvSpPr>
        <p:spPr>
          <a:xfrm>
            <a:off x="8624795" y="5562810"/>
            <a:ext cx="2818884" cy="434579"/>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1 new  item of legislation</a:t>
            </a:r>
          </a:p>
        </p:txBody>
      </p:sp>
      <p:sp>
        <p:nvSpPr>
          <p:cNvPr id="122" name="Title 1">
            <a:extLst>
              <a:ext uri="{FF2B5EF4-FFF2-40B4-BE49-F238E27FC236}">
                <a16:creationId xmlns:a16="http://schemas.microsoft.com/office/drawing/2014/main" id="{C9515559-790E-4ED8-A406-E87E24E1FB42}"/>
              </a:ext>
            </a:extLst>
          </p:cNvPr>
          <p:cNvSpPr txBox="1">
            <a:spLocks/>
          </p:cNvSpPr>
          <p:nvPr/>
        </p:nvSpPr>
        <p:spPr>
          <a:xfrm>
            <a:off x="4641173" y="3732698"/>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2 new standards </a:t>
            </a:r>
          </a:p>
        </p:txBody>
      </p:sp>
      <p:pic>
        <p:nvPicPr>
          <p:cNvPr id="90" name="Picture 89">
            <a:hlinkClick r:id="rId9" action="ppaction://hlinksldjump"/>
            <a:extLst>
              <a:ext uri="{FF2B5EF4-FFF2-40B4-BE49-F238E27FC236}">
                <a16:creationId xmlns:a16="http://schemas.microsoft.com/office/drawing/2014/main" id="{3E035F52-7024-4DF8-8C4D-4B443B6457C0}"/>
              </a:ext>
            </a:extLst>
          </p:cNvPr>
          <p:cNvPicPr>
            <a:picLocks noChangeAspect="1"/>
          </p:cNvPicPr>
          <p:nvPr/>
        </p:nvPicPr>
        <p:blipFill>
          <a:blip r:embed="rId10"/>
          <a:stretch>
            <a:fillRect/>
          </a:stretch>
        </p:blipFill>
        <p:spPr>
          <a:xfrm>
            <a:off x="11290478" y="157163"/>
            <a:ext cx="755970" cy="755970"/>
          </a:xfrm>
          <a:prstGeom prst="rect">
            <a:avLst/>
          </a:prstGeom>
        </p:spPr>
      </p:pic>
      <p:sp>
        <p:nvSpPr>
          <p:cNvPr id="91" name="Title 1">
            <a:extLst>
              <a:ext uri="{FF2B5EF4-FFF2-40B4-BE49-F238E27FC236}">
                <a16:creationId xmlns:a16="http://schemas.microsoft.com/office/drawing/2014/main" id="{FB2997D5-BACD-4B7E-9B7C-9FFC0417D121}"/>
              </a:ext>
            </a:extLst>
          </p:cNvPr>
          <p:cNvSpPr txBox="1">
            <a:spLocks/>
          </p:cNvSpPr>
          <p:nvPr/>
        </p:nvSpPr>
        <p:spPr>
          <a:xfrm>
            <a:off x="4641173" y="5558029"/>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i="0" u="none" strike="noStrike" kern="1200" cap="none" spc="-50" normalizeH="0" baseline="0" noProof="0" dirty="0">
                <a:ln>
                  <a:noFill/>
                </a:ln>
                <a:solidFill>
                  <a:schemeClr val="tx1"/>
                </a:solidFill>
                <a:effectLst/>
                <a:uLnTx/>
                <a:uFillTx/>
                <a:latin typeface="Calibri" panose="020F0502020204030204"/>
                <a:ea typeface="+mj-ea"/>
                <a:cs typeface="+mj-cs"/>
              </a:rPr>
              <a:t>0 new standards </a:t>
            </a:r>
          </a:p>
        </p:txBody>
      </p:sp>
      <p:sp>
        <p:nvSpPr>
          <p:cNvPr id="102" name="Title 1">
            <a:extLst>
              <a:ext uri="{FF2B5EF4-FFF2-40B4-BE49-F238E27FC236}">
                <a16:creationId xmlns:a16="http://schemas.microsoft.com/office/drawing/2014/main" id="{6F9ABCB0-F1AB-4798-81F8-7554768585CB}"/>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69" name="Group 68">
            <a:extLst>
              <a:ext uri="{FF2B5EF4-FFF2-40B4-BE49-F238E27FC236}">
                <a16:creationId xmlns:a16="http://schemas.microsoft.com/office/drawing/2014/main" id="{666F0FE7-0F65-4726-A0B5-A7251EA49FE0}"/>
              </a:ext>
            </a:extLst>
          </p:cNvPr>
          <p:cNvGrpSpPr/>
          <p:nvPr/>
        </p:nvGrpSpPr>
        <p:grpSpPr>
          <a:xfrm>
            <a:off x="9498253" y="4478216"/>
            <a:ext cx="1062000" cy="1062000"/>
            <a:chOff x="8664843" y="2661651"/>
            <a:chExt cx="1062000" cy="1062000"/>
          </a:xfrm>
        </p:grpSpPr>
        <p:sp>
          <p:nvSpPr>
            <p:cNvPr id="93" name="Rectangle: Rounded Corners 92">
              <a:extLst>
                <a:ext uri="{FF2B5EF4-FFF2-40B4-BE49-F238E27FC236}">
                  <a16:creationId xmlns:a16="http://schemas.microsoft.com/office/drawing/2014/main" id="{F299C73C-225A-4EF1-A91A-D2AFC77BD3F8}"/>
                </a:ext>
              </a:extLst>
            </p:cNvPr>
            <p:cNvSpPr/>
            <p:nvPr/>
          </p:nvSpPr>
          <p:spPr>
            <a:xfrm>
              <a:off x="8664843" y="2661651"/>
              <a:ext cx="1062000" cy="1062000"/>
            </a:xfrm>
            <a:prstGeom prst="roundRect">
              <a:avLst>
                <a:gd name="adj" fmla="val 50000"/>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1" name="Group 60">
              <a:extLst>
                <a:ext uri="{FF2B5EF4-FFF2-40B4-BE49-F238E27FC236}">
                  <a16:creationId xmlns:a16="http://schemas.microsoft.com/office/drawing/2014/main" id="{4BC4282B-1971-4A79-B556-FF0D5E4457FC}"/>
                </a:ext>
              </a:extLst>
            </p:cNvPr>
            <p:cNvGrpSpPr/>
            <p:nvPr/>
          </p:nvGrpSpPr>
          <p:grpSpPr>
            <a:xfrm>
              <a:off x="8810674" y="2850875"/>
              <a:ext cx="770338" cy="683552"/>
              <a:chOff x="8809837" y="2800956"/>
              <a:chExt cx="770338" cy="683552"/>
            </a:xfrm>
          </p:grpSpPr>
          <p:cxnSp>
            <p:nvCxnSpPr>
              <p:cNvPr id="24" name="Straight Connector 23">
                <a:extLst>
                  <a:ext uri="{FF2B5EF4-FFF2-40B4-BE49-F238E27FC236}">
                    <a16:creationId xmlns:a16="http://schemas.microsoft.com/office/drawing/2014/main" id="{5B56F32E-F315-4428-BF87-9D878C44B834}"/>
                  </a:ext>
                </a:extLst>
              </p:cNvPr>
              <p:cNvCxnSpPr>
                <a:cxnSpLocks/>
              </p:cNvCxnSpPr>
              <p:nvPr/>
            </p:nvCxnSpPr>
            <p:spPr>
              <a:xfrm>
                <a:off x="8873904" y="291300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77380CB3-8E23-43C2-8562-BFCB7474CE2E}"/>
                  </a:ext>
                </a:extLst>
              </p:cNvPr>
              <p:cNvGrpSpPr/>
              <p:nvPr/>
            </p:nvGrpSpPr>
            <p:grpSpPr>
              <a:xfrm>
                <a:off x="8809837" y="2923966"/>
                <a:ext cx="232402" cy="365830"/>
                <a:chOff x="8814599" y="2923966"/>
                <a:chExt cx="232402" cy="365830"/>
              </a:xfrm>
            </p:grpSpPr>
            <p:grpSp>
              <p:nvGrpSpPr>
                <p:cNvPr id="131" name="Group 130">
                  <a:extLst>
                    <a:ext uri="{FF2B5EF4-FFF2-40B4-BE49-F238E27FC236}">
                      <a16:creationId xmlns:a16="http://schemas.microsoft.com/office/drawing/2014/main" id="{46E15737-3BC9-49D2-9B92-20540E65BD2A}"/>
                    </a:ext>
                  </a:extLst>
                </p:cNvPr>
                <p:cNvGrpSpPr/>
                <p:nvPr/>
              </p:nvGrpSpPr>
              <p:grpSpPr>
                <a:xfrm>
                  <a:off x="8855715" y="2923966"/>
                  <a:ext cx="150171" cy="276225"/>
                  <a:chOff x="9384047" y="2929416"/>
                  <a:chExt cx="150171" cy="276225"/>
                </a:xfrm>
              </p:grpSpPr>
              <p:cxnSp>
                <p:nvCxnSpPr>
                  <p:cNvPr id="132" name="Straight Connector 131">
                    <a:extLst>
                      <a:ext uri="{FF2B5EF4-FFF2-40B4-BE49-F238E27FC236}">
                        <a16:creationId xmlns:a16="http://schemas.microsoft.com/office/drawing/2014/main" id="{1935C765-201C-4073-997B-78C99B8C9312}"/>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5D5A4C8-BB00-4EAF-B3B1-29DC244AA29D}"/>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33" name="Arc 32">
                  <a:extLst>
                    <a:ext uri="{FF2B5EF4-FFF2-40B4-BE49-F238E27FC236}">
                      <a16:creationId xmlns:a16="http://schemas.microsoft.com/office/drawing/2014/main" id="{3F9D0457-8A04-466E-B146-75D99B9C9139}"/>
                    </a:ext>
                  </a:extLst>
                </p:cNvPr>
                <p:cNvSpPr/>
                <p:nvPr/>
              </p:nvSpPr>
              <p:spPr>
                <a:xfrm rot="10800000">
                  <a:off x="8814599"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141B4D"/>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C04B1701-0903-4C21-8BD9-E6C62663D9D9}"/>
                  </a:ext>
                </a:extLst>
              </p:cNvPr>
              <p:cNvGrpSpPr/>
              <p:nvPr/>
            </p:nvGrpSpPr>
            <p:grpSpPr>
              <a:xfrm>
                <a:off x="9347773" y="2923966"/>
                <a:ext cx="232402" cy="365830"/>
                <a:chOff x="9347773" y="2923966"/>
                <a:chExt cx="232402" cy="365830"/>
              </a:xfrm>
            </p:grpSpPr>
            <p:grpSp>
              <p:nvGrpSpPr>
                <p:cNvPr id="29" name="Group 28">
                  <a:extLst>
                    <a:ext uri="{FF2B5EF4-FFF2-40B4-BE49-F238E27FC236}">
                      <a16:creationId xmlns:a16="http://schemas.microsoft.com/office/drawing/2014/main" id="{F81E866A-B8E7-4A90-8E73-170D0EADE380}"/>
                    </a:ext>
                  </a:extLst>
                </p:cNvPr>
                <p:cNvGrpSpPr/>
                <p:nvPr/>
              </p:nvGrpSpPr>
              <p:grpSpPr>
                <a:xfrm>
                  <a:off x="9388889" y="2923966"/>
                  <a:ext cx="150171" cy="276225"/>
                  <a:chOff x="9384047" y="2929416"/>
                  <a:chExt cx="150171" cy="276225"/>
                </a:xfrm>
              </p:grpSpPr>
              <p:cxnSp>
                <p:nvCxnSpPr>
                  <p:cNvPr id="129" name="Straight Connector 128">
                    <a:extLst>
                      <a:ext uri="{FF2B5EF4-FFF2-40B4-BE49-F238E27FC236}">
                        <a16:creationId xmlns:a16="http://schemas.microsoft.com/office/drawing/2014/main" id="{44BFBD03-BB8C-434B-82DD-34C12BB5298C}"/>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5EA0546-5196-4CB2-98C1-CD290E14ADFC}"/>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134" name="Arc 32">
                  <a:extLst>
                    <a:ext uri="{FF2B5EF4-FFF2-40B4-BE49-F238E27FC236}">
                      <a16:creationId xmlns:a16="http://schemas.microsoft.com/office/drawing/2014/main" id="{946794B6-8FAC-4D11-B9E9-E97C13F7FF7E}"/>
                    </a:ext>
                  </a:extLst>
                </p:cNvPr>
                <p:cNvSpPr/>
                <p:nvPr/>
              </p:nvSpPr>
              <p:spPr>
                <a:xfrm rot="10800000">
                  <a:off x="9347773"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141B4D"/>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0" name="Group 39">
                <a:extLst>
                  <a:ext uri="{FF2B5EF4-FFF2-40B4-BE49-F238E27FC236}">
                    <a16:creationId xmlns:a16="http://schemas.microsoft.com/office/drawing/2014/main" id="{F22AC88E-EEAA-4EC3-8B46-74DEC1F9516E}"/>
                  </a:ext>
                </a:extLst>
              </p:cNvPr>
              <p:cNvGrpSpPr/>
              <p:nvPr/>
            </p:nvGrpSpPr>
            <p:grpSpPr>
              <a:xfrm>
                <a:off x="9093425" y="2800956"/>
                <a:ext cx="213408" cy="662005"/>
                <a:chOff x="9093425" y="2800956"/>
                <a:chExt cx="213408" cy="662005"/>
              </a:xfrm>
            </p:grpSpPr>
            <p:grpSp>
              <p:nvGrpSpPr>
                <p:cNvPr id="39" name="Group 38">
                  <a:extLst>
                    <a:ext uri="{FF2B5EF4-FFF2-40B4-BE49-F238E27FC236}">
                      <a16:creationId xmlns:a16="http://schemas.microsoft.com/office/drawing/2014/main" id="{5FC86093-61CB-491D-819B-7F055F26E649}"/>
                    </a:ext>
                  </a:extLst>
                </p:cNvPr>
                <p:cNvGrpSpPr/>
                <p:nvPr/>
              </p:nvGrpSpPr>
              <p:grpSpPr>
                <a:xfrm>
                  <a:off x="9093425" y="2800956"/>
                  <a:ext cx="213408" cy="662005"/>
                  <a:chOff x="9093425" y="2800956"/>
                  <a:chExt cx="213408" cy="662005"/>
                </a:xfrm>
              </p:grpSpPr>
              <p:cxnSp>
                <p:nvCxnSpPr>
                  <p:cNvPr id="128" name="Straight Connector 127">
                    <a:extLst>
                      <a:ext uri="{FF2B5EF4-FFF2-40B4-BE49-F238E27FC236}">
                        <a16:creationId xmlns:a16="http://schemas.microsoft.com/office/drawing/2014/main" id="{15BBE93C-7B0C-4A5C-ACC7-4685CB7CF4A3}"/>
                      </a:ext>
                    </a:extLst>
                  </p:cNvPr>
                  <p:cNvCxnSpPr>
                    <a:cxnSpLocks/>
                  </p:cNvCxnSpPr>
                  <p:nvPr/>
                </p:nvCxnSpPr>
                <p:spPr>
                  <a:xfrm rot="5400000">
                    <a:off x="8877951" y="312236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EA12535-F8FD-44E9-A08A-195227A2C4F2}"/>
                      </a:ext>
                    </a:extLst>
                  </p:cNvPr>
                  <p:cNvCxnSpPr>
                    <a:cxnSpLocks/>
                  </p:cNvCxnSpPr>
                  <p:nvPr/>
                </p:nvCxnSpPr>
                <p:spPr>
                  <a:xfrm>
                    <a:off x="9093425" y="3462961"/>
                    <a:ext cx="213408"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31" name="Oval 30">
                  <a:extLst>
                    <a:ext uri="{FF2B5EF4-FFF2-40B4-BE49-F238E27FC236}">
                      <a16:creationId xmlns:a16="http://schemas.microsoft.com/office/drawing/2014/main" id="{4A290393-E204-4DD2-804F-51D6A7C62006}"/>
                    </a:ext>
                  </a:extLst>
                </p:cNvPr>
                <p:cNvSpPr/>
                <p:nvPr/>
              </p:nvSpPr>
              <p:spPr>
                <a:xfrm>
                  <a:off x="9149894" y="2859450"/>
                  <a:ext cx="100471" cy="104694"/>
                </a:xfrm>
                <a:prstGeom prst="ellipse">
                  <a:avLst/>
                </a:prstGeom>
                <a:solidFill>
                  <a:srgbClr val="141B4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36" name="Straight Connector 135">
                <a:extLst>
                  <a:ext uri="{FF2B5EF4-FFF2-40B4-BE49-F238E27FC236}">
                    <a16:creationId xmlns:a16="http://schemas.microsoft.com/office/drawing/2014/main" id="{F9D6BF90-55DA-4A55-BD8E-FF8574F09754}"/>
                  </a:ext>
                </a:extLst>
              </p:cNvPr>
              <p:cNvCxnSpPr>
                <a:cxnSpLocks/>
              </p:cNvCxnSpPr>
              <p:nvPr/>
            </p:nvCxnSpPr>
            <p:spPr>
              <a:xfrm>
                <a:off x="8969154" y="3484508"/>
                <a:ext cx="457200"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grpSp>
      <p:sp>
        <p:nvSpPr>
          <p:cNvPr id="63" name="Title 1">
            <a:extLst>
              <a:ext uri="{FF2B5EF4-FFF2-40B4-BE49-F238E27FC236}">
                <a16:creationId xmlns:a16="http://schemas.microsoft.com/office/drawing/2014/main" id="{71F23D2A-BDD8-490C-A3CF-96D5D264E8AB}"/>
              </a:ext>
            </a:extLst>
          </p:cNvPr>
          <p:cNvSpPr txBox="1">
            <a:spLocks/>
          </p:cNvSpPr>
          <p:nvPr/>
        </p:nvSpPr>
        <p:spPr>
          <a:xfrm>
            <a:off x="22285" y="5551637"/>
            <a:ext cx="2818884" cy="95515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b="1" spc="-50" dirty="0">
                <a:solidFill>
                  <a:srgbClr val="C00000"/>
                </a:solidFill>
                <a:latin typeface="Calibri" panose="020F0502020204030204"/>
              </a:rPr>
              <a:t>1 new standard</a:t>
            </a:r>
          </a:p>
        </p:txBody>
      </p:sp>
      <p:sp>
        <p:nvSpPr>
          <p:cNvPr id="64" name="Oval 63">
            <a:hlinkClick r:id="rId11" action="ppaction://hlinksldjump" highlightClick="1"/>
            <a:extLst>
              <a:ext uri="{FF2B5EF4-FFF2-40B4-BE49-F238E27FC236}">
                <a16:creationId xmlns:a16="http://schemas.microsoft.com/office/drawing/2014/main" id="{AB87630D-6E48-4E29-A2D6-BF60DB6A297D}"/>
              </a:ext>
            </a:extLst>
          </p:cNvPr>
          <p:cNvSpPr/>
          <p:nvPr/>
        </p:nvSpPr>
        <p:spPr>
          <a:xfrm>
            <a:off x="894502" y="4481767"/>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Oval 59">
            <a:hlinkClick r:id="rId12" action="ppaction://hlinksldjump" highlightClick="1"/>
            <a:extLst>
              <a:ext uri="{FF2B5EF4-FFF2-40B4-BE49-F238E27FC236}">
                <a16:creationId xmlns:a16="http://schemas.microsoft.com/office/drawing/2014/main" id="{D29CC999-4DBC-4AEB-8EA4-9B687548D432}"/>
              </a:ext>
            </a:extLst>
          </p:cNvPr>
          <p:cNvSpPr/>
          <p:nvPr/>
        </p:nvSpPr>
        <p:spPr>
          <a:xfrm>
            <a:off x="9489253" y="2675425"/>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Oval 64">
            <a:hlinkClick r:id="rId13" action="ppaction://hlinksldjump" highlightClick="1"/>
            <a:extLst>
              <a:ext uri="{FF2B5EF4-FFF2-40B4-BE49-F238E27FC236}">
                <a16:creationId xmlns:a16="http://schemas.microsoft.com/office/drawing/2014/main" id="{8AA8EBD1-9D00-4B4F-BFF2-92E5517ECC0D}"/>
              </a:ext>
            </a:extLst>
          </p:cNvPr>
          <p:cNvSpPr/>
          <p:nvPr/>
        </p:nvSpPr>
        <p:spPr>
          <a:xfrm>
            <a:off x="5335924" y="903175"/>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Title 1">
            <a:extLst>
              <a:ext uri="{FF2B5EF4-FFF2-40B4-BE49-F238E27FC236}">
                <a16:creationId xmlns:a16="http://schemas.microsoft.com/office/drawing/2014/main" id="{22A9E43F-7060-4A3E-93FE-E6612D7A3BF4}"/>
              </a:ext>
            </a:extLst>
          </p:cNvPr>
          <p:cNvSpPr txBox="1">
            <a:spLocks/>
          </p:cNvSpPr>
          <p:nvPr/>
        </p:nvSpPr>
        <p:spPr>
          <a:xfrm>
            <a:off x="8745902" y="1999099"/>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i="0" u="none" strike="noStrike" kern="1200" cap="none" spc="-50" normalizeH="0" baseline="0" noProof="0" dirty="0">
                <a:ln>
                  <a:noFill/>
                </a:ln>
                <a:solidFill>
                  <a:schemeClr val="tx1"/>
                </a:solidFill>
                <a:effectLst/>
                <a:uLnTx/>
                <a:uFillTx/>
                <a:latin typeface="Calibri" panose="020F0502020204030204"/>
                <a:ea typeface="+mj-ea"/>
                <a:cs typeface="+mj-cs"/>
              </a:rPr>
              <a:t>0 new standards </a:t>
            </a:r>
          </a:p>
        </p:txBody>
      </p:sp>
      <p:grpSp>
        <p:nvGrpSpPr>
          <p:cNvPr id="55" name="Group 54">
            <a:extLst>
              <a:ext uri="{FF2B5EF4-FFF2-40B4-BE49-F238E27FC236}">
                <a16:creationId xmlns:a16="http://schemas.microsoft.com/office/drawing/2014/main" id="{C9EBF5C3-B720-4ADD-AA83-4D73E05ACFC1}"/>
              </a:ext>
            </a:extLst>
          </p:cNvPr>
          <p:cNvGrpSpPr/>
          <p:nvPr/>
        </p:nvGrpSpPr>
        <p:grpSpPr>
          <a:xfrm>
            <a:off x="9387672" y="882588"/>
            <a:ext cx="1080000" cy="1080000"/>
            <a:chOff x="6475631" y="5413269"/>
            <a:chExt cx="1368000" cy="1368000"/>
          </a:xfrm>
        </p:grpSpPr>
        <p:sp>
          <p:nvSpPr>
            <p:cNvPr id="56" name="Oval 55">
              <a:extLst>
                <a:ext uri="{FF2B5EF4-FFF2-40B4-BE49-F238E27FC236}">
                  <a16:creationId xmlns:a16="http://schemas.microsoft.com/office/drawing/2014/main" id="{31883BB8-1A20-4298-89FE-6ADEB4ED81EC}"/>
                </a:ext>
              </a:extLst>
            </p:cNvPr>
            <p:cNvSpPr/>
            <p:nvPr/>
          </p:nvSpPr>
          <p:spPr>
            <a:xfrm>
              <a:off x="6475631" y="5413269"/>
              <a:ext cx="1368000" cy="1368000"/>
            </a:xfrm>
            <a:prstGeom prst="ellipse">
              <a:avLst/>
            </a:prstGeom>
            <a:solidFill>
              <a:srgbClr val="5E65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7" name="Graphic 56" descr="Connections outline">
              <a:extLst>
                <a:ext uri="{FF2B5EF4-FFF2-40B4-BE49-F238E27FC236}">
                  <a16:creationId xmlns:a16="http://schemas.microsoft.com/office/drawing/2014/main" id="{CA4861B8-F6A9-407A-ABD9-0CB30280ADA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6702431" y="5640069"/>
              <a:ext cx="914400" cy="914400"/>
            </a:xfrm>
            <a:prstGeom prst="rect">
              <a:avLst/>
            </a:prstGeom>
          </p:spPr>
        </p:pic>
      </p:grpSp>
      <p:sp>
        <p:nvSpPr>
          <p:cNvPr id="58" name="Oval 57">
            <a:hlinkClick r:id="rId16" action="ppaction://hlinksldjump" highlightClick="1"/>
            <a:extLst>
              <a:ext uri="{FF2B5EF4-FFF2-40B4-BE49-F238E27FC236}">
                <a16:creationId xmlns:a16="http://schemas.microsoft.com/office/drawing/2014/main" id="{748586A4-951B-4BB5-80FA-90EF04075055}"/>
              </a:ext>
            </a:extLst>
          </p:cNvPr>
          <p:cNvSpPr/>
          <p:nvPr/>
        </p:nvSpPr>
        <p:spPr>
          <a:xfrm>
            <a:off x="5326204" y="2670979"/>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Oval 61">
            <a:hlinkClick r:id="rId17" action="ppaction://hlinksldjump" highlightClick="1"/>
            <a:extLst>
              <a:ext uri="{FF2B5EF4-FFF2-40B4-BE49-F238E27FC236}">
                <a16:creationId xmlns:a16="http://schemas.microsoft.com/office/drawing/2014/main" id="{EF8BB14F-40E2-4A15-B107-6DECABAA8150}"/>
              </a:ext>
            </a:extLst>
          </p:cNvPr>
          <p:cNvSpPr/>
          <p:nvPr/>
        </p:nvSpPr>
        <p:spPr>
          <a:xfrm>
            <a:off x="9480036" y="4449618"/>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9" name="Picture 58">
            <a:hlinkClick r:id="" action="ppaction://hlinkshowjump?jump=endshow"/>
            <a:extLst>
              <a:ext uri="{FF2B5EF4-FFF2-40B4-BE49-F238E27FC236}">
                <a16:creationId xmlns:a16="http://schemas.microsoft.com/office/drawing/2014/main" id="{E358723B-2402-4426-90F1-EAAF40DAD713}"/>
              </a:ext>
            </a:extLst>
          </p:cNvPr>
          <p:cNvPicPr>
            <a:picLocks noChangeAspect="1"/>
          </p:cNvPicPr>
          <p:nvPr/>
        </p:nvPicPr>
        <p:blipFill>
          <a:blip r:embed="rId18"/>
          <a:stretch>
            <a:fillRect/>
          </a:stretch>
        </p:blipFill>
        <p:spPr>
          <a:xfrm>
            <a:off x="89371" y="6016808"/>
            <a:ext cx="720000" cy="692039"/>
          </a:xfrm>
          <a:prstGeom prst="rect">
            <a:avLst/>
          </a:prstGeom>
        </p:spPr>
      </p:pic>
    </p:spTree>
    <p:extLst>
      <p:ext uri="{BB962C8B-B14F-4D97-AF65-F5344CB8AC3E}">
        <p14:creationId xmlns:p14="http://schemas.microsoft.com/office/powerpoint/2010/main" val="243602468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heel(1)">
                                      <p:cBhvr>
                                        <p:cTn id="7" dur="2000"/>
                                        <p:tgtEl>
                                          <p:spTgt spid="6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heel(1)">
                                      <p:cBhvr>
                                        <p:cTn id="10" dur="2000"/>
                                        <p:tgtEl>
                                          <p:spTgt spid="6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heel(1)">
                                      <p:cBhvr>
                                        <p:cTn id="13" dur="2000"/>
                                        <p:tgtEl>
                                          <p:spTgt spid="6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heel(1)">
                                      <p:cBhvr>
                                        <p:cTn id="16" dur="2000"/>
                                        <p:tgtEl>
                                          <p:spTgt spid="5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heel(1)">
                                      <p:cBhvr>
                                        <p:cTn id="19"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0" grpId="0" animBg="1"/>
      <p:bldP spid="65" grpId="0" animBg="1"/>
      <p:bldP spid="58"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81C3165B-6527-4106-8EE3-A0D2F7DA4613}"/>
              </a:ext>
            </a:extLst>
          </p:cNvPr>
          <p:cNvPicPr>
            <a:picLocks noChangeAspect="1"/>
          </p:cNvPicPr>
          <p:nvPr/>
        </p:nvPicPr>
        <p:blipFill rotWithShape="1">
          <a:blip r:embed="rId3">
            <a:extLst>
              <a:ext uri="{28A0092B-C50C-407E-A947-70E740481C1C}">
                <a14:useLocalDpi xmlns:a14="http://schemas.microsoft.com/office/drawing/2010/main" val="0"/>
              </a:ext>
            </a:extLst>
          </a:blip>
          <a:srcRect l="7050" t="7170" r="7183" b="6974"/>
          <a:stretch/>
        </p:blipFill>
        <p:spPr>
          <a:xfrm>
            <a:off x="260945" y="545010"/>
            <a:ext cx="755214" cy="756000"/>
          </a:xfrm>
          <a:prstGeom prst="ellipse">
            <a:avLst/>
          </a:prstGeom>
        </p:spPr>
      </p:pic>
      <p:sp>
        <p:nvSpPr>
          <p:cNvPr id="96" name="Rectangle: Rounded Corners 95">
            <a:hlinkClick r:id="rId4" action="ppaction://hlinksldjump"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006B7B"/>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50" normalizeH="0" baseline="0" noProof="0" dirty="0">
                <a:ln>
                  <a:noFill/>
                </a:ln>
                <a:solidFill>
                  <a:prstClr val="white"/>
                </a:solidFill>
                <a:effectLst/>
                <a:uLnTx/>
                <a:uFillTx/>
                <a:latin typeface="Calibri" panose="020F0502020204030204"/>
                <a:ea typeface="+mn-ea"/>
                <a:cs typeface="+mn-cs"/>
              </a:rPr>
              <a:t>Five Rolling Stock standards have been published in the June 2022 standards catalogue. </a:t>
            </a:r>
          </a:p>
        </p:txBody>
      </p:sp>
      <p:pic>
        <p:nvPicPr>
          <p:cNvPr id="16" name="Picture 15">
            <a:hlinkClick r:id="rId5" action="ppaction://hlinksldjump" highlightClick="1"/>
            <a:extLst>
              <a:ext uri="{FF2B5EF4-FFF2-40B4-BE49-F238E27FC236}">
                <a16:creationId xmlns:a16="http://schemas.microsoft.com/office/drawing/2014/main" id="{D1F4319B-5E47-4B42-BD9E-9E9176A426B3}"/>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13" name="Picture 12">
            <a:hlinkClick r:id="rId7"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8"/>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46" name="Rectangle: Rounded Corners 45">
            <a:hlinkClick r:id="rId9" action="ppaction://hlinksldjump"/>
            <a:extLst>
              <a:ext uri="{FF2B5EF4-FFF2-40B4-BE49-F238E27FC236}">
                <a16:creationId xmlns:a16="http://schemas.microsoft.com/office/drawing/2014/main" id="{18726607-EFC3-4BB2-9237-327C14E3AA4F}"/>
              </a:ext>
            </a:extLst>
          </p:cNvPr>
          <p:cNvSpPr/>
          <p:nvPr/>
        </p:nvSpPr>
        <p:spPr>
          <a:xfrm>
            <a:off x="1074000" y="1372866"/>
            <a:ext cx="10044000" cy="720000"/>
          </a:xfrm>
          <a:prstGeom prst="roundRect">
            <a:avLst>
              <a:gd name="adj" fmla="val 29813"/>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marL="2151063" marR="0" lvl="0" indent="-2151063"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RIS-8273-RST Issue 1 -	Assessment of Compatibility of Rolling Stock and Infrastructure – Gauging and  Stepping Distances</a:t>
            </a:r>
          </a:p>
        </p:txBody>
      </p:sp>
      <p:sp>
        <p:nvSpPr>
          <p:cNvPr id="19" name="Rectangle: Rounded Corners 18">
            <a:hlinkClick r:id="rId10" action="ppaction://hlinksldjump"/>
            <a:extLst>
              <a:ext uri="{FF2B5EF4-FFF2-40B4-BE49-F238E27FC236}">
                <a16:creationId xmlns:a16="http://schemas.microsoft.com/office/drawing/2014/main" id="{4095474E-86EC-48B8-B489-0EB0C6031767}"/>
              </a:ext>
            </a:extLst>
          </p:cNvPr>
          <p:cNvSpPr/>
          <p:nvPr/>
        </p:nvSpPr>
        <p:spPr>
          <a:xfrm>
            <a:off x="1040100" y="2285651"/>
            <a:ext cx="10044000" cy="720000"/>
          </a:xfrm>
          <a:prstGeom prst="roundRect">
            <a:avLst>
              <a:gd name="adj" fmla="val 29813"/>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GMRT2173 Issue 4 -  Size of Vehicles and Position of Equipment</a:t>
            </a:r>
          </a:p>
        </p:txBody>
      </p:sp>
      <p:sp>
        <p:nvSpPr>
          <p:cNvPr id="26" name="Rectangle: Rounded Corners 25">
            <a:hlinkClick r:id="rId11" action="ppaction://hlinksldjump"/>
            <a:extLst>
              <a:ext uri="{FF2B5EF4-FFF2-40B4-BE49-F238E27FC236}">
                <a16:creationId xmlns:a16="http://schemas.microsoft.com/office/drawing/2014/main" id="{1B57BA07-32BA-42FF-B42A-F90CBCEEF87B}"/>
              </a:ext>
            </a:extLst>
          </p:cNvPr>
          <p:cNvSpPr/>
          <p:nvPr/>
        </p:nvSpPr>
        <p:spPr>
          <a:xfrm>
            <a:off x="1040100" y="3198436"/>
            <a:ext cx="10044000" cy="720000"/>
          </a:xfrm>
          <a:prstGeom prst="roundRect">
            <a:avLst>
              <a:gd name="adj" fmla="val 29813"/>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RIS-2773-RST Issue 2 - Format and Methods for Defining Vehicle Gauging Data</a:t>
            </a:r>
          </a:p>
        </p:txBody>
      </p:sp>
      <p:sp>
        <p:nvSpPr>
          <p:cNvPr id="28" name="Rectangle: Rounded Corners 27">
            <a:hlinkClick r:id="rId12" action="ppaction://hlinksldjump"/>
            <a:extLst>
              <a:ext uri="{FF2B5EF4-FFF2-40B4-BE49-F238E27FC236}">
                <a16:creationId xmlns:a16="http://schemas.microsoft.com/office/drawing/2014/main" id="{E4EB20AE-A259-43C7-9AEB-A25E64D78591}"/>
              </a:ext>
            </a:extLst>
          </p:cNvPr>
          <p:cNvSpPr/>
          <p:nvPr/>
        </p:nvSpPr>
        <p:spPr>
          <a:xfrm>
            <a:off x="1040100" y="4111221"/>
            <a:ext cx="10044000" cy="720000"/>
          </a:xfrm>
          <a:prstGeom prst="roundRect">
            <a:avLst>
              <a:gd name="adj" fmla="val 29813"/>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RIS-2711-RST Issue 2  - Rail Vehicle Lettered Differential Speeds Clarification </a:t>
            </a:r>
          </a:p>
        </p:txBody>
      </p:sp>
      <p:sp>
        <p:nvSpPr>
          <p:cNvPr id="30" name="Rectangle: Rounded Corners 29">
            <a:hlinkClick r:id="rId13" action="ppaction://hlinksldjump"/>
            <a:extLst>
              <a:ext uri="{FF2B5EF4-FFF2-40B4-BE49-F238E27FC236}">
                <a16:creationId xmlns:a16="http://schemas.microsoft.com/office/drawing/2014/main" id="{4C5B4644-ED1C-455E-B03E-431912EBA0B0}"/>
              </a:ext>
            </a:extLst>
          </p:cNvPr>
          <p:cNvSpPr/>
          <p:nvPr/>
        </p:nvSpPr>
        <p:spPr>
          <a:xfrm>
            <a:off x="1040100" y="5024007"/>
            <a:ext cx="10044000" cy="720000"/>
          </a:xfrm>
          <a:prstGeom prst="roundRect">
            <a:avLst>
              <a:gd name="adj" fmla="val 29813"/>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GMGN2571 Issue 2 - Storage and Recommissioning of Rail Vehicles </a:t>
            </a:r>
          </a:p>
        </p:txBody>
      </p:sp>
      <p:sp>
        <p:nvSpPr>
          <p:cNvPr id="34" name="Title 1">
            <a:extLst>
              <a:ext uri="{FF2B5EF4-FFF2-40B4-BE49-F238E27FC236}">
                <a16:creationId xmlns:a16="http://schemas.microsoft.com/office/drawing/2014/main" id="{CF3AA33D-F524-43B8-920E-FF37105815CF}"/>
              </a:ext>
            </a:extLst>
          </p:cNvPr>
          <p:cNvSpPr txBox="1">
            <a:spLocks/>
          </p:cNvSpPr>
          <p:nvPr/>
        </p:nvSpPr>
        <p:spPr>
          <a:xfrm>
            <a:off x="2402723" y="579132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14"/>
          <a:stretch>
            <a:fillRect/>
          </a:stretch>
        </p:blipFill>
        <p:spPr>
          <a:xfrm>
            <a:off x="89371" y="6016808"/>
            <a:ext cx="720000" cy="692039"/>
          </a:xfrm>
          <a:prstGeom prst="rect">
            <a:avLst/>
          </a:prstGeom>
        </p:spPr>
      </p:pic>
    </p:spTree>
    <p:extLst>
      <p:ext uri="{BB962C8B-B14F-4D97-AF65-F5344CB8AC3E}">
        <p14:creationId xmlns:p14="http://schemas.microsoft.com/office/powerpoint/2010/main" val="3665457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advClick="0">
        <p159:morph option="byObject"/>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RIS-8273-RST Issue 1 -	Assessment of Compatibility of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Rolling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Stock and Infrastructure –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Gauging and  Stepping Distances</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330719"/>
            <a:ext cx="10065867"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defRPr/>
            </a:pPr>
            <a:r>
              <a:rPr kumimoji="0" lang="en-GB" sz="1800" b="1" i="0" u="none" strike="noStrike" kern="1200" cap="none" spc="-30" normalizeH="0" baseline="0" noProof="0" dirty="0">
                <a:ln>
                  <a:noFill/>
                </a:ln>
                <a:solidFill>
                  <a:prstClr val="black"/>
                </a:solidFill>
                <a:effectLst/>
                <a:uLnTx/>
                <a:uFillTx/>
                <a:latin typeface="Calibri" panose="020F0502020204030204"/>
                <a:ea typeface="+mn-ea"/>
                <a:cs typeface="+mn-cs"/>
              </a:rPr>
              <a:t>Overview – </a:t>
            </a: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RIS-8273-RST sets out the compatibility process for checking</a:t>
            </a:r>
            <a:b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gauge clearance and for assessing stepping distances; this forms part of the</a:t>
            </a:r>
            <a:b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route compatibility assessment detailed in RIS-8270-RST. </a:t>
            </a:r>
          </a:p>
          <a:p>
            <a:pPr>
              <a:spcAft>
                <a:spcPts val="600"/>
              </a:spcAft>
              <a:defRPr/>
            </a:pP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This new standard replaces GERT8273 as the compatibility process is no</a:t>
            </a:r>
            <a:b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longer in scope of a Railway Group Standard. The technical processes and</a:t>
            </a:r>
            <a:b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requirements for checking gauge compatibility and assessing stepping</a:t>
            </a:r>
            <a:b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distances have not been changed, but rationale has been added to explain</a:t>
            </a:r>
            <a:b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b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the ‘why’ as well as the ‘what’. </a:t>
            </a:r>
          </a:p>
          <a:p>
            <a:pPr>
              <a:spcAft>
                <a:spcPts val="600"/>
              </a:spcAft>
              <a:defRPr/>
            </a:pP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Additional guidance has also been provided, some from GEGN8573, some from the findings of R&amp;D project T1166 ‘Minimising the impact of ‘high and tight’ platforms on the overall PTI step/gap dimensions‘, some from </a:t>
            </a:r>
            <a:r>
              <a:rPr lang="en-GB" spc="-30" dirty="0">
                <a:solidFill>
                  <a:prstClr val="black"/>
                </a:solidFill>
              </a:rPr>
              <a:t>RIS-7016-INS (Information on gap-fillers) and some has been specifically developed on </a:t>
            </a: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the assessment of stepping distances. </a:t>
            </a:r>
          </a:p>
          <a:p>
            <a:pPr>
              <a:spcAft>
                <a:spcPts val="600"/>
              </a:spcAft>
              <a:defRPr/>
            </a:pPr>
            <a:r>
              <a:rPr lang="en-GB" b="1" spc="-30" dirty="0">
                <a:solidFill>
                  <a:prstClr val="black"/>
                </a:solidFill>
                <a:latin typeface="Calibri" panose="020F0502020204030204"/>
              </a:rPr>
              <a:t>Benefits – </a:t>
            </a:r>
            <a:r>
              <a:rPr lang="en-GB" spc="-30" dirty="0">
                <a:solidFill>
                  <a:prstClr val="black"/>
                </a:solidFill>
                <a:latin typeface="Calibri" panose="020F0502020204030204"/>
              </a:rPr>
              <a:t>This is part of a suite of standards changes which includes GMRT2173 </a:t>
            </a:r>
            <a:r>
              <a:rPr lang="en-GB" spc="-30" dirty="0" err="1">
                <a:solidFill>
                  <a:prstClr val="black"/>
                </a:solidFill>
                <a:latin typeface="Calibri" panose="020F0502020204030204"/>
              </a:rPr>
              <a:t>iss</a:t>
            </a:r>
            <a:r>
              <a:rPr lang="en-GB" spc="-30" dirty="0">
                <a:solidFill>
                  <a:prstClr val="black"/>
                </a:solidFill>
                <a:latin typeface="Calibri" panose="020F0502020204030204"/>
              </a:rPr>
              <a:t> 4 and RIS-2773-RST </a:t>
            </a:r>
            <a:r>
              <a:rPr lang="en-GB" spc="-30" dirty="0" err="1">
                <a:solidFill>
                  <a:prstClr val="black"/>
                </a:solidFill>
                <a:latin typeface="Calibri" panose="020F0502020204030204"/>
              </a:rPr>
              <a:t>iss</a:t>
            </a:r>
            <a:r>
              <a:rPr lang="en-GB" spc="-30" dirty="0">
                <a:solidFill>
                  <a:prstClr val="black"/>
                </a:solidFill>
                <a:latin typeface="Calibri" panose="020F0502020204030204"/>
              </a:rPr>
              <a:t> 2, with an overall benefit of approximately £1.5M over 5 years. This standard will Improve the management of the PTI, reducing the risk of slips, trips and falls and improve performance by reducing dwell times.</a:t>
            </a:r>
            <a:endParaRPr kumimoji="0" lang="en-GB" sz="800" i="0" u="none" strike="noStrike" kern="1200" cap="none" spc="-30" normalizeH="0" baseline="0" noProof="0" dirty="0">
              <a:ln>
                <a:noFill/>
              </a:ln>
              <a:solidFill>
                <a:prstClr val="black"/>
              </a:solidFill>
              <a:effectLst/>
              <a:uLnTx/>
              <a:uFillTx/>
              <a:latin typeface="Calibri" panose="020F0502020204030204"/>
              <a:ea typeface="+mn-ea"/>
              <a:cs typeface="+mn-cs"/>
            </a:endParaRPr>
          </a:p>
          <a:p>
            <a:pPr>
              <a:spcAft>
                <a:spcPts val="600"/>
              </a:spcAft>
              <a:defRPr/>
            </a:pPr>
            <a:endParaRPr kumimoji="0" lang="en-GB" sz="800" b="1" i="0" u="none" strike="noStrike" kern="1200" cap="none" spc="-30" normalizeH="0" baseline="0" noProof="0" dirty="0">
              <a:ln>
                <a:noFill/>
              </a:ln>
              <a:solidFill>
                <a:prstClr val="black"/>
              </a:solidFill>
              <a:effectLst/>
              <a:uLnTx/>
              <a:uFillTx/>
              <a:latin typeface="Calibri" panose="020F0502020204030204"/>
              <a:ea typeface="+mn-ea"/>
              <a:cs typeface="+mn-cs"/>
            </a:endParaRPr>
          </a:p>
          <a:p>
            <a:pPr>
              <a:spcAft>
                <a:spcPts val="600"/>
              </a:spcAft>
              <a:defRPr/>
            </a:pPr>
            <a:r>
              <a:rPr kumimoji="0" lang="en-GB" sz="1800" b="1" i="0" u="none" strike="noStrike" kern="1200" cap="none" spc="-30" normalizeH="0" baseline="0" noProof="0" dirty="0">
                <a:ln>
                  <a:noFill/>
                </a:ln>
                <a:solidFill>
                  <a:prstClr val="black"/>
                </a:solidFill>
                <a:effectLst/>
                <a:uLnTx/>
                <a:uFillTx/>
                <a:latin typeface="Calibri" panose="020F0502020204030204"/>
                <a:ea typeface="+mn-ea"/>
                <a:cs typeface="+mn-cs"/>
              </a:rPr>
              <a:t>Audience – </a:t>
            </a:r>
            <a:r>
              <a:rPr lang="en-GB" sz="1800" spc="-30" dirty="0">
                <a:solidFill>
                  <a:srgbClr val="414043"/>
                </a:solidFill>
                <a:effectLst/>
                <a:latin typeface="Calibri" panose="020F0502020204030204" pitchFamily="34" charset="0"/>
                <a:ea typeface="Calibri" panose="020F0502020204030204" pitchFamily="34" charset="0"/>
                <a:cs typeface="Times New Roman" panose="02020603050405020304" pitchFamily="18" charset="0"/>
              </a:rPr>
              <a:t>A route compatibility assessment is required whenever a change is made to infrastructure, rolling stock or operations. This standard is therefore relevant to IMs , RUs as well as infrastructure project teams. </a:t>
            </a:r>
            <a:endParaRPr kumimoji="0" lang="en-GB" sz="1800" i="0" u="none" strike="noStrike" kern="1200" cap="none" normalizeH="0" baseline="0" noProof="0" dirty="0">
              <a:ln>
                <a:noFill/>
              </a:ln>
              <a:solidFill>
                <a:prstClr val="black"/>
              </a:solidFill>
              <a:effectLst/>
              <a:uLnTx/>
              <a:uFillTx/>
              <a:latin typeface="Calibri" panose="020F0502020204030204"/>
              <a:ea typeface="+mn-ea"/>
              <a:cs typeface="+mn-cs"/>
            </a:endParaRPr>
          </a:p>
        </p:txBody>
      </p:sp>
      <p:pic>
        <p:nvPicPr>
          <p:cNvPr id="26" name="Picture 25">
            <a:hlinkClick r:id="rId5"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6"/>
          <a:stretch>
            <a:fillRect/>
          </a:stretch>
        </p:blipFill>
        <p:spPr>
          <a:xfrm>
            <a:off x="11272545" y="5987813"/>
            <a:ext cx="755970" cy="755970"/>
          </a:xfrm>
          <a:prstGeom prst="rect">
            <a:avLst/>
          </a:prstGeom>
        </p:spPr>
      </p:pic>
      <p:pic>
        <p:nvPicPr>
          <p:cNvPr id="27" name="Picture 26">
            <a:hlinkClick r:id="rId7"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8"/>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8" name="Rectangle: Rounded Corners 37">
            <a:extLst>
              <a:ext uri="{FF2B5EF4-FFF2-40B4-BE49-F238E27FC236}">
                <a16:creationId xmlns:a16="http://schemas.microsoft.com/office/drawing/2014/main" id="{292244ED-13B8-4D60-8C50-5FF5821548D7}"/>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9"/>
          <a:stretch>
            <a:fillRect/>
          </a:stretch>
        </p:blipFill>
        <p:spPr>
          <a:xfrm>
            <a:off x="10395930" y="542761"/>
            <a:ext cx="755970" cy="755970"/>
          </a:xfrm>
          <a:prstGeom prst="rect">
            <a:avLst/>
          </a:prstGeom>
        </p:spPr>
      </p:pic>
      <p:pic>
        <p:nvPicPr>
          <p:cNvPr id="20" name="Picture 19" descr="Icon&#10;&#10;Description automatically generated">
            <a:extLst>
              <a:ext uri="{FF2B5EF4-FFF2-40B4-BE49-F238E27FC236}">
                <a16:creationId xmlns:a16="http://schemas.microsoft.com/office/drawing/2014/main" id="{E86E8302-9272-4CAE-A8BA-A44D57AB2BD5}"/>
              </a:ext>
            </a:extLst>
          </p:cNvPr>
          <p:cNvPicPr>
            <a:picLocks noChangeAspect="1"/>
          </p:cNvPicPr>
          <p:nvPr/>
        </p:nvPicPr>
        <p:blipFill rotWithShape="1">
          <a:blip r:embed="rId10">
            <a:extLst>
              <a:ext uri="{28A0092B-C50C-407E-A947-70E740481C1C}">
                <a14:useLocalDpi xmlns:a14="http://schemas.microsoft.com/office/drawing/2010/main" val="0"/>
              </a:ext>
            </a:extLst>
          </a:blip>
          <a:srcRect l="7050" t="7170" r="7183" b="6974"/>
          <a:stretch/>
        </p:blipFill>
        <p:spPr>
          <a:xfrm>
            <a:off x="260945" y="545010"/>
            <a:ext cx="755214" cy="756000"/>
          </a:xfrm>
          <a:prstGeom prst="ellipse">
            <a:avLst/>
          </a:prstGeom>
        </p:spPr>
      </p:pic>
      <p:grpSp>
        <p:nvGrpSpPr>
          <p:cNvPr id="4" name="Group 3">
            <a:extLst>
              <a:ext uri="{FF2B5EF4-FFF2-40B4-BE49-F238E27FC236}">
                <a16:creationId xmlns:a16="http://schemas.microsoft.com/office/drawing/2014/main" id="{3CED491C-4A03-473F-B275-1A655E13E5E6}"/>
              </a:ext>
            </a:extLst>
          </p:cNvPr>
          <p:cNvGrpSpPr/>
          <p:nvPr/>
        </p:nvGrpSpPr>
        <p:grpSpPr>
          <a:xfrm>
            <a:off x="8068792" y="1438444"/>
            <a:ext cx="3124449" cy="2195356"/>
            <a:chOff x="8068792" y="1438444"/>
            <a:chExt cx="3124449" cy="2195356"/>
          </a:xfrm>
        </p:grpSpPr>
        <p:pic>
          <p:nvPicPr>
            <p:cNvPr id="2" name="Picture 1">
              <a:extLst>
                <a:ext uri="{FF2B5EF4-FFF2-40B4-BE49-F238E27FC236}">
                  <a16:creationId xmlns:a16="http://schemas.microsoft.com/office/drawing/2014/main" id="{49BE696A-05C2-4CE1-A0DE-BD0BD3AEBE68}"/>
                </a:ext>
              </a:extLst>
            </p:cNvPr>
            <p:cNvPicPr>
              <a:picLocks noChangeAspect="1"/>
            </p:cNvPicPr>
            <p:nvPr/>
          </p:nvPicPr>
          <p:blipFill>
            <a:blip r:embed="rId11"/>
            <a:stretch>
              <a:fillRect/>
            </a:stretch>
          </p:blipFill>
          <p:spPr>
            <a:xfrm>
              <a:off x="8068792" y="1438444"/>
              <a:ext cx="3124449" cy="2195356"/>
            </a:xfrm>
            <a:prstGeom prst="rect">
              <a:avLst/>
            </a:prstGeom>
          </p:spPr>
        </p:pic>
        <p:sp>
          <p:nvSpPr>
            <p:cNvPr id="3" name="Oval 2">
              <a:extLst>
                <a:ext uri="{FF2B5EF4-FFF2-40B4-BE49-F238E27FC236}">
                  <a16:creationId xmlns:a16="http://schemas.microsoft.com/office/drawing/2014/main" id="{B78229CA-FD33-4661-BFC6-90A6D7DFBCF3}"/>
                </a:ext>
              </a:extLst>
            </p:cNvPr>
            <p:cNvSpPr/>
            <p:nvPr/>
          </p:nvSpPr>
          <p:spPr>
            <a:xfrm>
              <a:off x="9140078" y="2604276"/>
              <a:ext cx="576000" cy="5760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DB5186CF-5FD3-40D9-A319-2F9D2FDE5265}"/>
              </a:ext>
            </a:extLst>
          </p:cNvPr>
          <p:cNvGrpSpPr/>
          <p:nvPr/>
        </p:nvGrpSpPr>
        <p:grpSpPr>
          <a:xfrm>
            <a:off x="262400" y="2964625"/>
            <a:ext cx="720000" cy="720000"/>
            <a:chOff x="262400" y="2964625"/>
            <a:chExt cx="720000" cy="720000"/>
          </a:xfrm>
        </p:grpSpPr>
        <p:sp>
          <p:nvSpPr>
            <p:cNvPr id="52" name="Rectangle: Rounded Corners 51">
              <a:extLst>
                <a:ext uri="{FF2B5EF4-FFF2-40B4-BE49-F238E27FC236}">
                  <a16:creationId xmlns:a16="http://schemas.microsoft.com/office/drawing/2014/main" id="{8597BFA5-FE91-4FA0-A4A4-7A90F8914759}"/>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AAE066A5-DE3C-4666-867A-BF6A151CE6AA}"/>
                </a:ext>
              </a:extLst>
            </p:cNvPr>
            <p:cNvGrpSpPr/>
            <p:nvPr/>
          </p:nvGrpSpPr>
          <p:grpSpPr>
            <a:xfrm>
              <a:off x="277476" y="2964625"/>
              <a:ext cx="686637" cy="681983"/>
              <a:chOff x="277476" y="2964625"/>
              <a:chExt cx="686637" cy="681983"/>
            </a:xfrm>
          </p:grpSpPr>
          <p:pic>
            <p:nvPicPr>
              <p:cNvPr id="13" name="Graphic 12" descr="Teacher with solid fill">
                <a:extLst>
                  <a:ext uri="{FF2B5EF4-FFF2-40B4-BE49-F238E27FC236}">
                    <a16:creationId xmlns:a16="http://schemas.microsoft.com/office/drawing/2014/main" id="{6135DA0C-BA8D-4EA5-B24F-1B0EECACE5F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7476" y="2964625"/>
                <a:ext cx="613480" cy="613480"/>
              </a:xfrm>
              <a:prstGeom prst="rect">
                <a:avLst/>
              </a:prstGeom>
            </p:spPr>
          </p:pic>
          <p:sp>
            <p:nvSpPr>
              <p:cNvPr id="53" name="TextBox 52">
                <a:extLst>
                  <a:ext uri="{FF2B5EF4-FFF2-40B4-BE49-F238E27FC236}">
                    <a16:creationId xmlns:a16="http://schemas.microsoft.com/office/drawing/2014/main" id="{EE8BABB9-3F20-4B85-B8A0-A462C148D6D5}"/>
                  </a:ext>
                </a:extLst>
              </p:cNvPr>
              <p:cNvSpPr txBox="1"/>
              <p:nvPr/>
            </p:nvSpPr>
            <p:spPr>
              <a:xfrm>
                <a:off x="310839" y="3384998"/>
                <a:ext cx="653274"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Projects</a:t>
                </a:r>
              </a:p>
            </p:txBody>
          </p:sp>
        </p:grpSp>
      </p:grpSp>
      <p:pic>
        <p:nvPicPr>
          <p:cNvPr id="21" name="Picture 20">
            <a:hlinkClick r:id="" action="ppaction://hlinkshowjump?jump=endshow"/>
            <a:extLst>
              <a:ext uri="{FF2B5EF4-FFF2-40B4-BE49-F238E27FC236}">
                <a16:creationId xmlns:a16="http://schemas.microsoft.com/office/drawing/2014/main" id="{95C61FE1-E621-4F39-9192-7B06B97E7EBA}"/>
              </a:ext>
            </a:extLst>
          </p:cNvPr>
          <p:cNvPicPr>
            <a:picLocks noChangeAspect="1"/>
          </p:cNvPicPr>
          <p:nvPr/>
        </p:nvPicPr>
        <p:blipFill>
          <a:blip r:embed="rId14"/>
          <a:stretch>
            <a:fillRect/>
          </a:stretch>
        </p:blipFill>
        <p:spPr>
          <a:xfrm>
            <a:off x="89371" y="6016808"/>
            <a:ext cx="720000" cy="692039"/>
          </a:xfrm>
          <a:prstGeom prst="rect">
            <a:avLst/>
          </a:prstGeom>
        </p:spPr>
      </p:pic>
    </p:spTree>
    <p:extLst>
      <p:ext uri="{BB962C8B-B14F-4D97-AF65-F5344CB8AC3E}">
        <p14:creationId xmlns:p14="http://schemas.microsoft.com/office/powerpoint/2010/main" val="184148643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GMRT2173 Issue 4 -  Size of Vehicles and Position of Equipment</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330719"/>
            <a:ext cx="10179413"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0" lang="en-GB" sz="1800" b="1" i="0" u="none" strike="noStrike" kern="1200" cap="none" spc="-30" normalizeH="0" baseline="0" noProof="0" dirty="0">
                <a:ln>
                  <a:noFill/>
                </a:ln>
                <a:solidFill>
                  <a:prstClr val="black"/>
                </a:solidFill>
                <a:effectLst/>
                <a:uLnTx/>
                <a:uFillTx/>
                <a:latin typeface="Calibri" panose="020F0502020204030204"/>
                <a:ea typeface="+mn-ea"/>
                <a:cs typeface="+mn-cs"/>
              </a:rPr>
              <a:t>Overview – </a:t>
            </a:r>
            <a:r>
              <a:rPr lang="en-GB" sz="1800" b="0" i="0" u="none" strike="noStrike" spc="-30" baseline="0" dirty="0">
                <a:solidFill>
                  <a:srgbClr val="000000"/>
                </a:solidFill>
              </a:rPr>
              <a:t>GMRT2173 sets out National Technical Rules, as mandated in the National Technical Specification Notices (NTSNs), related to the size of vehicles and position of equipment for mainline rolling stock on the GB network. </a:t>
            </a:r>
          </a:p>
          <a:p>
            <a:r>
              <a:rPr lang="en-GB" spc="-30" dirty="0">
                <a:solidFill>
                  <a:srgbClr val="000000"/>
                </a:solidFill>
              </a:rPr>
              <a:t>The changes in issue four include –</a:t>
            </a:r>
          </a:p>
          <a:p>
            <a:pPr marL="180975" indent="-180975">
              <a:buFont typeface="Arial" panose="020B0604020202020204" pitchFamily="34" charset="0"/>
              <a:buChar char="•"/>
            </a:pPr>
            <a:r>
              <a:rPr lang="en-GB" spc="-30" dirty="0">
                <a:solidFill>
                  <a:srgbClr val="000000"/>
                </a:solidFill>
              </a:rPr>
              <a:t>The requirements for the compatibility of </a:t>
            </a:r>
            <a:r>
              <a:rPr lang="en-GB" spc="-30" dirty="0" err="1">
                <a:solidFill>
                  <a:srgbClr val="000000"/>
                </a:solidFill>
              </a:rPr>
              <a:t>tripcocks</a:t>
            </a:r>
            <a:r>
              <a:rPr lang="en-GB" spc="-30" dirty="0">
                <a:solidFill>
                  <a:srgbClr val="000000"/>
                </a:solidFill>
              </a:rPr>
              <a:t> and collector </a:t>
            </a:r>
            <a:r>
              <a:rPr lang="en-GB" spc="-30" dirty="0" err="1">
                <a:solidFill>
                  <a:srgbClr val="000000"/>
                </a:solidFill>
              </a:rPr>
              <a:t>shoegear</a:t>
            </a:r>
            <a:r>
              <a:rPr lang="en-GB" spc="-30" dirty="0">
                <a:solidFill>
                  <a:srgbClr val="000000"/>
                </a:solidFill>
              </a:rPr>
              <a:t> with infrastructure have been moved to GERT8073.</a:t>
            </a:r>
          </a:p>
          <a:p>
            <a:pPr marL="180975" indent="-180975">
              <a:buFont typeface="Arial" panose="020B0604020202020204" pitchFamily="34" charset="0"/>
              <a:buChar char="•"/>
            </a:pPr>
            <a:r>
              <a:rPr lang="en-GB" spc="-30" dirty="0">
                <a:solidFill>
                  <a:srgbClr val="000000"/>
                </a:solidFill>
              </a:rPr>
              <a:t>The maximum vehicle overhang length has been increased to 4.2m to align with the limit set out in the NTSN.</a:t>
            </a:r>
          </a:p>
          <a:p>
            <a:pPr marL="180975" indent="-180975">
              <a:buFont typeface="Arial" panose="020B0604020202020204" pitchFamily="34" charset="0"/>
              <a:buChar char="•"/>
            </a:pPr>
            <a:r>
              <a:rPr lang="en-GB" spc="-30" dirty="0">
                <a:solidFill>
                  <a:srgbClr val="000000"/>
                </a:solidFill>
              </a:rPr>
              <a:t>Guidance on T1196 and the calculator for creating infrastructure gauges for pantographs has been added</a:t>
            </a:r>
            <a:br>
              <a:rPr lang="en-GB" spc="-30" dirty="0">
                <a:solidFill>
                  <a:srgbClr val="000000"/>
                </a:solidFill>
              </a:rPr>
            </a:br>
            <a:r>
              <a:rPr lang="en-GB" spc="-30" dirty="0">
                <a:solidFill>
                  <a:srgbClr val="000000"/>
                </a:solidFill>
              </a:rPr>
              <a:t>as a new appendix in GMRT2173.</a:t>
            </a:r>
          </a:p>
          <a:p>
            <a:pPr marL="180975" indent="-180975">
              <a:buFont typeface="Arial" panose="020B0604020202020204" pitchFamily="34" charset="0"/>
              <a:buChar char="•"/>
            </a:pPr>
            <a:r>
              <a:rPr lang="en-GB" spc="-30" dirty="0">
                <a:solidFill>
                  <a:srgbClr val="000000"/>
                </a:solidFill>
              </a:rPr>
              <a:t>Rationale has been added to the requirements to explain the ‘why’ as well as the ‘what’.</a:t>
            </a:r>
          </a:p>
          <a:p>
            <a:endParaRPr lang="en-GB" sz="400" spc="-30" dirty="0">
              <a:solidFill>
                <a:srgbClr val="000000"/>
              </a:solidFill>
            </a:endParaRPr>
          </a:p>
          <a:p>
            <a:pPr marL="2424113">
              <a:spcAft>
                <a:spcPts val="600"/>
              </a:spcAft>
              <a:defRPr/>
            </a:pPr>
            <a:endParaRPr lang="en-GB" sz="400" b="1" spc="-30" dirty="0">
              <a:solidFill>
                <a:prstClr val="black"/>
              </a:solidFill>
              <a:latin typeface="Calibri" panose="020F0502020204030204"/>
            </a:endParaRPr>
          </a:p>
          <a:p>
            <a:pPr marL="2509838">
              <a:spcAft>
                <a:spcPts val="600"/>
              </a:spcAft>
              <a:defRPr/>
            </a:pPr>
            <a:r>
              <a:rPr lang="en-GB" b="1" spc="-30" dirty="0">
                <a:solidFill>
                  <a:prstClr val="black"/>
                </a:solidFill>
                <a:latin typeface="Calibri" panose="020F0502020204030204"/>
              </a:rPr>
              <a:t>Benefits – </a:t>
            </a:r>
            <a:r>
              <a:rPr lang="en-GB" spc="-30" dirty="0">
                <a:solidFill>
                  <a:prstClr val="black"/>
                </a:solidFill>
                <a:latin typeface="Calibri" panose="020F0502020204030204"/>
              </a:rPr>
              <a:t>This is part of a suite of standards changes which includes RIS-8273-RST Issue 1 and RIS-2773-RST issue 2, with an overall benefit of approximately £1.5M over 5 years. The introduction of a calculator for infrastructure gauges for pantographs can be used as a tool to facilitate the process for pantograph gauging.</a:t>
            </a:r>
            <a:endParaRPr kumimoji="0" lang="en-GB" sz="800" i="0" u="none" strike="noStrike" kern="1200" cap="none" spc="-30" normalizeH="0" baseline="0" noProof="0" dirty="0">
              <a:ln>
                <a:noFill/>
              </a:ln>
              <a:solidFill>
                <a:prstClr val="black"/>
              </a:solidFill>
              <a:effectLst/>
              <a:uLnTx/>
              <a:uFillTx/>
              <a:latin typeface="Calibri" panose="020F0502020204030204"/>
              <a:ea typeface="+mn-ea"/>
              <a:cs typeface="+mn-cs"/>
            </a:endParaRPr>
          </a:p>
          <a:p>
            <a:pPr marL="2509838">
              <a:spcAft>
                <a:spcPts val="600"/>
              </a:spcAft>
              <a:defRPr/>
            </a:pPr>
            <a:endParaRPr kumimoji="0" lang="en-GB" sz="400" b="1" i="0" u="none" strike="noStrike" kern="1200" cap="none" spc="-30" normalizeH="0" baseline="0" noProof="0" dirty="0">
              <a:ln>
                <a:noFill/>
              </a:ln>
              <a:solidFill>
                <a:prstClr val="black"/>
              </a:solidFill>
              <a:effectLst/>
              <a:uLnTx/>
              <a:uFillTx/>
              <a:latin typeface="Calibri" panose="020F0502020204030204"/>
              <a:ea typeface="+mn-ea"/>
              <a:cs typeface="+mn-cs"/>
            </a:endParaRPr>
          </a:p>
          <a:p>
            <a:pPr marL="2509838" algn="l"/>
            <a:r>
              <a:rPr kumimoji="0" lang="en-GB" sz="1800" b="1" i="0" u="none" strike="noStrike" kern="1200" cap="none" spc="-30" normalizeH="0" baseline="0" noProof="0" dirty="0">
                <a:ln>
                  <a:noFill/>
                </a:ln>
                <a:solidFill>
                  <a:prstClr val="black"/>
                </a:solidFill>
                <a:effectLst/>
                <a:uLnTx/>
                <a:uFillTx/>
                <a:latin typeface="Calibri" panose="020F0502020204030204"/>
                <a:ea typeface="+mn-ea"/>
                <a:cs typeface="+mn-cs"/>
              </a:rPr>
              <a:t>Audience – </a:t>
            </a:r>
            <a:r>
              <a:rPr lang="en-GB" sz="1800" b="0" i="0" u="none" strike="noStrike" baseline="0" dirty="0">
                <a:solidFill>
                  <a:srgbClr val="000000"/>
                </a:solidFill>
                <a:latin typeface="Calibri" panose="020F0502020204030204" pitchFamily="34" charset="0"/>
              </a:rPr>
              <a:t> This document is applicable to Infrastructure Managers, Railway Undertakings and projects working on rolling stock and infrastructure.</a:t>
            </a:r>
            <a:endPar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endParaRP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8" name="Rectangle: Rounded Corners 37">
            <a:extLst>
              <a:ext uri="{FF2B5EF4-FFF2-40B4-BE49-F238E27FC236}">
                <a16:creationId xmlns:a16="http://schemas.microsoft.com/office/drawing/2014/main" id="{292244ED-13B8-4D60-8C50-5FF5821548D7}"/>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pic>
        <p:nvPicPr>
          <p:cNvPr id="22" name="Picture 21">
            <a:hlinkClick r:id="rId8"/>
            <a:extLst>
              <a:ext uri="{FF2B5EF4-FFF2-40B4-BE49-F238E27FC236}">
                <a16:creationId xmlns:a16="http://schemas.microsoft.com/office/drawing/2014/main" id="{28BF2077-600C-4323-B7B7-25758286D64D}"/>
              </a:ext>
            </a:extLst>
          </p:cNvPr>
          <p:cNvPicPr>
            <a:picLocks noChangeAspect="1"/>
          </p:cNvPicPr>
          <p:nvPr/>
        </p:nvPicPr>
        <p:blipFill>
          <a:blip r:embed="rId9"/>
          <a:stretch>
            <a:fillRect/>
          </a:stretch>
        </p:blipFill>
        <p:spPr>
          <a:xfrm>
            <a:off x="10395930" y="542761"/>
            <a:ext cx="755970" cy="755970"/>
          </a:xfrm>
          <a:prstGeom prst="rect">
            <a:avLst/>
          </a:prstGeom>
        </p:spPr>
      </p:pic>
      <p:pic>
        <p:nvPicPr>
          <p:cNvPr id="20" name="Picture 19" descr="Icon&#10;&#10;Description automatically generated">
            <a:extLst>
              <a:ext uri="{FF2B5EF4-FFF2-40B4-BE49-F238E27FC236}">
                <a16:creationId xmlns:a16="http://schemas.microsoft.com/office/drawing/2014/main" id="{E86E8302-9272-4CAE-A8BA-A44D57AB2BD5}"/>
              </a:ext>
            </a:extLst>
          </p:cNvPr>
          <p:cNvPicPr>
            <a:picLocks noChangeAspect="1"/>
          </p:cNvPicPr>
          <p:nvPr/>
        </p:nvPicPr>
        <p:blipFill rotWithShape="1">
          <a:blip r:embed="rId10">
            <a:extLst>
              <a:ext uri="{28A0092B-C50C-407E-A947-70E740481C1C}">
                <a14:useLocalDpi xmlns:a14="http://schemas.microsoft.com/office/drawing/2010/main" val="0"/>
              </a:ext>
            </a:extLst>
          </a:blip>
          <a:srcRect l="7050" t="7170" r="7183" b="6974"/>
          <a:stretch/>
        </p:blipFill>
        <p:spPr>
          <a:xfrm>
            <a:off x="260945" y="545010"/>
            <a:ext cx="755214" cy="756000"/>
          </a:xfrm>
          <a:prstGeom prst="ellipse">
            <a:avLst/>
          </a:prstGeom>
        </p:spPr>
      </p:pic>
      <p:pic>
        <p:nvPicPr>
          <p:cNvPr id="4" name="Picture 3">
            <a:extLst>
              <a:ext uri="{FF2B5EF4-FFF2-40B4-BE49-F238E27FC236}">
                <a16:creationId xmlns:a16="http://schemas.microsoft.com/office/drawing/2014/main" id="{0048AF8C-A90B-40C3-BAB6-0261DCBDEE15}"/>
              </a:ext>
            </a:extLst>
          </p:cNvPr>
          <p:cNvPicPr>
            <a:picLocks noChangeAspect="1"/>
          </p:cNvPicPr>
          <p:nvPr/>
        </p:nvPicPr>
        <p:blipFill rotWithShape="1">
          <a:blip r:embed="rId11"/>
          <a:srcRect l="4243" t="986" r="2307" b="1020"/>
          <a:stretch/>
        </p:blipFill>
        <p:spPr>
          <a:xfrm>
            <a:off x="1093130" y="4479072"/>
            <a:ext cx="2650866" cy="2105801"/>
          </a:xfrm>
          <a:prstGeom prst="roundRect">
            <a:avLst/>
          </a:prstGeom>
        </p:spPr>
      </p:pic>
      <p:grpSp>
        <p:nvGrpSpPr>
          <p:cNvPr id="21" name="Group 20">
            <a:extLst>
              <a:ext uri="{FF2B5EF4-FFF2-40B4-BE49-F238E27FC236}">
                <a16:creationId xmlns:a16="http://schemas.microsoft.com/office/drawing/2014/main" id="{6B6EEE5E-042E-4D94-A117-22765EDB46F8}"/>
              </a:ext>
            </a:extLst>
          </p:cNvPr>
          <p:cNvGrpSpPr/>
          <p:nvPr/>
        </p:nvGrpSpPr>
        <p:grpSpPr>
          <a:xfrm>
            <a:off x="262400" y="2964625"/>
            <a:ext cx="720000" cy="720000"/>
            <a:chOff x="262400" y="2964625"/>
            <a:chExt cx="720000" cy="720000"/>
          </a:xfrm>
        </p:grpSpPr>
        <p:sp>
          <p:nvSpPr>
            <p:cNvPr id="23" name="Rectangle: Rounded Corners 22">
              <a:extLst>
                <a:ext uri="{FF2B5EF4-FFF2-40B4-BE49-F238E27FC236}">
                  <a16:creationId xmlns:a16="http://schemas.microsoft.com/office/drawing/2014/main" id="{C0C4D1F0-7F77-4DB0-A31D-A0E30A4BE077}"/>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85D3F154-365E-49F6-B416-C1B1EFDA7502}"/>
                </a:ext>
              </a:extLst>
            </p:cNvPr>
            <p:cNvGrpSpPr/>
            <p:nvPr/>
          </p:nvGrpSpPr>
          <p:grpSpPr>
            <a:xfrm>
              <a:off x="277476" y="2964625"/>
              <a:ext cx="686637" cy="681983"/>
              <a:chOff x="277476" y="2964625"/>
              <a:chExt cx="686637" cy="681983"/>
            </a:xfrm>
          </p:grpSpPr>
          <p:pic>
            <p:nvPicPr>
              <p:cNvPr id="25" name="Graphic 24" descr="Teacher with solid fill">
                <a:extLst>
                  <a:ext uri="{FF2B5EF4-FFF2-40B4-BE49-F238E27FC236}">
                    <a16:creationId xmlns:a16="http://schemas.microsoft.com/office/drawing/2014/main" id="{A49A1785-E11F-4C38-9EC4-6B8F66BAEC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7476" y="2964625"/>
                <a:ext cx="613480" cy="613480"/>
              </a:xfrm>
              <a:prstGeom prst="rect">
                <a:avLst/>
              </a:prstGeom>
            </p:spPr>
          </p:pic>
          <p:sp>
            <p:nvSpPr>
              <p:cNvPr id="28" name="TextBox 27">
                <a:extLst>
                  <a:ext uri="{FF2B5EF4-FFF2-40B4-BE49-F238E27FC236}">
                    <a16:creationId xmlns:a16="http://schemas.microsoft.com/office/drawing/2014/main" id="{D1544B52-27AE-4D1D-B714-34A614DA0B0C}"/>
                  </a:ext>
                </a:extLst>
              </p:cNvPr>
              <p:cNvSpPr txBox="1"/>
              <p:nvPr/>
            </p:nvSpPr>
            <p:spPr>
              <a:xfrm>
                <a:off x="310839" y="3384998"/>
                <a:ext cx="653274"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Projects</a:t>
                </a:r>
              </a:p>
            </p:txBody>
          </p:sp>
        </p:grpSp>
      </p:grpSp>
      <p:grpSp>
        <p:nvGrpSpPr>
          <p:cNvPr id="7" name="Group 6">
            <a:extLst>
              <a:ext uri="{FF2B5EF4-FFF2-40B4-BE49-F238E27FC236}">
                <a16:creationId xmlns:a16="http://schemas.microsoft.com/office/drawing/2014/main" id="{5999A61B-2815-4CB6-8CD6-9E6D51361C7F}"/>
              </a:ext>
            </a:extLst>
          </p:cNvPr>
          <p:cNvGrpSpPr/>
          <p:nvPr/>
        </p:nvGrpSpPr>
        <p:grpSpPr>
          <a:xfrm>
            <a:off x="260945" y="3762574"/>
            <a:ext cx="736531" cy="728660"/>
            <a:chOff x="260945" y="3762574"/>
            <a:chExt cx="736531" cy="728660"/>
          </a:xfrm>
        </p:grpSpPr>
        <p:grpSp>
          <p:nvGrpSpPr>
            <p:cNvPr id="29" name="Group 28">
              <a:extLst>
                <a:ext uri="{FF2B5EF4-FFF2-40B4-BE49-F238E27FC236}">
                  <a16:creationId xmlns:a16="http://schemas.microsoft.com/office/drawing/2014/main" id="{781401AF-ADD9-4565-A143-977C28328947}"/>
                </a:ext>
              </a:extLst>
            </p:cNvPr>
            <p:cNvGrpSpPr/>
            <p:nvPr/>
          </p:nvGrpSpPr>
          <p:grpSpPr>
            <a:xfrm>
              <a:off x="260945" y="3771234"/>
              <a:ext cx="736531" cy="720000"/>
              <a:chOff x="262400" y="2964625"/>
              <a:chExt cx="736531" cy="720000"/>
            </a:xfrm>
          </p:grpSpPr>
          <p:sp>
            <p:nvSpPr>
              <p:cNvPr id="30" name="Rectangle: Rounded Corners 29">
                <a:extLst>
                  <a:ext uri="{FF2B5EF4-FFF2-40B4-BE49-F238E27FC236}">
                    <a16:creationId xmlns:a16="http://schemas.microsoft.com/office/drawing/2014/main" id="{2308043C-FC0A-4A98-8149-F87A8C3DEFC3}"/>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7BA34DFD-2F93-4A96-8B2C-8F64B6C09C12}"/>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6" name="Graphic 5" descr="Handshake outline">
              <a:extLst>
                <a:ext uri="{FF2B5EF4-FFF2-40B4-BE49-F238E27FC236}">
                  <a16:creationId xmlns:a16="http://schemas.microsoft.com/office/drawing/2014/main" id="{38A3772F-E151-4CB4-B55D-0912A978C21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25819" y="3762574"/>
              <a:ext cx="593637" cy="593637"/>
            </a:xfrm>
            <a:prstGeom prst="rect">
              <a:avLst/>
            </a:prstGeom>
          </p:spPr>
        </p:pic>
      </p:grpSp>
      <p:pic>
        <p:nvPicPr>
          <p:cNvPr id="31" name="Picture 30">
            <a:hlinkClick r:id="" action="ppaction://hlinkshowjump?jump=endshow"/>
            <a:extLst>
              <a:ext uri="{FF2B5EF4-FFF2-40B4-BE49-F238E27FC236}">
                <a16:creationId xmlns:a16="http://schemas.microsoft.com/office/drawing/2014/main" id="{1EEFBE06-9429-4B8D-81B0-6605F097EC82}"/>
              </a:ext>
            </a:extLst>
          </p:cNvPr>
          <p:cNvPicPr>
            <a:picLocks noChangeAspect="1"/>
          </p:cNvPicPr>
          <p:nvPr/>
        </p:nvPicPr>
        <p:blipFill>
          <a:blip r:embed="rId16"/>
          <a:stretch>
            <a:fillRect/>
          </a:stretch>
        </p:blipFill>
        <p:spPr>
          <a:xfrm>
            <a:off x="89371" y="6016808"/>
            <a:ext cx="720000" cy="692039"/>
          </a:xfrm>
          <a:prstGeom prst="rect">
            <a:avLst/>
          </a:prstGeom>
        </p:spPr>
      </p:pic>
    </p:spTree>
    <p:extLst>
      <p:ext uri="{BB962C8B-B14F-4D97-AF65-F5344CB8AC3E}">
        <p14:creationId xmlns:p14="http://schemas.microsoft.com/office/powerpoint/2010/main" val="375772794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75" marR="0" lvl="0" indent="-2238375"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RIS-2773-RST Issue 2 - Format and Methods for Defining Vehicle Gauging Data</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330719"/>
            <a:ext cx="10179413"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300"/>
              </a:spcAft>
            </a:pPr>
            <a:r>
              <a:rPr kumimoji="0" lang="en-GB" b="1" i="0" u="none" strike="noStrike" kern="1200" cap="none" spc="-30" normalizeH="0" baseline="0" noProof="0" dirty="0">
                <a:ln>
                  <a:noFill/>
                </a:ln>
                <a:solidFill>
                  <a:prstClr val="black"/>
                </a:solidFill>
                <a:effectLst/>
                <a:uLnTx/>
                <a:uFillTx/>
                <a:latin typeface="Calibri" panose="020F0502020204030204"/>
                <a:ea typeface="+mn-ea"/>
                <a:cs typeface="+mn-cs"/>
              </a:rPr>
              <a:t>Overview – </a:t>
            </a:r>
            <a:r>
              <a:rPr lang="en-GB" b="0" i="0" u="none" strike="noStrike" spc="-30" baseline="0" dirty="0">
                <a:solidFill>
                  <a:srgbClr val="000000"/>
                </a:solidFill>
                <a:latin typeface="Calibri" panose="020F0502020204030204" pitchFamily="34" charset="0"/>
              </a:rPr>
              <a:t>RIS-2773-RST issue 2 sets out the requirements and good practice for generating a vehicle’s swept envelope using multibody simulations (MBS).</a:t>
            </a:r>
            <a:endParaRPr lang="en-GB" b="1" spc="-30" dirty="0">
              <a:solidFill>
                <a:prstClr val="black"/>
              </a:solidFill>
              <a:latin typeface="Calibri" panose="020F0502020204030204"/>
            </a:endParaRPr>
          </a:p>
          <a:p>
            <a:pPr>
              <a:spcAft>
                <a:spcPts val="300"/>
              </a:spcAft>
              <a:defRPr/>
            </a:pPr>
            <a:r>
              <a:rPr lang="en-GB" spc="-30" dirty="0">
                <a:solidFill>
                  <a:prstClr val="black"/>
                </a:solidFill>
                <a:latin typeface="Calibri" panose="020F0502020204030204"/>
              </a:rPr>
              <a:t>RIS-2773-RST issue 2 has been restructured, so that each requirement topic is now followed by the rationale</a:t>
            </a:r>
            <a:br>
              <a:rPr lang="en-GB" spc="-30" dirty="0">
                <a:solidFill>
                  <a:prstClr val="black"/>
                </a:solidFill>
                <a:latin typeface="Calibri" panose="020F0502020204030204"/>
              </a:rPr>
            </a:br>
            <a:r>
              <a:rPr lang="en-GB" spc="-30" dirty="0">
                <a:solidFill>
                  <a:prstClr val="black"/>
                </a:solidFill>
                <a:latin typeface="Calibri" panose="020F0502020204030204"/>
              </a:rPr>
              <a:t>to explain ‘why’ the requirement exists. Guidance associated with the topic is also included within the topic heading.</a:t>
            </a:r>
          </a:p>
          <a:p>
            <a:pPr>
              <a:spcAft>
                <a:spcPts val="300"/>
              </a:spcAft>
              <a:defRPr/>
            </a:pPr>
            <a:r>
              <a:rPr lang="en-GB" spc="-30" dirty="0">
                <a:solidFill>
                  <a:prstClr val="black"/>
                </a:solidFill>
                <a:latin typeface="Calibri" panose="020F0502020204030204"/>
              </a:rPr>
              <a:t>GMGN8573 issue 4 Guidance on Gauging and Platform distances has now been superseded and any relevant sections that described a gauging methodology or other useful information have been incorporated within</a:t>
            </a:r>
            <a:br>
              <a:rPr lang="en-GB" spc="-30" dirty="0">
                <a:solidFill>
                  <a:prstClr val="black"/>
                </a:solidFill>
                <a:latin typeface="Calibri" panose="020F0502020204030204"/>
              </a:rPr>
            </a:br>
            <a:r>
              <a:rPr lang="en-GB" spc="-30" dirty="0">
                <a:solidFill>
                  <a:prstClr val="black"/>
                </a:solidFill>
                <a:latin typeface="Calibri" panose="020F0502020204030204"/>
              </a:rPr>
              <a:t>this standard </a:t>
            </a:r>
          </a:p>
          <a:p>
            <a:pPr algn="l">
              <a:spcAft>
                <a:spcPts val="300"/>
              </a:spcAft>
            </a:pPr>
            <a:r>
              <a:rPr lang="en-GB" b="0" i="0" u="none" strike="noStrike" spc="-30" baseline="0" dirty="0">
                <a:solidFill>
                  <a:srgbClr val="000000"/>
                </a:solidFill>
                <a:latin typeface="Calibri" panose="020F0502020204030204" pitchFamily="34" charset="0"/>
              </a:rPr>
              <a:t>Two new sections have also been added covering Pantograph Gauging and guidance on Determining the Effects of Cross-Wind Loading when Determining Swept Envelopes </a:t>
            </a:r>
          </a:p>
          <a:p>
            <a:pPr algn="l"/>
            <a:endParaRPr lang="en-GB" sz="400" b="0" i="0" u="none" strike="noStrike" spc="-30" baseline="0" dirty="0">
              <a:solidFill>
                <a:srgbClr val="000000"/>
              </a:solidFill>
              <a:latin typeface="Calibri" panose="020F0502020204030204" pitchFamily="34" charset="0"/>
            </a:endParaRPr>
          </a:p>
          <a:p>
            <a:pPr>
              <a:spcAft>
                <a:spcPts val="600"/>
              </a:spcAft>
              <a:defRPr/>
            </a:pPr>
            <a:endParaRPr lang="en-GB" sz="400" spc="-30" dirty="0">
              <a:solidFill>
                <a:srgbClr val="000000"/>
              </a:solidFill>
              <a:latin typeface="Calibri" panose="020F0502020204030204" pitchFamily="34" charset="0"/>
            </a:endParaRPr>
          </a:p>
          <a:p>
            <a:pPr>
              <a:spcAft>
                <a:spcPts val="600"/>
              </a:spcAft>
              <a:defRPr/>
            </a:pPr>
            <a:r>
              <a:rPr lang="en-GB" b="1" spc="-30" dirty="0">
                <a:solidFill>
                  <a:prstClr val="black"/>
                </a:solidFill>
                <a:latin typeface="Calibri" panose="020F0502020204030204"/>
              </a:rPr>
              <a:t>Benefits – </a:t>
            </a:r>
            <a:r>
              <a:rPr lang="en-GB" spc="-30" dirty="0">
                <a:solidFill>
                  <a:prstClr val="black"/>
                </a:solidFill>
                <a:latin typeface="Calibri" panose="020F0502020204030204"/>
              </a:rPr>
              <a:t>This is part of a suite of standards changes which includes RIS-8273-RST </a:t>
            </a:r>
            <a:r>
              <a:rPr lang="en-GB" spc="-30" dirty="0" err="1">
                <a:solidFill>
                  <a:prstClr val="black"/>
                </a:solidFill>
                <a:latin typeface="Calibri" panose="020F0502020204030204"/>
              </a:rPr>
              <a:t>Iss</a:t>
            </a:r>
            <a:r>
              <a:rPr lang="en-GB" spc="-30" dirty="0">
                <a:solidFill>
                  <a:prstClr val="black"/>
                </a:solidFill>
                <a:latin typeface="Calibri" panose="020F0502020204030204"/>
              </a:rPr>
              <a:t> 1 and RIS-2773-RST </a:t>
            </a:r>
            <a:r>
              <a:rPr lang="en-GB" spc="-30" dirty="0" err="1">
                <a:solidFill>
                  <a:prstClr val="black"/>
                </a:solidFill>
                <a:latin typeface="Calibri" panose="020F0502020204030204"/>
              </a:rPr>
              <a:t>iss</a:t>
            </a:r>
            <a:r>
              <a:rPr lang="en-GB" spc="-30" dirty="0">
                <a:solidFill>
                  <a:prstClr val="black"/>
                </a:solidFill>
                <a:latin typeface="Calibri" panose="020F0502020204030204"/>
              </a:rPr>
              <a:t> 2, with an overall benefit of approximately £1.5M over 5 years. </a:t>
            </a:r>
            <a:r>
              <a:rPr lang="en-GB" sz="1800" b="0" i="0" u="none" strike="noStrike" spc="-30" baseline="0" dirty="0">
                <a:solidFill>
                  <a:srgbClr val="000000"/>
                </a:solidFill>
                <a:latin typeface="Calibri" panose="020F0502020204030204" pitchFamily="34" charset="0"/>
              </a:rPr>
              <a:t> The restructuring of the document and the amalgamation of other guidance notes should bring improved clarity and understanding to the user.</a:t>
            </a:r>
            <a:endParaRPr kumimoji="0" lang="en-GB" sz="1800" b="1" i="0" u="none" strike="noStrike" kern="1200" cap="none" spc="-30" normalizeH="0" baseline="0" noProof="0" dirty="0">
              <a:ln>
                <a:noFill/>
              </a:ln>
              <a:solidFill>
                <a:prstClr val="black"/>
              </a:solidFill>
              <a:effectLst/>
              <a:uLnTx/>
              <a:uFillTx/>
              <a:latin typeface="Calibri" panose="020F0502020204030204"/>
              <a:ea typeface="+mn-ea"/>
              <a:cs typeface="+mn-cs"/>
            </a:endParaRPr>
          </a:p>
          <a:p>
            <a:pPr>
              <a:spcAft>
                <a:spcPts val="600"/>
              </a:spcAft>
              <a:defRPr/>
            </a:pPr>
            <a:r>
              <a:rPr kumimoji="0" lang="en-GB" sz="1800" b="1" i="0" u="none" strike="noStrike" kern="1200" cap="none" spc="-30" normalizeH="0" baseline="0" noProof="0" dirty="0">
                <a:ln>
                  <a:noFill/>
                </a:ln>
                <a:solidFill>
                  <a:prstClr val="black"/>
                </a:solidFill>
                <a:effectLst/>
                <a:uLnTx/>
                <a:uFillTx/>
                <a:latin typeface="Calibri" panose="020F0502020204030204"/>
                <a:ea typeface="+mn-ea"/>
                <a:cs typeface="+mn-cs"/>
              </a:rPr>
              <a:t>Audience – </a:t>
            </a:r>
            <a:r>
              <a:rPr kumimoji="0" lang="en-GB" sz="1800" i="0" u="none" strike="noStrike" kern="1200" cap="none" spc="-30" normalizeH="0" baseline="0" noProof="0" dirty="0">
                <a:ln>
                  <a:noFill/>
                </a:ln>
                <a:solidFill>
                  <a:prstClr val="black"/>
                </a:solidFill>
                <a:effectLst/>
                <a:uLnTx/>
                <a:uFillTx/>
                <a:latin typeface="Calibri" panose="020F0502020204030204"/>
                <a:ea typeface="+mn-ea"/>
                <a:cs typeface="+mn-cs"/>
              </a:rPr>
              <a:t>This document is aimed at gauging engineers and gauging practitioners as it sets out detailed methodologies for generating the appropriate vehicle gauging data required by the National Technical Rules in GMRT2173. The completed Vehicle Gauging Data (VGD) workbooks can be used by IMs and RUs to assess gauge clearance to Infrastructure and passing clearance to other vehicles respectively.</a:t>
            </a: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2022</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8" name="Rectangle: Rounded Corners 37">
            <a:extLst>
              <a:ext uri="{FF2B5EF4-FFF2-40B4-BE49-F238E27FC236}">
                <a16:creationId xmlns:a16="http://schemas.microsoft.com/office/drawing/2014/main" id="{292244ED-13B8-4D60-8C50-5FF5821548D7}"/>
              </a:ext>
            </a:extLst>
          </p:cNvPr>
          <p:cNvSpPr/>
          <p:nvPr/>
        </p:nvSpPr>
        <p:spPr>
          <a:xfrm>
            <a:off x="277476" y="217612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IMs</a:t>
            </a: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20" name="Picture 19" descr="Icon&#10;&#10;Description automatically generated">
            <a:extLst>
              <a:ext uri="{FF2B5EF4-FFF2-40B4-BE49-F238E27FC236}">
                <a16:creationId xmlns:a16="http://schemas.microsoft.com/office/drawing/2014/main" id="{E86E8302-9272-4CAE-A8BA-A44D57AB2BD5}"/>
              </a:ext>
            </a:extLst>
          </p:cNvPr>
          <p:cNvPicPr>
            <a:picLocks noChangeAspect="1"/>
          </p:cNvPicPr>
          <p:nvPr/>
        </p:nvPicPr>
        <p:blipFill rotWithShape="1">
          <a:blip r:embed="rId9">
            <a:extLst>
              <a:ext uri="{28A0092B-C50C-407E-A947-70E740481C1C}">
                <a14:useLocalDpi xmlns:a14="http://schemas.microsoft.com/office/drawing/2010/main" val="0"/>
              </a:ext>
            </a:extLst>
          </a:blip>
          <a:srcRect l="7050" t="7170" r="7183" b="6974"/>
          <a:stretch/>
        </p:blipFill>
        <p:spPr>
          <a:xfrm>
            <a:off x="260945" y="545010"/>
            <a:ext cx="755214" cy="756000"/>
          </a:xfrm>
          <a:prstGeom prst="ellipse">
            <a:avLst/>
          </a:prstGeom>
        </p:spPr>
      </p:pic>
      <p:pic>
        <p:nvPicPr>
          <p:cNvPr id="12" name="Picture 11">
            <a:hlinkClick r:id="" action="ppaction://hlinkshowjump?jump=endshow"/>
            <a:extLst>
              <a:ext uri="{FF2B5EF4-FFF2-40B4-BE49-F238E27FC236}">
                <a16:creationId xmlns:a16="http://schemas.microsoft.com/office/drawing/2014/main" id="{6A17D2D7-7E83-4F4A-8AD6-7B40F706F08B}"/>
              </a:ext>
            </a:extLst>
          </p:cNvPr>
          <p:cNvPicPr>
            <a:picLocks noChangeAspect="1"/>
          </p:cNvPicPr>
          <p:nvPr/>
        </p:nvPicPr>
        <p:blipFill>
          <a:blip r:embed="rId10"/>
          <a:stretch>
            <a:fillRect/>
          </a:stretch>
        </p:blipFill>
        <p:spPr>
          <a:xfrm>
            <a:off x="89371" y="6016808"/>
            <a:ext cx="720000" cy="692039"/>
          </a:xfrm>
          <a:prstGeom prst="rect">
            <a:avLst/>
          </a:prstGeom>
        </p:spPr>
      </p:pic>
    </p:spTree>
    <p:extLst>
      <p:ext uri="{BB962C8B-B14F-4D97-AF65-F5344CB8AC3E}">
        <p14:creationId xmlns:p14="http://schemas.microsoft.com/office/powerpoint/2010/main" val="231862070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theme/theme1.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chemeClr val="tx1"/>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RSSB">
      <a:dk1>
        <a:sysClr val="windowText" lastClr="000000"/>
      </a:dk1>
      <a:lt1>
        <a:sysClr val="window" lastClr="FFFFFF"/>
      </a:lt1>
      <a:dk2>
        <a:srgbClr val="7FC31C"/>
      </a:dk2>
      <a:lt2>
        <a:srgbClr val="00879B"/>
      </a:lt2>
      <a:accent1>
        <a:srgbClr val="005EB8"/>
      </a:accent1>
      <a:accent2>
        <a:srgbClr val="141B4D"/>
      </a:accent2>
      <a:accent3>
        <a:srgbClr val="FF7500"/>
      </a:accent3>
      <a:accent4>
        <a:srgbClr val="5F259F"/>
      </a:accent4>
      <a:accent5>
        <a:srgbClr val="FFD100"/>
      </a:accent5>
      <a:accent6>
        <a:srgbClr val="EF3B24"/>
      </a:accent6>
      <a:hlink>
        <a:srgbClr val="00A5E1"/>
      </a:hlink>
      <a:folHlink>
        <a:srgbClr val="00B140"/>
      </a:folHlink>
    </a:clrScheme>
    <a:fontScheme name="RSSB">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SSB 2015 blank template.potx" id="{6758B034-5FCC-4A41-BEE9-6A79EC3BFCC4}" vid="{0F445788-28B8-4DBA-AED8-407BD2E1222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13784</TotalTime>
  <Words>3664</Words>
  <Application>Microsoft Office PowerPoint</Application>
  <PresentationFormat>Widescreen</PresentationFormat>
  <Paragraphs>309</Paragraphs>
  <Slides>25</Slides>
  <Notes>25</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Calibri Light</vt:lpstr>
      <vt:lpstr>Wingdings</vt:lpstr>
      <vt:lpstr>9_Office Theme</vt:lpstr>
      <vt:lpstr>5_Office Theme</vt:lpstr>
      <vt:lpstr>Changes to Standards –  June 2022 interactive briefing slide deck Please view in slideshow mode for the links and audio to 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 Murphy</dc:creator>
  <cp:lastModifiedBy>Taela Walters</cp:lastModifiedBy>
  <cp:revision>17</cp:revision>
  <dcterms:created xsi:type="dcterms:W3CDTF">2021-09-02T09:08:56Z</dcterms:created>
  <dcterms:modified xsi:type="dcterms:W3CDTF">2022-06-04T07:37:56Z</dcterms:modified>
</cp:coreProperties>
</file>