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Lst>
  <p:notesMasterIdLst>
    <p:notesMasterId r:id="rId27"/>
  </p:notesMasterIdLst>
  <p:sldIdLst>
    <p:sldId id="265" r:id="rId6"/>
    <p:sldId id="822" r:id="rId7"/>
    <p:sldId id="775" r:id="rId8"/>
    <p:sldId id="1013" r:id="rId9"/>
    <p:sldId id="1014" r:id="rId10"/>
    <p:sldId id="1022" r:id="rId11"/>
    <p:sldId id="991" r:id="rId12"/>
    <p:sldId id="1016" r:id="rId13"/>
    <p:sldId id="1015" r:id="rId14"/>
    <p:sldId id="1009" r:id="rId15"/>
    <p:sldId id="1017" r:id="rId16"/>
    <p:sldId id="1018" r:id="rId17"/>
    <p:sldId id="1011" r:id="rId18"/>
    <p:sldId id="1019" r:id="rId19"/>
    <p:sldId id="774" r:id="rId20"/>
    <p:sldId id="884" r:id="rId21"/>
    <p:sldId id="1001" r:id="rId22"/>
    <p:sldId id="1025" r:id="rId23"/>
    <p:sldId id="1024" r:id="rId24"/>
    <p:sldId id="1023" r:id="rId25"/>
    <p:sldId id="102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45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678117-36DF-5969-9039-97E806191961}" name="Anna Plodowski" initials="AP" userId="S::Anna.Plodowski@RSSB.CO.UK::6ed79830-603a-4aef-9826-a126fde594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yne Murphy" initials="WM" lastIdx="2" clrIdx="0">
    <p:extLst>
      <p:ext uri="{19B8F6BF-5375-455C-9EA6-DF929625EA0E}">
        <p15:presenceInfo xmlns:p15="http://schemas.microsoft.com/office/powerpoint/2012/main" userId="S::Wayne.Murphy@RSSB.CO.UK::45211b58-5c40-4621-afe1-584f547e3c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758"/>
    <a:srgbClr val="34448A"/>
    <a:srgbClr val="2D6BCE"/>
    <a:srgbClr val="FFC000"/>
    <a:srgbClr val="B82652"/>
    <a:srgbClr val="E6CE41"/>
    <a:srgbClr val="295634"/>
    <a:srgbClr val="377A83"/>
    <a:srgbClr val="6FD48B"/>
    <a:srgbClr val="A89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20" autoAdjust="0"/>
  </p:normalViewPr>
  <p:slideViewPr>
    <p:cSldViewPr snapToGrid="0">
      <p:cViewPr varScale="1">
        <p:scale>
          <a:sx n="54" d="100"/>
          <a:sy n="54" d="100"/>
        </p:scale>
        <p:origin x="1124" y="52"/>
      </p:cViewPr>
      <p:guideLst>
        <p:guide pos="3840"/>
        <p:guide orient="horz" pos="34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Plodowski" userId="6ed79830-603a-4aef-9826-a126fde59419" providerId="ADAL" clId="{D3339ACC-08AA-4A8A-AA10-4CB8DF8C34BC}"/>
    <pc:docChg chg="custSel modSld">
      <pc:chgData name="Anna Plodowski" userId="6ed79830-603a-4aef-9826-a126fde59419" providerId="ADAL" clId="{D3339ACC-08AA-4A8A-AA10-4CB8DF8C34BC}" dt="2023-06-01T19:57:03.252" v="200" actId="20577"/>
      <pc:docMkLst>
        <pc:docMk/>
      </pc:docMkLst>
      <pc:sldChg chg="modSp mod">
        <pc:chgData name="Anna Plodowski" userId="6ed79830-603a-4aef-9826-a126fde59419" providerId="ADAL" clId="{D3339ACC-08AA-4A8A-AA10-4CB8DF8C34BC}" dt="2023-06-01T19:38:32.463" v="54" actId="20577"/>
        <pc:sldMkLst>
          <pc:docMk/>
          <pc:sldMk cId="2970162977" sldId="774"/>
        </pc:sldMkLst>
        <pc:spChg chg="mod">
          <ac:chgData name="Anna Plodowski" userId="6ed79830-603a-4aef-9826-a126fde59419" providerId="ADAL" clId="{D3339ACC-08AA-4A8A-AA10-4CB8DF8C34BC}" dt="2023-06-01T19:38:32.463" v="54" actId="20577"/>
          <ac:spMkLst>
            <pc:docMk/>
            <pc:sldMk cId="2970162977" sldId="774"/>
            <ac:spMk id="18" creationId="{F25F071E-2C67-4693-826A-4752657AA326}"/>
          </ac:spMkLst>
        </pc:spChg>
      </pc:sldChg>
      <pc:sldChg chg="modSp mod">
        <pc:chgData name="Anna Plodowski" userId="6ed79830-603a-4aef-9826-a126fde59419" providerId="ADAL" clId="{D3339ACC-08AA-4A8A-AA10-4CB8DF8C34BC}" dt="2023-06-01T19:35:33.952" v="17" actId="20577"/>
        <pc:sldMkLst>
          <pc:docMk/>
          <pc:sldMk cId="2436024685" sldId="775"/>
        </pc:sldMkLst>
        <pc:spChg chg="mod">
          <ac:chgData name="Anna Plodowski" userId="6ed79830-603a-4aef-9826-a126fde59419" providerId="ADAL" clId="{D3339ACC-08AA-4A8A-AA10-4CB8DF8C34BC}" dt="2023-06-01T19:35:33.952" v="17" actId="20577"/>
          <ac:spMkLst>
            <pc:docMk/>
            <pc:sldMk cId="2436024685" sldId="775"/>
            <ac:spMk id="120" creationId="{CAEAABC9-B5AD-4F80-9129-00F2B6F2DE60}"/>
          </ac:spMkLst>
        </pc:spChg>
      </pc:sldChg>
      <pc:sldChg chg="modSp mod">
        <pc:chgData name="Anna Plodowski" userId="6ed79830-603a-4aef-9826-a126fde59419" providerId="ADAL" clId="{D3339ACC-08AA-4A8A-AA10-4CB8DF8C34BC}" dt="2023-06-01T19:39:05.592" v="64" actId="20577"/>
        <pc:sldMkLst>
          <pc:docMk/>
          <pc:sldMk cId="3996424425" sldId="884"/>
        </pc:sldMkLst>
        <pc:spChg chg="mod">
          <ac:chgData name="Anna Plodowski" userId="6ed79830-603a-4aef-9826-a126fde59419" providerId="ADAL" clId="{D3339ACC-08AA-4A8A-AA10-4CB8DF8C34BC}" dt="2023-06-01T19:39:05.592" v="64" actId="20577"/>
          <ac:spMkLst>
            <pc:docMk/>
            <pc:sldMk cId="3996424425" sldId="884"/>
            <ac:spMk id="26" creationId="{3C94C168-699A-4E09-B7DB-564B5CC44F1F}"/>
          </ac:spMkLst>
        </pc:spChg>
      </pc:sldChg>
      <pc:sldChg chg="modSp mod">
        <pc:chgData name="Anna Plodowski" userId="6ed79830-603a-4aef-9826-a126fde59419" providerId="ADAL" clId="{D3339ACC-08AA-4A8A-AA10-4CB8DF8C34BC}" dt="2023-06-01T19:37:34.939" v="49" actId="20577"/>
        <pc:sldMkLst>
          <pc:docMk/>
          <pc:sldMk cId="1909179899" sldId="1009"/>
        </pc:sldMkLst>
        <pc:spChg chg="mod">
          <ac:chgData name="Anna Plodowski" userId="6ed79830-603a-4aef-9826-a126fde59419" providerId="ADAL" clId="{D3339ACC-08AA-4A8A-AA10-4CB8DF8C34BC}" dt="2023-06-01T19:37:34.939" v="49" actId="20577"/>
          <ac:spMkLst>
            <pc:docMk/>
            <pc:sldMk cId="1909179899" sldId="1009"/>
            <ac:spMk id="17" creationId="{40122811-5FBA-4F67-A283-007D079EF217}"/>
          </ac:spMkLst>
        </pc:spChg>
      </pc:sldChg>
      <pc:sldChg chg="modSp mod">
        <pc:chgData name="Anna Plodowski" userId="6ed79830-603a-4aef-9826-a126fde59419" providerId="ADAL" clId="{D3339ACC-08AA-4A8A-AA10-4CB8DF8C34BC}" dt="2023-06-01T19:38:21.546" v="53" actId="20577"/>
        <pc:sldMkLst>
          <pc:docMk/>
          <pc:sldMk cId="379008619" sldId="1011"/>
        </pc:sldMkLst>
        <pc:spChg chg="mod">
          <ac:chgData name="Anna Plodowski" userId="6ed79830-603a-4aef-9826-a126fde59419" providerId="ADAL" clId="{D3339ACC-08AA-4A8A-AA10-4CB8DF8C34BC}" dt="2023-06-01T19:38:21.546" v="53" actId="20577"/>
          <ac:spMkLst>
            <pc:docMk/>
            <pc:sldMk cId="379008619" sldId="1011"/>
            <ac:spMk id="8" creationId="{D4B41C6D-4BE0-2EA2-C738-F6A1EA0CEC89}"/>
          </ac:spMkLst>
        </pc:spChg>
        <pc:spChg chg="mod">
          <ac:chgData name="Anna Plodowski" userId="6ed79830-603a-4aef-9826-a126fde59419" providerId="ADAL" clId="{D3339ACC-08AA-4A8A-AA10-4CB8DF8C34BC}" dt="2023-06-01T19:38:15.001" v="51" actId="20577"/>
          <ac:spMkLst>
            <pc:docMk/>
            <pc:sldMk cId="379008619" sldId="1011"/>
            <ac:spMk id="96" creationId="{CD7569DD-3719-4B53-91BD-09854E05A764}"/>
          </ac:spMkLst>
        </pc:spChg>
      </pc:sldChg>
      <pc:sldChg chg="modSp mod">
        <pc:chgData name="Anna Plodowski" userId="6ed79830-603a-4aef-9826-a126fde59419" providerId="ADAL" clId="{D3339ACC-08AA-4A8A-AA10-4CB8DF8C34BC}" dt="2023-06-01T19:54:55.199" v="92" actId="20577"/>
        <pc:sldMkLst>
          <pc:docMk/>
          <pc:sldMk cId="2062427923" sldId="1015"/>
        </pc:sldMkLst>
        <pc:spChg chg="mod">
          <ac:chgData name="Anna Plodowski" userId="6ed79830-603a-4aef-9826-a126fde59419" providerId="ADAL" clId="{D3339ACC-08AA-4A8A-AA10-4CB8DF8C34BC}" dt="2023-06-01T19:54:55.199" v="92" actId="20577"/>
          <ac:spMkLst>
            <pc:docMk/>
            <pc:sldMk cId="2062427923" sldId="1015"/>
            <ac:spMk id="19" creationId="{7D01F6F1-598F-4434-8D94-65E01C529F5E}"/>
          </ac:spMkLst>
        </pc:spChg>
      </pc:sldChg>
      <pc:sldChg chg="modSp mod">
        <pc:chgData name="Anna Plodowski" userId="6ed79830-603a-4aef-9826-a126fde59419" providerId="ADAL" clId="{D3339ACC-08AA-4A8A-AA10-4CB8DF8C34BC}" dt="2023-06-01T19:55:33.802" v="130" actId="20577"/>
        <pc:sldMkLst>
          <pc:docMk/>
          <pc:sldMk cId="1645507799" sldId="1017"/>
        </pc:sldMkLst>
        <pc:spChg chg="mod">
          <ac:chgData name="Anna Plodowski" userId="6ed79830-603a-4aef-9826-a126fde59419" providerId="ADAL" clId="{D3339ACC-08AA-4A8A-AA10-4CB8DF8C34BC}" dt="2023-06-01T19:55:33.802" v="130" actId="20577"/>
          <ac:spMkLst>
            <pc:docMk/>
            <pc:sldMk cId="1645507799" sldId="1017"/>
            <ac:spMk id="19" creationId="{7D01F6F1-598F-4434-8D94-65E01C529F5E}"/>
          </ac:spMkLst>
        </pc:spChg>
      </pc:sldChg>
      <pc:sldChg chg="modSp mod">
        <pc:chgData name="Anna Plodowski" userId="6ed79830-603a-4aef-9826-a126fde59419" providerId="ADAL" clId="{D3339ACC-08AA-4A8A-AA10-4CB8DF8C34BC}" dt="2023-06-01T19:56:52.739" v="187" actId="20577"/>
        <pc:sldMkLst>
          <pc:docMk/>
          <pc:sldMk cId="1016874637" sldId="1018"/>
        </pc:sldMkLst>
        <pc:spChg chg="mod">
          <ac:chgData name="Anna Plodowski" userId="6ed79830-603a-4aef-9826-a126fde59419" providerId="ADAL" clId="{D3339ACC-08AA-4A8A-AA10-4CB8DF8C34BC}" dt="2023-06-01T19:56:52.739" v="187" actId="20577"/>
          <ac:spMkLst>
            <pc:docMk/>
            <pc:sldMk cId="1016874637" sldId="1018"/>
            <ac:spMk id="19" creationId="{7D01F6F1-598F-4434-8D94-65E01C529F5E}"/>
          </ac:spMkLst>
        </pc:spChg>
      </pc:sldChg>
      <pc:sldChg chg="modSp mod">
        <pc:chgData name="Anna Plodowski" userId="6ed79830-603a-4aef-9826-a126fde59419" providerId="ADAL" clId="{D3339ACC-08AA-4A8A-AA10-4CB8DF8C34BC}" dt="2023-06-01T19:57:03.252" v="200" actId="20577"/>
        <pc:sldMkLst>
          <pc:docMk/>
          <pc:sldMk cId="621340644" sldId="1019"/>
        </pc:sldMkLst>
        <pc:spChg chg="mod">
          <ac:chgData name="Anna Plodowski" userId="6ed79830-603a-4aef-9826-a126fde59419" providerId="ADAL" clId="{D3339ACC-08AA-4A8A-AA10-4CB8DF8C34BC}" dt="2023-06-01T19:57:03.252" v="200" actId="20577"/>
          <ac:spMkLst>
            <pc:docMk/>
            <pc:sldMk cId="621340644" sldId="1019"/>
            <ac:spMk id="19" creationId="{7D01F6F1-598F-4434-8D94-65E01C529F5E}"/>
          </ac:spMkLst>
        </pc:spChg>
      </pc:sldChg>
      <pc:sldChg chg="modSp mod">
        <pc:chgData name="Anna Plodowski" userId="6ed79830-603a-4aef-9826-a126fde59419" providerId="ADAL" clId="{D3339ACC-08AA-4A8A-AA10-4CB8DF8C34BC}" dt="2023-06-01T18:59:44.456" v="4" actId="20577"/>
        <pc:sldMkLst>
          <pc:docMk/>
          <pc:sldMk cId="2856417973" sldId="1022"/>
        </pc:sldMkLst>
        <pc:spChg chg="mod">
          <ac:chgData name="Anna Plodowski" userId="6ed79830-603a-4aef-9826-a126fde59419" providerId="ADAL" clId="{D3339ACC-08AA-4A8A-AA10-4CB8DF8C34BC}" dt="2023-06-01T18:59:44.456" v="4" actId="20577"/>
          <ac:spMkLst>
            <pc:docMk/>
            <pc:sldMk cId="2856417973" sldId="1022"/>
            <ac:spMk id="22" creationId="{DD24E013-C13B-5C89-CD8F-86C630024628}"/>
          </ac:spMkLst>
        </pc:spChg>
      </pc:sldChg>
      <pc:sldChg chg="modSp mod">
        <pc:chgData name="Anna Plodowski" userId="6ed79830-603a-4aef-9826-a126fde59419" providerId="ADAL" clId="{D3339ACC-08AA-4A8A-AA10-4CB8DF8C34BC}" dt="2023-06-01T19:39:40.396" v="68" actId="20577"/>
        <pc:sldMkLst>
          <pc:docMk/>
          <pc:sldMk cId="2455588055" sldId="1025"/>
        </pc:sldMkLst>
        <pc:spChg chg="mod">
          <ac:chgData name="Anna Plodowski" userId="6ed79830-603a-4aef-9826-a126fde59419" providerId="ADAL" clId="{D3339ACC-08AA-4A8A-AA10-4CB8DF8C34BC}" dt="2023-06-01T19:39:40.396" v="68" actId="20577"/>
          <ac:spMkLst>
            <pc:docMk/>
            <pc:sldMk cId="2455588055" sldId="1025"/>
            <ac:spMk id="2" creationId="{168D2B34-4854-68EC-2975-AA41A94669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31769-03CB-4D5E-B296-6FE510D2821E}" type="datetimeFigureOut">
              <a:rPr lang="en-GB" smtClean="0"/>
              <a:t>01/06/2023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D6BB7-506D-45A6-8446-F683DEB7DF1F}" type="slidenum">
              <a:rPr lang="en-GB" smtClean="0"/>
              <a:t>‹#›</a:t>
            </a:fld>
            <a:endParaRPr lang="en-GB"/>
          </a:p>
        </p:txBody>
      </p:sp>
    </p:spTree>
    <p:extLst>
      <p:ext uri="{BB962C8B-B14F-4D97-AF65-F5344CB8AC3E}">
        <p14:creationId xmlns:p14="http://schemas.microsoft.com/office/powerpoint/2010/main" val="30861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44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50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466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23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682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32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751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742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085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768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78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588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44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35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25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64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134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230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973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64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86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509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512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016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580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6717323" y="1689832"/>
            <a:ext cx="4947138"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6717323" y="3150332"/>
            <a:ext cx="4947138"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9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235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378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01/06/2023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820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01/06/2023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585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01/06/2023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702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00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01/06/2023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288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01/06/2023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429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01/06/2023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271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37220-2DD3-1D1C-1540-FC8F42DC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A6292A2B-7DDC-6FB8-A932-A9DF4D4E2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F2CA-B8B7-1648-A0C4-6D39A5ED6BC8}" type="slidenum">
              <a:rPr lang="en-GB" smtClean="0"/>
              <a:t>‹#›</a:t>
            </a:fld>
            <a:endParaRPr lang="en-GB"/>
          </a:p>
        </p:txBody>
      </p:sp>
      <p:sp>
        <p:nvSpPr>
          <p:cNvPr id="9" name="Footer Placeholder 8">
            <a:extLst>
              <a:ext uri="{FF2B5EF4-FFF2-40B4-BE49-F238E27FC236}">
                <a16:creationId xmlns:a16="http://schemas.microsoft.com/office/drawing/2014/main" id="{E4E3D11E-5D0C-86BD-64ED-21BEF5A37FC2}"/>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10" name="Text Placeholder 9">
            <a:extLst>
              <a:ext uri="{FF2B5EF4-FFF2-40B4-BE49-F238E27FC236}">
                <a16:creationId xmlns:a16="http://schemas.microsoft.com/office/drawing/2014/main" id="{DE4D061F-1791-7EF7-FFA8-8772C0B41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52868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dt="0"/>
  <p:txStyles>
    <p:title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10"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slide" Target="slide1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slide" Target="slide2.xml"/><Relationship Id="rId10" Type="http://schemas.openxmlformats.org/officeDocument/2006/relationships/image" Target="../media/image18.png"/><Relationship Id="rId4" Type="http://schemas.openxmlformats.org/officeDocument/2006/relationships/hyperlink" Target="https://www.rssb.co.uk/standards-catalogue/CatalogueItem/gogn3616-iss-1" TargetMode="Externa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6.gif"/><Relationship Id="rId5" Type="http://schemas.openxmlformats.org/officeDocument/2006/relationships/slide" Target="slide2.xml"/><Relationship Id="rId10" Type="http://schemas.openxmlformats.org/officeDocument/2006/relationships/image" Target="../media/image19.png"/><Relationship Id="rId4" Type="http://schemas.openxmlformats.org/officeDocument/2006/relationships/hyperlink" Target="https://www.rssb.co.uk/standards-catalogue/CatalogueItem/ris-3350-tom-iss-2" TargetMode="Externa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slide" Target="slide2.xml"/><Relationship Id="rId10" Type="http://schemas.openxmlformats.org/officeDocument/2006/relationships/image" Target="../media/image4.png"/><Relationship Id="rId4" Type="http://schemas.openxmlformats.org/officeDocument/2006/relationships/slide" Target="slide16.xml"/><Relationship Id="rId9" Type="http://schemas.openxmlformats.org/officeDocument/2006/relationships/hyperlink" Target="https://www.rssb.co.uk/standards-catalogue/CatalogueItem/girt7033-iss-4-1"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9.svg"/><Relationship Id="rId3" Type="http://schemas.openxmlformats.org/officeDocument/2006/relationships/hyperlink" Target="https://www.rssb.co.uk/standards-catalogue/CatalogueItem/ris-0799-ccs-iss-1" TargetMode="External"/><Relationship Id="rId7" Type="http://schemas.openxmlformats.org/officeDocument/2006/relationships/image" Target="../media/image6.png"/><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22.svg"/><Relationship Id="rId4" Type="http://schemas.openxmlformats.org/officeDocument/2006/relationships/slide" Target="slide2.xml"/><Relationship Id="rId9" Type="http://schemas.openxmlformats.org/officeDocument/2006/relationships/image" Target="../media/image21.pn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hyperlink" Target="https://www.rssb.co.uk/standards-catalogue/CatalogueItem/cop0130-iss-2" TargetMode="External"/><Relationship Id="rId3" Type="http://schemas.openxmlformats.org/officeDocument/2006/relationships/hyperlink" Target="https://www.rssb.co.uk/standards-catalogue/CatalogueItem/cop0127-iss-1" TargetMode="External"/><Relationship Id="rId7" Type="http://schemas.openxmlformats.org/officeDocument/2006/relationships/image" Target="../media/image6.png"/><Relationship Id="rId12" Type="http://schemas.openxmlformats.org/officeDocument/2006/relationships/hyperlink" Target="https://www.rssb.co.uk/standards-catalogue/CatalogueItem/poster-otm13-iss-1"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www.rssb.co.uk/standards-catalogue/CatalogueItem/cop0038-iss-3" TargetMode="External"/><Relationship Id="rId5" Type="http://schemas.openxmlformats.org/officeDocument/2006/relationships/slide" Target="slide2.xml"/><Relationship Id="rId10" Type="http://schemas.openxmlformats.org/officeDocument/2006/relationships/image" Target="../media/image4.png"/><Relationship Id="rId4" Type="http://schemas.openxmlformats.org/officeDocument/2006/relationships/hyperlink" Target="https://catalogues.rssb.co.uk/rgs/oodocs/COP0005%20Iss%206.pdf" TargetMode="External"/><Relationship Id="rId9" Type="http://schemas.openxmlformats.org/officeDocument/2006/relationships/hyperlink" Target="https://www.rssb.co.uk/standards-catalogue/CatalogueItem/cop0129-iss-2"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rssb.co.uk/-/media/Project/RSSB/RssbWebsite/Documents/Registered/Deviations/2023/03/07/08/45/23-005-DEV.pdf" TargetMode="External"/><Relationship Id="rId3" Type="http://schemas.openxmlformats.org/officeDocument/2006/relationships/slide" Target="slide2.xml"/><Relationship Id="rId7" Type="http://schemas.openxmlformats.org/officeDocument/2006/relationships/hyperlink" Target="https://www.rssb.co.uk/-/media/Project/RSSB/RssbWebsite/Documents/Registered/Deviations/2023/03/24/08/04/23-004-DEV.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rssb.co.uk/-/media/Project/RSSB/RssbWebsite/Documents/Registered/Deviations/2023/04/03/12/43/23-001-DEV.pdf" TargetMode="External"/><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rssb.co.uk/-/media/Project/RSSB/RssbWebsite/Documents/Registered/Deviations/2023/03/21/15/29/22-002-DEV-Revised-21-03-2023.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2.xml"/><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xml"/><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19.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14.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slide" Target="slide2.xml"/><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slide" Target="slide14.xml"/><Relationship Id="rId4" Type="http://schemas.openxmlformats.org/officeDocument/2006/relationships/image" Target="../media/image5.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4.xm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slide" Target="slide15.xml"/><Relationship Id="rId2" Type="http://schemas.openxmlformats.org/officeDocument/2006/relationships/notesSlide" Target="../notesSlides/notesSlide2.xml"/><Relationship Id="rId16"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5" Type="http://schemas.openxmlformats.org/officeDocument/2006/relationships/image" Target="../media/image6.png"/><Relationship Id="rId10" Type="http://schemas.openxmlformats.org/officeDocument/2006/relationships/slide" Target="slide2.xml"/><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7.xml"/><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7.png"/><Relationship Id="rId5" Type="http://schemas.openxmlformats.org/officeDocument/2006/relationships/slide" Target="slide16.xml"/><Relationship Id="rId10" Type="http://schemas.openxmlformats.org/officeDocument/2006/relationships/slide" Target="slide9.xml"/><Relationship Id="rId4" Type="http://schemas.openxmlformats.org/officeDocument/2006/relationships/image" Target="../media/image11.png"/><Relationship Id="rId9"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ssb.co.uk/standards-catalogue/CatalogueItem/gmrt2100-iss-6-2"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7.png"/><Relationship Id="rId5" Type="http://schemas.openxmlformats.org/officeDocument/2006/relationships/slide" Target="slide16.xml"/><Relationship Id="rId10" Type="http://schemas.openxmlformats.org/officeDocument/2006/relationships/hyperlink" Target="https://www.rssb.co.uk/standards-catalogue/CatalogueItem/ris-2770-rst-iss-1-1" TargetMode="External"/><Relationship Id="rId4" Type="http://schemas.openxmlformats.org/officeDocument/2006/relationships/image" Target="../media/image11.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rssb.co.uk/standards/using-standards/rssb-technical-notes/tn104-issue-1-technical-note-engineering-change-software-and-firmware" TargetMode="External"/><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hyperlink" Target="https://www.rssb.co.uk/standards/using-standards/rssb-technical-notes/technical-note-fire-related-properties-of-batteries-tn109-iss-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png"/><Relationship Id="rId5" Type="http://schemas.openxmlformats.org/officeDocument/2006/relationships/slide" Target="slide2.xml"/><Relationship Id="rId10" Type="http://schemas.openxmlformats.org/officeDocument/2006/relationships/hyperlink" Target="https://www.rssb.co.uk/standards/using-standards/rssb-technical-notes/technical-note---reporting-of-adverse-events-tn105-issue-1" TargetMode="External"/><Relationship Id="rId4" Type="http://schemas.openxmlformats.org/officeDocument/2006/relationships/slide" Target="slide16.xml"/><Relationship Id="rId9" Type="http://schemas.openxmlformats.org/officeDocument/2006/relationships/hyperlink" Target="https://www.rssb.co.uk/standards/using-standards/rssb-technical-notes/tn103-freight-coupler-load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7.png"/><Relationship Id="rId5" Type="http://schemas.openxmlformats.org/officeDocument/2006/relationships/hyperlink" Target="https://www.rssb.co.uk/standards-catalogue/CatalogueItem/form-rt8250-iss-4" TargetMode="External"/><Relationship Id="rId10" Type="http://schemas.openxmlformats.org/officeDocument/2006/relationships/image" Target="../media/image16.png"/><Relationship Id="rId4" Type="http://schemas.openxmlformats.org/officeDocument/2006/relationships/hyperlink" Target="https://www.rssb.co.uk/standards-catalogue/CatalogueItem/ris-8250-rst-iss-2" TargetMode="Externa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slide" Target="slide2.xml"/><Relationship Id="rId10" Type="http://schemas.openxmlformats.org/officeDocument/2006/relationships/image" Target="../media/image17.png"/><Relationship Id="rId4" Type="http://schemas.openxmlformats.org/officeDocument/2006/relationships/hyperlink" Target="https://www.rssb.co.uk/standards-catalogue/CatalogueItem/gmgn2696-iss-1" TargetMode="External"/><Relationship Id="rId9" Type="http://schemas.openxmlformats.org/officeDocument/2006/relationships/image" Target="../media/image16.png"/><Relationship Id="rId14"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2.svg"/><Relationship Id="rId3"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image" Target="../media/image21.png"/><Relationship Id="rId2" Type="http://schemas.openxmlformats.org/officeDocument/2006/relationships/notesSlide" Target="../notesSlides/notesSlide8.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slide" Target="slide2.xml"/><Relationship Id="rId15" Type="http://schemas.openxmlformats.org/officeDocument/2006/relationships/image" Target="../media/image23.png"/><Relationship Id="rId10" Type="http://schemas.openxmlformats.org/officeDocument/2006/relationships/image" Target="../media/image17.png"/><Relationship Id="rId4" Type="http://schemas.openxmlformats.org/officeDocument/2006/relationships/hyperlink" Target="https://www.rssb.co.uk/standards-catalogue/CatalogueItem/ris-214-rst-iss-1" TargetMode="External"/><Relationship Id="rId9" Type="http://schemas.openxmlformats.org/officeDocument/2006/relationships/image" Target="../media/image16.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1EA42-44B4-4698-AA6E-0AD5FE99DAC1}"/>
              </a:ext>
            </a:extLst>
          </p:cNvPr>
          <p:cNvSpPr>
            <a:spLocks noGrp="1"/>
          </p:cNvSpPr>
          <p:nvPr>
            <p:ph type="title"/>
          </p:nvPr>
        </p:nvSpPr>
        <p:spPr>
          <a:xfrm>
            <a:off x="6717323" y="1689832"/>
            <a:ext cx="5025878" cy="1325563"/>
          </a:xfrm>
        </p:spPr>
        <p:txBody>
          <a:bodyPr>
            <a:noAutofit/>
          </a:bodyPr>
          <a:lstStyle/>
          <a:p>
            <a:r>
              <a:rPr lang="en-GB" sz="2600" dirty="0">
                <a:latin typeface="Bahnschrift"/>
              </a:rPr>
              <a:t>Changes to Standards – </a:t>
            </a:r>
            <a:br>
              <a:rPr lang="en-GB" sz="2600" dirty="0"/>
            </a:br>
            <a:r>
              <a:rPr lang="en-GB" sz="2600" dirty="0">
                <a:latin typeface="Bahnschrift"/>
              </a:rPr>
              <a:t>June 2023 Interactive Briefing Slide Deck</a:t>
            </a:r>
            <a:br>
              <a:rPr lang="en-GB" sz="2600" dirty="0"/>
            </a:br>
            <a:br>
              <a:rPr lang="en-GB" sz="2600" dirty="0"/>
            </a:br>
            <a:r>
              <a:rPr lang="en-GB" sz="2000" dirty="0">
                <a:solidFill>
                  <a:srgbClr val="C00000"/>
                </a:solidFill>
                <a:latin typeface="Bahnschrift"/>
              </a:rPr>
              <a:t>Please view in slideshow mode for the links to work. </a:t>
            </a:r>
            <a:endParaRPr lang="en-GB" sz="2000" dirty="0">
              <a:solidFill>
                <a:srgbClr val="C00000"/>
              </a:solidFill>
            </a:endParaRPr>
          </a:p>
        </p:txBody>
      </p:sp>
      <p:sp>
        <p:nvSpPr>
          <p:cNvPr id="5" name="Content Placeholder 4">
            <a:extLst>
              <a:ext uri="{FF2B5EF4-FFF2-40B4-BE49-F238E27FC236}">
                <a16:creationId xmlns:a16="http://schemas.microsoft.com/office/drawing/2014/main" id="{F2899E64-C78E-4A07-BFF2-82F152B34DC4}"/>
              </a:ext>
            </a:extLst>
          </p:cNvPr>
          <p:cNvSpPr>
            <a:spLocks noGrp="1"/>
          </p:cNvSpPr>
          <p:nvPr>
            <p:ph idx="1"/>
          </p:nvPr>
        </p:nvSpPr>
        <p:spPr>
          <a:xfrm>
            <a:off x="6717323" y="3448225"/>
            <a:ext cx="4717125" cy="1878240"/>
          </a:xfrm>
        </p:spPr>
        <p:txBody>
          <a:bodyPr>
            <a:noAutofit/>
          </a:bodyPr>
          <a:lstStyle/>
          <a:p>
            <a:pPr>
              <a:lnSpc>
                <a:spcPct val="100000"/>
              </a:lnSpc>
              <a:spcBef>
                <a:spcPts val="600"/>
              </a:spcBef>
              <a:spcAft>
                <a:spcPts val="600"/>
              </a:spcAft>
            </a:pPr>
            <a:r>
              <a:rPr lang="en-GB" sz="1800" dirty="0"/>
              <a:t>The presentation is interactive. You decide how to navigate through it, but you can always return to the main menu by clicking on the home icon, or use the red forward and back buttons.</a:t>
            </a:r>
          </a:p>
          <a:p>
            <a:pPr>
              <a:lnSpc>
                <a:spcPct val="100000"/>
              </a:lnSpc>
              <a:spcBef>
                <a:spcPts val="600"/>
              </a:spcBef>
              <a:spcAft>
                <a:spcPts val="600"/>
              </a:spcAft>
            </a:pPr>
            <a:r>
              <a:rPr lang="en-GB" sz="1800" dirty="0"/>
              <a:t>Some slides contain links to additional online content. These are indicated with an icon.</a:t>
            </a:r>
          </a:p>
          <a:p>
            <a:pPr>
              <a:lnSpc>
                <a:spcPct val="100000"/>
              </a:lnSpc>
              <a:spcBef>
                <a:spcPts val="600"/>
              </a:spcBef>
              <a:spcAft>
                <a:spcPts val="600"/>
              </a:spcAft>
            </a:pPr>
            <a:r>
              <a:rPr lang="en-GB" sz="1800" dirty="0"/>
              <a:t>You can close the presentation at anytime by clicking on the exit icon.</a:t>
            </a:r>
          </a:p>
        </p:txBody>
      </p:sp>
      <p:pic>
        <p:nvPicPr>
          <p:cNvPr id="7" name="Picture 6">
            <a:extLst>
              <a:ext uri="{FF2B5EF4-FFF2-40B4-BE49-F238E27FC236}">
                <a16:creationId xmlns:a16="http://schemas.microsoft.com/office/drawing/2014/main" id="{9D061E04-36C9-4AAF-BBDF-D9D5FDE84CE3}"/>
              </a:ext>
            </a:extLst>
          </p:cNvPr>
          <p:cNvPicPr>
            <a:picLocks noChangeAspect="1"/>
          </p:cNvPicPr>
          <p:nvPr/>
        </p:nvPicPr>
        <p:blipFill>
          <a:blip r:embed="rId2"/>
          <a:stretch>
            <a:fillRect/>
          </a:stretch>
        </p:blipFill>
        <p:spPr>
          <a:xfrm>
            <a:off x="11434448" y="4742345"/>
            <a:ext cx="612000" cy="612000"/>
          </a:xfrm>
          <a:prstGeom prst="rect">
            <a:avLst/>
          </a:prstGeom>
        </p:spPr>
      </p:pic>
      <p:pic>
        <p:nvPicPr>
          <p:cNvPr id="8" name="Picture 7">
            <a:hlinkClick r:id="rId3" action="ppaction://hlinksldjump"/>
            <a:extLst>
              <a:ext uri="{FF2B5EF4-FFF2-40B4-BE49-F238E27FC236}">
                <a16:creationId xmlns:a16="http://schemas.microsoft.com/office/drawing/2014/main" id="{B384F224-8740-4A7C-828E-E08204A5D603}"/>
              </a:ext>
            </a:extLst>
          </p:cNvPr>
          <p:cNvPicPr>
            <a:picLocks noChangeAspect="1"/>
          </p:cNvPicPr>
          <p:nvPr/>
        </p:nvPicPr>
        <p:blipFill>
          <a:blip r:embed="rId4"/>
          <a:stretch>
            <a:fillRect/>
          </a:stretch>
        </p:blipFill>
        <p:spPr>
          <a:xfrm>
            <a:off x="11434448" y="3804433"/>
            <a:ext cx="612000" cy="612000"/>
          </a:xfrm>
          <a:prstGeom prst="rect">
            <a:avLst/>
          </a:prstGeom>
        </p:spPr>
      </p:pic>
      <p:grpSp>
        <p:nvGrpSpPr>
          <p:cNvPr id="10" name="Group 9">
            <a:extLst>
              <a:ext uri="{FF2B5EF4-FFF2-40B4-BE49-F238E27FC236}">
                <a16:creationId xmlns:a16="http://schemas.microsoft.com/office/drawing/2014/main" id="{6DEF5109-2C8F-4539-8B1F-C07DD96BA81C}"/>
              </a:ext>
            </a:extLst>
          </p:cNvPr>
          <p:cNvGrpSpPr/>
          <p:nvPr/>
        </p:nvGrpSpPr>
        <p:grpSpPr>
          <a:xfrm>
            <a:off x="11434448" y="5429335"/>
            <a:ext cx="612000" cy="588233"/>
            <a:chOff x="11434448" y="5080893"/>
            <a:chExt cx="612000" cy="588233"/>
          </a:xfrm>
        </p:grpSpPr>
        <p:sp>
          <p:nvSpPr>
            <p:cNvPr id="2" name="Oval 1">
              <a:extLst>
                <a:ext uri="{FF2B5EF4-FFF2-40B4-BE49-F238E27FC236}">
                  <a16:creationId xmlns:a16="http://schemas.microsoft.com/office/drawing/2014/main" id="{2153456D-25C8-4F41-90C1-E95850869A3F}"/>
                </a:ext>
              </a:extLst>
            </p:cNvPr>
            <p:cNvSpPr/>
            <p:nvPr/>
          </p:nvSpPr>
          <p:spPr>
            <a:xfrm>
              <a:off x="11452448" y="5080893"/>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hlinkClick r:id="" action="ppaction://hlinkshowjump?jump=endshow"/>
              <a:extLst>
                <a:ext uri="{FF2B5EF4-FFF2-40B4-BE49-F238E27FC236}">
                  <a16:creationId xmlns:a16="http://schemas.microsoft.com/office/drawing/2014/main" id="{BD37FF8D-9702-4A2D-8C3D-C8713C419127}"/>
                </a:ext>
              </a:extLst>
            </p:cNvPr>
            <p:cNvPicPr preferRelativeResize="0">
              <a:picLocks noChangeAspect="1"/>
            </p:cNvPicPr>
            <p:nvPr/>
          </p:nvPicPr>
          <p:blipFill>
            <a:blip r:embed="rId5"/>
            <a:stretch>
              <a:fillRect/>
            </a:stretch>
          </p:blipFill>
          <p:spPr>
            <a:xfrm>
              <a:off x="11434448" y="5080893"/>
              <a:ext cx="612000" cy="588233"/>
            </a:xfrm>
            <a:prstGeom prst="rect">
              <a:avLst/>
            </a:prstGeom>
          </p:spPr>
        </p:pic>
      </p:grpSp>
      <p:pic>
        <p:nvPicPr>
          <p:cNvPr id="17" name="Picture 16">
            <a:hlinkClick r:id="" action="ppaction://hlinkshowjump?jump=nextslide"/>
            <a:extLst>
              <a:ext uri="{FF2B5EF4-FFF2-40B4-BE49-F238E27FC236}">
                <a16:creationId xmlns:a16="http://schemas.microsoft.com/office/drawing/2014/main" id="{2CAEB200-7945-48A9-D6A7-D95631DFA64D}"/>
              </a:ext>
            </a:extLst>
          </p:cNvPr>
          <p:cNvPicPr>
            <a:picLocks noChangeAspect="1"/>
          </p:cNvPicPr>
          <p:nvPr/>
        </p:nvPicPr>
        <p:blipFill>
          <a:blip r:embed="rId6"/>
          <a:stretch>
            <a:fillRect/>
          </a:stretch>
        </p:blipFill>
        <p:spPr>
          <a:xfrm>
            <a:off x="11436795" y="6248347"/>
            <a:ext cx="609653" cy="609653"/>
          </a:xfrm>
          <a:prstGeom prst="rect">
            <a:avLst/>
          </a:prstGeom>
        </p:spPr>
      </p:pic>
      <p:pic>
        <p:nvPicPr>
          <p:cNvPr id="19" name="Picture 18">
            <a:extLst>
              <a:ext uri="{FF2B5EF4-FFF2-40B4-BE49-F238E27FC236}">
                <a16:creationId xmlns:a16="http://schemas.microsoft.com/office/drawing/2014/main" id="{34A7222A-5098-74BD-5A26-1A9D8DE96DA0}"/>
              </a:ext>
            </a:extLst>
          </p:cNvPr>
          <p:cNvPicPr>
            <a:picLocks noChangeAspect="1"/>
          </p:cNvPicPr>
          <p:nvPr/>
        </p:nvPicPr>
        <p:blipFill>
          <a:blip r:embed="rId6">
            <a:alphaModFix amt="20000"/>
          </a:blip>
          <a:stretch>
            <a:fillRect/>
          </a:stretch>
        </p:blipFill>
        <p:spPr>
          <a:xfrm flipH="1">
            <a:off x="10700195" y="6248347"/>
            <a:ext cx="609653" cy="609653"/>
          </a:xfrm>
          <a:prstGeom prst="rect">
            <a:avLst/>
          </a:prstGeom>
        </p:spPr>
      </p:pic>
    </p:spTree>
    <p:extLst>
      <p:ext uri="{BB962C8B-B14F-4D97-AF65-F5344CB8AC3E}">
        <p14:creationId xmlns:p14="http://schemas.microsoft.com/office/powerpoint/2010/main" val="409249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hlinkClick r:id="rId3" action="ppaction://hlinksldjump" highlightClick="1"/>
            <a:extLst>
              <a:ext uri="{FF2B5EF4-FFF2-40B4-BE49-F238E27FC236}">
                <a16:creationId xmlns:a16="http://schemas.microsoft.com/office/drawing/2014/main" id="{F68DFE94-0C9A-5D49-D0FA-1C898C9007B8}"/>
              </a:ext>
            </a:extLst>
          </p:cNvPr>
          <p:cNvSpPr/>
          <p:nvPr/>
        </p:nvSpPr>
        <p:spPr>
          <a:xfrm>
            <a:off x="1093860" y="1488806"/>
            <a:ext cx="10035073" cy="720000"/>
          </a:xfrm>
          <a:prstGeom prst="roundRect">
            <a:avLst>
              <a:gd name="adj" fmla="val 25789"/>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GOGN3616 Issue 1 ‐ Guidance on Operational Railway Safety Awareness </a:t>
            </a:r>
          </a:p>
        </p:txBody>
      </p:sp>
      <p:pic>
        <p:nvPicPr>
          <p:cNvPr id="37" name="Picture 36">
            <a:extLst>
              <a:ext uri="{FF2B5EF4-FFF2-40B4-BE49-F238E27FC236}">
                <a16:creationId xmlns:a16="http://schemas.microsoft.com/office/drawing/2014/main" id="{375B8884-F015-4520-96F2-1314CBA491FC}"/>
              </a:ext>
            </a:extLst>
          </p:cNvPr>
          <p:cNvPicPr preferRelativeResize="0">
            <a:picLocks/>
          </p:cNvPicPr>
          <p:nvPr/>
        </p:nvPicPr>
        <p:blipFill>
          <a:blip r:embed="rId4"/>
          <a:stretch>
            <a:fillRect/>
          </a:stretch>
        </p:blipFill>
        <p:spPr>
          <a:xfrm>
            <a:off x="287855" y="554010"/>
            <a:ext cx="720000" cy="720000"/>
          </a:xfrm>
          <a:prstGeom prst="rect">
            <a:avLst/>
          </a:prstGeom>
        </p:spPr>
      </p:pic>
      <p:pic>
        <p:nvPicPr>
          <p:cNvPr id="13" name="Picture 12">
            <a:hlinkClick r:id="rId5"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6"/>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a:t>
            </a:r>
            <a:r>
              <a:rPr lang="en-GB" sz="2400" spc="-50">
                <a:solidFill>
                  <a:prstClr val="black"/>
                </a:solidFill>
                <a:latin typeface="Calibri"/>
              </a:rPr>
              <a:t>June</a:t>
            </a:r>
            <a:r>
              <a:rPr kumimoji="0" lang="en-GB" sz="2400" b="0" i="0" u="none" strike="noStrike" kern="1200" cap="none" spc="-50" normalizeH="0" baseline="0" noProof="0">
                <a:ln>
                  <a:noFill/>
                </a:ln>
                <a:solidFill>
                  <a:prstClr val="black"/>
                </a:solidFill>
                <a:effectLst/>
                <a:uLnTx/>
                <a:uFillTx/>
                <a:latin typeface="Calibri"/>
                <a:ea typeface="+mj-ea"/>
                <a:cs typeface="+mj-cs"/>
              </a:rPr>
              <a:t>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sp>
        <p:nvSpPr>
          <p:cNvPr id="17" name="Rectangle: Rounded Corners 16">
            <a:hlinkClick r:id="rId7" action="ppaction://hlinksldjump" highlightClick="1"/>
            <a:extLst>
              <a:ext uri="{FF2B5EF4-FFF2-40B4-BE49-F238E27FC236}">
                <a16:creationId xmlns:a16="http://schemas.microsoft.com/office/drawing/2014/main" id="{40122811-5FBA-4F67-A283-007D079EF217}"/>
              </a:ext>
            </a:extLst>
          </p:cNvPr>
          <p:cNvSpPr/>
          <p:nvPr/>
        </p:nvSpPr>
        <p:spPr>
          <a:xfrm>
            <a:off x="1063066" y="545799"/>
            <a:ext cx="10065867" cy="720000"/>
          </a:xfrm>
          <a:prstGeom prst="roundRect">
            <a:avLst>
              <a:gd name="adj" fmla="val 30718"/>
            </a:avLst>
          </a:prstGeom>
          <a:solidFill>
            <a:srgbClr val="3EB75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kumimoji="0" lang="en-GB" sz="1800" b="0" i="0" u="none" strike="noStrike" kern="1200" cap="none" spc="-80" normalizeH="0" baseline="0" noProof="0" dirty="0">
                <a:ln>
                  <a:noFill/>
                </a:ln>
                <a:effectLst/>
                <a:uLnTx/>
                <a:uFillTx/>
                <a:latin typeface="Calibri" panose="020F0502020204030204"/>
                <a:ea typeface="+mn-ea"/>
                <a:cs typeface="+mn-cs"/>
              </a:rPr>
              <a:t>Two </a:t>
            </a:r>
            <a:r>
              <a:rPr lang="en-GB" spc="-80" dirty="0">
                <a:latin typeface="Calibri" panose="020F0502020204030204"/>
              </a:rPr>
              <a:t>Traffic Operation and Management</a:t>
            </a:r>
            <a:r>
              <a:rPr kumimoji="0" lang="en-GB" sz="1800" b="0" i="0" u="none" strike="noStrike" kern="1200" cap="none" spc="-80" normalizeH="0" baseline="0" noProof="0" dirty="0">
                <a:ln>
                  <a:noFill/>
                </a:ln>
                <a:effectLst/>
                <a:uLnTx/>
                <a:uFillTx/>
                <a:latin typeface="Calibri" panose="020F0502020204030204"/>
                <a:ea typeface="+mn-ea"/>
                <a:cs typeface="+mn-cs"/>
              </a:rPr>
              <a:t> standards have been updated in the June 2023  standards catalogue </a:t>
            </a:r>
          </a:p>
        </p:txBody>
      </p:sp>
      <p:pic>
        <p:nvPicPr>
          <p:cNvPr id="47" name="Picture 46">
            <a:hlinkClick r:id="" action="ppaction://hlinkshowjump?jump=endshow"/>
            <a:extLst>
              <a:ext uri="{FF2B5EF4-FFF2-40B4-BE49-F238E27FC236}">
                <a16:creationId xmlns:a16="http://schemas.microsoft.com/office/drawing/2014/main" id="{89F0C3E4-DBF6-4318-9BEA-B790DBF7F676}"/>
              </a:ext>
            </a:extLst>
          </p:cNvPr>
          <p:cNvPicPr>
            <a:picLocks noChangeAspect="1"/>
          </p:cNvPicPr>
          <p:nvPr/>
        </p:nvPicPr>
        <p:blipFill>
          <a:blip r:embed="rId8"/>
          <a:stretch>
            <a:fillRect/>
          </a:stretch>
        </p:blipFill>
        <p:spPr>
          <a:xfrm>
            <a:off x="89371" y="6016808"/>
            <a:ext cx="720000" cy="692039"/>
          </a:xfrm>
          <a:prstGeom prst="rect">
            <a:avLst/>
          </a:prstGeom>
        </p:spPr>
      </p:pic>
      <p:sp>
        <p:nvSpPr>
          <p:cNvPr id="4" name="Rectangle: Rounded Corners 3">
            <a:hlinkClick r:id="rId9" action="ppaction://hlinksldjump" highlightClick="1"/>
            <a:extLst>
              <a:ext uri="{FF2B5EF4-FFF2-40B4-BE49-F238E27FC236}">
                <a16:creationId xmlns:a16="http://schemas.microsoft.com/office/drawing/2014/main" id="{F5A3E687-1A0C-D991-62AD-755B40167542}"/>
              </a:ext>
            </a:extLst>
          </p:cNvPr>
          <p:cNvSpPr/>
          <p:nvPr/>
        </p:nvSpPr>
        <p:spPr>
          <a:xfrm>
            <a:off x="1093860" y="2449798"/>
            <a:ext cx="10035073" cy="720000"/>
          </a:xfrm>
          <a:prstGeom prst="roundRect">
            <a:avLst>
              <a:gd name="adj" fmla="val 25789"/>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RIS-3350-TOM Issue 2 - Communication of Urgent Operating Advice</a:t>
            </a:r>
          </a:p>
        </p:txBody>
      </p:sp>
      <p:sp>
        <p:nvSpPr>
          <p:cNvPr id="7" name="Title 1">
            <a:extLst>
              <a:ext uri="{FF2B5EF4-FFF2-40B4-BE49-F238E27FC236}">
                <a16:creationId xmlns:a16="http://schemas.microsoft.com/office/drawing/2014/main" id="{7C94B5CB-83FA-6E79-E2D5-6F0CBBDB4271}"/>
              </a:ext>
            </a:extLst>
          </p:cNvPr>
          <p:cNvSpPr txBox="1">
            <a:spLocks/>
          </p:cNvSpPr>
          <p:nvPr/>
        </p:nvSpPr>
        <p:spPr>
          <a:xfrm>
            <a:off x="2402723" y="3295228"/>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p>
        </p:txBody>
      </p:sp>
      <p:pic>
        <p:nvPicPr>
          <p:cNvPr id="9" name="Picture 8">
            <a:hlinkClick r:id="rId3" action="ppaction://hlinksldjump"/>
            <a:extLst>
              <a:ext uri="{FF2B5EF4-FFF2-40B4-BE49-F238E27FC236}">
                <a16:creationId xmlns:a16="http://schemas.microsoft.com/office/drawing/2014/main" id="{D4BD02D0-9C12-B2EA-C48E-731A81744465}"/>
              </a:ext>
            </a:extLst>
          </p:cNvPr>
          <p:cNvPicPr>
            <a:picLocks noChangeAspect="1"/>
          </p:cNvPicPr>
          <p:nvPr/>
        </p:nvPicPr>
        <p:blipFill>
          <a:blip r:embed="rId10">
            <a:biLevel thresh="75000"/>
          </a:blip>
          <a:stretch>
            <a:fillRect/>
          </a:stretch>
        </p:blipFill>
        <p:spPr>
          <a:xfrm>
            <a:off x="10624312" y="1470821"/>
            <a:ext cx="755970" cy="755970"/>
          </a:xfrm>
          <a:prstGeom prst="rect">
            <a:avLst/>
          </a:prstGeom>
        </p:spPr>
      </p:pic>
      <p:pic>
        <p:nvPicPr>
          <p:cNvPr id="10" name="Picture 9">
            <a:hlinkClick r:id="rId9" action="ppaction://hlinksldjump"/>
            <a:extLst>
              <a:ext uri="{FF2B5EF4-FFF2-40B4-BE49-F238E27FC236}">
                <a16:creationId xmlns:a16="http://schemas.microsoft.com/office/drawing/2014/main" id="{53A99BB5-32C0-598C-E9F8-D1AAA9B583D6}"/>
              </a:ext>
            </a:extLst>
          </p:cNvPr>
          <p:cNvPicPr>
            <a:picLocks noChangeAspect="1"/>
          </p:cNvPicPr>
          <p:nvPr/>
        </p:nvPicPr>
        <p:blipFill>
          <a:blip r:embed="rId10">
            <a:biLevel thresh="75000"/>
          </a:blip>
          <a:stretch>
            <a:fillRect/>
          </a:stretch>
        </p:blipFill>
        <p:spPr>
          <a:xfrm>
            <a:off x="10624312" y="2413828"/>
            <a:ext cx="755970" cy="755970"/>
          </a:xfrm>
          <a:prstGeom prst="rect">
            <a:avLst/>
          </a:prstGeom>
        </p:spPr>
      </p:pic>
    </p:spTree>
    <p:extLst>
      <p:ext uri="{BB962C8B-B14F-4D97-AF65-F5344CB8AC3E}">
        <p14:creationId xmlns:p14="http://schemas.microsoft.com/office/powerpoint/2010/main" val="190917989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GOGN3616 Issue 1 - Guidance on Operational Railway Safety Awareness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fontAlgn="base"/>
            <a:r>
              <a:rPr kumimoji="0" lang="en-GB" b="1" i="0" u="none" strike="noStrike" kern="1200" cap="none" spc="-50" normalizeH="0" baseline="0" noProof="0" dirty="0">
                <a:ln>
                  <a:noFill/>
                </a:ln>
                <a:solidFill>
                  <a:schemeClr val="tx1"/>
                </a:solidFill>
                <a:effectLst/>
                <a:uLnTx/>
                <a:uFillTx/>
                <a:ea typeface="+mn-ea"/>
                <a:cs typeface="+mn-cs"/>
              </a:rPr>
              <a:t>Overview – </a:t>
            </a:r>
            <a:r>
              <a:rPr lang="en-GB" spc="-50" dirty="0">
                <a:solidFill>
                  <a:schemeClr val="tx1"/>
                </a:solidFill>
              </a:rPr>
              <a:t>There is currently no existing common training and competence approach associated with personal safety for RUs and any other railway actors available to industry. This guidance note provides one. It sets out </a:t>
            </a:r>
            <a:r>
              <a:rPr lang="en-GB" i="0" dirty="0">
                <a:solidFill>
                  <a:schemeClr val="tx1"/>
                </a:solidFill>
                <a:effectLst/>
              </a:rPr>
              <a:t>a harmonised framework for training and competency, and a process to follow when developing operational railway safety awareness training and competence, including: </a:t>
            </a:r>
          </a:p>
          <a:p>
            <a:pPr algn="l" rtl="0" fontAlgn="base"/>
            <a:r>
              <a:rPr lang="en-GB" dirty="0">
                <a:solidFill>
                  <a:schemeClr val="tx1"/>
                </a:solidFill>
              </a:rPr>
              <a:t>m</a:t>
            </a:r>
            <a:r>
              <a:rPr lang="en-GB" i="0" dirty="0">
                <a:solidFill>
                  <a:schemeClr val="tx1"/>
                </a:solidFill>
                <a:effectLst/>
              </a:rPr>
              <a:t>edical fitness, hazards, control measures, and conditions to consider when developing training for staff working on the mainline railway, as well as depots, yards, sidings, and freight terminals; competence, </a:t>
            </a:r>
            <a:r>
              <a:rPr lang="en-GB" dirty="0">
                <a:solidFill>
                  <a:schemeClr val="tx1"/>
                </a:solidFill>
              </a:rPr>
              <a:t>a</a:t>
            </a:r>
            <a:r>
              <a:rPr lang="en-GB" i="0" dirty="0">
                <a:solidFill>
                  <a:schemeClr val="tx1"/>
                </a:solidFill>
                <a:effectLst/>
              </a:rPr>
              <a:t>ssessment, and review. </a:t>
            </a:r>
          </a:p>
          <a:p>
            <a:pPr algn="l" rtl="0" fontAlgn="base"/>
            <a:r>
              <a:rPr lang="en-GB" i="0" dirty="0">
                <a:solidFill>
                  <a:schemeClr val="tx1"/>
                </a:solidFill>
                <a:effectLst/>
              </a:rPr>
              <a:t>Appendices give worked examples of how to apply the framework, using four examples of industry roles and tasks. </a:t>
            </a:r>
          </a:p>
          <a:p>
            <a:pPr algn="l" rtl="0" fontAlgn="base"/>
            <a:endParaRPr kumimoji="0" lang="en-GB" sz="800" b="1" i="0" u="none" strike="noStrike" kern="1200" cap="none" spc="-50" normalizeH="0" baseline="0" noProof="0" dirty="0">
              <a:ln>
                <a:noFill/>
              </a:ln>
              <a:solidFill>
                <a:schemeClr val="tx1"/>
              </a:solidFill>
              <a:effectLst/>
              <a:uLnTx/>
              <a:uFillTx/>
              <a:ea typeface="+mn-ea"/>
              <a:cs typeface="+mn-cs"/>
            </a:endParaRPr>
          </a:p>
          <a:p>
            <a:pPr algn="l" rtl="0" fontAlgn="base"/>
            <a:r>
              <a:rPr kumimoji="0" lang="en-GB" b="1" i="0" u="none" strike="noStrike" kern="1200" cap="none" spc="-50" normalizeH="0" baseline="0" noProof="0" dirty="0">
                <a:ln>
                  <a:noFill/>
                </a:ln>
                <a:solidFill>
                  <a:schemeClr val="tx1"/>
                </a:solidFill>
                <a:effectLst/>
                <a:uLnTx/>
                <a:uFillTx/>
                <a:ea typeface="+mn-ea"/>
                <a:cs typeface="+mn-cs"/>
              </a:rPr>
              <a:t>Benefits –  </a:t>
            </a:r>
            <a:r>
              <a:rPr kumimoji="0" lang="en-GB" i="0" u="none" strike="noStrike" kern="1200" cap="none" spc="-50" normalizeH="0" baseline="0" noProof="0" dirty="0">
                <a:ln>
                  <a:noFill/>
                </a:ln>
                <a:solidFill>
                  <a:schemeClr val="tx1"/>
                </a:solidFill>
                <a:effectLst/>
                <a:uLnTx/>
                <a:uFillTx/>
                <a:ea typeface="+mn-ea"/>
                <a:cs typeface="+mn-cs"/>
              </a:rPr>
              <a:t>I</a:t>
            </a:r>
            <a:r>
              <a:rPr lang="en-GB" i="0" dirty="0">
                <a:solidFill>
                  <a:schemeClr val="tx1"/>
                </a:solidFill>
                <a:effectLst/>
              </a:rPr>
              <a:t>f a serious injury is caused when work is carried out on the GB mainline railway or within depots and sidings, likely outcomes may include: being issued with an improvement or prohibition notice, prosecution proceedings (which could result in a large fine and/or imprisonment), or a civil claim. The cost for a railway undertaking could total £1.65 million if such an incident happened. </a:t>
            </a:r>
            <a:r>
              <a:rPr lang="en-GB" dirty="0">
                <a:solidFill>
                  <a:schemeClr val="tx1"/>
                </a:solidFill>
              </a:rPr>
              <a:t>I</a:t>
            </a:r>
            <a:r>
              <a:rPr lang="en-GB" i="0" dirty="0">
                <a:solidFill>
                  <a:schemeClr val="tx1"/>
                </a:solidFill>
                <a:effectLst/>
              </a:rPr>
              <a:t>f the guidance note contributes to avoiding this cost by 10%, then this would equate to a total benefit of £150,000 over five years. </a:t>
            </a:r>
          </a:p>
          <a:p>
            <a:pPr algn="l" rtl="0" fontAlgn="base"/>
            <a:endParaRPr kumimoji="0" lang="en-GB" sz="800" i="0" u="none" strike="noStrike" kern="1200" cap="none" spc="-50" normalizeH="0" baseline="0" noProof="0" dirty="0">
              <a:ln>
                <a:noFill/>
              </a:ln>
              <a:solidFill>
                <a:schemeClr val="tx1"/>
              </a:solidFill>
              <a:effectLst/>
              <a:uLnTx/>
              <a:uFillTx/>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b="1" i="0" u="none" strike="noStrike" kern="1200" cap="none" spc="-50" normalizeH="0" baseline="0" noProof="0" dirty="0">
                <a:ln>
                  <a:noFill/>
                </a:ln>
                <a:solidFill>
                  <a:schemeClr val="tx1"/>
                </a:solidFill>
                <a:effectLst/>
                <a:uLnTx/>
                <a:uFillTx/>
                <a:ea typeface="+mn-ea"/>
                <a:cs typeface="+mn-cs"/>
              </a:rPr>
              <a:t>Audience – </a:t>
            </a:r>
            <a:r>
              <a:rPr lang="en-GB" b="0" i="0" dirty="0">
                <a:solidFill>
                  <a:schemeClr val="tx1"/>
                </a:solidFill>
                <a:effectLst/>
              </a:rPr>
              <a:t>The guidance note is intended for those in RUs, IMs, and ECMs responsible for managing operational standards and training.   </a:t>
            </a:r>
            <a:endParaRPr kumimoji="0" lang="en-GB" b="0" i="0" u="none" strike="noStrike" kern="1200" cap="none" spc="-50" normalizeH="0" baseline="0" noProof="0" dirty="0">
              <a:ln>
                <a:noFill/>
              </a:ln>
              <a:solidFill>
                <a:schemeClr val="tx1"/>
              </a:solidFill>
              <a:effectLst/>
              <a:uLnTx/>
              <a:uFillTx/>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June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9"/>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4" name="Group 3">
            <a:extLst>
              <a:ext uri="{FF2B5EF4-FFF2-40B4-BE49-F238E27FC236}">
                <a16:creationId xmlns:a16="http://schemas.microsoft.com/office/drawing/2014/main" id="{CDAB088C-F746-8D0E-0441-2641FB56262A}"/>
              </a:ext>
            </a:extLst>
          </p:cNvPr>
          <p:cNvGrpSpPr/>
          <p:nvPr/>
        </p:nvGrpSpPr>
        <p:grpSpPr>
          <a:xfrm>
            <a:off x="266215" y="3016903"/>
            <a:ext cx="779880" cy="733397"/>
            <a:chOff x="266215" y="3016903"/>
            <a:chExt cx="779880" cy="733397"/>
          </a:xfrm>
        </p:grpSpPr>
        <p:grpSp>
          <p:nvGrpSpPr>
            <p:cNvPr id="272" name="Group 271">
              <a:extLst>
                <a:ext uri="{FF2B5EF4-FFF2-40B4-BE49-F238E27FC236}">
                  <a16:creationId xmlns:a16="http://schemas.microsoft.com/office/drawing/2014/main" id="{DC2F099A-5C15-4A75-A9FD-AA44069EC83C}"/>
                </a:ext>
              </a:extLst>
            </p:cNvPr>
            <p:cNvGrpSpPr/>
            <p:nvPr/>
          </p:nvGrpSpPr>
          <p:grpSpPr>
            <a:xfrm>
              <a:off x="278739" y="3016903"/>
              <a:ext cx="720000" cy="720000"/>
              <a:chOff x="300871" y="4939444"/>
              <a:chExt cx="720000" cy="720000"/>
            </a:xfrm>
          </p:grpSpPr>
          <p:sp>
            <p:nvSpPr>
              <p:cNvPr id="264" name="Rectangle: Rounded Corners 263">
                <a:extLst>
                  <a:ext uri="{FF2B5EF4-FFF2-40B4-BE49-F238E27FC236}">
                    <a16:creationId xmlns:a16="http://schemas.microsoft.com/office/drawing/2014/main" id="{08A90D6D-F7F4-4F56-AE5D-DA56069A34AD}"/>
                  </a:ext>
                </a:extLst>
              </p:cNvPr>
              <p:cNvSpPr/>
              <p:nvPr/>
            </p:nvSpPr>
            <p:spPr>
              <a:xfrm>
                <a:off x="300871" y="493944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1" name="Picture 270">
                <a:extLst>
                  <a:ext uri="{FF2B5EF4-FFF2-40B4-BE49-F238E27FC236}">
                    <a16:creationId xmlns:a16="http://schemas.microsoft.com/office/drawing/2014/main" id="{E6168258-AEC0-47E3-9605-5B3685AF6413}"/>
                  </a:ext>
                </a:extLst>
              </p:cNvPr>
              <p:cNvPicPr>
                <a:picLocks noChangeAspect="1"/>
              </p:cNvPicPr>
              <p:nvPr/>
            </p:nvPicPr>
            <p:blipFill>
              <a:blip r:embed="rId10"/>
              <a:stretch>
                <a:fillRect/>
              </a:stretch>
            </p:blipFill>
            <p:spPr>
              <a:xfrm>
                <a:off x="300871" y="4957059"/>
                <a:ext cx="665743" cy="546505"/>
              </a:xfrm>
              <a:prstGeom prst="rect">
                <a:avLst/>
              </a:prstGeom>
            </p:spPr>
          </p:pic>
        </p:grpSp>
        <p:sp>
          <p:nvSpPr>
            <p:cNvPr id="2" name="TextBox 1">
              <a:extLst>
                <a:ext uri="{FF2B5EF4-FFF2-40B4-BE49-F238E27FC236}">
                  <a16:creationId xmlns:a16="http://schemas.microsoft.com/office/drawing/2014/main" id="{46DD1692-C40E-75F3-5337-614747D69D42}"/>
                </a:ext>
              </a:extLst>
            </p:cNvPr>
            <p:cNvSpPr txBox="1"/>
            <p:nvPr/>
          </p:nvSpPr>
          <p:spPr>
            <a:xfrm>
              <a:off x="266215" y="3411746"/>
              <a:ext cx="7798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50" normalizeH="0" baseline="0" noProof="0">
                  <a:ln>
                    <a:noFill/>
                  </a:ln>
                  <a:solidFill>
                    <a:prstClr val="black"/>
                  </a:solidFill>
                  <a:effectLst/>
                  <a:uLnTx/>
                  <a:uFillTx/>
                  <a:latin typeface="Calibri" panose="020F0502020204030204"/>
                  <a:ea typeface="+mn-ea"/>
                  <a:cs typeface="+mn-cs"/>
                </a:rPr>
                <a:t>ECM</a:t>
              </a:r>
            </a:p>
          </p:txBody>
        </p:sp>
      </p:grpSp>
      <p:grpSp>
        <p:nvGrpSpPr>
          <p:cNvPr id="10" name="Group 9">
            <a:extLst>
              <a:ext uri="{FF2B5EF4-FFF2-40B4-BE49-F238E27FC236}">
                <a16:creationId xmlns:a16="http://schemas.microsoft.com/office/drawing/2014/main" id="{4B5FD9A3-8E6C-3F4F-4702-67570C257705}"/>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E156F0F0-C635-FBBA-0700-4B03A7C3F175}"/>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8CA8629-2786-9AB1-566D-D6AD44F3A090}"/>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06A114F3-0A3B-D4B5-E84C-71C36F0DA6EC}"/>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spTree>
    <p:extLst>
      <p:ext uri="{BB962C8B-B14F-4D97-AF65-F5344CB8AC3E}">
        <p14:creationId xmlns:p14="http://schemas.microsoft.com/office/powerpoint/2010/main" val="164550779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RIS-3350-TOM Issue 2 - Communication of Urgent Operating Advice</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50" normalizeH="0" baseline="0" noProof="0" dirty="0">
                <a:ln>
                  <a:noFill/>
                </a:ln>
                <a:solidFill>
                  <a:schemeClr val="tx1"/>
                </a:solidFill>
                <a:effectLst/>
                <a:uLnTx/>
                <a:uFillTx/>
                <a:ea typeface="+mn-ea"/>
                <a:cs typeface="+mn-cs"/>
              </a:rPr>
              <a:t>Overview – </a:t>
            </a:r>
            <a:r>
              <a:rPr lang="en-GB" sz="1800" b="0" i="0" dirty="0">
                <a:solidFill>
                  <a:schemeClr val="tx1"/>
                </a:solidFill>
                <a:effectLst/>
              </a:rPr>
              <a:t>RIS-3350-TOM issue two sets out requirements for IMs and RUs to follow when communicating urgent operating advice. </a:t>
            </a:r>
            <a:endParaRPr kumimoji="0" lang="en-GB" sz="1800" b="1" i="0" u="none" strike="noStrike" kern="1200" cap="none" spc="-50" normalizeH="0" baseline="0" noProof="0" dirty="0">
              <a:ln>
                <a:noFill/>
              </a:ln>
              <a:solidFill>
                <a:schemeClr val="tx1"/>
              </a:solidFill>
              <a:effectLst/>
              <a:uLnTx/>
              <a:uFillTx/>
              <a:ea typeface="+mn-ea"/>
              <a:cs typeface="+mn-cs"/>
            </a:endParaRPr>
          </a:p>
          <a:p>
            <a:pPr algn="l" rtl="0" fontAlgn="base"/>
            <a:r>
              <a:rPr kumimoji="0" lang="en-GB" sz="1800" i="0" u="none" strike="noStrike" kern="1200" cap="none" spc="-50" normalizeH="0" baseline="0" noProof="0" dirty="0">
                <a:ln>
                  <a:noFill/>
                </a:ln>
                <a:solidFill>
                  <a:schemeClr val="tx1"/>
                </a:solidFill>
                <a:effectLst/>
                <a:uLnTx/>
                <a:uFillTx/>
                <a:ea typeface="+mn-ea"/>
                <a:cs typeface="+mn-cs"/>
              </a:rPr>
              <a:t>RIS-3350-TOM issue two has been updated to make it clearer for users, and to support correct use of the GB rail industry’s processes for communicating urgent operating advice. It has been redrafted throughout to make its requirements clearer for users. </a:t>
            </a:r>
            <a:r>
              <a:rPr lang="en-GB" spc="-50" dirty="0">
                <a:solidFill>
                  <a:schemeClr val="tx1"/>
                </a:solidFill>
              </a:rPr>
              <a:t>E</a:t>
            </a:r>
            <a:r>
              <a:rPr kumimoji="0" lang="en-GB" sz="1800" i="0" u="none" strike="noStrike" kern="1200" cap="none" spc="-50" normalizeH="0" baseline="0" noProof="0" dirty="0">
                <a:ln>
                  <a:noFill/>
                </a:ln>
                <a:solidFill>
                  <a:schemeClr val="tx1"/>
                </a:solidFill>
                <a:effectLst/>
                <a:uLnTx/>
                <a:uFillTx/>
                <a:ea typeface="+mn-ea"/>
                <a:cs typeface="+mn-cs"/>
              </a:rPr>
              <a:t>ach requirement is now supported by a rationale to explain why it exists, and also guidance to help users comply with the requirement.</a:t>
            </a:r>
          </a:p>
          <a:p>
            <a:pPr algn="l" rtl="0" fontAlgn="base"/>
            <a:r>
              <a:rPr kumimoji="0" lang="en-GB" sz="1800" i="0" u="none" strike="noStrike" kern="1200" cap="none" spc="-50" normalizeH="0" baseline="0" noProof="0" dirty="0">
                <a:ln>
                  <a:noFill/>
                </a:ln>
                <a:solidFill>
                  <a:schemeClr val="tx1"/>
                </a:solidFill>
                <a:effectLst/>
                <a:uLnTx/>
                <a:uFillTx/>
                <a:ea typeface="+mn-ea"/>
                <a:cs typeface="+mn-cs"/>
              </a:rPr>
              <a:t>Existing references have been updated, and new references to other documents that support the requirements of RIS-3350-TOM have been added.</a:t>
            </a:r>
          </a:p>
          <a:p>
            <a:pPr algn="l" rtl="0" fontAlgn="base"/>
            <a:endParaRPr kumimoji="0" lang="en-GB" sz="1800" b="1" i="0" u="none" strike="noStrike" kern="1200" cap="none" spc="-50" normalizeH="0" baseline="0" noProof="0" dirty="0">
              <a:ln>
                <a:noFill/>
              </a:ln>
              <a:solidFill>
                <a:schemeClr val="tx1"/>
              </a:solidFill>
              <a:effectLst/>
              <a:uLnTx/>
              <a:uFillTx/>
              <a:ea typeface="+mn-ea"/>
              <a:cs typeface="+mn-cs"/>
            </a:endParaRPr>
          </a:p>
          <a:p>
            <a:pPr algn="l" rtl="0" fontAlgn="base"/>
            <a:r>
              <a:rPr kumimoji="0" lang="en-GB" sz="1800" b="1" i="0" u="none" strike="noStrike" kern="1200" cap="none" spc="-50" normalizeH="0" baseline="0" noProof="0" dirty="0">
                <a:ln>
                  <a:noFill/>
                </a:ln>
                <a:solidFill>
                  <a:schemeClr val="tx1"/>
                </a:solidFill>
                <a:effectLst/>
                <a:uLnTx/>
                <a:uFillTx/>
                <a:ea typeface="+mn-ea"/>
                <a:cs typeface="+mn-cs"/>
              </a:rPr>
              <a:t>Benefits – </a:t>
            </a:r>
            <a:r>
              <a:rPr kumimoji="0" lang="en-GB" sz="1800" i="0" u="none" strike="noStrike" kern="1200" cap="none" spc="-50" normalizeH="0" baseline="0" noProof="0" dirty="0">
                <a:ln>
                  <a:noFill/>
                </a:ln>
                <a:solidFill>
                  <a:schemeClr val="tx1"/>
                </a:solidFill>
                <a:effectLst/>
                <a:uLnTx/>
                <a:uFillTx/>
                <a:ea typeface="+mn-ea"/>
                <a:cs typeface="+mn-cs"/>
              </a:rPr>
              <a:t>RUs </a:t>
            </a:r>
            <a:r>
              <a:rPr lang="en-GB" sz="1800" b="0" i="0" dirty="0">
                <a:solidFill>
                  <a:schemeClr val="tx1"/>
                </a:solidFill>
                <a:effectLst/>
              </a:rPr>
              <a:t>and IMs are legally required to share safety learning. Further, better communication of urgent operating advice can help improve performance by reducing the chance of disruptive incidents or failures happening in the first place. Therefore the benefit of RIS-3350-TOM issue two to the GB rail industry is estimated at approximately £189,000 over five years. </a:t>
            </a:r>
            <a:endParaRPr lang="en-GB" sz="1000" b="0" i="0" dirty="0">
              <a:solidFill>
                <a:schemeClr val="tx1"/>
              </a:solidFill>
              <a:effectLst/>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000" b="1" i="0" u="none" strike="noStrike" kern="1200" cap="none" spc="-50" normalizeH="0" baseline="0" noProof="0" dirty="0">
              <a:ln>
                <a:noFill/>
              </a:ln>
              <a:solidFill>
                <a:schemeClr val="tx1"/>
              </a:solidFill>
              <a:effectLst/>
              <a:uLnTx/>
              <a:uFillTx/>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50" normalizeH="0" baseline="0" noProof="0" dirty="0">
                <a:ln>
                  <a:noFill/>
                </a:ln>
                <a:solidFill>
                  <a:schemeClr val="tx1"/>
                </a:solidFill>
                <a:effectLst/>
                <a:uLnTx/>
                <a:uFillTx/>
                <a:ea typeface="+mn-ea"/>
                <a:cs typeface="+mn-cs"/>
              </a:rPr>
              <a:t>Audience – </a:t>
            </a:r>
            <a:r>
              <a:rPr lang="en-GB" sz="1800" b="0" i="0" dirty="0">
                <a:solidFill>
                  <a:schemeClr val="tx1"/>
                </a:solidFill>
                <a:effectLst/>
              </a:rPr>
              <a:t>RIS-3350-TOM issue two is intended for any staff working for</a:t>
            </a:r>
            <a:br>
              <a:rPr lang="en-GB" sz="1800" b="0" i="0" dirty="0">
                <a:solidFill>
                  <a:schemeClr val="tx1"/>
                </a:solidFill>
                <a:effectLst/>
              </a:rPr>
            </a:br>
            <a:r>
              <a:rPr lang="en-GB" sz="1800" b="0" i="0" dirty="0">
                <a:solidFill>
                  <a:schemeClr val="tx1"/>
                </a:solidFill>
                <a:effectLst/>
              </a:rPr>
              <a:t>an infrastructure manager or railway undertaking, who are responsible</a:t>
            </a:r>
            <a:br>
              <a:rPr lang="en-GB" sz="1800" b="0" i="0" dirty="0">
                <a:solidFill>
                  <a:schemeClr val="tx1"/>
                </a:solidFill>
                <a:effectLst/>
              </a:rPr>
            </a:br>
            <a:r>
              <a:rPr lang="en-GB" sz="1800" b="0" i="0" dirty="0">
                <a:solidFill>
                  <a:schemeClr val="tx1"/>
                </a:solidFill>
                <a:effectLst/>
              </a:rPr>
              <a:t>for making sure that urgent safety learning from operational incidents or</a:t>
            </a:r>
            <a:br>
              <a:rPr lang="en-GB" sz="1800" b="0" i="0" dirty="0">
                <a:solidFill>
                  <a:schemeClr val="tx1"/>
                </a:solidFill>
                <a:effectLst/>
              </a:rPr>
            </a:br>
            <a:r>
              <a:rPr lang="en-GB" sz="1800" b="0" i="0" dirty="0">
                <a:solidFill>
                  <a:schemeClr val="tx1"/>
                </a:solidFill>
                <a:effectLst/>
              </a:rPr>
              <a:t>equipment failures is shared across the GB rail industry. </a:t>
            </a:r>
            <a:endParaRPr kumimoji="0" lang="en-GB" sz="1800" b="0" i="0" u="none" strike="noStrike" kern="1200" cap="none" spc="-50" normalizeH="0" baseline="0" noProof="0" dirty="0">
              <a:ln>
                <a:noFill/>
              </a:ln>
              <a:solidFill>
                <a:schemeClr val="tx1"/>
              </a:solidFill>
              <a:effectLst/>
              <a:uLnTx/>
              <a:uFillTx/>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June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9"/>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3BF17A84-47BD-4728-7737-3B93C56EA982}"/>
              </a:ext>
            </a:extLst>
          </p:cNvPr>
          <p:cNvGrpSpPr/>
          <p:nvPr/>
        </p:nvGrpSpPr>
        <p:grpSpPr>
          <a:xfrm>
            <a:off x="269153" y="2188810"/>
            <a:ext cx="720000" cy="789749"/>
            <a:chOff x="296159" y="2222339"/>
            <a:chExt cx="720000" cy="789749"/>
          </a:xfrm>
        </p:grpSpPr>
        <p:sp>
          <p:nvSpPr>
            <p:cNvPr id="11" name="Rectangle: Rounded Corners 10">
              <a:extLst>
                <a:ext uri="{FF2B5EF4-FFF2-40B4-BE49-F238E27FC236}">
                  <a16:creationId xmlns:a16="http://schemas.microsoft.com/office/drawing/2014/main" id="{BB8207F5-8D1D-BFE2-29DA-B6740BFDD3FE}"/>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28C5D22-5F72-C17E-C11B-975510257AC2}"/>
                </a:ext>
              </a:extLst>
            </p:cNvPr>
            <p:cNvPicPr>
              <a:picLocks noChangeAspect="1"/>
            </p:cNvPicPr>
            <p:nvPr/>
          </p:nvPicPr>
          <p:blipFill>
            <a:blip r:embed="rId10"/>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1A55A146-75CB-86F2-9E29-65D6F05ABD54}"/>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pic>
        <p:nvPicPr>
          <p:cNvPr id="26" name="Picture 25" descr="A green circle with white text&#10;&#10;Description automatically generated with low confidence">
            <a:extLst>
              <a:ext uri="{FF2B5EF4-FFF2-40B4-BE49-F238E27FC236}">
                <a16:creationId xmlns:a16="http://schemas.microsoft.com/office/drawing/2014/main" id="{1BC6ED90-436A-7FB3-0E01-0DE3C4CFF6DE}"/>
              </a:ext>
            </a:extLst>
          </p:cNvPr>
          <p:cNvPicPr>
            <a:picLocks noChangeAspect="1"/>
          </p:cNvPicPr>
          <p:nvPr/>
        </p:nvPicPr>
        <p:blipFill rotWithShape="1">
          <a:blip r:embed="rId11">
            <a:extLst>
              <a:ext uri="{28A0092B-C50C-407E-A947-70E740481C1C}">
                <a14:useLocalDpi xmlns:a14="http://schemas.microsoft.com/office/drawing/2010/main" val="0"/>
              </a:ext>
            </a:extLst>
          </a:blip>
          <a:srcRect l="36813" t="42273" r="38291" b="41969"/>
          <a:stretch/>
        </p:blipFill>
        <p:spPr>
          <a:xfrm>
            <a:off x="8287074" y="5641178"/>
            <a:ext cx="2428584" cy="864976"/>
          </a:xfrm>
          <a:prstGeom prst="rect">
            <a:avLst/>
          </a:prstGeom>
        </p:spPr>
      </p:pic>
      <p:grpSp>
        <p:nvGrpSpPr>
          <p:cNvPr id="2" name="Group 1">
            <a:extLst>
              <a:ext uri="{FF2B5EF4-FFF2-40B4-BE49-F238E27FC236}">
                <a16:creationId xmlns:a16="http://schemas.microsoft.com/office/drawing/2014/main" id="{720F5F5C-00BB-7E6B-01EA-3E1B6D2718D8}"/>
              </a:ext>
            </a:extLst>
          </p:cNvPr>
          <p:cNvGrpSpPr/>
          <p:nvPr/>
        </p:nvGrpSpPr>
        <p:grpSpPr>
          <a:xfrm>
            <a:off x="9954860" y="5481638"/>
            <a:ext cx="1144008" cy="1126248"/>
            <a:chOff x="279057" y="1361175"/>
            <a:chExt cx="762672" cy="789160"/>
          </a:xfrm>
        </p:grpSpPr>
        <p:sp>
          <p:nvSpPr>
            <p:cNvPr id="4" name="Rectangle: Rounded Corners 3">
              <a:extLst>
                <a:ext uri="{FF2B5EF4-FFF2-40B4-BE49-F238E27FC236}">
                  <a16:creationId xmlns:a16="http://schemas.microsoft.com/office/drawing/2014/main" id="{75CE8AA9-4506-37A6-41D8-02DED158A006}"/>
                </a:ext>
              </a:extLst>
            </p:cNvPr>
            <p:cNvSpPr/>
            <p:nvPr/>
          </p:nvSpPr>
          <p:spPr>
            <a:xfrm>
              <a:off x="279057" y="1387618"/>
              <a:ext cx="720000" cy="756754"/>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3B6895D-51CD-1A32-CACC-9DBA8BC55545}"/>
                </a:ext>
              </a:extLst>
            </p:cNvPr>
            <p:cNvPicPr>
              <a:picLocks noChangeAspect="1"/>
            </p:cNvPicPr>
            <p:nvPr/>
          </p:nvPicPr>
          <p:blipFill>
            <a:blip r:embed="rId9"/>
            <a:stretch>
              <a:fillRect/>
            </a:stretch>
          </p:blipFill>
          <p:spPr>
            <a:xfrm>
              <a:off x="347026" y="1361175"/>
              <a:ext cx="694703" cy="648773"/>
            </a:xfrm>
            <a:prstGeom prst="rect">
              <a:avLst/>
            </a:prstGeom>
          </p:spPr>
        </p:pic>
        <p:sp>
          <p:nvSpPr>
            <p:cNvPr id="9" name="TextBox 8">
              <a:extLst>
                <a:ext uri="{FF2B5EF4-FFF2-40B4-BE49-F238E27FC236}">
                  <a16:creationId xmlns:a16="http://schemas.microsoft.com/office/drawing/2014/main" id="{BAA12EC8-6F53-FEBB-5BC5-ABCE4EB37903}"/>
                </a:ext>
              </a:extLst>
            </p:cNvPr>
            <p:cNvSpPr txBox="1"/>
            <p:nvPr/>
          </p:nvSpPr>
          <p:spPr>
            <a:xfrm>
              <a:off x="352666" y="1891545"/>
              <a:ext cx="572781" cy="2587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15" name="Group 14">
            <a:extLst>
              <a:ext uri="{FF2B5EF4-FFF2-40B4-BE49-F238E27FC236}">
                <a16:creationId xmlns:a16="http://schemas.microsoft.com/office/drawing/2014/main" id="{B69EAE43-7FD0-4FC9-21F1-5B0055CB0DCF}"/>
              </a:ext>
            </a:extLst>
          </p:cNvPr>
          <p:cNvGrpSpPr/>
          <p:nvPr/>
        </p:nvGrpSpPr>
        <p:grpSpPr>
          <a:xfrm>
            <a:off x="8060232" y="5512293"/>
            <a:ext cx="1080000" cy="1079998"/>
            <a:chOff x="296159" y="2222338"/>
            <a:chExt cx="720000" cy="789749"/>
          </a:xfrm>
        </p:grpSpPr>
        <p:sp>
          <p:nvSpPr>
            <p:cNvPr id="16" name="Rectangle: Rounded Corners 15">
              <a:extLst>
                <a:ext uri="{FF2B5EF4-FFF2-40B4-BE49-F238E27FC236}">
                  <a16:creationId xmlns:a16="http://schemas.microsoft.com/office/drawing/2014/main" id="{CD6EDBD7-D6C6-6602-909B-4A69482D6C72}"/>
                </a:ext>
              </a:extLst>
            </p:cNvPr>
            <p:cNvSpPr/>
            <p:nvPr/>
          </p:nvSpPr>
          <p:spPr>
            <a:xfrm>
              <a:off x="296159" y="2222338"/>
              <a:ext cx="720000" cy="789749"/>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0F5F6460-E137-4FF9-6FD5-21CAEFCCD143}"/>
                </a:ext>
              </a:extLst>
            </p:cNvPr>
            <p:cNvPicPr>
              <a:picLocks noChangeAspect="1"/>
            </p:cNvPicPr>
            <p:nvPr/>
          </p:nvPicPr>
          <p:blipFill>
            <a:blip r:embed="rId10"/>
            <a:stretch>
              <a:fillRect/>
            </a:stretch>
          </p:blipFill>
          <p:spPr>
            <a:xfrm>
              <a:off x="341670" y="2231693"/>
              <a:ext cx="628978" cy="625753"/>
            </a:xfrm>
            <a:prstGeom prst="rect">
              <a:avLst/>
            </a:prstGeom>
          </p:spPr>
        </p:pic>
        <p:sp>
          <p:nvSpPr>
            <p:cNvPr id="18" name="TextBox 17">
              <a:extLst>
                <a:ext uri="{FF2B5EF4-FFF2-40B4-BE49-F238E27FC236}">
                  <a16:creationId xmlns:a16="http://schemas.microsoft.com/office/drawing/2014/main" id="{AFFC2267-02BC-6AC9-C660-9FC71E00A231}"/>
                </a:ext>
              </a:extLst>
            </p:cNvPr>
            <p:cNvSpPr txBox="1"/>
            <p:nvPr/>
          </p:nvSpPr>
          <p:spPr>
            <a:xfrm>
              <a:off x="369768" y="2727566"/>
              <a:ext cx="572781" cy="270074"/>
            </a:xfrm>
            <a:prstGeom prst="rect">
              <a:avLst/>
            </a:prstGeom>
            <a:noFill/>
          </p:spPr>
          <p:txBody>
            <a:bodyPr wrap="square" rtlCol="0">
              <a:spAutoFit/>
            </a:bodyPr>
            <a:lstStyle/>
            <a:p>
              <a:pPr algn="ctr"/>
              <a:r>
                <a:rPr lang="en-GB" b="1" dirty="0"/>
                <a:t>IM</a:t>
              </a:r>
            </a:p>
          </p:txBody>
        </p:sp>
      </p:grpSp>
    </p:spTree>
    <p:extLst>
      <p:ext uri="{BB962C8B-B14F-4D97-AF65-F5344CB8AC3E}">
        <p14:creationId xmlns:p14="http://schemas.microsoft.com/office/powerpoint/2010/main" val="101687463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143FAB-9A37-D6D9-C68B-A350744A12CD}"/>
              </a:ext>
            </a:extLst>
          </p:cNvPr>
          <p:cNvPicPr>
            <a:picLocks noChangeAspect="1"/>
          </p:cNvPicPr>
          <p:nvPr/>
        </p:nvPicPr>
        <p:blipFill>
          <a:blip r:embed="rId3"/>
          <a:stretch>
            <a:fillRect/>
          </a:stretch>
        </p:blipFill>
        <p:spPr>
          <a:xfrm>
            <a:off x="273407" y="554010"/>
            <a:ext cx="724070" cy="720000"/>
          </a:xfrm>
          <a:prstGeom prst="rect">
            <a:avLst/>
          </a:prstGeom>
        </p:spPr>
      </p:pic>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73188" y="554010"/>
            <a:ext cx="10065867" cy="720000"/>
          </a:xfrm>
          <a:prstGeom prst="roundRect">
            <a:avLst>
              <a:gd name="adj" fmla="val 30718"/>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pc="-70" dirty="0">
                <a:solidFill>
                  <a:prstClr val="white"/>
                </a:solidFill>
                <a:latin typeface="Calibri" panose="020F0502020204030204"/>
              </a:rPr>
              <a:t>One</a:t>
            </a:r>
            <a:r>
              <a:rPr kumimoji="0" lang="en-GB" sz="1800" b="0" i="0" u="none" strike="noStrike" kern="1200" cap="none" spc="-70" normalizeH="0" noProof="0" dirty="0">
                <a:ln>
                  <a:noFill/>
                </a:ln>
                <a:solidFill>
                  <a:prstClr val="white"/>
                </a:solidFill>
                <a:effectLst/>
                <a:uLnTx/>
                <a:uFillTx/>
                <a:latin typeface="Calibri" panose="020F0502020204030204"/>
                <a:ea typeface="+mn-ea"/>
                <a:cs typeface="+mn-cs"/>
              </a:rPr>
              <a:t> Control, Command, </a:t>
            </a:r>
            <a:r>
              <a:rPr lang="en-GB" spc="-70" dirty="0">
                <a:solidFill>
                  <a:prstClr val="white"/>
                </a:solidFill>
                <a:latin typeface="Calibri" panose="020F0502020204030204"/>
              </a:rPr>
              <a:t>and </a:t>
            </a:r>
            <a:r>
              <a:rPr kumimoji="0" lang="en-GB" sz="1800" b="0" i="0" u="none" strike="noStrike" kern="1200" cap="none" spc="-70" normalizeH="0" noProof="0" dirty="0">
                <a:ln>
                  <a:noFill/>
                </a:ln>
                <a:solidFill>
                  <a:prstClr val="white"/>
                </a:solidFill>
                <a:effectLst/>
                <a:uLnTx/>
                <a:uFillTx/>
                <a:latin typeface="Calibri" panose="020F0502020204030204"/>
                <a:ea typeface="+mn-ea"/>
                <a:cs typeface="+mn-cs"/>
              </a:rPr>
              <a:t>Signalling standard has been updated in the June 2023 standards catalogue </a:t>
            </a:r>
          </a:p>
        </p:txBody>
      </p:sp>
      <p:pic>
        <p:nvPicPr>
          <p:cNvPr id="13" name="Picture 12">
            <a:hlinkClick r:id="rId5"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6"/>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June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1" name="Picture 10">
            <a:hlinkClick r:id="" action="ppaction://hlinkshowjump?jump=endshow"/>
            <a:extLst>
              <a:ext uri="{FF2B5EF4-FFF2-40B4-BE49-F238E27FC236}">
                <a16:creationId xmlns:a16="http://schemas.microsoft.com/office/drawing/2014/main" id="{80377A48-5B8D-41DF-9FAB-F558CB22C76B}"/>
              </a:ext>
            </a:extLst>
          </p:cNvPr>
          <p:cNvPicPr>
            <a:picLocks noChangeAspect="1"/>
          </p:cNvPicPr>
          <p:nvPr/>
        </p:nvPicPr>
        <p:blipFill>
          <a:blip r:embed="rId7"/>
          <a:stretch>
            <a:fillRect/>
          </a:stretch>
        </p:blipFill>
        <p:spPr>
          <a:xfrm>
            <a:off x="89371" y="6016808"/>
            <a:ext cx="720000" cy="692039"/>
          </a:xfrm>
          <a:prstGeom prst="rect">
            <a:avLst/>
          </a:prstGeom>
        </p:spPr>
      </p:pic>
      <p:sp>
        <p:nvSpPr>
          <p:cNvPr id="4" name="Rectangle: Rounded Corners 3">
            <a:hlinkClick r:id="rId8" action="ppaction://hlinksldjump" highlightClick="1"/>
            <a:extLst>
              <a:ext uri="{FF2B5EF4-FFF2-40B4-BE49-F238E27FC236}">
                <a16:creationId xmlns:a16="http://schemas.microsoft.com/office/drawing/2014/main" id="{29C893A5-B17F-5F5F-1CDC-25F927163029}"/>
              </a:ext>
            </a:extLst>
          </p:cNvPr>
          <p:cNvSpPr/>
          <p:nvPr/>
        </p:nvSpPr>
        <p:spPr>
          <a:xfrm>
            <a:off x="1116922" y="1466595"/>
            <a:ext cx="10022133"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RIS‐0799‐CCS Issue 1 - ERTMS/ETCS Baseline 3 Onboard Subsystem Requirements </a:t>
            </a:r>
          </a:p>
        </p:txBody>
      </p:sp>
      <p:sp>
        <p:nvSpPr>
          <p:cNvPr id="7" name="Title 1">
            <a:extLst>
              <a:ext uri="{FF2B5EF4-FFF2-40B4-BE49-F238E27FC236}">
                <a16:creationId xmlns:a16="http://schemas.microsoft.com/office/drawing/2014/main" id="{E57925A2-10E2-0D42-14E7-4943CB61B6D7}"/>
              </a:ext>
            </a:extLst>
          </p:cNvPr>
          <p:cNvSpPr txBox="1">
            <a:spLocks/>
          </p:cNvSpPr>
          <p:nvPr/>
        </p:nvSpPr>
        <p:spPr>
          <a:xfrm>
            <a:off x="2658755" y="4738616"/>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link icon to go to the standard on the RSSB website</a:t>
            </a:r>
          </a:p>
        </p:txBody>
      </p:sp>
      <p:sp>
        <p:nvSpPr>
          <p:cNvPr id="8" name="Rectangle: Rounded Corners 7">
            <a:hlinkClick r:id="rId4" action="ppaction://hlinksldjump" highlightClick="1"/>
            <a:extLst>
              <a:ext uri="{FF2B5EF4-FFF2-40B4-BE49-F238E27FC236}">
                <a16:creationId xmlns:a16="http://schemas.microsoft.com/office/drawing/2014/main" id="{D4B41C6D-4BE0-2EA2-C738-F6A1EA0CEC89}"/>
              </a:ext>
            </a:extLst>
          </p:cNvPr>
          <p:cNvSpPr/>
          <p:nvPr/>
        </p:nvSpPr>
        <p:spPr>
          <a:xfrm>
            <a:off x="1116922" y="3030062"/>
            <a:ext cx="10022133" cy="720000"/>
          </a:xfrm>
          <a:prstGeom prst="roundRect">
            <a:avLst>
              <a:gd name="adj" fmla="val 30718"/>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One Control, Command, and Signalling standard has had a point release</a:t>
            </a:r>
            <a:r>
              <a:rPr kumimoji="0" lang="en-GB" sz="1800" b="0" i="0" u="none" strike="noStrike" kern="1200" cap="none" normalizeH="0" noProof="0" dirty="0">
                <a:ln>
                  <a:noFill/>
                </a:ln>
                <a:solidFill>
                  <a:prstClr val="white"/>
                </a:solidFill>
                <a:effectLst/>
                <a:uLnTx/>
                <a:uFillTx/>
                <a:latin typeface="Calibri" panose="020F0502020204030204"/>
                <a:ea typeface="+mn-ea"/>
                <a:cs typeface="+mn-cs"/>
              </a:rPr>
              <a:t> updated in the June 2023 standards catalogue. </a:t>
            </a:r>
          </a:p>
        </p:txBody>
      </p:sp>
      <p:sp>
        <p:nvSpPr>
          <p:cNvPr id="9" name="Rectangle: Rounded Corners 8">
            <a:hlinkClick r:id="rId9" highlightClick="1"/>
            <a:extLst>
              <a:ext uri="{FF2B5EF4-FFF2-40B4-BE49-F238E27FC236}">
                <a16:creationId xmlns:a16="http://schemas.microsoft.com/office/drawing/2014/main" id="{3BB49FA6-2F93-B9AF-3E71-D9E164B7B60E}"/>
              </a:ext>
            </a:extLst>
          </p:cNvPr>
          <p:cNvSpPr/>
          <p:nvPr/>
        </p:nvSpPr>
        <p:spPr>
          <a:xfrm>
            <a:off x="1143882" y="3982583"/>
            <a:ext cx="10022133"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6438" marR="0" lvl="0" indent="-1976438"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GIRT7033 Issue 4.1 -  Lineside Operational Signs; Product Requirements (updated to align it to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current UK legislation -TSIs now NTSNs)</a:t>
            </a:r>
          </a:p>
        </p:txBody>
      </p:sp>
      <p:pic>
        <p:nvPicPr>
          <p:cNvPr id="10" name="Picture 9">
            <a:hlinkClick r:id="rId9"/>
            <a:extLst>
              <a:ext uri="{FF2B5EF4-FFF2-40B4-BE49-F238E27FC236}">
                <a16:creationId xmlns:a16="http://schemas.microsoft.com/office/drawing/2014/main" id="{9C103CAE-3A9A-32CE-A7F1-E7A629CEAC07}"/>
              </a:ext>
            </a:extLst>
          </p:cNvPr>
          <p:cNvPicPr>
            <a:picLocks noChangeAspect="1"/>
          </p:cNvPicPr>
          <p:nvPr/>
        </p:nvPicPr>
        <p:blipFill>
          <a:blip r:embed="rId10"/>
          <a:stretch>
            <a:fillRect/>
          </a:stretch>
        </p:blipFill>
        <p:spPr>
          <a:xfrm>
            <a:off x="10529832" y="3982583"/>
            <a:ext cx="755970" cy="755970"/>
          </a:xfrm>
          <a:prstGeom prst="rect">
            <a:avLst/>
          </a:prstGeom>
        </p:spPr>
      </p:pic>
      <p:sp>
        <p:nvSpPr>
          <p:cNvPr id="14" name="Title 1">
            <a:extLst>
              <a:ext uri="{FF2B5EF4-FFF2-40B4-BE49-F238E27FC236}">
                <a16:creationId xmlns:a16="http://schemas.microsoft.com/office/drawing/2014/main" id="{1BDBD936-624B-F561-FA36-D88B66BCDA7C}"/>
              </a:ext>
            </a:extLst>
          </p:cNvPr>
          <p:cNvSpPr txBox="1">
            <a:spLocks/>
          </p:cNvSpPr>
          <p:nvPr/>
        </p:nvSpPr>
        <p:spPr>
          <a:xfrm>
            <a:off x="2269099" y="2222628"/>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p>
        </p:txBody>
      </p:sp>
      <p:pic>
        <p:nvPicPr>
          <p:cNvPr id="2" name="Picture 1">
            <a:hlinkClick r:id="rId8" action="ppaction://hlinksldjump"/>
            <a:extLst>
              <a:ext uri="{FF2B5EF4-FFF2-40B4-BE49-F238E27FC236}">
                <a16:creationId xmlns:a16="http://schemas.microsoft.com/office/drawing/2014/main" id="{56D9A3D9-D40E-4A52-C2BE-6FA3C948AF69}"/>
              </a:ext>
            </a:extLst>
          </p:cNvPr>
          <p:cNvPicPr>
            <a:picLocks noChangeAspect="1"/>
          </p:cNvPicPr>
          <p:nvPr/>
        </p:nvPicPr>
        <p:blipFill>
          <a:blip r:embed="rId11">
            <a:biLevel thresh="75000"/>
          </a:blip>
          <a:stretch>
            <a:fillRect/>
          </a:stretch>
        </p:blipFill>
        <p:spPr>
          <a:xfrm>
            <a:off x="10529832" y="1442886"/>
            <a:ext cx="755970" cy="755970"/>
          </a:xfrm>
          <a:prstGeom prst="rect">
            <a:avLst/>
          </a:prstGeom>
        </p:spPr>
      </p:pic>
    </p:spTree>
    <p:extLst>
      <p:ext uri="{BB962C8B-B14F-4D97-AF65-F5344CB8AC3E}">
        <p14:creationId xmlns:p14="http://schemas.microsoft.com/office/powerpoint/2010/main" val="37900861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RIS‐0799‐CCS Issue 1 - ERTMS/ETCS Baseline 3 Onboard Subsystem Requirements </a:t>
            </a:r>
            <a:endParaRPr kumimoji="0" lang="en-GB"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2000"/>
              </a:lnSpc>
              <a:spcAft>
                <a:spcPts val="600"/>
              </a:spcAf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 </a:t>
            </a:r>
            <a:r>
              <a:rPr lang="en-GB" sz="1800" spc="-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RIS-0799 CCS issue one sets out the requirements, together with their supporting rationale and guidance, for the application of ERTMS/ETCS Baseline 3 Release 2 compliant onboard subsystems to new and existing (retrofit) rail vehicles. It has been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developed from and replaces RIS-0797-CCS issue one and RIS-0798-CCS issue one which are both withdrawn in their entirety. It sets out the requirements for new and existing trains where they differ together with requirements that are applicable to both where there is commonality. It also includes new requirements to align it with the GB ERTMS/ETCS baseline requirements suite. The key changes address automatic train operation (ATO), online key management, train data definition, and entry.  Other changes include the need for the ETCS onboard subsystem to implement the error solutions published in ERA technical opinions, and updated requirements on the symbol and button labels displayed on the ERTMS/ETCS driver machine interface (DMI) to help the driver in correctly selecting and identifying the current ETCS level for AWS/TPWS operations. </a:t>
            </a:r>
          </a:p>
          <a:p>
            <a:pPr>
              <a:lnSpc>
                <a:spcPts val="2000"/>
              </a:lnSpc>
              <a:spcAft>
                <a:spcPts val="600"/>
              </a:spcAf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Benefits –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Having one set of requirements in one standard will reduce document maintenance, simplify compliance, and provide less opportunity for inconsistency and confusion. Aligning the standard with the GB ERTMS/ETCS requirements suite supports integration across the GB mainline railway and enables industry to procure ETCS onboard subsystems in accordance with the latest industry requirements, which will help avoid potential retrospective changes.</a:t>
            </a:r>
            <a:endParaRPr kumimoji="0" lang="en-GB" sz="1000"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Audience –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This standard will be of interest to project entities</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IMs,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and RUs, CCS suppliers and designers, rail vehicle manufacturers, designers, and owners. RIS 0799 CCS issue one can be adopted by rolling stock owners (ROSCOs), suppliers, and RUs under their respective safety/quality management systems or when specifying products and services.</a:t>
            </a:r>
          </a:p>
        </p:txBody>
      </p:sp>
      <p:pic>
        <p:nvPicPr>
          <p:cNvPr id="27" name="Picture 26">
            <a:hlinkClick r:id="rId4"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5"/>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June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6"/>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7"/>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8"/>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6" name="Group 15">
            <a:extLst>
              <a:ext uri="{FF2B5EF4-FFF2-40B4-BE49-F238E27FC236}">
                <a16:creationId xmlns:a16="http://schemas.microsoft.com/office/drawing/2014/main" id="{140E4494-8297-F1B4-8FE2-9B789659D219}"/>
              </a:ext>
            </a:extLst>
          </p:cNvPr>
          <p:cNvGrpSpPr/>
          <p:nvPr/>
        </p:nvGrpSpPr>
        <p:grpSpPr>
          <a:xfrm>
            <a:off x="279982" y="2978559"/>
            <a:ext cx="736531" cy="728660"/>
            <a:chOff x="260945" y="3762574"/>
            <a:chExt cx="736531" cy="728660"/>
          </a:xfrm>
        </p:grpSpPr>
        <p:grpSp>
          <p:nvGrpSpPr>
            <p:cNvPr id="17" name="Group 16">
              <a:extLst>
                <a:ext uri="{FF2B5EF4-FFF2-40B4-BE49-F238E27FC236}">
                  <a16:creationId xmlns:a16="http://schemas.microsoft.com/office/drawing/2014/main" id="{CC56CD30-E822-E2E4-30CF-583DF5682962}"/>
                </a:ext>
              </a:extLst>
            </p:cNvPr>
            <p:cNvGrpSpPr/>
            <p:nvPr/>
          </p:nvGrpSpPr>
          <p:grpSpPr>
            <a:xfrm>
              <a:off x="260945" y="3771234"/>
              <a:ext cx="736531" cy="720000"/>
              <a:chOff x="262400" y="2964625"/>
              <a:chExt cx="736531" cy="720000"/>
            </a:xfrm>
          </p:grpSpPr>
          <p:sp>
            <p:nvSpPr>
              <p:cNvPr id="20" name="Rectangle: Rounded Corners 19">
                <a:extLst>
                  <a:ext uri="{FF2B5EF4-FFF2-40B4-BE49-F238E27FC236}">
                    <a16:creationId xmlns:a16="http://schemas.microsoft.com/office/drawing/2014/main" id="{D9D4A7CA-4557-6351-CA33-F4F5E9FDBC7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039301C-F977-8B62-3E34-CE16304A982F}"/>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8" name="Graphic 17" descr="Handshake outline">
              <a:extLst>
                <a:ext uri="{FF2B5EF4-FFF2-40B4-BE49-F238E27FC236}">
                  <a16:creationId xmlns:a16="http://schemas.microsoft.com/office/drawing/2014/main" id="{AE50E934-121E-26AA-8617-CEDE274CC8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grpSp>
        <p:nvGrpSpPr>
          <p:cNvPr id="23" name="Group 22">
            <a:extLst>
              <a:ext uri="{FF2B5EF4-FFF2-40B4-BE49-F238E27FC236}">
                <a16:creationId xmlns:a16="http://schemas.microsoft.com/office/drawing/2014/main" id="{2F6CEA90-0FA3-330C-E84F-C75EBD54F602}"/>
              </a:ext>
            </a:extLst>
          </p:cNvPr>
          <p:cNvGrpSpPr/>
          <p:nvPr/>
        </p:nvGrpSpPr>
        <p:grpSpPr>
          <a:xfrm>
            <a:off x="269153" y="2188810"/>
            <a:ext cx="720000" cy="789749"/>
            <a:chOff x="296159" y="2222339"/>
            <a:chExt cx="720000" cy="789749"/>
          </a:xfrm>
        </p:grpSpPr>
        <p:sp>
          <p:nvSpPr>
            <p:cNvPr id="24" name="Rectangle: Rounded Corners 23">
              <a:extLst>
                <a:ext uri="{FF2B5EF4-FFF2-40B4-BE49-F238E27FC236}">
                  <a16:creationId xmlns:a16="http://schemas.microsoft.com/office/drawing/2014/main" id="{BAFCEA20-388A-331D-B50B-81644FDD5CC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94209D30-ADC6-2F64-99CC-8897DCB738BB}"/>
                </a:ext>
              </a:extLst>
            </p:cNvPr>
            <p:cNvPicPr>
              <a:picLocks noChangeAspect="1"/>
            </p:cNvPicPr>
            <p:nvPr/>
          </p:nvPicPr>
          <p:blipFill>
            <a:blip r:embed="rId11"/>
            <a:stretch>
              <a:fillRect/>
            </a:stretch>
          </p:blipFill>
          <p:spPr>
            <a:xfrm>
              <a:off x="341670" y="2231693"/>
              <a:ext cx="628978" cy="625753"/>
            </a:xfrm>
            <a:prstGeom prst="rect">
              <a:avLst/>
            </a:prstGeom>
          </p:spPr>
        </p:pic>
        <p:sp>
          <p:nvSpPr>
            <p:cNvPr id="26" name="TextBox 25">
              <a:extLst>
                <a:ext uri="{FF2B5EF4-FFF2-40B4-BE49-F238E27FC236}">
                  <a16:creationId xmlns:a16="http://schemas.microsoft.com/office/drawing/2014/main" id="{01B49AA6-F5EE-905E-5D15-200182E6956A}"/>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sp>
        <p:nvSpPr>
          <p:cNvPr id="31" name="Rectangle: Rounded Corners 30">
            <a:extLst>
              <a:ext uri="{FF2B5EF4-FFF2-40B4-BE49-F238E27FC236}">
                <a16:creationId xmlns:a16="http://schemas.microsoft.com/office/drawing/2014/main" id="{8F5224C3-89D6-84F2-86A4-1DF361918B05}"/>
              </a:ext>
            </a:extLst>
          </p:cNvPr>
          <p:cNvSpPr/>
          <p:nvPr/>
        </p:nvSpPr>
        <p:spPr>
          <a:xfrm>
            <a:off x="279057" y="379571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D3542205-8BCD-670A-23D0-AD9512FFC326}"/>
              </a:ext>
            </a:extLst>
          </p:cNvPr>
          <p:cNvGrpSpPr/>
          <p:nvPr/>
        </p:nvGrpSpPr>
        <p:grpSpPr>
          <a:xfrm>
            <a:off x="234505" y="3829861"/>
            <a:ext cx="818438" cy="612349"/>
            <a:chOff x="234505" y="3829861"/>
            <a:chExt cx="818438" cy="612349"/>
          </a:xfrm>
        </p:grpSpPr>
        <p:grpSp>
          <p:nvGrpSpPr>
            <p:cNvPr id="34" name="Group 33">
              <a:extLst>
                <a:ext uri="{FF2B5EF4-FFF2-40B4-BE49-F238E27FC236}">
                  <a16:creationId xmlns:a16="http://schemas.microsoft.com/office/drawing/2014/main" id="{94169DDD-EF38-9CED-F270-714A972B50D3}"/>
                </a:ext>
              </a:extLst>
            </p:cNvPr>
            <p:cNvGrpSpPr/>
            <p:nvPr/>
          </p:nvGrpSpPr>
          <p:grpSpPr>
            <a:xfrm>
              <a:off x="440269" y="3829861"/>
              <a:ext cx="396564" cy="492881"/>
              <a:chOff x="7256923" y="5021955"/>
              <a:chExt cx="847205" cy="1052973"/>
            </a:xfrm>
          </p:grpSpPr>
          <p:sp>
            <p:nvSpPr>
              <p:cNvPr id="37" name="Freeform: Shape 36">
                <a:extLst>
                  <a:ext uri="{FF2B5EF4-FFF2-40B4-BE49-F238E27FC236}">
                    <a16:creationId xmlns:a16="http://schemas.microsoft.com/office/drawing/2014/main" id="{02B87C26-9EB8-128B-13C4-20D952680EDA}"/>
                  </a:ext>
                </a:extLst>
              </p:cNvPr>
              <p:cNvSpPr/>
              <p:nvPr/>
            </p:nvSpPr>
            <p:spPr>
              <a:xfrm>
                <a:off x="7256923" y="5021955"/>
                <a:ext cx="847205" cy="1024322"/>
              </a:xfrm>
              <a:custGeom>
                <a:avLst/>
                <a:gdLst>
                  <a:gd name="connsiteX0" fmla="*/ 206322 w 847205"/>
                  <a:gd name="connsiteY0" fmla="*/ 549668 h 1024322"/>
                  <a:gd name="connsiteX1" fmla="*/ 70522 w 847205"/>
                  <a:gd name="connsiteY1" fmla="*/ 627268 h 1024322"/>
                  <a:gd name="connsiteX2" fmla="*/ 22669 w 847205"/>
                  <a:gd name="connsiteY2" fmla="*/ 722975 h 1024322"/>
                  <a:gd name="connsiteX3" fmla="*/ 682 w 847205"/>
                  <a:gd name="connsiteY3" fmla="*/ 914389 h 1024322"/>
                  <a:gd name="connsiteX4" fmla="*/ 33015 w 847205"/>
                  <a:gd name="connsiteY4" fmla="*/ 986816 h 1024322"/>
                  <a:gd name="connsiteX5" fmla="*/ 106735 w 847205"/>
                  <a:gd name="connsiteY5" fmla="*/ 1024322 h 1024322"/>
                  <a:gd name="connsiteX6" fmla="*/ 118375 w 847205"/>
                  <a:gd name="connsiteY6" fmla="*/ 1024322 h 1024322"/>
                  <a:gd name="connsiteX7" fmla="*/ 118375 w 847205"/>
                  <a:gd name="connsiteY7" fmla="*/ 973882 h 1024322"/>
                  <a:gd name="connsiteX8" fmla="*/ 61469 w 847205"/>
                  <a:gd name="connsiteY8" fmla="*/ 944136 h 1024322"/>
                  <a:gd name="connsiteX9" fmla="*/ 51122 w 847205"/>
                  <a:gd name="connsiteY9" fmla="*/ 920856 h 1024322"/>
                  <a:gd name="connsiteX10" fmla="*/ 74402 w 847205"/>
                  <a:gd name="connsiteY10" fmla="*/ 726855 h 1024322"/>
                  <a:gd name="connsiteX11" fmla="*/ 74402 w 847205"/>
                  <a:gd name="connsiteY11" fmla="*/ 724268 h 1024322"/>
                  <a:gd name="connsiteX12" fmla="*/ 104149 w 847205"/>
                  <a:gd name="connsiteY12" fmla="*/ 666068 h 1024322"/>
                  <a:gd name="connsiteX13" fmla="*/ 259349 w 847205"/>
                  <a:gd name="connsiteY13" fmla="*/ 583295 h 1024322"/>
                  <a:gd name="connsiteX14" fmla="*/ 423603 w 847205"/>
                  <a:gd name="connsiteY14" fmla="*/ 620802 h 1024322"/>
                  <a:gd name="connsiteX15" fmla="*/ 587857 w 847205"/>
                  <a:gd name="connsiteY15" fmla="*/ 583295 h 1024322"/>
                  <a:gd name="connsiteX16" fmla="*/ 743057 w 847205"/>
                  <a:gd name="connsiteY16" fmla="*/ 666068 h 1024322"/>
                  <a:gd name="connsiteX17" fmla="*/ 772804 w 847205"/>
                  <a:gd name="connsiteY17" fmla="*/ 724268 h 1024322"/>
                  <a:gd name="connsiteX18" fmla="*/ 796084 w 847205"/>
                  <a:gd name="connsiteY18" fmla="*/ 919562 h 1024322"/>
                  <a:gd name="connsiteX19" fmla="*/ 785737 w 847205"/>
                  <a:gd name="connsiteY19" fmla="*/ 942842 h 1024322"/>
                  <a:gd name="connsiteX20" fmla="*/ 785737 w 847205"/>
                  <a:gd name="connsiteY20" fmla="*/ 942842 h 1024322"/>
                  <a:gd name="connsiteX21" fmla="*/ 728830 w 847205"/>
                  <a:gd name="connsiteY21" fmla="*/ 972589 h 1024322"/>
                  <a:gd name="connsiteX22" fmla="*/ 728830 w 847205"/>
                  <a:gd name="connsiteY22" fmla="*/ 1023029 h 1024322"/>
                  <a:gd name="connsiteX23" fmla="*/ 740470 w 847205"/>
                  <a:gd name="connsiteY23" fmla="*/ 1023029 h 1024322"/>
                  <a:gd name="connsiteX24" fmla="*/ 814190 w 847205"/>
                  <a:gd name="connsiteY24" fmla="*/ 985522 h 1024322"/>
                  <a:gd name="connsiteX25" fmla="*/ 814190 w 847205"/>
                  <a:gd name="connsiteY25" fmla="*/ 985522 h 1024322"/>
                  <a:gd name="connsiteX26" fmla="*/ 846524 w 847205"/>
                  <a:gd name="connsiteY26" fmla="*/ 913096 h 1024322"/>
                  <a:gd name="connsiteX27" fmla="*/ 824537 w 847205"/>
                  <a:gd name="connsiteY27" fmla="*/ 722975 h 1024322"/>
                  <a:gd name="connsiteX28" fmla="*/ 776684 w 847205"/>
                  <a:gd name="connsiteY28" fmla="*/ 627268 h 1024322"/>
                  <a:gd name="connsiteX29" fmla="*/ 640883 w 847205"/>
                  <a:gd name="connsiteY29" fmla="*/ 549668 h 1024322"/>
                  <a:gd name="connsiteX30" fmla="*/ 643470 w 847205"/>
                  <a:gd name="connsiteY30" fmla="*/ 228921 h 1024322"/>
                  <a:gd name="connsiteX31" fmla="*/ 635710 w 847205"/>
                  <a:gd name="connsiteY31" fmla="*/ 166840 h 1024322"/>
                  <a:gd name="connsiteX32" fmla="*/ 519310 w 847205"/>
                  <a:gd name="connsiteY32" fmla="*/ 23280 h 1024322"/>
                  <a:gd name="connsiteX33" fmla="*/ 502496 w 847205"/>
                  <a:gd name="connsiteY33" fmla="*/ 24573 h 1024322"/>
                  <a:gd name="connsiteX34" fmla="*/ 490856 w 847205"/>
                  <a:gd name="connsiteY34" fmla="*/ 33627 h 1024322"/>
                  <a:gd name="connsiteX35" fmla="*/ 477923 w 847205"/>
                  <a:gd name="connsiteY35" fmla="*/ 15520 h 1024322"/>
                  <a:gd name="connsiteX36" fmla="*/ 461110 w 847205"/>
                  <a:gd name="connsiteY36" fmla="*/ 3880 h 1024322"/>
                  <a:gd name="connsiteX37" fmla="*/ 423603 w 847205"/>
                  <a:gd name="connsiteY37" fmla="*/ 0 h 1024322"/>
                  <a:gd name="connsiteX38" fmla="*/ 281336 w 847205"/>
                  <a:gd name="connsiteY38" fmla="*/ 53027 h 1024322"/>
                  <a:gd name="connsiteX39" fmla="*/ 206322 w 847205"/>
                  <a:gd name="connsiteY39" fmla="*/ 225041 h 1024322"/>
                  <a:gd name="connsiteX40" fmla="*/ 206322 w 847205"/>
                  <a:gd name="connsiteY40" fmla="*/ 549668 h 1024322"/>
                  <a:gd name="connsiteX41" fmla="*/ 270989 w 847205"/>
                  <a:gd name="connsiteY41" fmla="*/ 338854 h 1024322"/>
                  <a:gd name="connsiteX42" fmla="*/ 280043 w 847205"/>
                  <a:gd name="connsiteY42" fmla="*/ 232801 h 1024322"/>
                  <a:gd name="connsiteX43" fmla="*/ 565870 w 847205"/>
                  <a:gd name="connsiteY43" fmla="*/ 232801 h 1024322"/>
                  <a:gd name="connsiteX44" fmla="*/ 574923 w 847205"/>
                  <a:gd name="connsiteY44" fmla="*/ 338854 h 1024322"/>
                  <a:gd name="connsiteX45" fmla="*/ 393856 w 847205"/>
                  <a:gd name="connsiteY45" fmla="*/ 463014 h 1024322"/>
                  <a:gd name="connsiteX46" fmla="*/ 270989 w 847205"/>
                  <a:gd name="connsiteY46" fmla="*/ 338854 h 1024322"/>
                  <a:gd name="connsiteX47" fmla="*/ 322723 w 847205"/>
                  <a:gd name="connsiteY47" fmla="*/ 554841 h 1024322"/>
                  <a:gd name="connsiteX48" fmla="*/ 346003 w 847205"/>
                  <a:gd name="connsiteY48" fmla="*/ 504401 h 1024322"/>
                  <a:gd name="connsiteX49" fmla="*/ 346003 w 847205"/>
                  <a:gd name="connsiteY49" fmla="*/ 501815 h 1024322"/>
                  <a:gd name="connsiteX50" fmla="*/ 501203 w 847205"/>
                  <a:gd name="connsiteY50" fmla="*/ 501815 h 1024322"/>
                  <a:gd name="connsiteX51" fmla="*/ 501203 w 847205"/>
                  <a:gd name="connsiteY51" fmla="*/ 504401 h 1024322"/>
                  <a:gd name="connsiteX52" fmla="*/ 524483 w 847205"/>
                  <a:gd name="connsiteY52" fmla="*/ 554841 h 1024322"/>
                  <a:gd name="connsiteX53" fmla="*/ 423603 w 847205"/>
                  <a:gd name="connsiteY53" fmla="*/ 569068 h 1024322"/>
                  <a:gd name="connsiteX54" fmla="*/ 322723 w 847205"/>
                  <a:gd name="connsiteY54" fmla="*/ 554841 h 102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7205" h="1024322">
                    <a:moveTo>
                      <a:pt x="206322" y="549668"/>
                    </a:moveTo>
                    <a:cubicBezTo>
                      <a:pt x="157176" y="569068"/>
                      <a:pt x="111909" y="594935"/>
                      <a:pt x="70522" y="627268"/>
                    </a:cubicBezTo>
                    <a:cubicBezTo>
                      <a:pt x="42069" y="650548"/>
                      <a:pt x="23962" y="685468"/>
                      <a:pt x="22669" y="722975"/>
                    </a:cubicBezTo>
                    <a:lnTo>
                      <a:pt x="682" y="914389"/>
                    </a:lnTo>
                    <a:cubicBezTo>
                      <a:pt x="-3198" y="942842"/>
                      <a:pt x="9735" y="971296"/>
                      <a:pt x="33015" y="986816"/>
                    </a:cubicBezTo>
                    <a:cubicBezTo>
                      <a:pt x="56295" y="1002336"/>
                      <a:pt x="80869" y="1013976"/>
                      <a:pt x="106735" y="1024322"/>
                    </a:cubicBezTo>
                    <a:lnTo>
                      <a:pt x="118375" y="1024322"/>
                    </a:lnTo>
                    <a:lnTo>
                      <a:pt x="118375" y="973882"/>
                    </a:lnTo>
                    <a:cubicBezTo>
                      <a:pt x="98975" y="966122"/>
                      <a:pt x="79575" y="955776"/>
                      <a:pt x="61469" y="944136"/>
                    </a:cubicBezTo>
                    <a:cubicBezTo>
                      <a:pt x="53709" y="938962"/>
                      <a:pt x="49829" y="929909"/>
                      <a:pt x="51122" y="920856"/>
                    </a:cubicBezTo>
                    <a:lnTo>
                      <a:pt x="74402" y="726855"/>
                    </a:lnTo>
                    <a:lnTo>
                      <a:pt x="74402" y="724268"/>
                    </a:lnTo>
                    <a:cubicBezTo>
                      <a:pt x="75695" y="700988"/>
                      <a:pt x="86042" y="680295"/>
                      <a:pt x="104149" y="666068"/>
                    </a:cubicBezTo>
                    <a:cubicBezTo>
                      <a:pt x="139069" y="636322"/>
                      <a:pt x="189509" y="609161"/>
                      <a:pt x="259349" y="583295"/>
                    </a:cubicBezTo>
                    <a:cubicBezTo>
                      <a:pt x="298149" y="606575"/>
                      <a:pt x="357643" y="620802"/>
                      <a:pt x="423603" y="620802"/>
                    </a:cubicBezTo>
                    <a:cubicBezTo>
                      <a:pt x="489563" y="620802"/>
                      <a:pt x="549057" y="606575"/>
                      <a:pt x="587857" y="583295"/>
                    </a:cubicBezTo>
                    <a:cubicBezTo>
                      <a:pt x="658990" y="609161"/>
                      <a:pt x="708137" y="636322"/>
                      <a:pt x="743057" y="666068"/>
                    </a:cubicBezTo>
                    <a:cubicBezTo>
                      <a:pt x="761164" y="680295"/>
                      <a:pt x="771510" y="702282"/>
                      <a:pt x="772804" y="724268"/>
                    </a:cubicBezTo>
                    <a:lnTo>
                      <a:pt x="796084" y="919562"/>
                    </a:lnTo>
                    <a:cubicBezTo>
                      <a:pt x="797377" y="928616"/>
                      <a:pt x="793497" y="937669"/>
                      <a:pt x="785737" y="942842"/>
                    </a:cubicBezTo>
                    <a:lnTo>
                      <a:pt x="785737" y="942842"/>
                    </a:lnTo>
                    <a:cubicBezTo>
                      <a:pt x="767630" y="954482"/>
                      <a:pt x="749524" y="964829"/>
                      <a:pt x="728830" y="972589"/>
                    </a:cubicBezTo>
                    <a:lnTo>
                      <a:pt x="728830" y="1023029"/>
                    </a:lnTo>
                    <a:lnTo>
                      <a:pt x="740470" y="1023029"/>
                    </a:lnTo>
                    <a:cubicBezTo>
                      <a:pt x="766337" y="1013976"/>
                      <a:pt x="790910" y="1001042"/>
                      <a:pt x="814190" y="985522"/>
                    </a:cubicBezTo>
                    <a:lnTo>
                      <a:pt x="814190" y="985522"/>
                    </a:lnTo>
                    <a:cubicBezTo>
                      <a:pt x="837471" y="968709"/>
                      <a:pt x="850404" y="941549"/>
                      <a:pt x="846524" y="913096"/>
                    </a:cubicBezTo>
                    <a:lnTo>
                      <a:pt x="824537" y="722975"/>
                    </a:lnTo>
                    <a:cubicBezTo>
                      <a:pt x="823244" y="685468"/>
                      <a:pt x="805137" y="650548"/>
                      <a:pt x="776684" y="627268"/>
                    </a:cubicBezTo>
                    <a:cubicBezTo>
                      <a:pt x="735297" y="594935"/>
                      <a:pt x="690030" y="567775"/>
                      <a:pt x="640883" y="549668"/>
                    </a:cubicBezTo>
                    <a:cubicBezTo>
                      <a:pt x="640883" y="483708"/>
                      <a:pt x="643470" y="302641"/>
                      <a:pt x="643470" y="228921"/>
                    </a:cubicBezTo>
                    <a:cubicBezTo>
                      <a:pt x="643470" y="208227"/>
                      <a:pt x="640883" y="187534"/>
                      <a:pt x="635710" y="166840"/>
                    </a:cubicBezTo>
                    <a:cubicBezTo>
                      <a:pt x="618897" y="104760"/>
                      <a:pt x="576217" y="53027"/>
                      <a:pt x="519310" y="23280"/>
                    </a:cubicBezTo>
                    <a:cubicBezTo>
                      <a:pt x="514136" y="20693"/>
                      <a:pt x="506376" y="20693"/>
                      <a:pt x="502496" y="24573"/>
                    </a:cubicBezTo>
                    <a:lnTo>
                      <a:pt x="490856" y="33627"/>
                    </a:lnTo>
                    <a:lnTo>
                      <a:pt x="477923" y="15520"/>
                    </a:lnTo>
                    <a:cubicBezTo>
                      <a:pt x="474043" y="9053"/>
                      <a:pt x="467576" y="5173"/>
                      <a:pt x="461110" y="3880"/>
                    </a:cubicBezTo>
                    <a:cubicBezTo>
                      <a:pt x="448176" y="1293"/>
                      <a:pt x="436536" y="0"/>
                      <a:pt x="423603" y="0"/>
                    </a:cubicBezTo>
                    <a:cubicBezTo>
                      <a:pt x="371869" y="0"/>
                      <a:pt x="320136" y="19400"/>
                      <a:pt x="281336" y="53027"/>
                    </a:cubicBezTo>
                    <a:cubicBezTo>
                      <a:pt x="232189" y="97000"/>
                      <a:pt x="205029" y="159080"/>
                      <a:pt x="206322" y="225041"/>
                    </a:cubicBezTo>
                    <a:lnTo>
                      <a:pt x="206322" y="549668"/>
                    </a:lnTo>
                    <a:close/>
                    <a:moveTo>
                      <a:pt x="270989" y="338854"/>
                    </a:moveTo>
                    <a:lnTo>
                      <a:pt x="280043" y="232801"/>
                    </a:lnTo>
                    <a:lnTo>
                      <a:pt x="565870" y="232801"/>
                    </a:lnTo>
                    <a:lnTo>
                      <a:pt x="574923" y="338854"/>
                    </a:lnTo>
                    <a:cubicBezTo>
                      <a:pt x="559403" y="422921"/>
                      <a:pt x="479216" y="478535"/>
                      <a:pt x="393856" y="463014"/>
                    </a:cubicBezTo>
                    <a:cubicBezTo>
                      <a:pt x="331776" y="451374"/>
                      <a:pt x="282629" y="402228"/>
                      <a:pt x="270989" y="338854"/>
                    </a:cubicBezTo>
                    <a:close/>
                    <a:moveTo>
                      <a:pt x="322723" y="554841"/>
                    </a:moveTo>
                    <a:cubicBezTo>
                      <a:pt x="336949" y="543201"/>
                      <a:pt x="346003" y="523801"/>
                      <a:pt x="346003" y="504401"/>
                    </a:cubicBezTo>
                    <a:lnTo>
                      <a:pt x="346003" y="501815"/>
                    </a:lnTo>
                    <a:cubicBezTo>
                      <a:pt x="395149" y="522508"/>
                      <a:pt x="452056" y="522508"/>
                      <a:pt x="501203" y="501815"/>
                    </a:cubicBezTo>
                    <a:lnTo>
                      <a:pt x="501203" y="504401"/>
                    </a:lnTo>
                    <a:cubicBezTo>
                      <a:pt x="501203" y="523801"/>
                      <a:pt x="510256" y="541908"/>
                      <a:pt x="524483" y="554841"/>
                    </a:cubicBezTo>
                    <a:cubicBezTo>
                      <a:pt x="492150" y="565188"/>
                      <a:pt x="457230" y="569068"/>
                      <a:pt x="423603" y="569068"/>
                    </a:cubicBezTo>
                    <a:cubicBezTo>
                      <a:pt x="389976" y="569068"/>
                      <a:pt x="355056" y="565188"/>
                      <a:pt x="322723" y="554841"/>
                    </a:cubicBezTo>
                    <a:close/>
                  </a:path>
                </a:pathLst>
              </a:custGeom>
              <a:solidFill>
                <a:schemeClr val="tx1"/>
              </a:solidFill>
              <a:ln w="12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91846DF-4301-5799-EF65-4EB8E9B38422}"/>
                  </a:ext>
                </a:extLst>
              </p:cNvPr>
              <p:cNvSpPr/>
              <p:nvPr/>
            </p:nvSpPr>
            <p:spPr>
              <a:xfrm>
                <a:off x="7300227" y="5701210"/>
                <a:ext cx="760596" cy="373718"/>
              </a:xfrm>
              <a:custGeom>
                <a:avLst/>
                <a:gdLst>
                  <a:gd name="connsiteX0" fmla="*/ 607292 w 698325"/>
                  <a:gd name="connsiteY0" fmla="*/ 29945 h 373718"/>
                  <a:gd name="connsiteX1" fmla="*/ 577347 w 698325"/>
                  <a:gd name="connsiteY1" fmla="*/ 0 h 373718"/>
                  <a:gd name="connsiteX2" fmla="*/ 577347 w 698325"/>
                  <a:gd name="connsiteY2" fmla="*/ 0 h 373718"/>
                  <a:gd name="connsiteX3" fmla="*/ 120979 w 698325"/>
                  <a:gd name="connsiteY3" fmla="*/ 0 h 373718"/>
                  <a:gd name="connsiteX4" fmla="*/ 91034 w 698325"/>
                  <a:gd name="connsiteY4" fmla="*/ 29945 h 373718"/>
                  <a:gd name="connsiteX5" fmla="*/ 91034 w 698325"/>
                  <a:gd name="connsiteY5" fmla="*/ 29945 h 373718"/>
                  <a:gd name="connsiteX6" fmla="*/ 91034 w 698325"/>
                  <a:gd name="connsiteY6" fmla="*/ 328201 h 373718"/>
                  <a:gd name="connsiteX7" fmla="*/ 0 w 698325"/>
                  <a:gd name="connsiteY7" fmla="*/ 328201 h 373718"/>
                  <a:gd name="connsiteX8" fmla="*/ 0 w 698325"/>
                  <a:gd name="connsiteY8" fmla="*/ 343773 h 373718"/>
                  <a:gd name="connsiteX9" fmla="*/ 29945 w 698325"/>
                  <a:gd name="connsiteY9" fmla="*/ 373718 h 373718"/>
                  <a:gd name="connsiteX10" fmla="*/ 668381 w 698325"/>
                  <a:gd name="connsiteY10" fmla="*/ 373718 h 373718"/>
                  <a:gd name="connsiteX11" fmla="*/ 698326 w 698325"/>
                  <a:gd name="connsiteY11" fmla="*/ 343773 h 373718"/>
                  <a:gd name="connsiteX12" fmla="*/ 698326 w 698325"/>
                  <a:gd name="connsiteY12" fmla="*/ 328201 h 373718"/>
                  <a:gd name="connsiteX13" fmla="*/ 607292 w 698325"/>
                  <a:gd name="connsiteY13" fmla="*/ 328201 h 373718"/>
                  <a:gd name="connsiteX14" fmla="*/ 607292 w 698325"/>
                  <a:gd name="connsiteY14" fmla="*/ 29945 h 373718"/>
                  <a:gd name="connsiteX15" fmla="*/ 286278 w 698325"/>
                  <a:gd name="connsiteY15" fmla="*/ 227585 h 373718"/>
                  <a:gd name="connsiteX16" fmla="*/ 269508 w 698325"/>
                  <a:gd name="connsiteY16" fmla="*/ 244354 h 373718"/>
                  <a:gd name="connsiteX17" fmla="*/ 202431 w 698325"/>
                  <a:gd name="connsiteY17" fmla="*/ 177277 h 373718"/>
                  <a:gd name="connsiteX18" fmla="*/ 269508 w 698325"/>
                  <a:gd name="connsiteY18" fmla="*/ 110199 h 373718"/>
                  <a:gd name="connsiteX19" fmla="*/ 286278 w 698325"/>
                  <a:gd name="connsiteY19" fmla="*/ 126968 h 373718"/>
                  <a:gd name="connsiteX20" fmla="*/ 235969 w 698325"/>
                  <a:gd name="connsiteY20" fmla="*/ 177277 h 373718"/>
                  <a:gd name="connsiteX21" fmla="*/ 286278 w 698325"/>
                  <a:gd name="connsiteY21" fmla="*/ 227585 h 373718"/>
                  <a:gd name="connsiteX22" fmla="*/ 331795 w 698325"/>
                  <a:gd name="connsiteY22" fmla="*/ 252739 h 373718"/>
                  <a:gd name="connsiteX23" fmla="*/ 310234 w 698325"/>
                  <a:gd name="connsiteY23" fmla="*/ 243156 h 373718"/>
                  <a:gd name="connsiteX24" fmla="*/ 366531 w 698325"/>
                  <a:gd name="connsiteY24" fmla="*/ 107803 h 373718"/>
                  <a:gd name="connsiteX25" fmla="*/ 388092 w 698325"/>
                  <a:gd name="connsiteY25" fmla="*/ 117386 h 373718"/>
                  <a:gd name="connsiteX26" fmla="*/ 331795 w 698325"/>
                  <a:gd name="connsiteY26" fmla="*/ 252739 h 373718"/>
                  <a:gd name="connsiteX27" fmla="*/ 427620 w 698325"/>
                  <a:gd name="connsiteY27" fmla="*/ 245552 h 373718"/>
                  <a:gd name="connsiteX28" fmla="*/ 410850 w 698325"/>
                  <a:gd name="connsiteY28" fmla="*/ 228783 h 373718"/>
                  <a:gd name="connsiteX29" fmla="*/ 461159 w 698325"/>
                  <a:gd name="connsiteY29" fmla="*/ 178474 h 373718"/>
                  <a:gd name="connsiteX30" fmla="*/ 410850 w 698325"/>
                  <a:gd name="connsiteY30" fmla="*/ 128166 h 373718"/>
                  <a:gd name="connsiteX31" fmla="*/ 427620 w 698325"/>
                  <a:gd name="connsiteY31" fmla="*/ 111397 h 373718"/>
                  <a:gd name="connsiteX32" fmla="*/ 494697 w 698325"/>
                  <a:gd name="connsiteY32" fmla="*/ 178474 h 373718"/>
                  <a:gd name="connsiteX33" fmla="*/ 427620 w 698325"/>
                  <a:gd name="connsiteY33"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86278 w 698326"/>
                  <a:gd name="connsiteY18" fmla="*/ 126968 h 373718"/>
                  <a:gd name="connsiteX19" fmla="*/ 235969 w 698326"/>
                  <a:gd name="connsiteY19" fmla="*/ 177277 h 373718"/>
                  <a:gd name="connsiteX20" fmla="*/ 286278 w 698326"/>
                  <a:gd name="connsiteY20" fmla="*/ 227585 h 373718"/>
                  <a:gd name="connsiteX21" fmla="*/ 331795 w 698326"/>
                  <a:gd name="connsiteY21" fmla="*/ 252739 h 373718"/>
                  <a:gd name="connsiteX22" fmla="*/ 310234 w 698326"/>
                  <a:gd name="connsiteY22" fmla="*/ 243156 h 373718"/>
                  <a:gd name="connsiteX23" fmla="*/ 366531 w 698326"/>
                  <a:gd name="connsiteY23" fmla="*/ 107803 h 373718"/>
                  <a:gd name="connsiteX24" fmla="*/ 388092 w 698326"/>
                  <a:gd name="connsiteY24" fmla="*/ 117386 h 373718"/>
                  <a:gd name="connsiteX25" fmla="*/ 331795 w 698326"/>
                  <a:gd name="connsiteY25" fmla="*/ 252739 h 373718"/>
                  <a:gd name="connsiteX26" fmla="*/ 427620 w 698326"/>
                  <a:gd name="connsiteY26" fmla="*/ 245552 h 373718"/>
                  <a:gd name="connsiteX27" fmla="*/ 410850 w 698326"/>
                  <a:gd name="connsiteY27" fmla="*/ 228783 h 373718"/>
                  <a:gd name="connsiteX28" fmla="*/ 461159 w 698326"/>
                  <a:gd name="connsiteY28" fmla="*/ 178474 h 373718"/>
                  <a:gd name="connsiteX29" fmla="*/ 410850 w 698326"/>
                  <a:gd name="connsiteY29" fmla="*/ 128166 h 373718"/>
                  <a:gd name="connsiteX30" fmla="*/ 427620 w 698326"/>
                  <a:gd name="connsiteY30" fmla="*/ 111397 h 373718"/>
                  <a:gd name="connsiteX31" fmla="*/ 494697 w 698326"/>
                  <a:gd name="connsiteY31" fmla="*/ 178474 h 373718"/>
                  <a:gd name="connsiteX32" fmla="*/ 427620 w 698326"/>
                  <a:gd name="connsiteY32"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35969 w 698326"/>
                  <a:gd name="connsiteY18" fmla="*/ 177277 h 373718"/>
                  <a:gd name="connsiteX19" fmla="*/ 286278 w 698326"/>
                  <a:gd name="connsiteY19" fmla="*/ 227585 h 373718"/>
                  <a:gd name="connsiteX20" fmla="*/ 331795 w 698326"/>
                  <a:gd name="connsiteY20" fmla="*/ 252739 h 373718"/>
                  <a:gd name="connsiteX21" fmla="*/ 310234 w 698326"/>
                  <a:gd name="connsiteY21" fmla="*/ 243156 h 373718"/>
                  <a:gd name="connsiteX22" fmla="*/ 366531 w 698326"/>
                  <a:gd name="connsiteY22" fmla="*/ 107803 h 373718"/>
                  <a:gd name="connsiteX23" fmla="*/ 388092 w 698326"/>
                  <a:gd name="connsiteY23" fmla="*/ 117386 h 373718"/>
                  <a:gd name="connsiteX24" fmla="*/ 331795 w 698326"/>
                  <a:gd name="connsiteY24" fmla="*/ 252739 h 373718"/>
                  <a:gd name="connsiteX25" fmla="*/ 427620 w 698326"/>
                  <a:gd name="connsiteY25" fmla="*/ 245552 h 373718"/>
                  <a:gd name="connsiteX26" fmla="*/ 410850 w 698326"/>
                  <a:gd name="connsiteY26" fmla="*/ 228783 h 373718"/>
                  <a:gd name="connsiteX27" fmla="*/ 461159 w 698326"/>
                  <a:gd name="connsiteY27" fmla="*/ 178474 h 373718"/>
                  <a:gd name="connsiteX28" fmla="*/ 410850 w 698326"/>
                  <a:gd name="connsiteY28" fmla="*/ 128166 h 373718"/>
                  <a:gd name="connsiteX29" fmla="*/ 427620 w 698326"/>
                  <a:gd name="connsiteY29" fmla="*/ 111397 h 373718"/>
                  <a:gd name="connsiteX30" fmla="*/ 494697 w 698326"/>
                  <a:gd name="connsiteY30" fmla="*/ 178474 h 373718"/>
                  <a:gd name="connsiteX31" fmla="*/ 427620 w 698326"/>
                  <a:gd name="connsiteY31"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86278 w 698326"/>
                  <a:gd name="connsiteY18" fmla="*/ 227585 h 373718"/>
                  <a:gd name="connsiteX19" fmla="*/ 331795 w 698326"/>
                  <a:gd name="connsiteY19" fmla="*/ 252739 h 373718"/>
                  <a:gd name="connsiteX20" fmla="*/ 310234 w 698326"/>
                  <a:gd name="connsiteY20" fmla="*/ 243156 h 373718"/>
                  <a:gd name="connsiteX21" fmla="*/ 366531 w 698326"/>
                  <a:gd name="connsiteY21" fmla="*/ 107803 h 373718"/>
                  <a:gd name="connsiteX22" fmla="*/ 388092 w 698326"/>
                  <a:gd name="connsiteY22" fmla="*/ 117386 h 373718"/>
                  <a:gd name="connsiteX23" fmla="*/ 331795 w 698326"/>
                  <a:gd name="connsiteY23" fmla="*/ 252739 h 373718"/>
                  <a:gd name="connsiteX24" fmla="*/ 427620 w 698326"/>
                  <a:gd name="connsiteY24" fmla="*/ 245552 h 373718"/>
                  <a:gd name="connsiteX25" fmla="*/ 410850 w 698326"/>
                  <a:gd name="connsiteY25" fmla="*/ 228783 h 373718"/>
                  <a:gd name="connsiteX26" fmla="*/ 461159 w 698326"/>
                  <a:gd name="connsiteY26" fmla="*/ 178474 h 373718"/>
                  <a:gd name="connsiteX27" fmla="*/ 410850 w 698326"/>
                  <a:gd name="connsiteY27" fmla="*/ 128166 h 373718"/>
                  <a:gd name="connsiteX28" fmla="*/ 427620 w 698326"/>
                  <a:gd name="connsiteY28" fmla="*/ 111397 h 373718"/>
                  <a:gd name="connsiteX29" fmla="*/ 494697 w 698326"/>
                  <a:gd name="connsiteY29" fmla="*/ 178474 h 373718"/>
                  <a:gd name="connsiteX30" fmla="*/ 427620 w 698326"/>
                  <a:gd name="connsiteY30"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86278 w 698326"/>
                  <a:gd name="connsiteY17" fmla="*/ 227585 h 373718"/>
                  <a:gd name="connsiteX18" fmla="*/ 331795 w 698326"/>
                  <a:gd name="connsiteY18" fmla="*/ 252739 h 373718"/>
                  <a:gd name="connsiteX19" fmla="*/ 310234 w 698326"/>
                  <a:gd name="connsiteY19" fmla="*/ 243156 h 373718"/>
                  <a:gd name="connsiteX20" fmla="*/ 366531 w 698326"/>
                  <a:gd name="connsiteY20" fmla="*/ 107803 h 373718"/>
                  <a:gd name="connsiteX21" fmla="*/ 388092 w 698326"/>
                  <a:gd name="connsiteY21" fmla="*/ 117386 h 373718"/>
                  <a:gd name="connsiteX22" fmla="*/ 331795 w 698326"/>
                  <a:gd name="connsiteY22" fmla="*/ 252739 h 373718"/>
                  <a:gd name="connsiteX23" fmla="*/ 427620 w 698326"/>
                  <a:gd name="connsiteY23" fmla="*/ 245552 h 373718"/>
                  <a:gd name="connsiteX24" fmla="*/ 410850 w 698326"/>
                  <a:gd name="connsiteY24" fmla="*/ 228783 h 373718"/>
                  <a:gd name="connsiteX25" fmla="*/ 461159 w 698326"/>
                  <a:gd name="connsiteY25" fmla="*/ 178474 h 373718"/>
                  <a:gd name="connsiteX26" fmla="*/ 410850 w 698326"/>
                  <a:gd name="connsiteY26" fmla="*/ 128166 h 373718"/>
                  <a:gd name="connsiteX27" fmla="*/ 427620 w 698326"/>
                  <a:gd name="connsiteY27" fmla="*/ 111397 h 373718"/>
                  <a:gd name="connsiteX28" fmla="*/ 494697 w 698326"/>
                  <a:gd name="connsiteY28" fmla="*/ 178474 h 373718"/>
                  <a:gd name="connsiteX29" fmla="*/ 427620 w 698326"/>
                  <a:gd name="connsiteY29"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31795 w 698326"/>
                  <a:gd name="connsiteY15" fmla="*/ 252739 h 373718"/>
                  <a:gd name="connsiteX16" fmla="*/ 310234 w 698326"/>
                  <a:gd name="connsiteY16" fmla="*/ 243156 h 373718"/>
                  <a:gd name="connsiteX17" fmla="*/ 366531 w 698326"/>
                  <a:gd name="connsiteY17" fmla="*/ 107803 h 373718"/>
                  <a:gd name="connsiteX18" fmla="*/ 388092 w 698326"/>
                  <a:gd name="connsiteY18" fmla="*/ 117386 h 373718"/>
                  <a:gd name="connsiteX19" fmla="*/ 331795 w 698326"/>
                  <a:gd name="connsiteY19" fmla="*/ 252739 h 373718"/>
                  <a:gd name="connsiteX20" fmla="*/ 427620 w 698326"/>
                  <a:gd name="connsiteY20" fmla="*/ 245552 h 373718"/>
                  <a:gd name="connsiteX21" fmla="*/ 410850 w 698326"/>
                  <a:gd name="connsiteY21" fmla="*/ 228783 h 373718"/>
                  <a:gd name="connsiteX22" fmla="*/ 461159 w 698326"/>
                  <a:gd name="connsiteY22" fmla="*/ 178474 h 373718"/>
                  <a:gd name="connsiteX23" fmla="*/ 410850 w 698326"/>
                  <a:gd name="connsiteY23" fmla="*/ 128166 h 373718"/>
                  <a:gd name="connsiteX24" fmla="*/ 427620 w 698326"/>
                  <a:gd name="connsiteY24" fmla="*/ 111397 h 373718"/>
                  <a:gd name="connsiteX25" fmla="*/ 494697 w 698326"/>
                  <a:gd name="connsiteY25" fmla="*/ 178474 h 373718"/>
                  <a:gd name="connsiteX26" fmla="*/ 427620 w 698326"/>
                  <a:gd name="connsiteY26"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31795 w 698326"/>
                  <a:gd name="connsiteY15" fmla="*/ 252739 h 373718"/>
                  <a:gd name="connsiteX16" fmla="*/ 366531 w 698326"/>
                  <a:gd name="connsiteY16" fmla="*/ 107803 h 373718"/>
                  <a:gd name="connsiteX17" fmla="*/ 388092 w 698326"/>
                  <a:gd name="connsiteY17" fmla="*/ 117386 h 373718"/>
                  <a:gd name="connsiteX18" fmla="*/ 331795 w 698326"/>
                  <a:gd name="connsiteY18" fmla="*/ 252739 h 373718"/>
                  <a:gd name="connsiteX19" fmla="*/ 427620 w 698326"/>
                  <a:gd name="connsiteY19" fmla="*/ 245552 h 373718"/>
                  <a:gd name="connsiteX20" fmla="*/ 410850 w 698326"/>
                  <a:gd name="connsiteY20" fmla="*/ 228783 h 373718"/>
                  <a:gd name="connsiteX21" fmla="*/ 461159 w 698326"/>
                  <a:gd name="connsiteY21" fmla="*/ 178474 h 373718"/>
                  <a:gd name="connsiteX22" fmla="*/ 410850 w 698326"/>
                  <a:gd name="connsiteY22" fmla="*/ 128166 h 373718"/>
                  <a:gd name="connsiteX23" fmla="*/ 427620 w 698326"/>
                  <a:gd name="connsiteY23" fmla="*/ 111397 h 373718"/>
                  <a:gd name="connsiteX24" fmla="*/ 494697 w 698326"/>
                  <a:gd name="connsiteY24" fmla="*/ 178474 h 373718"/>
                  <a:gd name="connsiteX25" fmla="*/ 427620 w 698326"/>
                  <a:gd name="connsiteY25"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27620 w 698326"/>
                  <a:gd name="connsiteY18" fmla="*/ 245552 h 373718"/>
                  <a:gd name="connsiteX19" fmla="*/ 410850 w 698326"/>
                  <a:gd name="connsiteY19" fmla="*/ 228783 h 373718"/>
                  <a:gd name="connsiteX20" fmla="*/ 461159 w 698326"/>
                  <a:gd name="connsiteY20" fmla="*/ 178474 h 373718"/>
                  <a:gd name="connsiteX21" fmla="*/ 410850 w 698326"/>
                  <a:gd name="connsiteY21" fmla="*/ 128166 h 373718"/>
                  <a:gd name="connsiteX22" fmla="*/ 427620 w 698326"/>
                  <a:gd name="connsiteY22" fmla="*/ 111397 h 373718"/>
                  <a:gd name="connsiteX23" fmla="*/ 494697 w 698326"/>
                  <a:gd name="connsiteY23" fmla="*/ 178474 h 373718"/>
                  <a:gd name="connsiteX24" fmla="*/ 427620 w 698326"/>
                  <a:gd name="connsiteY24"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94697 w 698326"/>
                  <a:gd name="connsiteY18" fmla="*/ 178474 h 373718"/>
                  <a:gd name="connsiteX19" fmla="*/ 410850 w 698326"/>
                  <a:gd name="connsiteY19" fmla="*/ 228783 h 373718"/>
                  <a:gd name="connsiteX20" fmla="*/ 461159 w 698326"/>
                  <a:gd name="connsiteY20" fmla="*/ 178474 h 373718"/>
                  <a:gd name="connsiteX21" fmla="*/ 410850 w 698326"/>
                  <a:gd name="connsiteY21" fmla="*/ 128166 h 373718"/>
                  <a:gd name="connsiteX22" fmla="*/ 427620 w 698326"/>
                  <a:gd name="connsiteY22" fmla="*/ 111397 h 373718"/>
                  <a:gd name="connsiteX23" fmla="*/ 494697 w 698326"/>
                  <a:gd name="connsiteY23"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94697 w 698326"/>
                  <a:gd name="connsiteY18" fmla="*/ 178474 h 373718"/>
                  <a:gd name="connsiteX19" fmla="*/ 461159 w 698326"/>
                  <a:gd name="connsiteY19" fmla="*/ 178474 h 373718"/>
                  <a:gd name="connsiteX20" fmla="*/ 410850 w 698326"/>
                  <a:gd name="connsiteY20" fmla="*/ 128166 h 373718"/>
                  <a:gd name="connsiteX21" fmla="*/ 427620 w 698326"/>
                  <a:gd name="connsiteY21" fmla="*/ 111397 h 373718"/>
                  <a:gd name="connsiteX22" fmla="*/ 494697 w 698326"/>
                  <a:gd name="connsiteY22"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10850 w 698326"/>
                  <a:gd name="connsiteY17" fmla="*/ 128166 h 373718"/>
                  <a:gd name="connsiteX18" fmla="*/ 427620 w 698326"/>
                  <a:gd name="connsiteY18" fmla="*/ 111397 h 373718"/>
                  <a:gd name="connsiteX19" fmla="*/ 494697 w 698326"/>
                  <a:gd name="connsiteY19"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27620 w 698326"/>
                  <a:gd name="connsiteY17" fmla="*/ 111397 h 373718"/>
                  <a:gd name="connsiteX18" fmla="*/ 494697 w 698326"/>
                  <a:gd name="connsiteY18"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94697 w 698326"/>
                  <a:gd name="connsiteY17"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326" h="373718">
                    <a:moveTo>
                      <a:pt x="607292" y="29945"/>
                    </a:moveTo>
                    <a:cubicBezTo>
                      <a:pt x="607292" y="13176"/>
                      <a:pt x="594116" y="0"/>
                      <a:pt x="577347" y="0"/>
                    </a:cubicBezTo>
                    <a:lnTo>
                      <a:pt x="577347" y="0"/>
                    </a:lnTo>
                    <a:lnTo>
                      <a:pt x="120979" y="0"/>
                    </a:lnTo>
                    <a:cubicBezTo>
                      <a:pt x="104210" y="0"/>
                      <a:pt x="91034" y="13176"/>
                      <a:pt x="91034" y="29945"/>
                    </a:cubicBezTo>
                    <a:lnTo>
                      <a:pt x="91034" y="29945"/>
                    </a:lnTo>
                    <a:lnTo>
                      <a:pt x="91034" y="328201"/>
                    </a:lnTo>
                    <a:lnTo>
                      <a:pt x="0" y="328201"/>
                    </a:lnTo>
                    <a:lnTo>
                      <a:pt x="0" y="343773"/>
                    </a:lnTo>
                    <a:cubicBezTo>
                      <a:pt x="0" y="360542"/>
                      <a:pt x="13176" y="373718"/>
                      <a:pt x="29945" y="373718"/>
                    </a:cubicBezTo>
                    <a:lnTo>
                      <a:pt x="668381" y="373718"/>
                    </a:lnTo>
                    <a:cubicBezTo>
                      <a:pt x="685150" y="373718"/>
                      <a:pt x="698326" y="360542"/>
                      <a:pt x="698326" y="343773"/>
                    </a:cubicBezTo>
                    <a:lnTo>
                      <a:pt x="698326" y="328201"/>
                    </a:lnTo>
                    <a:lnTo>
                      <a:pt x="607292" y="328201"/>
                    </a:lnTo>
                    <a:lnTo>
                      <a:pt x="607292" y="29945"/>
                    </a:lnTo>
                    <a:close/>
                  </a:path>
                </a:pathLst>
              </a:custGeom>
              <a:solidFill>
                <a:schemeClr val="bg1">
                  <a:lumMod val="65000"/>
                </a:schemeClr>
              </a:solidFill>
              <a:ln w="119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 name="Graphic 38" descr="Apple with solid fill">
                <a:extLst>
                  <a:ext uri="{FF2B5EF4-FFF2-40B4-BE49-F238E27FC236}">
                    <a16:creationId xmlns:a16="http://schemas.microsoft.com/office/drawing/2014/main" id="{24F04ABE-671E-9BE1-1CE5-0BD74F225B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550961">
                <a:off x="7509071" y="5701210"/>
                <a:ext cx="342908" cy="314834"/>
              </a:xfrm>
              <a:prstGeom prst="rect">
                <a:avLst/>
              </a:prstGeom>
            </p:spPr>
          </p:pic>
        </p:grpSp>
        <p:sp>
          <p:nvSpPr>
            <p:cNvPr id="41" name="TextBox 40">
              <a:extLst>
                <a:ext uri="{FF2B5EF4-FFF2-40B4-BE49-F238E27FC236}">
                  <a16:creationId xmlns:a16="http://schemas.microsoft.com/office/drawing/2014/main" id="{DE3CB910-228F-0F07-EF35-A34AA8E7A97B}"/>
                </a:ext>
              </a:extLst>
            </p:cNvPr>
            <p:cNvSpPr txBox="1"/>
            <p:nvPr/>
          </p:nvSpPr>
          <p:spPr>
            <a:xfrm>
              <a:off x="234505" y="4180600"/>
              <a:ext cx="818438" cy="261610"/>
            </a:xfrm>
            <a:prstGeom prst="rect">
              <a:avLst/>
            </a:prstGeom>
            <a:noFill/>
          </p:spPr>
          <p:txBody>
            <a:bodyPr wrap="square" rtlCol="0">
              <a:spAutoFit/>
            </a:bodyPr>
            <a:lstStyle/>
            <a:p>
              <a:pPr algn="ctr"/>
              <a:r>
                <a:rPr lang="en-GB" sz="1100" dirty="0">
                  <a:effectLst>
                    <a:glow rad="101600">
                      <a:schemeClr val="bg1">
                        <a:alpha val="60000"/>
                      </a:schemeClr>
                    </a:glow>
                  </a:effectLst>
                </a:rPr>
                <a:t>Designers</a:t>
              </a:r>
            </a:p>
          </p:txBody>
        </p:sp>
      </p:grpSp>
      <p:pic>
        <p:nvPicPr>
          <p:cNvPr id="43" name="Picture 42">
            <a:extLst>
              <a:ext uri="{FF2B5EF4-FFF2-40B4-BE49-F238E27FC236}">
                <a16:creationId xmlns:a16="http://schemas.microsoft.com/office/drawing/2014/main" id="{1E34D7A3-2C86-DB29-0077-D7BE72B6457A}"/>
              </a:ext>
            </a:extLst>
          </p:cNvPr>
          <p:cNvPicPr>
            <a:picLocks noChangeAspect="1"/>
          </p:cNvPicPr>
          <p:nvPr/>
        </p:nvPicPr>
        <p:blipFill>
          <a:blip r:embed="rId14"/>
          <a:stretch>
            <a:fillRect/>
          </a:stretch>
        </p:blipFill>
        <p:spPr>
          <a:xfrm>
            <a:off x="273407" y="554010"/>
            <a:ext cx="724070" cy="720000"/>
          </a:xfrm>
          <a:prstGeom prst="rect">
            <a:avLst/>
          </a:prstGeom>
        </p:spPr>
      </p:pic>
    </p:spTree>
    <p:extLst>
      <p:ext uri="{BB962C8B-B14F-4D97-AF65-F5344CB8AC3E}">
        <p14:creationId xmlns:p14="http://schemas.microsoft.com/office/powerpoint/2010/main" val="62134064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hlinkClick r:id="" action="ppaction://noaction" highlightClick="1"/>
            <a:extLst>
              <a:ext uri="{FF2B5EF4-FFF2-40B4-BE49-F238E27FC236}">
                <a16:creationId xmlns:a16="http://schemas.microsoft.com/office/drawing/2014/main" id="{F0FBF2D5-99C8-4F8F-B483-BBA65B41C826}"/>
              </a:ext>
            </a:extLst>
          </p:cNvPr>
          <p:cNvSpPr/>
          <p:nvPr/>
        </p:nvSpPr>
        <p:spPr>
          <a:xfrm>
            <a:off x="201765" y="798667"/>
            <a:ext cx="720000" cy="720000"/>
          </a:xfrm>
          <a:prstGeom prst="roundRect">
            <a:avLst>
              <a:gd name="adj" fmla="val 50000"/>
            </a:avLst>
          </a:prstGeom>
          <a:solidFill>
            <a:srgbClr val="1B8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itle 1">
            <a:extLst>
              <a:ext uri="{FF2B5EF4-FFF2-40B4-BE49-F238E27FC236}">
                <a16:creationId xmlns:a16="http://schemas.microsoft.com/office/drawing/2014/main" id="{3D7A3AEE-01C4-42B9-87E9-CF27BB612D7C}"/>
              </a:ext>
            </a:extLst>
          </p:cNvPr>
          <p:cNvSpPr txBox="1">
            <a:spLocks/>
          </p:cNvSpPr>
          <p:nvPr/>
        </p:nvSpPr>
        <p:spPr>
          <a:xfrm>
            <a:off x="201765" y="798667"/>
            <a:ext cx="72000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a:ln>
                  <a:noFill/>
                </a:ln>
                <a:effectLst/>
                <a:uLnTx/>
                <a:uFillTx/>
                <a:latin typeface="Calibri" panose="020F0502020204030204"/>
                <a:ea typeface="+mj-ea"/>
                <a:cs typeface="+mj-cs"/>
              </a:rPr>
              <a:t>Non</a:t>
            </a:r>
            <a:br>
              <a:rPr kumimoji="0" lang="en-GB" sz="2000" b="0" i="0" u="none" strike="noStrike" kern="1200" cap="none" spc="-50" normalizeH="0" baseline="0" noProof="0">
                <a:ln>
                  <a:noFill/>
                </a:ln>
                <a:effectLst/>
                <a:uLnTx/>
                <a:uFillTx/>
                <a:latin typeface="Calibri" panose="020F0502020204030204"/>
                <a:ea typeface="+mj-ea"/>
                <a:cs typeface="+mj-cs"/>
              </a:rPr>
            </a:br>
            <a:r>
              <a:rPr kumimoji="0" lang="en-GB" sz="2000" b="0" i="0" u="none" strike="noStrike" kern="1200" cap="none" spc="-50" normalizeH="0" baseline="0" noProof="0">
                <a:ln>
                  <a:noFill/>
                </a:ln>
                <a:effectLst/>
                <a:uLnTx/>
                <a:uFillTx/>
                <a:latin typeface="Calibri" panose="020F0502020204030204"/>
                <a:ea typeface="+mj-ea"/>
                <a:cs typeface="+mj-cs"/>
              </a:rPr>
              <a:t>RSSB </a:t>
            </a:r>
            <a:endParaRPr kumimoji="0" lang="en-GB" sz="2000" b="0" i="1" u="none" strike="noStrike" kern="1200" cap="none" spc="0" normalizeH="0" baseline="0" noProof="0">
              <a:ln>
                <a:noFill/>
              </a:ln>
              <a:effectLst/>
              <a:uLnTx/>
              <a:uFillTx/>
              <a:latin typeface="Calibri" panose="020F0502020204030204"/>
              <a:ea typeface="+mj-ea"/>
              <a:cs typeface="+mj-cs"/>
            </a:endParaRPr>
          </a:p>
        </p:txBody>
      </p:sp>
      <p:sp>
        <p:nvSpPr>
          <p:cNvPr id="96" name="Rectangle: Rounded Corners 95">
            <a:hlinkClick r:id="rId3" highlightClick="1"/>
            <a:extLst>
              <a:ext uri="{FF2B5EF4-FFF2-40B4-BE49-F238E27FC236}">
                <a16:creationId xmlns:a16="http://schemas.microsoft.com/office/drawing/2014/main" id="{CD7569DD-3719-4B53-91BD-09854E05A764}"/>
              </a:ext>
            </a:extLst>
          </p:cNvPr>
          <p:cNvSpPr/>
          <p:nvPr/>
        </p:nvSpPr>
        <p:spPr>
          <a:xfrm>
            <a:off x="1060620" y="252061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6075" indent="-1616075">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COP0127 Issue 1</a:t>
            </a:r>
            <a:r>
              <a:rPr lang="en-GB" spc="-50" dirty="0">
                <a:solidFill>
                  <a:prstClr val="black"/>
                </a:solidFill>
                <a:latin typeface="Calibri" panose="020F0502020204030204"/>
              </a:rPr>
              <a:t> - Code of Practice for Route Conductor Assurance</a:t>
            </a:r>
            <a:endParaRPr lang="en-GB" spc="-50" dirty="0">
              <a:solidFill>
                <a:schemeClr val="tx1"/>
              </a:solidFill>
              <a:latin typeface="Calibri" panose="020F0502020204030204"/>
            </a:endParaRPr>
          </a:p>
        </p:txBody>
      </p:sp>
      <p:sp>
        <p:nvSpPr>
          <p:cNvPr id="18" name="Rectangle: Rounded Corners 17">
            <a:hlinkClick r:id="rId4"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1B874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lang="en-GB" spc="-50" dirty="0">
                <a:solidFill>
                  <a:schemeClr val="bg1"/>
                </a:solidFill>
                <a:latin typeface="Calibri" panose="020F0502020204030204"/>
              </a:rPr>
              <a:t>Four </a:t>
            </a:r>
            <a:r>
              <a:rPr kumimoji="0" lang="en-GB" sz="1800" b="0" i="0" u="none" strike="noStrike" kern="1200" cap="none" spc="-50" normalizeH="0" baseline="0" noProof="0" dirty="0">
                <a:ln>
                  <a:noFill/>
                </a:ln>
                <a:solidFill>
                  <a:schemeClr val="bg1"/>
                </a:solidFill>
                <a:effectLst/>
                <a:uLnTx/>
                <a:uFillTx/>
                <a:latin typeface="Calibri" panose="020F0502020204030204"/>
                <a:ea typeface="+mn-ea"/>
                <a:cs typeface="+mn-cs"/>
              </a:rPr>
              <a:t>Non-RSSB standards and one poster have been published on the RSSB website</a:t>
            </a:r>
          </a:p>
        </p:txBody>
      </p:sp>
      <p:sp>
        <p:nvSpPr>
          <p:cNvPr id="19" name="Title 1">
            <a:extLst>
              <a:ext uri="{FF2B5EF4-FFF2-40B4-BE49-F238E27FC236}">
                <a16:creationId xmlns:a16="http://schemas.microsoft.com/office/drawing/2014/main" id="{4B503AFA-FD29-48AD-B982-2EB8B766ECBC}"/>
              </a:ext>
            </a:extLst>
          </p:cNvPr>
          <p:cNvSpPr txBox="1">
            <a:spLocks/>
          </p:cNvSpPr>
          <p:nvPr/>
        </p:nvSpPr>
        <p:spPr>
          <a:xfrm>
            <a:off x="2171812" y="6167719"/>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20" name="Picture 19">
            <a:hlinkClick r:id="rId5" action="ppaction://hlinksldjump"/>
            <a:extLst>
              <a:ext uri="{FF2B5EF4-FFF2-40B4-BE49-F238E27FC236}">
                <a16:creationId xmlns:a16="http://schemas.microsoft.com/office/drawing/2014/main" id="{E9248DA4-BE2F-413C-A699-A7A5259B8B7C}"/>
              </a:ext>
            </a:extLst>
          </p:cNvPr>
          <p:cNvPicPr>
            <a:picLocks noChangeAspect="1"/>
          </p:cNvPicPr>
          <p:nvPr/>
        </p:nvPicPr>
        <p:blipFill>
          <a:blip r:embed="rId6"/>
          <a:stretch>
            <a:fillRect/>
          </a:stretch>
        </p:blipFill>
        <p:spPr>
          <a:xfrm>
            <a:off x="11290478" y="15716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June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1" name="Picture 10">
            <a:hlinkClick r:id="" action="ppaction://hlinkshowjump?jump=endshow"/>
            <a:extLst>
              <a:ext uri="{FF2B5EF4-FFF2-40B4-BE49-F238E27FC236}">
                <a16:creationId xmlns:a16="http://schemas.microsoft.com/office/drawing/2014/main" id="{4B14CEBE-8E1F-4E4E-99B3-DFA0F07303FE}"/>
              </a:ext>
            </a:extLst>
          </p:cNvPr>
          <p:cNvPicPr>
            <a:picLocks noChangeAspect="1"/>
          </p:cNvPicPr>
          <p:nvPr/>
        </p:nvPicPr>
        <p:blipFill>
          <a:blip r:embed="rId7"/>
          <a:stretch>
            <a:fillRect/>
          </a:stretch>
        </p:blipFill>
        <p:spPr>
          <a:xfrm>
            <a:off x="89371" y="6016808"/>
            <a:ext cx="720000" cy="692039"/>
          </a:xfrm>
          <a:prstGeom prst="rect">
            <a:avLst/>
          </a:prstGeom>
        </p:spPr>
      </p:pic>
      <p:sp>
        <p:nvSpPr>
          <p:cNvPr id="12" name="Rectangle: Rounded Corners 11">
            <a:hlinkClick r:id="rId8" highlightClick="1"/>
            <a:extLst>
              <a:ext uri="{FF2B5EF4-FFF2-40B4-BE49-F238E27FC236}">
                <a16:creationId xmlns:a16="http://schemas.microsoft.com/office/drawing/2014/main" id="{E5835C14-0833-4DB7-B29B-931E7BA4EE79}"/>
              </a:ext>
            </a:extLst>
          </p:cNvPr>
          <p:cNvSpPr/>
          <p:nvPr/>
        </p:nvSpPr>
        <p:spPr>
          <a:xfrm>
            <a:off x="1073188" y="417301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COP0130  Issue 2 - Code of Practice for OTM Route Conducting Policy</a:t>
            </a:r>
          </a:p>
        </p:txBody>
      </p:sp>
      <p:sp>
        <p:nvSpPr>
          <p:cNvPr id="2" name="Rectangle: Rounded Corners 1">
            <a:hlinkClick r:id="rId9" highlightClick="1"/>
            <a:extLst>
              <a:ext uri="{FF2B5EF4-FFF2-40B4-BE49-F238E27FC236}">
                <a16:creationId xmlns:a16="http://schemas.microsoft.com/office/drawing/2014/main" id="{A477BA64-297C-7789-669B-FBBA3CD12336}"/>
              </a:ext>
            </a:extLst>
          </p:cNvPr>
          <p:cNvSpPr/>
          <p:nvPr/>
        </p:nvSpPr>
        <p:spPr>
          <a:xfrm>
            <a:off x="1073188" y="334681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COP0129 Issue 2 - Code of Practice for Control of Mobile Communication Equipment Use in Driving Cabs</a:t>
            </a:r>
          </a:p>
        </p:txBody>
      </p:sp>
      <p:pic>
        <p:nvPicPr>
          <p:cNvPr id="14" name="Picture 13">
            <a:hlinkClick r:id="rId3"/>
            <a:extLst>
              <a:ext uri="{FF2B5EF4-FFF2-40B4-BE49-F238E27FC236}">
                <a16:creationId xmlns:a16="http://schemas.microsoft.com/office/drawing/2014/main" id="{4702E7CA-9B89-4E0C-8B4C-CDF03E3019B4}"/>
              </a:ext>
            </a:extLst>
          </p:cNvPr>
          <p:cNvPicPr>
            <a:picLocks noChangeAspect="1"/>
          </p:cNvPicPr>
          <p:nvPr/>
        </p:nvPicPr>
        <p:blipFill>
          <a:blip r:embed="rId10"/>
          <a:stretch>
            <a:fillRect/>
          </a:stretch>
        </p:blipFill>
        <p:spPr>
          <a:xfrm>
            <a:off x="10476115" y="2503016"/>
            <a:ext cx="755970" cy="755970"/>
          </a:xfrm>
          <a:prstGeom prst="rect">
            <a:avLst/>
          </a:prstGeom>
        </p:spPr>
      </p:pic>
      <p:sp>
        <p:nvSpPr>
          <p:cNvPr id="3" name="Rectangle: Rounded Corners 2">
            <a:hlinkClick r:id="rId11" highlightClick="1"/>
            <a:extLst>
              <a:ext uri="{FF2B5EF4-FFF2-40B4-BE49-F238E27FC236}">
                <a16:creationId xmlns:a16="http://schemas.microsoft.com/office/drawing/2014/main" id="{484FED05-3F24-BF8F-B407-53DC05EF3E98}"/>
              </a:ext>
            </a:extLst>
          </p:cNvPr>
          <p:cNvSpPr/>
          <p:nvPr/>
        </p:nvSpPr>
        <p:spPr>
          <a:xfrm>
            <a:off x="1073188" y="1679506"/>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COP0038 Issue 3</a:t>
            </a:r>
            <a:r>
              <a:rPr lang="en-GB" spc="-50" dirty="0">
                <a:solidFill>
                  <a:prstClr val="black"/>
                </a:solidFill>
                <a:latin typeface="Calibri" panose="020F0502020204030204"/>
              </a:rPr>
              <a:t> - Code of Practice for Defective OTP Safety Critical Equipment</a:t>
            </a:r>
            <a:endParaRPr lang="en-GB" spc="-50" dirty="0">
              <a:solidFill>
                <a:schemeClr val="tx1"/>
              </a:solidFill>
              <a:latin typeface="Calibri" panose="020F0502020204030204"/>
            </a:endParaRPr>
          </a:p>
        </p:txBody>
      </p:sp>
      <p:pic>
        <p:nvPicPr>
          <p:cNvPr id="4" name="Picture 3">
            <a:hlinkClick r:id="rId9"/>
            <a:extLst>
              <a:ext uri="{FF2B5EF4-FFF2-40B4-BE49-F238E27FC236}">
                <a16:creationId xmlns:a16="http://schemas.microsoft.com/office/drawing/2014/main" id="{9D8687EC-9CFE-F1B9-BDCB-BE46658AB97A}"/>
              </a:ext>
            </a:extLst>
          </p:cNvPr>
          <p:cNvPicPr>
            <a:picLocks noChangeAspect="1"/>
          </p:cNvPicPr>
          <p:nvPr/>
        </p:nvPicPr>
        <p:blipFill>
          <a:blip r:embed="rId10"/>
          <a:stretch>
            <a:fillRect/>
          </a:stretch>
        </p:blipFill>
        <p:spPr>
          <a:xfrm>
            <a:off x="10476115" y="3326526"/>
            <a:ext cx="755970" cy="755970"/>
          </a:xfrm>
          <a:prstGeom prst="rect">
            <a:avLst/>
          </a:prstGeom>
        </p:spPr>
      </p:pic>
      <p:pic>
        <p:nvPicPr>
          <p:cNvPr id="5" name="Picture 4">
            <a:hlinkClick r:id="rId8"/>
            <a:extLst>
              <a:ext uri="{FF2B5EF4-FFF2-40B4-BE49-F238E27FC236}">
                <a16:creationId xmlns:a16="http://schemas.microsoft.com/office/drawing/2014/main" id="{5A34216A-AADA-A719-E677-71B4F0291ED3}"/>
              </a:ext>
            </a:extLst>
          </p:cNvPr>
          <p:cNvPicPr>
            <a:picLocks noChangeAspect="1"/>
          </p:cNvPicPr>
          <p:nvPr/>
        </p:nvPicPr>
        <p:blipFill>
          <a:blip r:embed="rId10"/>
          <a:stretch>
            <a:fillRect/>
          </a:stretch>
        </p:blipFill>
        <p:spPr>
          <a:xfrm>
            <a:off x="10477488" y="4150036"/>
            <a:ext cx="755970" cy="755970"/>
          </a:xfrm>
          <a:prstGeom prst="rect">
            <a:avLst/>
          </a:prstGeom>
        </p:spPr>
      </p:pic>
      <p:pic>
        <p:nvPicPr>
          <p:cNvPr id="24" name="Picture 23">
            <a:hlinkClick r:id="rId11"/>
            <a:extLst>
              <a:ext uri="{FF2B5EF4-FFF2-40B4-BE49-F238E27FC236}">
                <a16:creationId xmlns:a16="http://schemas.microsoft.com/office/drawing/2014/main" id="{E4553271-2344-4312-85F6-BF958EB44518}"/>
              </a:ext>
            </a:extLst>
          </p:cNvPr>
          <p:cNvPicPr>
            <a:picLocks noChangeAspect="1"/>
          </p:cNvPicPr>
          <p:nvPr/>
        </p:nvPicPr>
        <p:blipFill>
          <a:blip r:embed="rId10"/>
          <a:stretch>
            <a:fillRect/>
          </a:stretch>
        </p:blipFill>
        <p:spPr>
          <a:xfrm>
            <a:off x="10476115" y="1679506"/>
            <a:ext cx="755970" cy="755970"/>
          </a:xfrm>
          <a:prstGeom prst="rect">
            <a:avLst/>
          </a:prstGeom>
        </p:spPr>
      </p:pic>
      <p:sp>
        <p:nvSpPr>
          <p:cNvPr id="6" name="Rectangle: Rounded Corners 5">
            <a:hlinkClick r:id="rId12" highlightClick="1"/>
            <a:extLst>
              <a:ext uri="{FF2B5EF4-FFF2-40B4-BE49-F238E27FC236}">
                <a16:creationId xmlns:a16="http://schemas.microsoft.com/office/drawing/2014/main" id="{1754F167-6F11-DCD8-E56B-4370C9C001D4}"/>
              </a:ext>
            </a:extLst>
          </p:cNvPr>
          <p:cNvSpPr/>
          <p:nvPr/>
        </p:nvSpPr>
        <p:spPr>
          <a:xfrm>
            <a:off x="1073188" y="499921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Poster </a:t>
            </a:r>
            <a:r>
              <a:rPr lang="en-GB" spc="-50" dirty="0">
                <a:solidFill>
                  <a:prstClr val="black"/>
                </a:solidFill>
                <a:latin typeface="Calibri" panose="020F0502020204030204"/>
              </a:rPr>
              <a:t>OTM13</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 Issue 1 - </a:t>
            </a:r>
            <a:r>
              <a:rPr lang="en-GB" b="0" i="0" dirty="0">
                <a:solidFill>
                  <a:schemeClr val="tx1"/>
                </a:solidFill>
                <a:effectLst/>
                <a:latin typeface="Calibri" panose="020F0502020204030204" pitchFamily="34" charset="0"/>
              </a:rPr>
              <a:t>Use of mobile devices </a:t>
            </a:r>
            <a:endParaRPr kumimoji="0" lang="en-GB" sz="1800" b="0" i="0" u="none" strike="noStrike" kern="1200" cap="none" spc="-50" normalizeH="0" baseline="0" noProof="0" dirty="0">
              <a:ln>
                <a:noFill/>
              </a:ln>
              <a:solidFill>
                <a:schemeClr val="tx1"/>
              </a:solidFill>
              <a:effectLst/>
              <a:uLnTx/>
              <a:uFillTx/>
              <a:latin typeface="Calibri" panose="020F0502020204030204"/>
              <a:ea typeface="+mn-ea"/>
              <a:cs typeface="+mn-cs"/>
            </a:endParaRPr>
          </a:p>
        </p:txBody>
      </p:sp>
      <p:pic>
        <p:nvPicPr>
          <p:cNvPr id="7" name="Picture 6">
            <a:hlinkClick r:id="rId12"/>
            <a:extLst>
              <a:ext uri="{FF2B5EF4-FFF2-40B4-BE49-F238E27FC236}">
                <a16:creationId xmlns:a16="http://schemas.microsoft.com/office/drawing/2014/main" id="{F2364B04-13AF-6C10-7BC5-EBE00FE95EDB}"/>
              </a:ext>
            </a:extLst>
          </p:cNvPr>
          <p:cNvPicPr>
            <a:picLocks noChangeAspect="1"/>
          </p:cNvPicPr>
          <p:nvPr/>
        </p:nvPicPr>
        <p:blipFill>
          <a:blip r:embed="rId10"/>
          <a:stretch>
            <a:fillRect/>
          </a:stretch>
        </p:blipFill>
        <p:spPr>
          <a:xfrm>
            <a:off x="10477488" y="4973544"/>
            <a:ext cx="755970" cy="755970"/>
          </a:xfrm>
          <a:prstGeom prst="rect">
            <a:avLst/>
          </a:prstGeom>
        </p:spPr>
      </p:pic>
    </p:spTree>
    <p:extLst>
      <p:ext uri="{BB962C8B-B14F-4D97-AF65-F5344CB8AC3E}">
        <p14:creationId xmlns:p14="http://schemas.microsoft.com/office/powerpoint/2010/main" val="297016297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3"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4"/>
          <a:stretch>
            <a:fillRect/>
          </a:stretch>
        </p:blipFill>
        <p:spPr>
          <a:xfrm>
            <a:off x="11290478" y="157163"/>
            <a:ext cx="755970" cy="755970"/>
          </a:xfrm>
          <a:prstGeom prst="rect">
            <a:avLst/>
          </a:prstGeom>
        </p:spPr>
      </p:pic>
      <p:sp>
        <p:nvSpPr>
          <p:cNvPr id="26" name="Rectangle: Rounded Corners 25">
            <a:extLst>
              <a:ext uri="{FF2B5EF4-FFF2-40B4-BE49-F238E27FC236}">
                <a16:creationId xmlns:a16="http://schemas.microsoft.com/office/drawing/2014/main" id="{3C94C168-699A-4E09-B7DB-564B5CC44F1F}"/>
              </a:ext>
            </a:extLst>
          </p:cNvPr>
          <p:cNvSpPr/>
          <p:nvPr/>
        </p:nvSpPr>
        <p:spPr>
          <a:xfrm>
            <a:off x="986864" y="234119"/>
            <a:ext cx="10227414" cy="720000"/>
          </a:xfrm>
          <a:prstGeom prst="roundRect">
            <a:avLst>
              <a:gd name="adj" fmla="val 30718"/>
            </a:avLst>
          </a:prstGeom>
          <a:solidFill>
            <a:srgbClr val="377A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Four d</a:t>
            </a:r>
            <a:r>
              <a:rPr kumimoji="0" lang="en-GB" sz="1800" b="0" i="0" u="none" strike="noStrike" kern="1200" cap="none" spc="-50" normalizeH="0" baseline="0" noProof="0" dirty="0" err="1">
                <a:ln>
                  <a:noFill/>
                </a:ln>
                <a:effectLst/>
                <a:uLnTx/>
                <a:uFillTx/>
                <a:latin typeface="Calibri" panose="020F0502020204030204"/>
                <a:ea typeface="+mn-ea"/>
                <a:cs typeface="+mn-cs"/>
              </a:rPr>
              <a:t>eviations</a:t>
            </a:r>
            <a:r>
              <a:rPr kumimoji="0" lang="en-GB" sz="1800" b="0" i="0" u="none" strike="noStrike" kern="1200" cap="none" spc="-50" normalizeH="0" baseline="0" noProof="0" dirty="0">
                <a:ln>
                  <a:noFill/>
                </a:ln>
                <a:effectLst/>
                <a:uLnTx/>
                <a:uFillTx/>
                <a:latin typeface="Calibri" panose="020F0502020204030204"/>
                <a:ea typeface="+mn-ea"/>
                <a:cs typeface="+mn-cs"/>
              </a:rPr>
              <a:t> issued</a:t>
            </a:r>
            <a:r>
              <a:rPr lang="en-GB" spc="-50" dirty="0">
                <a:latin typeface="Calibri" panose="020F0502020204030204"/>
              </a:rPr>
              <a:t> </a:t>
            </a:r>
            <a:r>
              <a:rPr kumimoji="0" lang="en-GB" sz="1800" b="0" i="0" u="none" strike="noStrike" kern="1200" cap="none" spc="-50" normalizeH="0" baseline="0" noProof="0" dirty="0">
                <a:ln>
                  <a:noFill/>
                </a:ln>
                <a:effectLst/>
                <a:uLnTx/>
                <a:uFillTx/>
                <a:latin typeface="Calibri" panose="020F0502020204030204"/>
                <a:ea typeface="+mn-ea"/>
                <a:cs typeface="+mn-cs"/>
              </a:rPr>
              <a:t>since </a:t>
            </a:r>
            <a:r>
              <a:rPr lang="en-GB" spc="-50" dirty="0">
                <a:latin typeface="Calibri" panose="020F0502020204030204"/>
              </a:rPr>
              <a:t>March 2023</a:t>
            </a:r>
            <a:endParaRPr kumimoji="0" lang="en-GB" sz="1800" b="0" i="0" u="none" strike="noStrike" kern="1200" cap="none" spc="-50" normalizeH="0" baseline="0" noProof="0" dirty="0">
              <a:ln>
                <a:noFill/>
              </a:ln>
              <a:effectLst/>
              <a:uLnTx/>
              <a:uFillTx/>
              <a:latin typeface="Calibri" panose="020F0502020204030204"/>
              <a:ea typeface="+mn-ea"/>
              <a:cs typeface="+mn-cs"/>
            </a:endParaRPr>
          </a:p>
        </p:txBody>
      </p:sp>
      <p:sp>
        <p:nvSpPr>
          <p:cNvPr id="18" name="Rectangle: Rounded Corners 17">
            <a:hlinkClick r:id="rId5" highlightClick="1"/>
            <a:extLst>
              <a:ext uri="{FF2B5EF4-FFF2-40B4-BE49-F238E27FC236}">
                <a16:creationId xmlns:a16="http://schemas.microsoft.com/office/drawing/2014/main" id="{0AA42FDC-982A-4CC2-B318-67CE29BAA7A6}"/>
              </a:ext>
            </a:extLst>
          </p:cNvPr>
          <p:cNvSpPr/>
          <p:nvPr/>
        </p:nvSpPr>
        <p:spPr>
          <a:xfrm>
            <a:off x="1051266" y="2070504"/>
            <a:ext cx="10021702" cy="720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23-001-DEV</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GERT8000-T3 Issue 11 - Possession of a running line for engineering work.</a:t>
            </a:r>
            <a:b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b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Width. </a:t>
            </a: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To allow all Routes and Regions to have the flexibility to use back-to-back possessions from point.</a:t>
            </a:r>
          </a:p>
          <a:p>
            <a:pPr>
              <a:defRPr/>
            </a:pPr>
            <a:endParaRPr lang="en-GB" sz="1800" i="0" u="none" strike="noStrike" kern="1200" cap="none" spc="-50" normalizeH="0" noProof="0" dirty="0">
              <a:ln>
                <a:noFill/>
              </a:ln>
              <a:solidFill>
                <a:schemeClr val="tx1"/>
              </a:solidFill>
              <a:effectLst/>
              <a:uLnTx/>
              <a:uFillTx/>
              <a:latin typeface="Calibri" panose="020F0502020204030204"/>
              <a:cs typeface="Calibri"/>
            </a:endParaRPr>
          </a:p>
        </p:txBody>
      </p:sp>
      <p:pic>
        <p:nvPicPr>
          <p:cNvPr id="25" name="Picture 24">
            <a:hlinkClick r:id="rId5"/>
            <a:extLst>
              <a:ext uri="{FF2B5EF4-FFF2-40B4-BE49-F238E27FC236}">
                <a16:creationId xmlns:a16="http://schemas.microsoft.com/office/drawing/2014/main" id="{4B30D020-994C-4BE1-821B-49A776084686}"/>
              </a:ext>
            </a:extLst>
          </p:cNvPr>
          <p:cNvPicPr>
            <a:picLocks noChangeAspect="1"/>
          </p:cNvPicPr>
          <p:nvPr/>
        </p:nvPicPr>
        <p:blipFill>
          <a:blip r:embed="rId6"/>
          <a:stretch>
            <a:fillRect/>
          </a:stretch>
        </p:blipFill>
        <p:spPr>
          <a:xfrm>
            <a:off x="10534508" y="2053907"/>
            <a:ext cx="755970" cy="755970"/>
          </a:xfrm>
          <a:prstGeom prst="rect">
            <a:avLst/>
          </a:prstGeom>
        </p:spPr>
      </p:pic>
      <p:sp>
        <p:nvSpPr>
          <p:cNvPr id="28" name="Rectangle: Rounded Corners 27">
            <a:hlinkClick r:id="rId7" highlightClick="1"/>
            <a:extLst>
              <a:ext uri="{FF2B5EF4-FFF2-40B4-BE49-F238E27FC236}">
                <a16:creationId xmlns:a16="http://schemas.microsoft.com/office/drawing/2014/main" id="{E57B71A8-E958-4A16-8A41-4E340BFD98AB}"/>
              </a:ext>
            </a:extLst>
          </p:cNvPr>
          <p:cNvSpPr/>
          <p:nvPr/>
        </p:nvSpPr>
        <p:spPr>
          <a:xfrm>
            <a:off x="1063065" y="2916284"/>
            <a:ext cx="10021702" cy="756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23-004-DEV</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GMRT2400</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Issue 6.</a:t>
            </a:r>
            <a:r>
              <a:rPr lang="en-GB" b="1" spc="-50" dirty="0">
                <a:solidFill>
                  <a:srgbClr val="377A83"/>
                </a:solidFill>
                <a:latin typeface="Calibri" panose="020F0502020204030204"/>
              </a:rPr>
              <a:t>2 </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Engineering Design of On-Track Machines in Running Mode.</a:t>
            </a:r>
            <a:br>
              <a:rPr lang="en-GB" sz="1800" b="1" i="0" u="none" strike="noStrike" kern="1200" cap="none" spc="-50" normalizeH="0" noProof="0" dirty="0">
                <a:ln>
                  <a:noFill/>
                </a:ln>
                <a:effectLst/>
                <a:uLnTx/>
                <a:uFillTx/>
                <a:latin typeface="Calibri" panose="020F0502020204030204"/>
              </a:rPr>
            </a:br>
            <a:r>
              <a:rPr lang="en-GB" spc="-50" dirty="0">
                <a:solidFill>
                  <a:schemeClr val="tx1"/>
                </a:solidFill>
                <a:latin typeface="Calibri" panose="020F0502020204030204"/>
              </a:rPr>
              <a:t>The SIM vehicle trial operation will be on the Great Western Main Line between Paddington and Bristol.</a:t>
            </a:r>
            <a:endParaRPr lang="en-GB" sz="1800" i="0" u="none" strike="noStrike" kern="1200" cap="none" spc="-50" normalizeH="0" noProof="0" dirty="0">
              <a:ln>
                <a:noFill/>
              </a:ln>
              <a:solidFill>
                <a:schemeClr val="tx1"/>
              </a:solidFill>
              <a:effectLst/>
              <a:uLnTx/>
              <a:uFillTx/>
              <a:latin typeface="Calibri" panose="020F0502020204030204"/>
              <a:cs typeface="Calibri"/>
            </a:endParaRPr>
          </a:p>
        </p:txBody>
      </p:sp>
      <p:pic>
        <p:nvPicPr>
          <p:cNvPr id="29" name="Picture 28">
            <a:hlinkClick r:id="rId7"/>
            <a:extLst>
              <a:ext uri="{FF2B5EF4-FFF2-40B4-BE49-F238E27FC236}">
                <a16:creationId xmlns:a16="http://schemas.microsoft.com/office/drawing/2014/main" id="{D6B6C4C1-9FAE-4F78-89F4-E0DFD92C8874}"/>
              </a:ext>
            </a:extLst>
          </p:cNvPr>
          <p:cNvPicPr>
            <a:picLocks noChangeAspect="1"/>
          </p:cNvPicPr>
          <p:nvPr/>
        </p:nvPicPr>
        <p:blipFill>
          <a:blip r:embed="rId6"/>
          <a:stretch>
            <a:fillRect/>
          </a:stretch>
        </p:blipFill>
        <p:spPr>
          <a:xfrm>
            <a:off x="10534508" y="2915485"/>
            <a:ext cx="755970" cy="755970"/>
          </a:xfrm>
          <a:prstGeom prst="rect">
            <a:avLst/>
          </a:prstGeom>
        </p:spPr>
      </p:pic>
      <p:sp>
        <p:nvSpPr>
          <p:cNvPr id="32" name="Rectangle: Rounded Corners 31">
            <a:hlinkClick r:id="rId8" highlightClick="1"/>
            <a:extLst>
              <a:ext uri="{FF2B5EF4-FFF2-40B4-BE49-F238E27FC236}">
                <a16:creationId xmlns:a16="http://schemas.microsoft.com/office/drawing/2014/main" id="{99A2DDEA-12D9-464B-9197-717A40B4A2C6}"/>
              </a:ext>
            </a:extLst>
          </p:cNvPr>
          <p:cNvSpPr/>
          <p:nvPr/>
        </p:nvSpPr>
        <p:spPr>
          <a:xfrm>
            <a:off x="1063065" y="3833332"/>
            <a:ext cx="10021702" cy="932632"/>
          </a:xfrm>
          <a:prstGeom prst="roundRect">
            <a:avLst>
              <a:gd name="adj" fmla="val 1961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23-005-DEV</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GIRT7020 Issue 2 - </a:t>
            </a:r>
            <a:r>
              <a:rPr lang="en-GB" b="1" spc="-50" dirty="0">
                <a:solidFill>
                  <a:srgbClr val="377A83"/>
                </a:solidFill>
                <a:latin typeface="Calibri" panose="020F0502020204030204"/>
              </a:rPr>
              <a:t>GB Requirements for Platform Height, Platform Offset and Platform Width</a:t>
            </a:r>
          </a:p>
          <a:p>
            <a:pPr>
              <a:defRPr/>
            </a:pPr>
            <a:r>
              <a:rPr lang="en-GB" spc="-50" dirty="0">
                <a:solidFill>
                  <a:schemeClr val="tx1"/>
                </a:solidFill>
                <a:ea typeface="+mn-lt"/>
                <a:cs typeface="+mn-lt"/>
              </a:rPr>
              <a:t>Stowmarket Station - London End at approximately 80m 46ch on platforms 1 and 2 for lengths of approximately 27mtrs [platform 1] and 29mtrs [platform 2].</a:t>
            </a:r>
            <a:endParaRPr lang="en-GB" dirty="0">
              <a:solidFill>
                <a:schemeClr val="tx1"/>
              </a:solidFill>
            </a:endParaRPr>
          </a:p>
        </p:txBody>
      </p:sp>
      <p:pic>
        <p:nvPicPr>
          <p:cNvPr id="33" name="Picture 32">
            <a:hlinkClick r:id="rId8"/>
            <a:extLst>
              <a:ext uri="{FF2B5EF4-FFF2-40B4-BE49-F238E27FC236}">
                <a16:creationId xmlns:a16="http://schemas.microsoft.com/office/drawing/2014/main" id="{52304F5B-DB8D-4B61-A76E-31BB75D38397}"/>
              </a:ext>
            </a:extLst>
          </p:cNvPr>
          <p:cNvPicPr>
            <a:picLocks noChangeAspect="1"/>
          </p:cNvPicPr>
          <p:nvPr/>
        </p:nvPicPr>
        <p:blipFill>
          <a:blip r:embed="rId6"/>
          <a:stretch>
            <a:fillRect/>
          </a:stretch>
        </p:blipFill>
        <p:spPr>
          <a:xfrm>
            <a:off x="10534508" y="3832503"/>
            <a:ext cx="755970" cy="755970"/>
          </a:xfrm>
          <a:prstGeom prst="rect">
            <a:avLst/>
          </a:prstGeom>
        </p:spPr>
      </p:pic>
      <p:sp>
        <p:nvSpPr>
          <p:cNvPr id="34" name="Rectangle: Rounded Corners 33">
            <a:hlinkClick r:id="rId9" highlightClick="1"/>
            <a:extLst>
              <a:ext uri="{FF2B5EF4-FFF2-40B4-BE49-F238E27FC236}">
                <a16:creationId xmlns:a16="http://schemas.microsoft.com/office/drawing/2014/main" id="{8977F8E0-90CD-4A56-9419-ED1D1D450DF2}"/>
              </a:ext>
            </a:extLst>
          </p:cNvPr>
          <p:cNvSpPr/>
          <p:nvPr/>
        </p:nvSpPr>
        <p:spPr>
          <a:xfrm>
            <a:off x="1079815" y="1082188"/>
            <a:ext cx="10021702" cy="860808"/>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22-002-DEV</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GIRT7073 </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Issue </a:t>
            </a:r>
            <a:r>
              <a:rPr lang="en-GB" b="1" spc="-50" dirty="0">
                <a:solidFill>
                  <a:srgbClr val="377A83"/>
                </a:solidFill>
                <a:latin typeface="Calibri" panose="020F0502020204030204"/>
              </a:rPr>
              <a:t>2 </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Requirements for the Position of Infrastructure and for Defining and Maintaining Clearances.</a:t>
            </a:r>
          </a:p>
          <a:p>
            <a:pPr>
              <a:defRPr/>
            </a:pPr>
            <a:r>
              <a:rPr lang="en-GB" spc="-50" dirty="0">
                <a:solidFill>
                  <a:schemeClr val="tx1"/>
                </a:solidFill>
                <a:ea typeface="+mn-lt"/>
                <a:cs typeface="+mn-lt"/>
              </a:rPr>
              <a:t>Neath Swing Bridge SDI1 207m63ch (Span 4 Up and Down mains only).</a:t>
            </a:r>
            <a:endParaRPr lang="en-GB" dirty="0">
              <a:solidFill>
                <a:schemeClr val="tx1"/>
              </a:solidFill>
              <a:cs typeface="Calibri"/>
            </a:endParaRPr>
          </a:p>
        </p:txBody>
      </p:sp>
      <p:pic>
        <p:nvPicPr>
          <p:cNvPr id="35" name="Picture 34">
            <a:hlinkClick r:id="rId9"/>
            <a:extLst>
              <a:ext uri="{FF2B5EF4-FFF2-40B4-BE49-F238E27FC236}">
                <a16:creationId xmlns:a16="http://schemas.microsoft.com/office/drawing/2014/main" id="{2912DCA1-0C60-4099-A3A8-323FEC37CA64}"/>
              </a:ext>
            </a:extLst>
          </p:cNvPr>
          <p:cNvPicPr>
            <a:picLocks noChangeAspect="1"/>
          </p:cNvPicPr>
          <p:nvPr/>
        </p:nvPicPr>
        <p:blipFill>
          <a:blip r:embed="rId6"/>
          <a:stretch>
            <a:fillRect/>
          </a:stretch>
        </p:blipFill>
        <p:spPr>
          <a:xfrm>
            <a:off x="10534508" y="1082188"/>
            <a:ext cx="755970" cy="755970"/>
          </a:xfrm>
          <a:prstGeom prst="rect">
            <a:avLst/>
          </a:prstGeom>
        </p:spPr>
      </p:pic>
      <p:sp>
        <p:nvSpPr>
          <p:cNvPr id="39" name="Title 1">
            <a:extLst>
              <a:ext uri="{FF2B5EF4-FFF2-40B4-BE49-F238E27FC236}">
                <a16:creationId xmlns:a16="http://schemas.microsoft.com/office/drawing/2014/main" id="{70EE589A-9C05-480C-AC19-888F105236F6}"/>
              </a:ext>
            </a:extLst>
          </p:cNvPr>
          <p:cNvSpPr txBox="1">
            <a:spLocks/>
          </p:cNvSpPr>
          <p:nvPr/>
        </p:nvSpPr>
        <p:spPr>
          <a:xfrm>
            <a:off x="2669686" y="4871572"/>
            <a:ext cx="6784861" cy="49951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deviation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42" name="Picture 41">
            <a:hlinkClick r:id="" action="ppaction://hlinkshowjump?jump=endshow"/>
            <a:extLst>
              <a:ext uri="{FF2B5EF4-FFF2-40B4-BE49-F238E27FC236}">
                <a16:creationId xmlns:a16="http://schemas.microsoft.com/office/drawing/2014/main" id="{48226B99-E179-4659-9B4E-906B3002A6A7}"/>
              </a:ext>
            </a:extLst>
          </p:cNvPr>
          <p:cNvPicPr>
            <a:picLocks noChangeAspect="1"/>
          </p:cNvPicPr>
          <p:nvPr/>
        </p:nvPicPr>
        <p:blipFill>
          <a:blip r:embed="rId10"/>
          <a:stretch>
            <a:fillRect/>
          </a:stretch>
        </p:blipFill>
        <p:spPr>
          <a:xfrm>
            <a:off x="89371" y="6016808"/>
            <a:ext cx="720000" cy="692039"/>
          </a:xfrm>
          <a:prstGeom prst="rect">
            <a:avLst/>
          </a:prstGeom>
        </p:spPr>
      </p:pic>
    </p:spTree>
    <p:extLst>
      <p:ext uri="{BB962C8B-B14F-4D97-AF65-F5344CB8AC3E}">
        <p14:creationId xmlns:p14="http://schemas.microsoft.com/office/powerpoint/2010/main" val="399642442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2" name="Rectangle: Rounded Corners 1">
            <a:extLst>
              <a:ext uri="{FF2B5EF4-FFF2-40B4-BE49-F238E27FC236}">
                <a16:creationId xmlns:a16="http://schemas.microsoft.com/office/drawing/2014/main" id="{168D2B34-4854-68EC-2975-AA41A946690B}"/>
              </a:ext>
            </a:extLst>
          </p:cNvPr>
          <p:cNvSpPr/>
          <p:nvPr/>
        </p:nvSpPr>
        <p:spPr>
          <a:xfrm>
            <a:off x="1063065" y="201140"/>
            <a:ext cx="10227414" cy="720000"/>
          </a:xfrm>
          <a:prstGeom prst="roundRect">
            <a:avLst>
              <a:gd name="adj" fmla="val 30718"/>
            </a:avLst>
          </a:prstGeom>
          <a:solidFill>
            <a:srgbClr val="2956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Draft standards scheduled for publishing in September 2023</a:t>
            </a:r>
          </a:p>
        </p:txBody>
      </p:sp>
      <p:pic>
        <p:nvPicPr>
          <p:cNvPr id="5" name="Picture 4">
            <a:hlinkClick r:id="" action="ppaction://hlinkshowjump?jump=nextslide"/>
            <a:extLst>
              <a:ext uri="{FF2B5EF4-FFF2-40B4-BE49-F238E27FC236}">
                <a16:creationId xmlns:a16="http://schemas.microsoft.com/office/drawing/2014/main" id="{D641779B-4BEA-C34E-0E58-3E41DA527B54}"/>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3" name="Picture 2">
            <a:extLst>
              <a:ext uri="{FF2B5EF4-FFF2-40B4-BE49-F238E27FC236}">
                <a16:creationId xmlns:a16="http://schemas.microsoft.com/office/drawing/2014/main" id="{3C639492-BB2C-60CA-D991-D633D562B35F}"/>
              </a:ext>
            </a:extLst>
          </p:cNvPr>
          <p:cNvPicPr>
            <a:picLocks noChangeAspect="1"/>
          </p:cNvPicPr>
          <p:nvPr/>
        </p:nvPicPr>
        <p:blipFill>
          <a:blip r:embed="rId6">
            <a:alphaModFix amt="20000"/>
          </a:blip>
          <a:stretch>
            <a:fillRect/>
          </a:stretch>
        </p:blipFill>
        <p:spPr>
          <a:xfrm flipH="1">
            <a:off x="10372933" y="6016808"/>
            <a:ext cx="756000" cy="756000"/>
          </a:xfrm>
          <a:prstGeom prst="rect">
            <a:avLst/>
          </a:prstGeom>
        </p:spPr>
      </p:pic>
      <p:sp>
        <p:nvSpPr>
          <p:cNvPr id="4" name="Rectangle: Rounded Corners 3">
            <a:hlinkClick r:id="rId7" action="ppaction://hlinksldjump" highlightClick="1"/>
            <a:extLst>
              <a:ext uri="{FF2B5EF4-FFF2-40B4-BE49-F238E27FC236}">
                <a16:creationId xmlns:a16="http://schemas.microsoft.com/office/drawing/2014/main" id="{94EDC736-AD0C-BB43-F27B-D600D4817EA1}"/>
              </a:ext>
            </a:extLst>
          </p:cNvPr>
          <p:cNvSpPr/>
          <p:nvPr/>
        </p:nvSpPr>
        <p:spPr>
          <a:xfrm>
            <a:off x="1093860" y="1038940"/>
            <a:ext cx="10196618" cy="720000"/>
          </a:xfrm>
          <a:prstGeom prst="roundRect">
            <a:avLst>
              <a:gd name="adj" fmla="val 25789"/>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GERT8000-M1 Issue 7 - Dealing with a train accident or train evacuation </a:t>
            </a:r>
          </a:p>
        </p:txBody>
      </p:sp>
      <p:pic>
        <p:nvPicPr>
          <p:cNvPr id="6" name="Picture 5">
            <a:extLst>
              <a:ext uri="{FF2B5EF4-FFF2-40B4-BE49-F238E27FC236}">
                <a16:creationId xmlns:a16="http://schemas.microsoft.com/office/drawing/2014/main" id="{880E9F8F-4D85-E332-EFA6-1C62B5D169DA}"/>
              </a:ext>
            </a:extLst>
          </p:cNvPr>
          <p:cNvPicPr preferRelativeResize="0">
            <a:picLocks/>
          </p:cNvPicPr>
          <p:nvPr/>
        </p:nvPicPr>
        <p:blipFill>
          <a:blip r:embed="rId8"/>
          <a:stretch>
            <a:fillRect/>
          </a:stretch>
        </p:blipFill>
        <p:spPr>
          <a:xfrm>
            <a:off x="247718" y="1041711"/>
            <a:ext cx="720000" cy="720000"/>
          </a:xfrm>
          <a:prstGeom prst="rect">
            <a:avLst/>
          </a:prstGeom>
        </p:spPr>
      </p:pic>
      <p:sp>
        <p:nvSpPr>
          <p:cNvPr id="7" name="Rectangle: Rounded Corners 6">
            <a:hlinkClick r:id="rId7" action="ppaction://hlinksldjump" highlightClick="1"/>
            <a:extLst>
              <a:ext uri="{FF2B5EF4-FFF2-40B4-BE49-F238E27FC236}">
                <a16:creationId xmlns:a16="http://schemas.microsoft.com/office/drawing/2014/main" id="{78EB863A-AAFB-C140-EBD4-D536B33C24EC}"/>
              </a:ext>
            </a:extLst>
          </p:cNvPr>
          <p:cNvSpPr/>
          <p:nvPr/>
        </p:nvSpPr>
        <p:spPr>
          <a:xfrm>
            <a:off x="1093860" y="1876740"/>
            <a:ext cx="10196618" cy="720000"/>
          </a:xfrm>
          <a:prstGeom prst="roundRect">
            <a:avLst>
              <a:gd name="adj" fmla="val 25789"/>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GERT8000-M2 Issue 7 - Train stopped by train failure</a:t>
            </a:r>
          </a:p>
        </p:txBody>
      </p:sp>
      <p:pic>
        <p:nvPicPr>
          <p:cNvPr id="8" name="Picture 7">
            <a:extLst>
              <a:ext uri="{FF2B5EF4-FFF2-40B4-BE49-F238E27FC236}">
                <a16:creationId xmlns:a16="http://schemas.microsoft.com/office/drawing/2014/main" id="{013935EA-610C-E007-6082-B2CA7FA515EE}"/>
              </a:ext>
            </a:extLst>
          </p:cNvPr>
          <p:cNvPicPr preferRelativeResize="0">
            <a:picLocks/>
          </p:cNvPicPr>
          <p:nvPr/>
        </p:nvPicPr>
        <p:blipFill>
          <a:blip r:embed="rId8"/>
          <a:stretch>
            <a:fillRect/>
          </a:stretch>
        </p:blipFill>
        <p:spPr>
          <a:xfrm>
            <a:off x="247718" y="1878613"/>
            <a:ext cx="720000" cy="720000"/>
          </a:xfrm>
          <a:prstGeom prst="rect">
            <a:avLst/>
          </a:prstGeom>
        </p:spPr>
      </p:pic>
      <p:pic>
        <p:nvPicPr>
          <p:cNvPr id="19" name="Picture 18">
            <a:extLst>
              <a:ext uri="{FF2B5EF4-FFF2-40B4-BE49-F238E27FC236}">
                <a16:creationId xmlns:a16="http://schemas.microsoft.com/office/drawing/2014/main" id="{00043981-C779-61D9-DDAC-ACA4FB524711}"/>
              </a:ext>
            </a:extLst>
          </p:cNvPr>
          <p:cNvPicPr preferRelativeResize="0">
            <a:picLocks/>
          </p:cNvPicPr>
          <p:nvPr/>
        </p:nvPicPr>
        <p:blipFill>
          <a:blip r:embed="rId9"/>
          <a:stretch>
            <a:fillRect/>
          </a:stretch>
        </p:blipFill>
        <p:spPr>
          <a:xfrm>
            <a:off x="247718" y="2715515"/>
            <a:ext cx="720000" cy="720000"/>
          </a:xfrm>
          <a:prstGeom prst="rect">
            <a:avLst/>
          </a:prstGeom>
        </p:spPr>
      </p:pic>
      <p:sp>
        <p:nvSpPr>
          <p:cNvPr id="20" name="Rectangle: Rounded Corners 19">
            <a:hlinkClick r:id="" action="ppaction://noaction" highlightClick="1"/>
            <a:extLst>
              <a:ext uri="{FF2B5EF4-FFF2-40B4-BE49-F238E27FC236}">
                <a16:creationId xmlns:a16="http://schemas.microsoft.com/office/drawing/2014/main" id="{7ED94106-EAC3-630B-332F-55FBC419A896}"/>
              </a:ext>
            </a:extLst>
          </p:cNvPr>
          <p:cNvSpPr/>
          <p:nvPr/>
        </p:nvSpPr>
        <p:spPr>
          <a:xfrm>
            <a:off x="1093860" y="2714540"/>
            <a:ext cx="10227414" cy="720000"/>
          </a:xfrm>
          <a:prstGeom prst="roundRect">
            <a:avLst>
              <a:gd name="adj" fmla="val 25789"/>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GERT8000‐TW1 Issue 19 ‐ Preparation and movement of trains: Defective or isolated vehicles and on‐train equipment</a:t>
            </a:r>
          </a:p>
        </p:txBody>
      </p:sp>
      <p:sp>
        <p:nvSpPr>
          <p:cNvPr id="21" name="Rectangle: Rounded Corners 20">
            <a:hlinkClick r:id="" action="ppaction://noaction" highlightClick="1"/>
            <a:extLst>
              <a:ext uri="{FF2B5EF4-FFF2-40B4-BE49-F238E27FC236}">
                <a16:creationId xmlns:a16="http://schemas.microsoft.com/office/drawing/2014/main" id="{06A9A522-4175-C078-1AED-8553793EEB57}"/>
              </a:ext>
            </a:extLst>
          </p:cNvPr>
          <p:cNvSpPr/>
          <p:nvPr/>
        </p:nvSpPr>
        <p:spPr>
          <a:xfrm>
            <a:off x="1093860" y="3552340"/>
            <a:ext cx="10227414" cy="720000"/>
          </a:xfrm>
          <a:prstGeom prst="roundRect">
            <a:avLst>
              <a:gd name="adj" fmla="val 23865"/>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GERT8000‐TW5 Issue 12 ‐ Preparation and movement of trains: Defective or isolated vehicles and on‐train equipment</a:t>
            </a:r>
          </a:p>
        </p:txBody>
      </p:sp>
      <p:pic>
        <p:nvPicPr>
          <p:cNvPr id="22" name="Picture 21">
            <a:extLst>
              <a:ext uri="{FF2B5EF4-FFF2-40B4-BE49-F238E27FC236}">
                <a16:creationId xmlns:a16="http://schemas.microsoft.com/office/drawing/2014/main" id="{4117DEAD-3DB8-2060-B9B5-BF280ACB257F}"/>
              </a:ext>
            </a:extLst>
          </p:cNvPr>
          <p:cNvPicPr preferRelativeResize="0">
            <a:picLocks/>
          </p:cNvPicPr>
          <p:nvPr/>
        </p:nvPicPr>
        <p:blipFill>
          <a:blip r:embed="rId9"/>
          <a:stretch>
            <a:fillRect/>
          </a:stretch>
        </p:blipFill>
        <p:spPr>
          <a:xfrm>
            <a:off x="247718" y="3552417"/>
            <a:ext cx="720000" cy="720000"/>
          </a:xfrm>
          <a:prstGeom prst="rect">
            <a:avLst/>
          </a:prstGeom>
        </p:spPr>
      </p:pic>
      <p:sp>
        <p:nvSpPr>
          <p:cNvPr id="23" name="Rectangle: Rounded Corners 22">
            <a:hlinkClick r:id="" action="ppaction://noaction" highlightClick="1"/>
            <a:extLst>
              <a:ext uri="{FF2B5EF4-FFF2-40B4-BE49-F238E27FC236}">
                <a16:creationId xmlns:a16="http://schemas.microsoft.com/office/drawing/2014/main" id="{B935E911-0E5E-E631-B665-AE1E1FD6C67C}"/>
              </a:ext>
            </a:extLst>
          </p:cNvPr>
          <p:cNvSpPr/>
          <p:nvPr/>
        </p:nvSpPr>
        <p:spPr>
          <a:xfrm>
            <a:off x="1093860" y="5227943"/>
            <a:ext cx="10227414" cy="720000"/>
          </a:xfrm>
          <a:prstGeom prst="roundRect">
            <a:avLst>
              <a:gd name="adj" fmla="val 23865"/>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indent="-2416175">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RIS‐3780‐TOM Issue 2 ‐ Operational Requirements for GSM‐R Radio</a:t>
            </a:r>
          </a:p>
        </p:txBody>
      </p:sp>
      <p:pic>
        <p:nvPicPr>
          <p:cNvPr id="24" name="Picture 23">
            <a:extLst>
              <a:ext uri="{FF2B5EF4-FFF2-40B4-BE49-F238E27FC236}">
                <a16:creationId xmlns:a16="http://schemas.microsoft.com/office/drawing/2014/main" id="{549CB6C3-14D4-45EE-D440-BABC5F509466}"/>
              </a:ext>
            </a:extLst>
          </p:cNvPr>
          <p:cNvPicPr preferRelativeResize="0">
            <a:picLocks/>
          </p:cNvPicPr>
          <p:nvPr/>
        </p:nvPicPr>
        <p:blipFill>
          <a:blip r:embed="rId9"/>
          <a:stretch>
            <a:fillRect/>
          </a:stretch>
        </p:blipFill>
        <p:spPr>
          <a:xfrm>
            <a:off x="247718" y="5226221"/>
            <a:ext cx="720000" cy="720000"/>
          </a:xfrm>
          <a:prstGeom prst="rect">
            <a:avLst/>
          </a:prstGeom>
        </p:spPr>
      </p:pic>
      <p:sp>
        <p:nvSpPr>
          <p:cNvPr id="25" name="Rectangle: Rounded Corners 24">
            <a:hlinkClick r:id="" action="ppaction://noaction" highlightClick="1"/>
            <a:extLst>
              <a:ext uri="{FF2B5EF4-FFF2-40B4-BE49-F238E27FC236}">
                <a16:creationId xmlns:a16="http://schemas.microsoft.com/office/drawing/2014/main" id="{C6EB3BEE-7D7D-A9A5-1D43-0AD412E94F34}"/>
              </a:ext>
            </a:extLst>
          </p:cNvPr>
          <p:cNvSpPr/>
          <p:nvPr/>
        </p:nvSpPr>
        <p:spPr>
          <a:xfrm>
            <a:off x="1093860" y="4390140"/>
            <a:ext cx="10227414" cy="720000"/>
          </a:xfrm>
          <a:prstGeom prst="roundRect">
            <a:avLst>
              <a:gd name="adj" fmla="val 2323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Amendments to 12 other Rule Book modules and Handbooks</a:t>
            </a:r>
          </a:p>
        </p:txBody>
      </p:sp>
      <p:pic>
        <p:nvPicPr>
          <p:cNvPr id="26" name="Picture 25">
            <a:extLst>
              <a:ext uri="{FF2B5EF4-FFF2-40B4-BE49-F238E27FC236}">
                <a16:creationId xmlns:a16="http://schemas.microsoft.com/office/drawing/2014/main" id="{86F81187-0EB8-E456-A713-4E498DDC652A}"/>
              </a:ext>
            </a:extLst>
          </p:cNvPr>
          <p:cNvPicPr preferRelativeResize="0">
            <a:picLocks/>
          </p:cNvPicPr>
          <p:nvPr/>
        </p:nvPicPr>
        <p:blipFill>
          <a:blip r:embed="rId9"/>
          <a:stretch>
            <a:fillRect/>
          </a:stretch>
        </p:blipFill>
        <p:spPr>
          <a:xfrm>
            <a:off x="247718" y="4389319"/>
            <a:ext cx="720000" cy="720000"/>
          </a:xfrm>
          <a:prstGeom prst="rect">
            <a:avLst/>
          </a:prstGeom>
        </p:spPr>
      </p:pic>
    </p:spTree>
    <p:extLst>
      <p:ext uri="{BB962C8B-B14F-4D97-AF65-F5344CB8AC3E}">
        <p14:creationId xmlns:p14="http://schemas.microsoft.com/office/powerpoint/2010/main" val="256864403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2" name="Rectangle: Rounded Corners 1">
            <a:extLst>
              <a:ext uri="{FF2B5EF4-FFF2-40B4-BE49-F238E27FC236}">
                <a16:creationId xmlns:a16="http://schemas.microsoft.com/office/drawing/2014/main" id="{168D2B34-4854-68EC-2975-AA41A946690B}"/>
              </a:ext>
            </a:extLst>
          </p:cNvPr>
          <p:cNvSpPr/>
          <p:nvPr/>
        </p:nvSpPr>
        <p:spPr>
          <a:xfrm>
            <a:off x="1063065" y="201140"/>
            <a:ext cx="10227414" cy="720000"/>
          </a:xfrm>
          <a:prstGeom prst="roundRect">
            <a:avLst>
              <a:gd name="adj" fmla="val 30718"/>
            </a:avLst>
          </a:prstGeom>
          <a:solidFill>
            <a:srgbClr val="2956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Draft standards scheduled for publishing in September 2023</a:t>
            </a:r>
          </a:p>
        </p:txBody>
      </p:sp>
      <p:pic>
        <p:nvPicPr>
          <p:cNvPr id="10" name="Picture 9">
            <a:extLst>
              <a:ext uri="{FF2B5EF4-FFF2-40B4-BE49-F238E27FC236}">
                <a16:creationId xmlns:a16="http://schemas.microsoft.com/office/drawing/2014/main" id="{605C367F-D9C3-BB28-B431-E747A5DF89C5}"/>
              </a:ext>
            </a:extLst>
          </p:cNvPr>
          <p:cNvPicPr>
            <a:picLocks noChangeAspect="1"/>
          </p:cNvPicPr>
          <p:nvPr/>
        </p:nvPicPr>
        <p:blipFill>
          <a:blip r:embed="rId6"/>
          <a:stretch>
            <a:fillRect/>
          </a:stretch>
        </p:blipFill>
        <p:spPr>
          <a:xfrm>
            <a:off x="243648" y="1027858"/>
            <a:ext cx="720000" cy="720000"/>
          </a:xfrm>
          <a:prstGeom prst="rect">
            <a:avLst/>
          </a:prstGeom>
        </p:spPr>
      </p:pic>
      <p:sp>
        <p:nvSpPr>
          <p:cNvPr id="11" name="Rectangle: Rounded Corners 10">
            <a:hlinkClick r:id="" action="ppaction://noaction" highlightClick="1"/>
            <a:extLst>
              <a:ext uri="{FF2B5EF4-FFF2-40B4-BE49-F238E27FC236}">
                <a16:creationId xmlns:a16="http://schemas.microsoft.com/office/drawing/2014/main" id="{CFA60D2A-779A-2DAF-4EBD-85FD915E892A}"/>
              </a:ext>
            </a:extLst>
          </p:cNvPr>
          <p:cNvSpPr/>
          <p:nvPr/>
        </p:nvSpPr>
        <p:spPr>
          <a:xfrm>
            <a:off x="1093860" y="1027858"/>
            <a:ext cx="10196618" cy="720000"/>
          </a:xfrm>
          <a:prstGeom prst="roundRect">
            <a:avLst>
              <a:gd name="adj" fmla="val 25789"/>
            </a:avLst>
          </a:prstGeom>
          <a:solidFill>
            <a:schemeClr val="bg1"/>
          </a:solidFill>
          <a:ln w="38100">
            <a:solidFill>
              <a:srgbClr val="B82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RIS‐1530‐PLT Issue 7 ‐ Technical requirements for On‐track Plant, their associated equipment and trolleys </a:t>
            </a:r>
          </a:p>
        </p:txBody>
      </p:sp>
      <p:sp>
        <p:nvSpPr>
          <p:cNvPr id="12" name="Rectangle: Rounded Corners 11">
            <a:hlinkClick r:id="" action="ppaction://noaction" highlightClick="1"/>
            <a:extLst>
              <a:ext uri="{FF2B5EF4-FFF2-40B4-BE49-F238E27FC236}">
                <a16:creationId xmlns:a16="http://schemas.microsoft.com/office/drawing/2014/main" id="{13F3641A-BB5C-1894-2952-690B4758BD50}"/>
              </a:ext>
            </a:extLst>
          </p:cNvPr>
          <p:cNvSpPr/>
          <p:nvPr/>
        </p:nvSpPr>
        <p:spPr>
          <a:xfrm>
            <a:off x="1063064" y="1868429"/>
            <a:ext cx="10227414" cy="720000"/>
          </a:xfrm>
          <a:prstGeom prst="roundRect">
            <a:avLst>
              <a:gd name="adj" fmla="val 257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RIS‐0703‐CCS ‐ issue 2 ‐ Signalling Layout and Signal Aspect Sequence Requirements</a:t>
            </a:r>
          </a:p>
        </p:txBody>
      </p:sp>
      <p:pic>
        <p:nvPicPr>
          <p:cNvPr id="14" name="Picture 13">
            <a:extLst>
              <a:ext uri="{FF2B5EF4-FFF2-40B4-BE49-F238E27FC236}">
                <a16:creationId xmlns:a16="http://schemas.microsoft.com/office/drawing/2014/main" id="{CD3446F4-14BC-0755-4214-174388E4883B}"/>
              </a:ext>
            </a:extLst>
          </p:cNvPr>
          <p:cNvPicPr>
            <a:picLocks noChangeAspect="1"/>
          </p:cNvPicPr>
          <p:nvPr/>
        </p:nvPicPr>
        <p:blipFill>
          <a:blip r:embed="rId7"/>
          <a:stretch>
            <a:fillRect/>
          </a:stretch>
        </p:blipFill>
        <p:spPr>
          <a:xfrm>
            <a:off x="243648" y="1868429"/>
            <a:ext cx="724070" cy="720000"/>
          </a:xfrm>
          <a:prstGeom prst="rect">
            <a:avLst/>
          </a:prstGeom>
        </p:spPr>
      </p:pic>
      <p:pic>
        <p:nvPicPr>
          <p:cNvPr id="15" name="Picture 14">
            <a:extLst>
              <a:ext uri="{FF2B5EF4-FFF2-40B4-BE49-F238E27FC236}">
                <a16:creationId xmlns:a16="http://schemas.microsoft.com/office/drawing/2014/main" id="{97AAD92D-E36B-31CF-7C57-C67858F88ECF}"/>
              </a:ext>
            </a:extLst>
          </p:cNvPr>
          <p:cNvPicPr preferRelativeResize="0">
            <a:picLocks/>
          </p:cNvPicPr>
          <p:nvPr/>
        </p:nvPicPr>
        <p:blipFill>
          <a:blip r:embed="rId8"/>
          <a:stretch>
            <a:fillRect/>
          </a:stretch>
        </p:blipFill>
        <p:spPr>
          <a:xfrm>
            <a:off x="243648" y="3544808"/>
            <a:ext cx="720000" cy="720000"/>
          </a:xfrm>
          <a:prstGeom prst="rect">
            <a:avLst/>
          </a:prstGeom>
        </p:spPr>
      </p:pic>
      <p:sp>
        <p:nvSpPr>
          <p:cNvPr id="16" name="Rectangle: Rounded Corners 15">
            <a:hlinkClick r:id="" action="ppaction://noaction" highlightClick="1"/>
            <a:extLst>
              <a:ext uri="{FF2B5EF4-FFF2-40B4-BE49-F238E27FC236}">
                <a16:creationId xmlns:a16="http://schemas.microsoft.com/office/drawing/2014/main" id="{51B109E4-84F8-6C92-57FF-8FC69BF8C893}"/>
              </a:ext>
            </a:extLst>
          </p:cNvPr>
          <p:cNvSpPr/>
          <p:nvPr/>
        </p:nvSpPr>
        <p:spPr>
          <a:xfrm>
            <a:off x="1053723" y="3549570"/>
            <a:ext cx="10227414"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2154238"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RIS‐4472‐RST Issue 2 ‐ Engineering Requirements for Steam Locomotives and other Heritage Rail Vehicles</a:t>
            </a:r>
          </a:p>
        </p:txBody>
      </p:sp>
      <p:sp>
        <p:nvSpPr>
          <p:cNvPr id="17" name="Rectangle: Rounded Corners 16">
            <a:hlinkClick r:id="" action="ppaction://noaction" highlightClick="1"/>
            <a:extLst>
              <a:ext uri="{FF2B5EF4-FFF2-40B4-BE49-F238E27FC236}">
                <a16:creationId xmlns:a16="http://schemas.microsoft.com/office/drawing/2014/main" id="{4D474CA0-3C1A-6D61-6F9A-74C7B638E898}"/>
              </a:ext>
            </a:extLst>
          </p:cNvPr>
          <p:cNvSpPr/>
          <p:nvPr/>
        </p:nvSpPr>
        <p:spPr>
          <a:xfrm>
            <a:off x="1063064" y="2709000"/>
            <a:ext cx="10227414"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RIS‐0707‐CCS Issue 2 ‐ Management of Safety Related CCS System</a:t>
            </a:r>
          </a:p>
          <a:p>
            <a:pPr marL="2241550" marR="0" lvl="0" indent="-22415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Form RT8106 ‐ Example Failure Data Collection Form</a:t>
            </a:r>
          </a:p>
        </p:txBody>
      </p:sp>
      <p:pic>
        <p:nvPicPr>
          <p:cNvPr id="18" name="Picture 17">
            <a:extLst>
              <a:ext uri="{FF2B5EF4-FFF2-40B4-BE49-F238E27FC236}">
                <a16:creationId xmlns:a16="http://schemas.microsoft.com/office/drawing/2014/main" id="{64D15C8A-A1EF-2D86-E7C6-DD99C9F60EE4}"/>
              </a:ext>
            </a:extLst>
          </p:cNvPr>
          <p:cNvPicPr>
            <a:picLocks noChangeAspect="1"/>
          </p:cNvPicPr>
          <p:nvPr/>
        </p:nvPicPr>
        <p:blipFill>
          <a:blip r:embed="rId7"/>
          <a:stretch>
            <a:fillRect/>
          </a:stretch>
        </p:blipFill>
        <p:spPr>
          <a:xfrm>
            <a:off x="243648" y="2709000"/>
            <a:ext cx="724070" cy="720000"/>
          </a:xfrm>
          <a:prstGeom prst="rect">
            <a:avLst/>
          </a:prstGeom>
        </p:spPr>
      </p:pic>
      <p:pic>
        <p:nvPicPr>
          <p:cNvPr id="3" name="Picture 2">
            <a:hlinkClick r:id="" action="ppaction://hlinkshowjump?jump=previousslide"/>
            <a:extLst>
              <a:ext uri="{FF2B5EF4-FFF2-40B4-BE49-F238E27FC236}">
                <a16:creationId xmlns:a16="http://schemas.microsoft.com/office/drawing/2014/main" id="{59402CDA-B93C-F340-6763-57FF19FED112}"/>
              </a:ext>
            </a:extLst>
          </p:cNvPr>
          <p:cNvPicPr>
            <a:picLocks noChangeAspect="1"/>
          </p:cNvPicPr>
          <p:nvPr/>
        </p:nvPicPr>
        <p:blipFill>
          <a:blip r:embed="rId9"/>
          <a:stretch>
            <a:fillRect/>
          </a:stretch>
        </p:blipFill>
        <p:spPr>
          <a:xfrm flipH="1">
            <a:off x="10372933" y="6016808"/>
            <a:ext cx="756000" cy="756000"/>
          </a:xfrm>
          <a:prstGeom prst="rect">
            <a:avLst/>
          </a:prstGeom>
        </p:spPr>
      </p:pic>
      <p:pic>
        <p:nvPicPr>
          <p:cNvPr id="4" name="Picture 3">
            <a:extLst>
              <a:ext uri="{FF2B5EF4-FFF2-40B4-BE49-F238E27FC236}">
                <a16:creationId xmlns:a16="http://schemas.microsoft.com/office/drawing/2014/main" id="{243D8C59-4F9A-0FD0-D6E7-DBA9D8021AC6}"/>
              </a:ext>
            </a:extLst>
          </p:cNvPr>
          <p:cNvPicPr>
            <a:picLocks noChangeAspect="1"/>
          </p:cNvPicPr>
          <p:nvPr/>
        </p:nvPicPr>
        <p:blipFill>
          <a:blip r:embed="rId9">
            <a:alphaModFix amt="20000"/>
          </a:blip>
          <a:stretch>
            <a:fillRect/>
          </a:stretch>
        </p:blipFill>
        <p:spPr>
          <a:xfrm>
            <a:off x="11290478" y="6016808"/>
            <a:ext cx="756000" cy="756000"/>
          </a:xfrm>
          <a:prstGeom prst="rect">
            <a:avLst/>
          </a:prstGeom>
        </p:spPr>
      </p:pic>
    </p:spTree>
    <p:extLst>
      <p:ext uri="{BB962C8B-B14F-4D97-AF65-F5344CB8AC3E}">
        <p14:creationId xmlns:p14="http://schemas.microsoft.com/office/powerpoint/2010/main" val="245558805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hlinkClick r:id="" action="ppaction://noaction" highlightClick="1"/>
            <a:extLst>
              <a:ext uri="{FF2B5EF4-FFF2-40B4-BE49-F238E27FC236}">
                <a16:creationId xmlns:a16="http://schemas.microsoft.com/office/drawing/2014/main" id="{13B697B1-8F6C-D06E-4991-2A4FA1647EB5}"/>
              </a:ext>
            </a:extLst>
          </p:cNvPr>
          <p:cNvSpPr/>
          <p:nvPr/>
        </p:nvSpPr>
        <p:spPr>
          <a:xfrm>
            <a:off x="1063065" y="1875312"/>
            <a:ext cx="10227414" cy="720000"/>
          </a:xfrm>
          <a:prstGeom prst="roundRect">
            <a:avLst>
              <a:gd name="adj" fmla="val 25789"/>
            </a:avLst>
          </a:prstGeom>
          <a:solidFill>
            <a:schemeClr val="bg1"/>
          </a:solidFill>
          <a:ln w="38100">
            <a:solidFill>
              <a:srgbClr val="14B2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RIS‐7707‐INS Issue 1 ‐ Infrastructure Requirements for Switches and Crossings</a:t>
            </a:r>
          </a:p>
        </p:txBody>
      </p:sp>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2" name="Rectangle: Rounded Corners 1">
            <a:extLst>
              <a:ext uri="{FF2B5EF4-FFF2-40B4-BE49-F238E27FC236}">
                <a16:creationId xmlns:a16="http://schemas.microsoft.com/office/drawing/2014/main" id="{168D2B34-4854-68EC-2975-AA41A946690B}"/>
              </a:ext>
            </a:extLst>
          </p:cNvPr>
          <p:cNvSpPr/>
          <p:nvPr/>
        </p:nvSpPr>
        <p:spPr>
          <a:xfrm>
            <a:off x="1063065" y="201140"/>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Draft standards scheduled for consultation in June 2023</a:t>
            </a:r>
          </a:p>
        </p:txBody>
      </p:sp>
      <p:sp>
        <p:nvSpPr>
          <p:cNvPr id="6" name="Rectangle: Rounded Corners 5">
            <a:extLst>
              <a:ext uri="{FF2B5EF4-FFF2-40B4-BE49-F238E27FC236}">
                <a16:creationId xmlns:a16="http://schemas.microsoft.com/office/drawing/2014/main" id="{E8D4C246-5B04-7243-AAF7-39F9BFF299AF}"/>
              </a:ext>
            </a:extLst>
          </p:cNvPr>
          <p:cNvSpPr/>
          <p:nvPr/>
        </p:nvSpPr>
        <p:spPr>
          <a:xfrm>
            <a:off x="1063065" y="3080405"/>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Draft standards scheduled for consultation in September 2023</a:t>
            </a:r>
          </a:p>
        </p:txBody>
      </p:sp>
      <p:pic>
        <p:nvPicPr>
          <p:cNvPr id="7" name="Picture 6">
            <a:extLst>
              <a:ext uri="{FF2B5EF4-FFF2-40B4-BE49-F238E27FC236}">
                <a16:creationId xmlns:a16="http://schemas.microsoft.com/office/drawing/2014/main" id="{8B75BFB8-484E-BDF4-2EF8-585171C78B42}"/>
              </a:ext>
            </a:extLst>
          </p:cNvPr>
          <p:cNvPicPr>
            <a:picLocks noChangeAspect="1"/>
          </p:cNvPicPr>
          <p:nvPr/>
        </p:nvPicPr>
        <p:blipFill>
          <a:blip r:embed="rId6"/>
          <a:stretch>
            <a:fillRect/>
          </a:stretch>
        </p:blipFill>
        <p:spPr>
          <a:xfrm>
            <a:off x="257060" y="1038226"/>
            <a:ext cx="720000" cy="720000"/>
          </a:xfrm>
          <a:prstGeom prst="rect">
            <a:avLst/>
          </a:prstGeom>
        </p:spPr>
      </p:pic>
      <p:sp>
        <p:nvSpPr>
          <p:cNvPr id="8" name="Rectangle: Rounded Corners 7">
            <a:hlinkClick r:id="" action="ppaction://noaction" highlightClick="1"/>
            <a:extLst>
              <a:ext uri="{FF2B5EF4-FFF2-40B4-BE49-F238E27FC236}">
                <a16:creationId xmlns:a16="http://schemas.microsoft.com/office/drawing/2014/main" id="{2E31F7B9-FB31-121B-C426-B7D1746255E6}"/>
              </a:ext>
            </a:extLst>
          </p:cNvPr>
          <p:cNvSpPr/>
          <p:nvPr/>
        </p:nvSpPr>
        <p:spPr>
          <a:xfrm>
            <a:off x="1063065" y="1038226"/>
            <a:ext cx="10227414" cy="720000"/>
          </a:xfrm>
          <a:prstGeom prst="roundRect">
            <a:avLst>
              <a:gd name="adj" fmla="val 25789"/>
            </a:avLst>
          </a:prstGeom>
          <a:solidFill>
            <a:schemeClr val="bg1"/>
          </a:solidFill>
          <a:ln w="38100">
            <a:solidFill>
              <a:srgbClr val="14B2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GCRT5021 Issue 6 ‐ Track System Requirements</a:t>
            </a:r>
          </a:p>
        </p:txBody>
      </p:sp>
      <p:pic>
        <p:nvPicPr>
          <p:cNvPr id="9" name="Picture 8">
            <a:extLst>
              <a:ext uri="{FF2B5EF4-FFF2-40B4-BE49-F238E27FC236}">
                <a16:creationId xmlns:a16="http://schemas.microsoft.com/office/drawing/2014/main" id="{DBF2C45B-443B-B4D1-D1FB-372F5E96324F}"/>
              </a:ext>
            </a:extLst>
          </p:cNvPr>
          <p:cNvPicPr>
            <a:picLocks noChangeAspect="1"/>
          </p:cNvPicPr>
          <p:nvPr/>
        </p:nvPicPr>
        <p:blipFill>
          <a:blip r:embed="rId6"/>
          <a:stretch>
            <a:fillRect/>
          </a:stretch>
        </p:blipFill>
        <p:spPr>
          <a:xfrm>
            <a:off x="257060" y="1883314"/>
            <a:ext cx="720000" cy="720000"/>
          </a:xfrm>
          <a:prstGeom prst="rect">
            <a:avLst/>
          </a:prstGeom>
        </p:spPr>
      </p:pic>
      <p:pic>
        <p:nvPicPr>
          <p:cNvPr id="11" name="Picture 10">
            <a:extLst>
              <a:ext uri="{FF2B5EF4-FFF2-40B4-BE49-F238E27FC236}">
                <a16:creationId xmlns:a16="http://schemas.microsoft.com/office/drawing/2014/main" id="{B280B600-EDB7-CDF1-434F-B5742113FAEE}"/>
              </a:ext>
            </a:extLst>
          </p:cNvPr>
          <p:cNvPicPr preferRelativeResize="0">
            <a:picLocks/>
          </p:cNvPicPr>
          <p:nvPr/>
        </p:nvPicPr>
        <p:blipFill>
          <a:blip r:embed="rId7"/>
          <a:stretch>
            <a:fillRect/>
          </a:stretch>
        </p:blipFill>
        <p:spPr>
          <a:xfrm>
            <a:off x="257060" y="3974629"/>
            <a:ext cx="720000" cy="720000"/>
          </a:xfrm>
          <a:prstGeom prst="rect">
            <a:avLst/>
          </a:prstGeom>
        </p:spPr>
      </p:pic>
      <p:sp>
        <p:nvSpPr>
          <p:cNvPr id="12" name="Rectangle: Rounded Corners 11">
            <a:hlinkClick r:id="" action="ppaction://noaction" highlightClick="1"/>
            <a:extLst>
              <a:ext uri="{FF2B5EF4-FFF2-40B4-BE49-F238E27FC236}">
                <a16:creationId xmlns:a16="http://schemas.microsoft.com/office/drawing/2014/main" id="{655E6EF3-78AE-CC0D-7D10-7EE4963C6013}"/>
              </a:ext>
            </a:extLst>
          </p:cNvPr>
          <p:cNvSpPr/>
          <p:nvPr/>
        </p:nvSpPr>
        <p:spPr>
          <a:xfrm>
            <a:off x="1063065" y="3974629"/>
            <a:ext cx="10227414" cy="720000"/>
          </a:xfrm>
          <a:prstGeom prst="roundRect">
            <a:avLst>
              <a:gd name="adj" fmla="val 25789"/>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GMGN2688 Issue 3 ‐ Guidance on Designing Rail Freight Wagons for use on the GB Mainline Railway</a:t>
            </a:r>
          </a:p>
        </p:txBody>
      </p:sp>
      <p:pic>
        <p:nvPicPr>
          <p:cNvPr id="14" name="Picture 13">
            <a:hlinkClick r:id="" action="ppaction://hlinkshowjump?jump=nextslide"/>
            <a:extLst>
              <a:ext uri="{FF2B5EF4-FFF2-40B4-BE49-F238E27FC236}">
                <a16:creationId xmlns:a16="http://schemas.microsoft.com/office/drawing/2014/main" id="{FD95BD6E-BB18-D961-6FFB-5054D71EC4AB}"/>
              </a:ext>
            </a:extLst>
          </p:cNvPr>
          <p:cNvPicPr>
            <a:picLocks noChangeAspect="1"/>
          </p:cNvPicPr>
          <p:nvPr/>
        </p:nvPicPr>
        <p:blipFill>
          <a:blip r:embed="rId8">
            <a:alphaModFix/>
          </a:blip>
          <a:stretch>
            <a:fillRect/>
          </a:stretch>
        </p:blipFill>
        <p:spPr>
          <a:xfrm>
            <a:off x="11290478" y="6016808"/>
            <a:ext cx="756000" cy="756000"/>
          </a:xfrm>
          <a:prstGeom prst="rect">
            <a:avLst/>
          </a:prstGeom>
        </p:spPr>
      </p:pic>
      <p:pic>
        <p:nvPicPr>
          <p:cNvPr id="15" name="Picture 14">
            <a:extLst>
              <a:ext uri="{FF2B5EF4-FFF2-40B4-BE49-F238E27FC236}">
                <a16:creationId xmlns:a16="http://schemas.microsoft.com/office/drawing/2014/main" id="{637A0CC6-C78C-9F1C-4E9E-8FB4E02D8CA2}"/>
              </a:ext>
            </a:extLst>
          </p:cNvPr>
          <p:cNvPicPr>
            <a:picLocks noChangeAspect="1"/>
          </p:cNvPicPr>
          <p:nvPr/>
        </p:nvPicPr>
        <p:blipFill>
          <a:blip r:embed="rId8">
            <a:alphaModFix amt="20000"/>
          </a:blip>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144259194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hlinkClick r:id="rId3" action="ppaction://hlinksldjump" highlightClick="1"/>
            <a:extLst>
              <a:ext uri="{FF2B5EF4-FFF2-40B4-BE49-F238E27FC236}">
                <a16:creationId xmlns:a16="http://schemas.microsoft.com/office/drawing/2014/main" id="{3160E9F4-4812-4A92-B280-8CBD4D2B331C}"/>
              </a:ext>
            </a:extLst>
          </p:cNvPr>
          <p:cNvSpPr/>
          <p:nvPr/>
        </p:nvSpPr>
        <p:spPr>
          <a:xfrm>
            <a:off x="2402400" y="2350480"/>
            <a:ext cx="7387200" cy="720000"/>
          </a:xfrm>
          <a:prstGeom prst="roundRect">
            <a:avLst>
              <a:gd name="adj" fmla="val 24600"/>
            </a:avLst>
          </a:prstGeom>
          <a:solidFill>
            <a:srgbClr val="377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2000" b="0" i="0" u="none" strike="noStrike" kern="1200" cap="none" spc="-50" normalizeH="0" baseline="0" noProof="0" dirty="0">
                <a:ln>
                  <a:noFill/>
                </a:ln>
                <a:effectLst/>
                <a:uLnTx/>
                <a:uFillTx/>
                <a:latin typeface="Calibri"/>
                <a:ea typeface="+mj-ea"/>
                <a:cs typeface="+mj-cs"/>
              </a:rPr>
              <a:t>Deviations granted against standards March</a:t>
            </a:r>
            <a:r>
              <a:rPr lang="en-GB" sz="2000" spc="-50" dirty="0">
                <a:latin typeface="Calibri"/>
              </a:rPr>
              <a:t> 2023- June</a:t>
            </a:r>
            <a:r>
              <a:rPr kumimoji="0" lang="en-GB" sz="2000" b="0" i="0" u="none" strike="noStrike" kern="1200" cap="none" spc="-50" normalizeH="0" baseline="0" noProof="0" dirty="0">
                <a:ln>
                  <a:noFill/>
                </a:ln>
                <a:effectLst/>
                <a:uLnTx/>
                <a:uFillTx/>
                <a:latin typeface="Calibri"/>
                <a:ea typeface="+mj-ea"/>
                <a:cs typeface="+mj-cs"/>
              </a:rPr>
              <a:t> 2023</a:t>
            </a:r>
            <a:r>
              <a:rPr lang="en-GB" sz="2000" spc="-50" dirty="0">
                <a:latin typeface="Calibri"/>
              </a:rPr>
              <a:t>  </a:t>
            </a:r>
            <a:endParaRPr kumimoji="0" lang="en-GB" sz="2000" b="0" i="1" u="none" strike="noStrike" kern="1200" cap="none" spc="0" normalizeH="0" baseline="0" noProof="0" dirty="0">
              <a:ln>
                <a:noFill/>
              </a:ln>
              <a:effectLst/>
              <a:uLnTx/>
              <a:uFillTx/>
              <a:latin typeface="Calibri"/>
              <a:ea typeface="+mj-ea"/>
              <a:cs typeface="+mj-cs"/>
            </a:endParaRPr>
          </a:p>
        </p:txBody>
      </p:sp>
      <p:sp>
        <p:nvSpPr>
          <p:cNvPr id="11" name="Title 1">
            <a:extLst>
              <a:ext uri="{FF2B5EF4-FFF2-40B4-BE49-F238E27FC236}">
                <a16:creationId xmlns:a16="http://schemas.microsoft.com/office/drawing/2014/main" id="{135982FB-E9F2-4C44-AA92-894DE852A82D}"/>
              </a:ext>
            </a:extLst>
          </p:cNvPr>
          <p:cNvSpPr txBox="1">
            <a:spLocks/>
          </p:cNvSpPr>
          <p:nvPr/>
        </p:nvSpPr>
        <p:spPr>
          <a:xfrm>
            <a:off x="2398058" y="2340278"/>
            <a:ext cx="7395885"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endParaRPr kumimoji="0" lang="en-GB" sz="2000" b="0" i="1" u="none" strike="noStrike" kern="1200" cap="none" spc="0" normalizeH="0" baseline="0" noProof="0" dirty="0">
              <a:ln>
                <a:noFill/>
              </a:ln>
              <a:effectLst/>
              <a:uLnTx/>
              <a:uFillTx/>
              <a:latin typeface="Calibri"/>
              <a:ea typeface="+mj-ea"/>
              <a:cs typeface="+mj-cs"/>
            </a:endParaRPr>
          </a:p>
        </p:txBody>
      </p:sp>
      <p:sp>
        <p:nvSpPr>
          <p:cNvPr id="3" name="Rectangle: Rounded Corners 2">
            <a:hlinkClick r:id="" action="ppaction://hlinkshowjump?jump=nextslide" highlightClick="1"/>
            <a:extLst>
              <a:ext uri="{FF2B5EF4-FFF2-40B4-BE49-F238E27FC236}">
                <a16:creationId xmlns:a16="http://schemas.microsoft.com/office/drawing/2014/main" id="{CAD9600C-81C1-4B29-810E-2E0B2AB74BA8}"/>
              </a:ext>
            </a:extLst>
          </p:cNvPr>
          <p:cNvSpPr/>
          <p:nvPr/>
        </p:nvSpPr>
        <p:spPr>
          <a:xfrm>
            <a:off x="2402723" y="805836"/>
            <a:ext cx="7386554" cy="720000"/>
          </a:xfrm>
          <a:prstGeom prst="roundRect">
            <a:avLst>
              <a:gd name="adj" fmla="val 27679"/>
            </a:avLst>
          </a:prstGeom>
          <a:solidFill>
            <a:srgbClr val="A89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spc="-50" dirty="0">
                <a:latin typeface="Calibri" panose="020F0502020204030204"/>
              </a:rPr>
              <a:t>Changes </a:t>
            </a:r>
            <a:r>
              <a:rPr kumimoji="0" lang="en-GB" sz="2000" b="0" i="0" u="none" strike="noStrike" kern="1200" cap="none" spc="-50" normalizeH="0" baseline="0" noProof="0" dirty="0">
                <a:ln>
                  <a:noFill/>
                </a:ln>
                <a:effectLst/>
                <a:uLnTx/>
                <a:uFillTx/>
                <a:latin typeface="Calibri" panose="020F0502020204030204"/>
                <a:ea typeface="+mj-ea"/>
                <a:cs typeface="+mj-cs"/>
              </a:rPr>
              <a:t>in the June 2023 Standards Update</a:t>
            </a:r>
            <a:r>
              <a:rPr lang="en-GB" sz="2000" spc="-50" dirty="0">
                <a:latin typeface="Calibri" panose="020F0502020204030204"/>
              </a:rPr>
              <a:t>  </a:t>
            </a:r>
            <a:endParaRPr kumimoji="0" lang="en-GB" sz="2000" b="0" i="0" u="none" strike="noStrike" kern="1200" cap="none" spc="-50" normalizeH="0" baseline="0" noProof="0" dirty="0">
              <a:ln>
                <a:noFill/>
              </a:ln>
              <a:effectLst/>
              <a:uLnTx/>
              <a:uFillTx/>
              <a:latin typeface="Calibri" panose="020F0502020204030204"/>
              <a:ea typeface="+mj-ea"/>
              <a:cs typeface="+mj-cs"/>
            </a:endParaRPr>
          </a:p>
        </p:txBody>
      </p:sp>
      <p:sp>
        <p:nvSpPr>
          <p:cNvPr id="61" name="Title 1">
            <a:extLst>
              <a:ext uri="{FF2B5EF4-FFF2-40B4-BE49-F238E27FC236}">
                <a16:creationId xmlns:a16="http://schemas.microsoft.com/office/drawing/2014/main" id="{F94329AA-0959-490B-8EE4-650A6BF130AE}"/>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June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sp>
        <p:nvSpPr>
          <p:cNvPr id="82" name="not this">
            <a:hlinkClick r:id="rId4" action="ppaction://hlinksldjump" highlightClick="1"/>
            <a:extLst>
              <a:ext uri="{FF2B5EF4-FFF2-40B4-BE49-F238E27FC236}">
                <a16:creationId xmlns:a16="http://schemas.microsoft.com/office/drawing/2014/main" id="{FC27B757-DE1F-4931-8A5C-469F838AA1FB}"/>
              </a:ext>
            </a:extLst>
          </p:cNvPr>
          <p:cNvSpPr/>
          <p:nvPr/>
        </p:nvSpPr>
        <p:spPr>
          <a:xfrm>
            <a:off x="2402723" y="3824493"/>
            <a:ext cx="7386554" cy="720000"/>
          </a:xfrm>
          <a:prstGeom prst="roundRect">
            <a:avLst>
              <a:gd name="adj" fmla="val 28448"/>
            </a:avLst>
          </a:prstGeom>
          <a:solidFill>
            <a:srgbClr val="295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spc="-50" dirty="0">
                <a:latin typeface="Calibri" panose="020F0502020204030204"/>
              </a:rPr>
              <a:t>Draft standards scheduled to be published in the next catalogue </a:t>
            </a: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button to proceed to that section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2" name="Rectangle: Rounded Corners 1">
            <a:hlinkClick r:id="rId5" action="ppaction://hlinksldjump" highlightClick="1"/>
            <a:extLst>
              <a:ext uri="{FF2B5EF4-FFF2-40B4-BE49-F238E27FC236}">
                <a16:creationId xmlns:a16="http://schemas.microsoft.com/office/drawing/2014/main" id="{9B743654-6578-414B-B51B-B890B1B744A1}"/>
              </a:ext>
            </a:extLst>
          </p:cNvPr>
          <p:cNvSpPr/>
          <p:nvPr/>
        </p:nvSpPr>
        <p:spPr>
          <a:xfrm>
            <a:off x="2402400" y="5371992"/>
            <a:ext cx="7387200" cy="720000"/>
          </a:xfrm>
          <a:prstGeom prst="roundRect">
            <a:avLst>
              <a:gd name="adj" fmla="val 24600"/>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2000" b="0" i="0" u="none" strike="noStrike" kern="1200" cap="none" spc="-50" normalizeH="0" baseline="0" noProof="0" dirty="0">
                <a:ln>
                  <a:noFill/>
                </a:ln>
                <a:effectLst/>
                <a:uLnTx/>
                <a:uFillTx/>
                <a:latin typeface="Calibri"/>
                <a:ea typeface="+mj-ea"/>
                <a:cs typeface="+mj-cs"/>
              </a:rPr>
              <a:t>Draft standards consultation schedule  </a:t>
            </a:r>
            <a:endParaRPr kumimoji="0" lang="en-GB" sz="2000" b="0" i="1" u="none" strike="noStrike" kern="1200" cap="none" spc="0" normalizeH="0" baseline="0" noProof="0" dirty="0">
              <a:ln>
                <a:noFill/>
              </a:ln>
              <a:effectLst/>
              <a:uLnTx/>
              <a:uFillTx/>
              <a:latin typeface="Calibri"/>
              <a:ea typeface="+mj-ea"/>
              <a:cs typeface="+mj-cs"/>
            </a:endParaRPr>
          </a:p>
        </p:txBody>
      </p:sp>
    </p:spTree>
    <p:extLst>
      <p:ext uri="{BB962C8B-B14F-4D97-AF65-F5344CB8AC3E}">
        <p14:creationId xmlns:p14="http://schemas.microsoft.com/office/powerpoint/2010/main" val="2078079846"/>
      </p:ext>
    </p:extLst>
  </p:cSld>
  <p:clrMapOvr>
    <a:masterClrMapping/>
  </p:clrMapOvr>
  <p:transition spd="slow"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88A07C27-A88C-15B7-97DF-67BA7C4E6D07}"/>
              </a:ext>
            </a:extLst>
          </p:cNvPr>
          <p:cNvSpPr/>
          <p:nvPr/>
        </p:nvSpPr>
        <p:spPr>
          <a:xfrm>
            <a:off x="1063065" y="198044"/>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Draft standards scheduled for consultation in November 2023</a:t>
            </a:r>
          </a:p>
        </p:txBody>
      </p:sp>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pic>
        <p:nvPicPr>
          <p:cNvPr id="5" name="Picture 4">
            <a:hlinkClick r:id="" action="ppaction://hlinkshowjump?jump=nextslide"/>
            <a:extLst>
              <a:ext uri="{FF2B5EF4-FFF2-40B4-BE49-F238E27FC236}">
                <a16:creationId xmlns:a16="http://schemas.microsoft.com/office/drawing/2014/main" id="{D641779B-4BEA-C34E-0E58-3E41DA527B54}"/>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17" name="Picture 16">
            <a:extLst>
              <a:ext uri="{FF2B5EF4-FFF2-40B4-BE49-F238E27FC236}">
                <a16:creationId xmlns:a16="http://schemas.microsoft.com/office/drawing/2014/main" id="{ACAA0D49-0852-BB83-E36F-09398CB37F3E}"/>
              </a:ext>
            </a:extLst>
          </p:cNvPr>
          <p:cNvPicPr>
            <a:picLocks noChangeAspect="1"/>
          </p:cNvPicPr>
          <p:nvPr/>
        </p:nvPicPr>
        <p:blipFill>
          <a:blip r:embed="rId7"/>
          <a:stretch>
            <a:fillRect/>
          </a:stretch>
        </p:blipFill>
        <p:spPr>
          <a:xfrm>
            <a:off x="257060" y="1035130"/>
            <a:ext cx="720000" cy="720000"/>
          </a:xfrm>
          <a:prstGeom prst="rect">
            <a:avLst/>
          </a:prstGeom>
        </p:spPr>
      </p:pic>
      <p:sp>
        <p:nvSpPr>
          <p:cNvPr id="18" name="Rectangle: Rounded Corners 17">
            <a:hlinkClick r:id="" action="ppaction://noaction" highlightClick="1"/>
            <a:extLst>
              <a:ext uri="{FF2B5EF4-FFF2-40B4-BE49-F238E27FC236}">
                <a16:creationId xmlns:a16="http://schemas.microsoft.com/office/drawing/2014/main" id="{46CB1FE6-14D3-2CCA-55D5-3974E2C7FFA4}"/>
              </a:ext>
            </a:extLst>
          </p:cNvPr>
          <p:cNvSpPr/>
          <p:nvPr/>
        </p:nvSpPr>
        <p:spPr>
          <a:xfrm>
            <a:off x="1063065" y="1035130"/>
            <a:ext cx="10227414" cy="720000"/>
          </a:xfrm>
          <a:prstGeom prst="roundRect">
            <a:avLst>
              <a:gd name="adj" fmla="val 25789"/>
            </a:avLst>
          </a:prstGeom>
          <a:solidFill>
            <a:schemeClr val="bg1"/>
          </a:solidFill>
          <a:ln w="38100">
            <a:solidFill>
              <a:srgbClr val="14B2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78013" marR="0" lvl="0" indent="-1878013"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GERT8006 Issue 4 </a:t>
            </a:r>
            <a:r>
              <a:rPr lang="en-GB" dirty="0">
                <a:solidFill>
                  <a:prstClr val="black"/>
                </a:solidFill>
                <a:latin typeface="Calibri" panose="020F0502020204030204"/>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Route Availability Number for Assessment of Compatibility between Rail Vehicles and Underline Bridges.</a:t>
            </a:r>
          </a:p>
        </p:txBody>
      </p:sp>
      <p:pic>
        <p:nvPicPr>
          <p:cNvPr id="4" name="Picture 3">
            <a:extLst>
              <a:ext uri="{FF2B5EF4-FFF2-40B4-BE49-F238E27FC236}">
                <a16:creationId xmlns:a16="http://schemas.microsoft.com/office/drawing/2014/main" id="{309A8114-1656-F066-C180-B44CA975CF34}"/>
              </a:ext>
            </a:extLst>
          </p:cNvPr>
          <p:cNvPicPr>
            <a:picLocks noChangeAspect="1"/>
          </p:cNvPicPr>
          <p:nvPr/>
        </p:nvPicPr>
        <p:blipFill>
          <a:blip r:embed="rId7"/>
          <a:stretch>
            <a:fillRect/>
          </a:stretch>
        </p:blipFill>
        <p:spPr>
          <a:xfrm>
            <a:off x="257060" y="1917833"/>
            <a:ext cx="720000" cy="720000"/>
          </a:xfrm>
          <a:prstGeom prst="rect">
            <a:avLst/>
          </a:prstGeom>
        </p:spPr>
      </p:pic>
      <p:sp>
        <p:nvSpPr>
          <p:cNvPr id="14" name="Rectangle: Rounded Corners 13">
            <a:hlinkClick r:id="" action="ppaction://noaction" highlightClick="1"/>
            <a:extLst>
              <a:ext uri="{FF2B5EF4-FFF2-40B4-BE49-F238E27FC236}">
                <a16:creationId xmlns:a16="http://schemas.microsoft.com/office/drawing/2014/main" id="{39A41C5A-21BF-CBDE-1738-B25C39EEF677}"/>
              </a:ext>
            </a:extLst>
          </p:cNvPr>
          <p:cNvSpPr/>
          <p:nvPr/>
        </p:nvSpPr>
        <p:spPr>
          <a:xfrm>
            <a:off x="1063065" y="1917833"/>
            <a:ext cx="10227413" cy="720000"/>
          </a:xfrm>
          <a:prstGeom prst="roundRect">
            <a:avLst>
              <a:gd name="adj" fmla="val 25789"/>
            </a:avLst>
          </a:prstGeom>
          <a:solidFill>
            <a:schemeClr val="bg1"/>
          </a:solidFill>
          <a:ln w="38100">
            <a:solidFill>
              <a:srgbClr val="14B2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marR="0" lvl="0" indent="-2057400"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RIS‐8706‐INS issue 2 </a:t>
            </a:r>
            <a:r>
              <a:rPr lang="en-GB" dirty="0">
                <a:solidFill>
                  <a:prstClr val="black"/>
                </a:solidFill>
                <a:latin typeface="Calibri" panose="020F0502020204030204"/>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Route Level Assessment of Technical Compatibility between Rail Vehicles and Underline Bridges</a:t>
            </a:r>
          </a:p>
        </p:txBody>
      </p:sp>
      <p:pic>
        <p:nvPicPr>
          <p:cNvPr id="15" name="Picture 14">
            <a:hlinkClick r:id="" action="ppaction://hlinkshowjump?jump=previousslide"/>
            <a:extLst>
              <a:ext uri="{FF2B5EF4-FFF2-40B4-BE49-F238E27FC236}">
                <a16:creationId xmlns:a16="http://schemas.microsoft.com/office/drawing/2014/main" id="{E6388C1F-1095-887A-2D64-E2EF145B2D3E}"/>
              </a:ext>
            </a:extLst>
          </p:cNvPr>
          <p:cNvPicPr>
            <a:picLocks noChangeAspect="1"/>
          </p:cNvPicPr>
          <p:nvPr/>
        </p:nvPicPr>
        <p:blipFill>
          <a:blip r:embed="rId6"/>
          <a:stretch>
            <a:fillRect/>
          </a:stretch>
        </p:blipFill>
        <p:spPr>
          <a:xfrm flipH="1">
            <a:off x="10372933" y="6016808"/>
            <a:ext cx="756000" cy="756000"/>
          </a:xfrm>
          <a:prstGeom prst="rect">
            <a:avLst/>
          </a:prstGeom>
        </p:spPr>
      </p:pic>
      <p:sp>
        <p:nvSpPr>
          <p:cNvPr id="21" name="Rectangle: Rounded Corners 20">
            <a:extLst>
              <a:ext uri="{FF2B5EF4-FFF2-40B4-BE49-F238E27FC236}">
                <a16:creationId xmlns:a16="http://schemas.microsoft.com/office/drawing/2014/main" id="{FDE06B2B-DBC0-F521-B398-D1442E953F0E}"/>
              </a:ext>
            </a:extLst>
          </p:cNvPr>
          <p:cNvSpPr/>
          <p:nvPr/>
        </p:nvSpPr>
        <p:spPr>
          <a:xfrm>
            <a:off x="1063065" y="3119830"/>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Draft standards scheduled for consultation in January 2024</a:t>
            </a:r>
          </a:p>
        </p:txBody>
      </p:sp>
      <p:pic>
        <p:nvPicPr>
          <p:cNvPr id="24" name="Picture 23">
            <a:extLst>
              <a:ext uri="{FF2B5EF4-FFF2-40B4-BE49-F238E27FC236}">
                <a16:creationId xmlns:a16="http://schemas.microsoft.com/office/drawing/2014/main" id="{CAE8251D-0EA5-4139-375F-42D5D36FBA6B}"/>
              </a:ext>
            </a:extLst>
          </p:cNvPr>
          <p:cNvPicPr>
            <a:picLocks noChangeAspect="1"/>
          </p:cNvPicPr>
          <p:nvPr/>
        </p:nvPicPr>
        <p:blipFill>
          <a:blip r:embed="rId8"/>
          <a:stretch>
            <a:fillRect/>
          </a:stretch>
        </p:blipFill>
        <p:spPr>
          <a:xfrm>
            <a:off x="219550" y="3967763"/>
            <a:ext cx="724070" cy="720000"/>
          </a:xfrm>
          <a:prstGeom prst="rect">
            <a:avLst/>
          </a:prstGeom>
        </p:spPr>
      </p:pic>
      <p:sp>
        <p:nvSpPr>
          <p:cNvPr id="25" name="Rectangle: Rounded Corners 24">
            <a:hlinkClick r:id="rId9" action="ppaction://hlinksldjump" highlightClick="1"/>
            <a:extLst>
              <a:ext uri="{FF2B5EF4-FFF2-40B4-BE49-F238E27FC236}">
                <a16:creationId xmlns:a16="http://schemas.microsoft.com/office/drawing/2014/main" id="{1915DEAE-E497-70A5-C36C-725310C072EA}"/>
              </a:ext>
            </a:extLst>
          </p:cNvPr>
          <p:cNvSpPr/>
          <p:nvPr/>
        </p:nvSpPr>
        <p:spPr>
          <a:xfrm>
            <a:off x="1063065" y="3967763"/>
            <a:ext cx="10227413"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GKRT0057 issue 2 - Lineside Signal and Indicator Product Design and Assessment Requirements</a:t>
            </a:r>
          </a:p>
        </p:txBody>
      </p:sp>
      <p:pic>
        <p:nvPicPr>
          <p:cNvPr id="30" name="Picture 29">
            <a:extLst>
              <a:ext uri="{FF2B5EF4-FFF2-40B4-BE49-F238E27FC236}">
                <a16:creationId xmlns:a16="http://schemas.microsoft.com/office/drawing/2014/main" id="{176AD1FF-5055-4110-AC7A-9AE34A347F5F}"/>
              </a:ext>
            </a:extLst>
          </p:cNvPr>
          <p:cNvPicPr>
            <a:picLocks noChangeAspect="1"/>
          </p:cNvPicPr>
          <p:nvPr/>
        </p:nvPicPr>
        <p:blipFill>
          <a:blip r:embed="rId8"/>
          <a:stretch>
            <a:fillRect/>
          </a:stretch>
        </p:blipFill>
        <p:spPr>
          <a:xfrm>
            <a:off x="219550" y="4844530"/>
            <a:ext cx="724070" cy="720000"/>
          </a:xfrm>
          <a:prstGeom prst="rect">
            <a:avLst/>
          </a:prstGeom>
        </p:spPr>
      </p:pic>
      <p:sp>
        <p:nvSpPr>
          <p:cNvPr id="31" name="Rectangle: Rounded Corners 30">
            <a:hlinkClick r:id="rId9" action="ppaction://hlinksldjump" highlightClick="1"/>
            <a:extLst>
              <a:ext uri="{FF2B5EF4-FFF2-40B4-BE49-F238E27FC236}">
                <a16:creationId xmlns:a16="http://schemas.microsoft.com/office/drawing/2014/main" id="{D772AC4E-8261-6CA0-00FB-122655740E80}"/>
              </a:ext>
            </a:extLst>
          </p:cNvPr>
          <p:cNvSpPr/>
          <p:nvPr/>
        </p:nvSpPr>
        <p:spPr>
          <a:xfrm>
            <a:off x="1063065" y="4844530"/>
            <a:ext cx="10227413"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GKGN0657 issue 1 - Guidance on Lineside Signal &amp; Indicator Product Design and Assessment Requirements</a:t>
            </a:r>
          </a:p>
        </p:txBody>
      </p:sp>
    </p:spTree>
    <p:extLst>
      <p:ext uri="{BB962C8B-B14F-4D97-AF65-F5344CB8AC3E}">
        <p14:creationId xmlns:p14="http://schemas.microsoft.com/office/powerpoint/2010/main" val="3771097578"/>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pic>
        <p:nvPicPr>
          <p:cNvPr id="3" name="Picture 2">
            <a:hlinkClick r:id="" action="ppaction://hlinkshowjump?jump=previousslide"/>
            <a:extLst>
              <a:ext uri="{FF2B5EF4-FFF2-40B4-BE49-F238E27FC236}">
                <a16:creationId xmlns:a16="http://schemas.microsoft.com/office/drawing/2014/main" id="{86E6521D-F8A6-D278-FE4B-FDE2B4C2C6BA}"/>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17" name="Picture 16">
            <a:extLst>
              <a:ext uri="{FF2B5EF4-FFF2-40B4-BE49-F238E27FC236}">
                <a16:creationId xmlns:a16="http://schemas.microsoft.com/office/drawing/2014/main" id="{9A308040-5B8E-21AF-73DF-73BFEB7F31B7}"/>
              </a:ext>
            </a:extLst>
          </p:cNvPr>
          <p:cNvPicPr>
            <a:picLocks noChangeAspect="1"/>
          </p:cNvPicPr>
          <p:nvPr/>
        </p:nvPicPr>
        <p:blipFill>
          <a:blip r:embed="rId6">
            <a:alphaModFix amt="20000"/>
          </a:blip>
          <a:stretch>
            <a:fillRect/>
          </a:stretch>
        </p:blipFill>
        <p:spPr>
          <a:xfrm>
            <a:off x="11290478" y="6016808"/>
            <a:ext cx="756000" cy="75600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10169845-0CD7-4ED4-79EB-54EE232C351C}"/>
              </a:ext>
            </a:extLst>
          </p:cNvPr>
          <p:cNvSpPr/>
          <p:nvPr/>
        </p:nvSpPr>
        <p:spPr>
          <a:xfrm>
            <a:off x="1063065" y="3524871"/>
            <a:ext cx="10227414" cy="720000"/>
          </a:xfrm>
          <a:prstGeom prst="roundRect">
            <a:avLst>
              <a:gd name="adj" fmla="val 25789"/>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RIS-2702-RST Issue 3 </a:t>
            </a:r>
            <a:r>
              <a:rPr lang="en-GB" dirty="0">
                <a:solidFill>
                  <a:prstClr val="black"/>
                </a:solidFill>
                <a:latin typeface="Calibri" panose="020F0502020204030204"/>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In-service Examination and Reference Limits for Freight Wagons</a:t>
            </a:r>
          </a:p>
        </p:txBody>
      </p:sp>
      <p:pic>
        <p:nvPicPr>
          <p:cNvPr id="20" name="Picture 19">
            <a:extLst>
              <a:ext uri="{FF2B5EF4-FFF2-40B4-BE49-F238E27FC236}">
                <a16:creationId xmlns:a16="http://schemas.microsoft.com/office/drawing/2014/main" id="{EF9E4A81-35C5-B9A8-5251-F04E40CF7954}"/>
              </a:ext>
            </a:extLst>
          </p:cNvPr>
          <p:cNvPicPr preferRelativeResize="0">
            <a:picLocks/>
          </p:cNvPicPr>
          <p:nvPr/>
        </p:nvPicPr>
        <p:blipFill>
          <a:blip r:embed="rId7"/>
          <a:stretch>
            <a:fillRect/>
          </a:stretch>
        </p:blipFill>
        <p:spPr>
          <a:xfrm>
            <a:off x="257060" y="3524871"/>
            <a:ext cx="720000" cy="720000"/>
          </a:xfrm>
          <a:prstGeom prst="rect">
            <a:avLst/>
          </a:prstGeom>
        </p:spPr>
      </p:pic>
      <p:sp>
        <p:nvSpPr>
          <p:cNvPr id="22" name="Rectangle: Rounded Corners 21">
            <a:extLst>
              <a:ext uri="{FF2B5EF4-FFF2-40B4-BE49-F238E27FC236}">
                <a16:creationId xmlns:a16="http://schemas.microsoft.com/office/drawing/2014/main" id="{5659B6C0-9371-8B7B-D321-D46060AD2CE8}"/>
              </a:ext>
            </a:extLst>
          </p:cNvPr>
          <p:cNvSpPr/>
          <p:nvPr/>
        </p:nvSpPr>
        <p:spPr>
          <a:xfrm>
            <a:off x="1063065" y="4393985"/>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Draft standards scheduled for consultation in April 2024</a:t>
            </a:r>
          </a:p>
        </p:txBody>
      </p:sp>
      <p:pic>
        <p:nvPicPr>
          <p:cNvPr id="24" name="Picture 23" descr="Icon&#10;&#10;Description automatically generated">
            <a:extLst>
              <a:ext uri="{FF2B5EF4-FFF2-40B4-BE49-F238E27FC236}">
                <a16:creationId xmlns:a16="http://schemas.microsoft.com/office/drawing/2014/main" id="{6BCC01DD-98B3-7DE1-AAD2-B66D2E6BBEE5}"/>
              </a:ext>
            </a:extLst>
          </p:cNvPr>
          <p:cNvPicPr>
            <a:picLocks noChangeAspect="1"/>
          </p:cNvPicPr>
          <p:nvPr/>
        </p:nvPicPr>
        <p:blipFill rotWithShape="1">
          <a:blip r:embed="rId8">
            <a:extLst>
              <a:ext uri="{28A0092B-C50C-407E-A947-70E740481C1C}">
                <a14:useLocalDpi xmlns:a14="http://schemas.microsoft.com/office/drawing/2010/main" val="0"/>
              </a:ext>
            </a:extLst>
          </a:blip>
          <a:srcRect l="6907" t="6800" r="6784" b="6642"/>
          <a:stretch/>
        </p:blipFill>
        <p:spPr>
          <a:xfrm>
            <a:off x="223233" y="5220941"/>
            <a:ext cx="753827" cy="756000"/>
          </a:xfrm>
          <a:prstGeom prst="ellipse">
            <a:avLst/>
          </a:prstGeom>
        </p:spPr>
      </p:pic>
      <p:sp>
        <p:nvSpPr>
          <p:cNvPr id="25" name="Rectangle: Rounded Corners 24">
            <a:hlinkClick r:id="" action="ppaction://noaction" highlightClick="1"/>
            <a:extLst>
              <a:ext uri="{FF2B5EF4-FFF2-40B4-BE49-F238E27FC236}">
                <a16:creationId xmlns:a16="http://schemas.microsoft.com/office/drawing/2014/main" id="{4D59D0A3-F829-79C3-2AB5-2FA27A2C024A}"/>
              </a:ext>
            </a:extLst>
          </p:cNvPr>
          <p:cNvSpPr/>
          <p:nvPr/>
        </p:nvSpPr>
        <p:spPr>
          <a:xfrm>
            <a:off x="1063065" y="5220941"/>
            <a:ext cx="10227413" cy="720000"/>
          </a:xfrm>
          <a:prstGeom prst="roundRect">
            <a:avLst>
              <a:gd name="adj" fmla="val 30718"/>
            </a:avLst>
          </a:prstGeom>
          <a:solidFill>
            <a:schemeClr val="bg1"/>
          </a:solidFill>
          <a:ln w="38100">
            <a:solidFill>
              <a:srgbClr val="439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25700" marR="0" lvl="0" indent="-2425700" algn="l" defTabSz="914400" rtl="0" eaLnBrk="1" fontAlgn="auto" latinLnBrk="0" hangingPunct="1">
              <a:lnSpc>
                <a:spcPct val="100000"/>
              </a:lnSpc>
              <a:spcBef>
                <a:spcPts val="0"/>
              </a:spcBef>
              <a:spcAft>
                <a:spcPts val="0"/>
              </a:spcAft>
              <a:buClrTx/>
              <a:buSzTx/>
              <a:buFontTx/>
              <a:buNone/>
              <a:tabLst>
                <a:tab pos="2425700" algn="l"/>
              </a:tabLst>
              <a:defRPr/>
            </a:pPr>
            <a:r>
              <a:rPr lang="en-GB" dirty="0">
                <a:solidFill>
                  <a:prstClr val="black"/>
                </a:solidFill>
                <a:latin typeface="Calibri" panose="020F0502020204030204"/>
              </a:rPr>
              <a:t>RIS-3751-TOM Issue 4 - Rail Industry Standard for Train Driver Selection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8A25FEAB-54F6-D91D-CC1C-73A1B0046627}"/>
              </a:ext>
            </a:extLst>
          </p:cNvPr>
          <p:cNvSpPr/>
          <p:nvPr/>
        </p:nvSpPr>
        <p:spPr>
          <a:xfrm>
            <a:off x="1063065" y="2709000"/>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Draft standards scheduled for consultation in February 2024</a:t>
            </a:r>
          </a:p>
        </p:txBody>
      </p:sp>
      <p:sp>
        <p:nvSpPr>
          <p:cNvPr id="7" name="Rectangle: Rounded Corners 6">
            <a:extLst>
              <a:ext uri="{FF2B5EF4-FFF2-40B4-BE49-F238E27FC236}">
                <a16:creationId xmlns:a16="http://schemas.microsoft.com/office/drawing/2014/main" id="{A716BC14-223B-6059-E57D-65A0AA5081F7}"/>
              </a:ext>
            </a:extLst>
          </p:cNvPr>
          <p:cNvSpPr/>
          <p:nvPr/>
        </p:nvSpPr>
        <p:spPr>
          <a:xfrm>
            <a:off x="1063065" y="157136"/>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Draft standards scheduled for consultation in January 2024 (continued)</a:t>
            </a:r>
          </a:p>
        </p:txBody>
      </p:sp>
      <p:pic>
        <p:nvPicPr>
          <p:cNvPr id="8" name="Picture 7">
            <a:extLst>
              <a:ext uri="{FF2B5EF4-FFF2-40B4-BE49-F238E27FC236}">
                <a16:creationId xmlns:a16="http://schemas.microsoft.com/office/drawing/2014/main" id="{E5FDE6BF-70BD-AE39-268C-A09AC5379F09}"/>
              </a:ext>
            </a:extLst>
          </p:cNvPr>
          <p:cNvPicPr>
            <a:picLocks noChangeAspect="1"/>
          </p:cNvPicPr>
          <p:nvPr/>
        </p:nvPicPr>
        <p:blipFill>
          <a:blip r:embed="rId9"/>
          <a:stretch>
            <a:fillRect/>
          </a:stretch>
        </p:blipFill>
        <p:spPr>
          <a:xfrm>
            <a:off x="219550" y="966551"/>
            <a:ext cx="724070" cy="720000"/>
          </a:xfrm>
          <a:prstGeom prst="rect">
            <a:avLst/>
          </a:prstGeom>
        </p:spPr>
      </p:pic>
      <p:sp>
        <p:nvSpPr>
          <p:cNvPr id="9" name="Rectangle: Rounded Corners 8">
            <a:hlinkClick r:id="rId10" action="ppaction://hlinksldjump" highlightClick="1"/>
            <a:extLst>
              <a:ext uri="{FF2B5EF4-FFF2-40B4-BE49-F238E27FC236}">
                <a16:creationId xmlns:a16="http://schemas.microsoft.com/office/drawing/2014/main" id="{E0CA39CA-A265-224F-D542-6C5C7683EE9B}"/>
              </a:ext>
            </a:extLst>
          </p:cNvPr>
          <p:cNvSpPr/>
          <p:nvPr/>
        </p:nvSpPr>
        <p:spPr>
          <a:xfrm>
            <a:off x="1063065" y="966551"/>
            <a:ext cx="10227413"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RIS‐0793‐CCS Issue 1 </a:t>
            </a:r>
            <a:r>
              <a:rPr lang="en-GB" dirty="0">
                <a:solidFill>
                  <a:prstClr val="black"/>
                </a:solidFill>
                <a:latin typeface="Calibri" panose="020F0502020204030204"/>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Level Crossing System Integration</a:t>
            </a:r>
          </a:p>
        </p:txBody>
      </p:sp>
      <p:pic>
        <p:nvPicPr>
          <p:cNvPr id="10" name="Picture 9">
            <a:extLst>
              <a:ext uri="{FF2B5EF4-FFF2-40B4-BE49-F238E27FC236}">
                <a16:creationId xmlns:a16="http://schemas.microsoft.com/office/drawing/2014/main" id="{38879646-D9EF-310E-4ECC-DF43996BA8A3}"/>
              </a:ext>
            </a:extLst>
          </p:cNvPr>
          <p:cNvPicPr>
            <a:picLocks noChangeAspect="1"/>
          </p:cNvPicPr>
          <p:nvPr/>
        </p:nvPicPr>
        <p:blipFill>
          <a:blip r:embed="rId9"/>
          <a:stretch>
            <a:fillRect/>
          </a:stretch>
        </p:blipFill>
        <p:spPr>
          <a:xfrm>
            <a:off x="219550" y="1843318"/>
            <a:ext cx="724070" cy="720000"/>
          </a:xfrm>
          <a:prstGeom prst="rect">
            <a:avLst/>
          </a:prstGeom>
        </p:spPr>
      </p:pic>
      <p:sp>
        <p:nvSpPr>
          <p:cNvPr id="11" name="Rectangle: Rounded Corners 10">
            <a:hlinkClick r:id="rId10" action="ppaction://hlinksldjump" highlightClick="1"/>
            <a:extLst>
              <a:ext uri="{FF2B5EF4-FFF2-40B4-BE49-F238E27FC236}">
                <a16:creationId xmlns:a16="http://schemas.microsoft.com/office/drawing/2014/main" id="{F15F778A-99A8-1989-34B2-962D9149ED63}"/>
              </a:ext>
            </a:extLst>
          </p:cNvPr>
          <p:cNvSpPr/>
          <p:nvPr/>
        </p:nvSpPr>
        <p:spPr>
          <a:xfrm>
            <a:off x="1063065" y="1843318"/>
            <a:ext cx="10227413"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RIS‐0792‐CCS </a:t>
            </a:r>
            <a:r>
              <a:rPr lang="en-GB" dirty="0">
                <a:solidFill>
                  <a:prstClr val="black"/>
                </a:solidFill>
                <a:latin typeface="Calibri" panose="020F0502020204030204"/>
              </a:rPr>
              <a:t>Issue 1 -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Level Crossing Operational Interfaces with Trains (withdrawal)</a:t>
            </a:r>
          </a:p>
        </p:txBody>
      </p:sp>
    </p:spTree>
    <p:extLst>
      <p:ext uri="{BB962C8B-B14F-4D97-AF65-F5344CB8AC3E}">
        <p14:creationId xmlns:p14="http://schemas.microsoft.com/office/powerpoint/2010/main" val="287699727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0D73286-5FD9-7E4B-AA46-FDE67402212D}"/>
              </a:ext>
            </a:extLst>
          </p:cNvPr>
          <p:cNvGrpSpPr/>
          <p:nvPr/>
        </p:nvGrpSpPr>
        <p:grpSpPr>
          <a:xfrm>
            <a:off x="898675" y="2676712"/>
            <a:ext cx="1080000" cy="1080000"/>
            <a:chOff x="3770082" y="2075900"/>
            <a:chExt cx="1080000" cy="1080000"/>
          </a:xfrm>
        </p:grpSpPr>
        <p:sp>
          <p:nvSpPr>
            <p:cNvPr id="15" name="Oval 14">
              <a:extLst>
                <a:ext uri="{FF2B5EF4-FFF2-40B4-BE49-F238E27FC236}">
                  <a16:creationId xmlns:a16="http://schemas.microsoft.com/office/drawing/2014/main" id="{C366B884-4E7A-AF7F-A806-7BE69020D7FB}"/>
                </a:ext>
              </a:extLst>
            </p:cNvPr>
            <p:cNvSpPr/>
            <p:nvPr/>
          </p:nvSpPr>
          <p:spPr>
            <a:xfrm>
              <a:off x="3770082" y="2075900"/>
              <a:ext cx="1080000" cy="10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15" descr="Cell Tower outline">
              <a:extLst>
                <a:ext uri="{FF2B5EF4-FFF2-40B4-BE49-F238E27FC236}">
                  <a16:creationId xmlns:a16="http://schemas.microsoft.com/office/drawing/2014/main" id="{CA11B4AB-E387-F1B1-E9FB-12B4417DAA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5634" y="2153150"/>
              <a:ext cx="914400" cy="914400"/>
            </a:xfrm>
            <a:prstGeom prst="rect">
              <a:avLst/>
            </a:prstGeom>
          </p:spPr>
        </p:pic>
      </p:grpSp>
      <p:grpSp>
        <p:nvGrpSpPr>
          <p:cNvPr id="11" name="Group 10">
            <a:extLst>
              <a:ext uri="{FF2B5EF4-FFF2-40B4-BE49-F238E27FC236}">
                <a16:creationId xmlns:a16="http://schemas.microsoft.com/office/drawing/2014/main" id="{620B15C7-C7F0-B2B0-C9F7-7F7B947D7F46}"/>
              </a:ext>
            </a:extLst>
          </p:cNvPr>
          <p:cNvGrpSpPr/>
          <p:nvPr/>
        </p:nvGrpSpPr>
        <p:grpSpPr>
          <a:xfrm>
            <a:off x="5347343" y="4466034"/>
            <a:ext cx="1080000" cy="1080000"/>
            <a:chOff x="7671941" y="3922306"/>
            <a:chExt cx="1080000" cy="1080000"/>
          </a:xfrm>
        </p:grpSpPr>
        <p:sp>
          <p:nvSpPr>
            <p:cNvPr id="12" name="Oval 11">
              <a:extLst>
                <a:ext uri="{FF2B5EF4-FFF2-40B4-BE49-F238E27FC236}">
                  <a16:creationId xmlns:a16="http://schemas.microsoft.com/office/drawing/2014/main" id="{B18BD999-18AD-8648-9BFE-68CFBBBE7AB6}"/>
                </a:ext>
              </a:extLst>
            </p:cNvPr>
            <p:cNvSpPr/>
            <p:nvPr/>
          </p:nvSpPr>
          <p:spPr>
            <a:xfrm>
              <a:off x="7671941" y="3922306"/>
              <a:ext cx="1080000" cy="1080000"/>
            </a:xfrm>
            <a:prstGeom prst="ellipse">
              <a:avLst/>
            </a:prstGeom>
            <a:solidFill>
              <a:srgbClr val="851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D735375-04E5-E84C-B0C4-F89B1E78EB3C}"/>
                </a:ext>
              </a:extLst>
            </p:cNvPr>
            <p:cNvSpPr/>
            <p:nvPr/>
          </p:nvSpPr>
          <p:spPr>
            <a:xfrm>
              <a:off x="8044024" y="4089565"/>
              <a:ext cx="335835" cy="745482"/>
            </a:xfrm>
            <a:custGeom>
              <a:avLst/>
              <a:gdLst>
                <a:gd name="connsiteX0" fmla="*/ 437279 w 574336"/>
                <a:gd name="connsiteY0" fmla="*/ 0 h 1080830"/>
                <a:gd name="connsiteX1" fmla="*/ 340198 w 574336"/>
                <a:gd name="connsiteY1" fmla="*/ 467910 h 1080830"/>
                <a:gd name="connsiteX2" fmla="*/ 574336 w 574336"/>
                <a:gd name="connsiteY2" fmla="*/ 467910 h 1080830"/>
                <a:gd name="connsiteX3" fmla="*/ 137057 w 574336"/>
                <a:gd name="connsiteY3" fmla="*/ 1080830 h 1080830"/>
                <a:gd name="connsiteX4" fmla="*/ 234139 w 574336"/>
                <a:gd name="connsiteY4" fmla="*/ 612920 h 1080830"/>
                <a:gd name="connsiteX5" fmla="*/ 0 w 574336"/>
                <a:gd name="connsiteY5" fmla="*/ 612920 h 108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336" h="1080830">
                  <a:moveTo>
                    <a:pt x="437279" y="0"/>
                  </a:moveTo>
                  <a:lnTo>
                    <a:pt x="340198" y="467910"/>
                  </a:lnTo>
                  <a:lnTo>
                    <a:pt x="574336" y="467910"/>
                  </a:lnTo>
                  <a:lnTo>
                    <a:pt x="137057" y="1080830"/>
                  </a:lnTo>
                  <a:lnTo>
                    <a:pt x="234139" y="612920"/>
                  </a:lnTo>
                  <a:lnTo>
                    <a:pt x="0" y="61292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9" name="Picture 8">
            <a:extLst>
              <a:ext uri="{FF2B5EF4-FFF2-40B4-BE49-F238E27FC236}">
                <a16:creationId xmlns:a16="http://schemas.microsoft.com/office/drawing/2014/main" id="{0C7CFA8D-DA77-4F64-B9C2-7C5F174CD335}"/>
              </a:ext>
            </a:extLst>
          </p:cNvPr>
          <p:cNvPicPr>
            <a:picLocks noChangeAspect="1"/>
          </p:cNvPicPr>
          <p:nvPr/>
        </p:nvPicPr>
        <p:blipFill>
          <a:blip r:embed="rId5"/>
          <a:stretch>
            <a:fillRect/>
          </a:stretch>
        </p:blipFill>
        <p:spPr>
          <a:xfrm>
            <a:off x="9443186" y="911906"/>
            <a:ext cx="1079086" cy="1079086"/>
          </a:xfrm>
          <a:prstGeom prst="rect">
            <a:avLst/>
          </a:prstGeom>
        </p:spPr>
      </p:pic>
      <p:pic>
        <p:nvPicPr>
          <p:cNvPr id="8" name="Picture 7">
            <a:extLst>
              <a:ext uri="{FF2B5EF4-FFF2-40B4-BE49-F238E27FC236}">
                <a16:creationId xmlns:a16="http://schemas.microsoft.com/office/drawing/2014/main" id="{A81FE982-F2F4-4D57-95FD-6D78EAC1B06D}"/>
              </a:ext>
            </a:extLst>
          </p:cNvPr>
          <p:cNvPicPr>
            <a:picLocks noChangeAspect="1"/>
          </p:cNvPicPr>
          <p:nvPr/>
        </p:nvPicPr>
        <p:blipFill>
          <a:blip r:embed="rId6"/>
          <a:stretch>
            <a:fillRect/>
          </a:stretch>
        </p:blipFill>
        <p:spPr>
          <a:xfrm>
            <a:off x="5348257" y="917627"/>
            <a:ext cx="1079086" cy="1079086"/>
          </a:xfrm>
          <a:prstGeom prst="rect">
            <a:avLst/>
          </a:prstGeom>
        </p:spPr>
      </p:pic>
      <p:pic>
        <p:nvPicPr>
          <p:cNvPr id="4" name="Picture 3">
            <a:extLst>
              <a:ext uri="{FF2B5EF4-FFF2-40B4-BE49-F238E27FC236}">
                <a16:creationId xmlns:a16="http://schemas.microsoft.com/office/drawing/2014/main" id="{D1A589D7-388E-48EE-8FE1-652048C94F3F}"/>
              </a:ext>
            </a:extLst>
          </p:cNvPr>
          <p:cNvPicPr>
            <a:picLocks noChangeAspect="1"/>
          </p:cNvPicPr>
          <p:nvPr/>
        </p:nvPicPr>
        <p:blipFill>
          <a:blip r:embed="rId7"/>
          <a:stretch>
            <a:fillRect/>
          </a:stretch>
        </p:blipFill>
        <p:spPr>
          <a:xfrm>
            <a:off x="5348257" y="2673974"/>
            <a:ext cx="1079086" cy="1079086"/>
          </a:xfrm>
          <a:prstGeom prst="rect">
            <a:avLst/>
          </a:prstGeom>
        </p:spPr>
      </p:pic>
      <p:pic>
        <p:nvPicPr>
          <p:cNvPr id="3" name="Picture 2">
            <a:extLst>
              <a:ext uri="{FF2B5EF4-FFF2-40B4-BE49-F238E27FC236}">
                <a16:creationId xmlns:a16="http://schemas.microsoft.com/office/drawing/2014/main" id="{21BB60D3-B594-4FC9-8E97-94358C9978F9}"/>
              </a:ext>
            </a:extLst>
          </p:cNvPr>
          <p:cNvPicPr>
            <a:picLocks noChangeAspect="1"/>
          </p:cNvPicPr>
          <p:nvPr/>
        </p:nvPicPr>
        <p:blipFill>
          <a:blip r:embed="rId8"/>
          <a:stretch>
            <a:fillRect/>
          </a:stretch>
        </p:blipFill>
        <p:spPr>
          <a:xfrm>
            <a:off x="896541" y="4482644"/>
            <a:ext cx="1079086" cy="1085182"/>
          </a:xfrm>
          <a:prstGeom prst="rect">
            <a:avLst/>
          </a:prstGeom>
        </p:spPr>
      </p:pic>
      <p:pic>
        <p:nvPicPr>
          <p:cNvPr id="2" name="Picture 1">
            <a:extLst>
              <a:ext uri="{FF2B5EF4-FFF2-40B4-BE49-F238E27FC236}">
                <a16:creationId xmlns:a16="http://schemas.microsoft.com/office/drawing/2014/main" id="{AD496DBA-B831-44A7-954E-9AD3E05E66CD}"/>
              </a:ext>
            </a:extLst>
          </p:cNvPr>
          <p:cNvPicPr>
            <a:picLocks noChangeAspect="1"/>
          </p:cNvPicPr>
          <p:nvPr/>
        </p:nvPicPr>
        <p:blipFill>
          <a:blip r:embed="rId9"/>
          <a:stretch>
            <a:fillRect/>
          </a:stretch>
        </p:blipFill>
        <p:spPr>
          <a:xfrm>
            <a:off x="896541" y="911351"/>
            <a:ext cx="1079086" cy="1079086"/>
          </a:xfrm>
          <a:prstGeom prst="rect">
            <a:avLst/>
          </a:prstGeom>
        </p:spPr>
      </p:pic>
      <p:sp>
        <p:nvSpPr>
          <p:cNvPr id="38" name="Title 1">
            <a:extLst>
              <a:ext uri="{FF2B5EF4-FFF2-40B4-BE49-F238E27FC236}">
                <a16:creationId xmlns:a16="http://schemas.microsoft.com/office/drawing/2014/main" id="{3AD6F6E1-BB5F-4AE2-86F9-B57394549D48}"/>
              </a:ext>
            </a:extLst>
          </p:cNvPr>
          <p:cNvSpPr txBox="1">
            <a:spLocks/>
          </p:cNvSpPr>
          <p:nvPr/>
        </p:nvSpPr>
        <p:spPr>
          <a:xfrm>
            <a:off x="1787703" y="6253790"/>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icons with red rings for more detail on those changes </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11" name="Rectangle 110">
            <a:extLst>
              <a:ext uri="{FF2B5EF4-FFF2-40B4-BE49-F238E27FC236}">
                <a16:creationId xmlns:a16="http://schemas.microsoft.com/office/drawing/2014/main" id="{8E4C9954-99D4-4A6A-9ACB-E06C95ED65E5}"/>
              </a:ext>
            </a:extLst>
          </p:cNvPr>
          <p:cNvSpPr/>
          <p:nvPr/>
        </p:nvSpPr>
        <p:spPr>
          <a:xfrm>
            <a:off x="1981406" y="1213883"/>
            <a:ext cx="799294"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Plant</a:t>
            </a:r>
          </a:p>
        </p:txBody>
      </p:sp>
      <p:sp>
        <p:nvSpPr>
          <p:cNvPr id="112" name="Rectangle 111">
            <a:extLst>
              <a:ext uri="{FF2B5EF4-FFF2-40B4-BE49-F238E27FC236}">
                <a16:creationId xmlns:a16="http://schemas.microsoft.com/office/drawing/2014/main" id="{7EA47AB8-5337-4846-9A8D-D6792698D5EE}"/>
              </a:ext>
            </a:extLst>
          </p:cNvPr>
          <p:cNvSpPr/>
          <p:nvPr/>
        </p:nvSpPr>
        <p:spPr>
          <a:xfrm>
            <a:off x="6444120" y="1250815"/>
            <a:ext cx="1639724"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Rolling Stock</a:t>
            </a:r>
          </a:p>
        </p:txBody>
      </p:sp>
      <p:sp>
        <p:nvSpPr>
          <p:cNvPr id="113" name="Rectangle 112">
            <a:extLst>
              <a:ext uri="{FF2B5EF4-FFF2-40B4-BE49-F238E27FC236}">
                <a16:creationId xmlns:a16="http://schemas.microsoft.com/office/drawing/2014/main" id="{BA454E97-E5FC-4C9C-B997-22E8DA203E09}"/>
              </a:ext>
            </a:extLst>
          </p:cNvPr>
          <p:cNvSpPr/>
          <p:nvPr/>
        </p:nvSpPr>
        <p:spPr>
          <a:xfrm>
            <a:off x="6444120" y="3021157"/>
            <a:ext cx="1838302"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Infrastructure</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80400FC4-247C-4D3F-A393-F8ADCF11D9A8}"/>
              </a:ext>
            </a:extLst>
          </p:cNvPr>
          <p:cNvSpPr/>
          <p:nvPr/>
        </p:nvSpPr>
        <p:spPr>
          <a:xfrm>
            <a:off x="6444120" y="4712782"/>
            <a:ext cx="2205209"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Energy</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5845A895-28DE-42C5-A9CF-1998169D6755}"/>
              </a:ext>
            </a:extLst>
          </p:cNvPr>
          <p:cNvSpPr/>
          <p:nvPr/>
        </p:nvSpPr>
        <p:spPr>
          <a:xfrm>
            <a:off x="2009092" y="2874963"/>
            <a:ext cx="2605311" cy="677108"/>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Control, Command,</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and Signalling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0EDEA4CA-C415-465C-82B2-F9257927AC56}"/>
              </a:ext>
            </a:extLst>
          </p:cNvPr>
          <p:cNvSpPr/>
          <p:nvPr/>
        </p:nvSpPr>
        <p:spPr>
          <a:xfrm>
            <a:off x="2055627" y="4858976"/>
            <a:ext cx="2605310"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Operations</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Rectangle: Rounded Corners 93">
            <a:hlinkClick r:id="" action="ppaction://noaction" highlightClick="1"/>
            <a:extLst>
              <a:ext uri="{FF2B5EF4-FFF2-40B4-BE49-F238E27FC236}">
                <a16:creationId xmlns:a16="http://schemas.microsoft.com/office/drawing/2014/main" id="{BEB1BA0B-1EB6-4F2E-A7A4-51E424B48B4E}"/>
              </a:ext>
            </a:extLst>
          </p:cNvPr>
          <p:cNvSpPr/>
          <p:nvPr/>
        </p:nvSpPr>
        <p:spPr>
          <a:xfrm>
            <a:off x="9451729" y="2682517"/>
            <a:ext cx="1062000" cy="1062000"/>
          </a:xfrm>
          <a:prstGeom prst="roundRect">
            <a:avLst>
              <a:gd name="adj" fmla="val 50000"/>
            </a:avLst>
          </a:prstGeom>
          <a:solidFill>
            <a:srgbClr val="1B8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Title 1">
            <a:extLst>
              <a:ext uri="{FF2B5EF4-FFF2-40B4-BE49-F238E27FC236}">
                <a16:creationId xmlns:a16="http://schemas.microsoft.com/office/drawing/2014/main" id="{645783A5-43AD-4ADF-B172-B101316C955F}"/>
              </a:ext>
            </a:extLst>
          </p:cNvPr>
          <p:cNvSpPr txBox="1">
            <a:spLocks/>
          </p:cNvSpPr>
          <p:nvPr/>
        </p:nvSpPr>
        <p:spPr>
          <a:xfrm>
            <a:off x="9451729" y="2682517"/>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a:ln>
                  <a:noFill/>
                </a:ln>
                <a:effectLst/>
                <a:uLnTx/>
                <a:uFillTx/>
                <a:latin typeface="Calibri" panose="020F0502020204030204"/>
                <a:ea typeface="+mj-ea"/>
                <a:cs typeface="+mj-cs"/>
              </a:rPr>
              <a:t>Non</a:t>
            </a:r>
            <a:br>
              <a:rPr kumimoji="0" lang="en-GB" sz="2000" b="0" i="0" u="none" strike="noStrike" kern="1200" cap="none" spc="-50" normalizeH="0" baseline="0" noProof="0">
                <a:ln>
                  <a:noFill/>
                </a:ln>
                <a:effectLst/>
                <a:uLnTx/>
                <a:uFillTx/>
                <a:latin typeface="Calibri" panose="020F0502020204030204"/>
                <a:ea typeface="+mj-ea"/>
                <a:cs typeface="+mj-cs"/>
              </a:rPr>
            </a:br>
            <a:r>
              <a:rPr kumimoji="0" lang="en-GB" sz="2000" b="0" i="0" u="none" strike="noStrike" kern="1200" cap="none" spc="-50" normalizeH="0" baseline="0" noProof="0">
                <a:ln>
                  <a:noFill/>
                </a:ln>
                <a:effectLst/>
                <a:uLnTx/>
                <a:uFillTx/>
                <a:latin typeface="Calibri" panose="020F0502020204030204"/>
                <a:ea typeface="+mj-ea"/>
                <a:cs typeface="+mj-cs"/>
              </a:rPr>
              <a:t>RSSB </a:t>
            </a:r>
            <a:endParaRPr kumimoji="0" lang="en-GB" sz="2000" b="0" i="1" u="none" strike="noStrike" kern="1200" cap="none" spc="0" normalizeH="0" baseline="0" noProof="0">
              <a:ln>
                <a:noFill/>
              </a:ln>
              <a:effectLst/>
              <a:uLnTx/>
              <a:uFillTx/>
              <a:latin typeface="Calibri" panose="020F0502020204030204"/>
              <a:ea typeface="+mj-ea"/>
              <a:cs typeface="+mj-cs"/>
            </a:endParaRPr>
          </a:p>
        </p:txBody>
      </p:sp>
      <p:sp>
        <p:nvSpPr>
          <p:cNvPr id="97" name="Rectangle 96">
            <a:extLst>
              <a:ext uri="{FF2B5EF4-FFF2-40B4-BE49-F238E27FC236}">
                <a16:creationId xmlns:a16="http://schemas.microsoft.com/office/drawing/2014/main" id="{31EAE2D1-FEA7-4140-A573-A3D908FD8064}"/>
              </a:ext>
            </a:extLst>
          </p:cNvPr>
          <p:cNvSpPr/>
          <p:nvPr/>
        </p:nvSpPr>
        <p:spPr>
          <a:xfrm>
            <a:off x="10560036" y="2911412"/>
            <a:ext cx="1755933"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w="0"/>
                <a:solidFill>
                  <a:prstClr val="black"/>
                </a:solidFill>
                <a:effectLst/>
                <a:uLnTx/>
                <a:uFillTx/>
                <a:latin typeface="Calibri" panose="020F0502020204030204"/>
                <a:ea typeface="+mn-ea"/>
                <a:cs typeface="+mn-cs"/>
              </a:rPr>
              <a:t>Non-RSSB standards </a:t>
            </a:r>
          </a:p>
        </p:txBody>
      </p:sp>
      <p:sp>
        <p:nvSpPr>
          <p:cNvPr id="98" name="Rectangle 97">
            <a:extLst>
              <a:ext uri="{FF2B5EF4-FFF2-40B4-BE49-F238E27FC236}">
                <a16:creationId xmlns:a16="http://schemas.microsoft.com/office/drawing/2014/main" id="{52F92FC8-27D1-4D6C-B947-93403B5C06D3}"/>
              </a:ext>
            </a:extLst>
          </p:cNvPr>
          <p:cNvSpPr/>
          <p:nvPr/>
        </p:nvSpPr>
        <p:spPr>
          <a:xfrm>
            <a:off x="10560036" y="4705016"/>
            <a:ext cx="1591514"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w="0"/>
                <a:solidFill>
                  <a:prstClr val="black"/>
                </a:solidFill>
                <a:effectLst/>
                <a:uLnTx/>
                <a:uFillTx/>
                <a:latin typeface="Calibri" panose="020F0502020204030204"/>
                <a:ea typeface="+mn-ea"/>
                <a:cs typeface="+mn-cs"/>
              </a:rPr>
              <a:t>Rail-related legislation</a:t>
            </a:r>
          </a:p>
        </p:txBody>
      </p:sp>
      <p:sp>
        <p:nvSpPr>
          <p:cNvPr id="109" name="Rectangle 108">
            <a:extLst>
              <a:ext uri="{FF2B5EF4-FFF2-40B4-BE49-F238E27FC236}">
                <a16:creationId xmlns:a16="http://schemas.microsoft.com/office/drawing/2014/main" id="{49AA77DC-E787-4AF7-BEF6-E5DE420F3E28}"/>
              </a:ext>
            </a:extLst>
          </p:cNvPr>
          <p:cNvSpPr/>
          <p:nvPr/>
        </p:nvSpPr>
        <p:spPr>
          <a:xfrm>
            <a:off x="10560036" y="963118"/>
            <a:ext cx="1591514" cy="969496"/>
          </a:xfrm>
          <a:prstGeom prst="rect">
            <a:avLst/>
          </a:prstGeom>
        </p:spPr>
        <p:txBody>
          <a:bodyPr wrap="square">
            <a:spAutoFit/>
          </a:bodyPr>
          <a:lstStyle/>
          <a:p>
            <a:pPr lvl="0" defTabSz="1219170">
              <a:lnSpc>
                <a:spcPct val="95000"/>
              </a:lnSpc>
              <a:spcBef>
                <a:spcPts val="400"/>
              </a:spcBef>
              <a:spcAft>
                <a:spcPts val="400"/>
              </a:spcAft>
              <a:defRPr/>
            </a:pPr>
            <a:r>
              <a:rPr lang="en-GB" sz="2000" dirty="0">
                <a:solidFill>
                  <a:prstClr val="black"/>
                </a:solidFill>
              </a:rPr>
              <a:t>Data, Systems, and Telematics</a:t>
            </a:r>
            <a:endParaRPr lang="en-GB" sz="2000" b="1" dirty="0">
              <a:solidFill>
                <a:prstClr val="black"/>
              </a:solidFill>
            </a:endParaRPr>
          </a:p>
        </p:txBody>
      </p:sp>
      <p:sp>
        <p:nvSpPr>
          <p:cNvPr id="110" name="Title 1">
            <a:extLst>
              <a:ext uri="{FF2B5EF4-FFF2-40B4-BE49-F238E27FC236}">
                <a16:creationId xmlns:a16="http://schemas.microsoft.com/office/drawing/2014/main" id="{565471F5-305F-44AB-AA62-29D44CCA77CE}"/>
              </a:ext>
            </a:extLst>
          </p:cNvPr>
          <p:cNvSpPr txBox="1">
            <a:spLocks/>
          </p:cNvSpPr>
          <p:nvPr/>
        </p:nvSpPr>
        <p:spPr>
          <a:xfrm>
            <a:off x="201244" y="199909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a:ln>
                  <a:noFill/>
                </a:ln>
                <a:solidFill>
                  <a:schemeClr val="tx1"/>
                </a:solidFill>
                <a:effectLst/>
                <a:uLnTx/>
                <a:uFillTx/>
                <a:latin typeface="Calibri" panose="020F0502020204030204"/>
                <a:ea typeface="+mj-ea"/>
                <a:cs typeface="+mj-cs"/>
              </a:rPr>
              <a:t>0 new standards </a:t>
            </a:r>
          </a:p>
        </p:txBody>
      </p:sp>
      <p:sp>
        <p:nvSpPr>
          <p:cNvPr id="117" name="Title 1">
            <a:extLst>
              <a:ext uri="{FF2B5EF4-FFF2-40B4-BE49-F238E27FC236}">
                <a16:creationId xmlns:a16="http://schemas.microsoft.com/office/drawing/2014/main" id="{CC493734-5C57-42BA-B5A5-FCD3F510DBE6}"/>
              </a:ext>
            </a:extLst>
          </p:cNvPr>
          <p:cNvSpPr txBox="1">
            <a:spLocks/>
          </p:cNvSpPr>
          <p:nvPr/>
        </p:nvSpPr>
        <p:spPr>
          <a:xfrm>
            <a:off x="201244" y="3744128"/>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1 new standard</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spc="-50" dirty="0">
                <a:solidFill>
                  <a:srgbClr val="C00000"/>
                </a:solidFill>
                <a:latin typeface="Calibri" panose="020F0502020204030204"/>
              </a:rPr>
              <a:t>1 point release</a:t>
            </a:r>
            <a:endPar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endParaRPr>
          </a:p>
        </p:txBody>
      </p:sp>
      <p:sp>
        <p:nvSpPr>
          <p:cNvPr id="119" name="Title 1">
            <a:extLst>
              <a:ext uri="{FF2B5EF4-FFF2-40B4-BE49-F238E27FC236}">
                <a16:creationId xmlns:a16="http://schemas.microsoft.com/office/drawing/2014/main" id="{0656CB41-7C54-4935-8934-DA541A0D3708}"/>
              </a:ext>
            </a:extLst>
          </p:cNvPr>
          <p:cNvSpPr txBox="1">
            <a:spLocks/>
          </p:cNvSpPr>
          <p:nvPr/>
        </p:nvSpPr>
        <p:spPr>
          <a:xfrm>
            <a:off x="3751806" y="2007269"/>
            <a:ext cx="4271073" cy="31428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 3 new standards, 1 new form, 2 new point releases, and 4</a:t>
            </a:r>
            <a:r>
              <a:rPr lang="en-GB" sz="2000" b="1" spc="-50" dirty="0">
                <a:solidFill>
                  <a:srgbClr val="C00000"/>
                </a:solidFill>
                <a:latin typeface="Calibri" panose="020F0502020204030204"/>
              </a:rPr>
              <a:t> new technical notes</a:t>
            </a:r>
            <a:endPar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endParaRPr>
          </a:p>
        </p:txBody>
      </p:sp>
      <p:sp>
        <p:nvSpPr>
          <p:cNvPr id="120" name="Title 1">
            <a:extLst>
              <a:ext uri="{FF2B5EF4-FFF2-40B4-BE49-F238E27FC236}">
                <a16:creationId xmlns:a16="http://schemas.microsoft.com/office/drawing/2014/main" id="{CAEAABC9-B5AD-4F80-9129-00F2B6F2DE60}"/>
              </a:ext>
            </a:extLst>
          </p:cNvPr>
          <p:cNvSpPr txBox="1">
            <a:spLocks/>
          </p:cNvSpPr>
          <p:nvPr/>
        </p:nvSpPr>
        <p:spPr>
          <a:xfrm>
            <a:off x="8731851" y="3744128"/>
            <a:ext cx="2594804"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spc="-50" dirty="0">
                <a:solidFill>
                  <a:srgbClr val="C00000"/>
                </a:solidFill>
                <a:latin typeface="Calibri" panose="020F0502020204030204"/>
              </a:rPr>
              <a:t>4</a:t>
            </a: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 new standards and</a:t>
            </a:r>
            <a:b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br>
            <a:r>
              <a:rPr lang="en-GB" sz="2000" b="1" spc="-50" dirty="0">
                <a:solidFill>
                  <a:srgbClr val="C00000"/>
                </a:solidFill>
                <a:latin typeface="Calibri" panose="020F0502020204030204"/>
              </a:rPr>
              <a:t>1</a:t>
            </a: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 new poster</a:t>
            </a:r>
          </a:p>
        </p:txBody>
      </p:sp>
      <p:sp>
        <p:nvSpPr>
          <p:cNvPr id="121" name="Title 1">
            <a:extLst>
              <a:ext uri="{FF2B5EF4-FFF2-40B4-BE49-F238E27FC236}">
                <a16:creationId xmlns:a16="http://schemas.microsoft.com/office/drawing/2014/main" id="{98C4B084-4033-47D5-8240-0F3A7718A5B3}"/>
              </a:ext>
            </a:extLst>
          </p:cNvPr>
          <p:cNvSpPr txBox="1">
            <a:spLocks/>
          </p:cNvSpPr>
          <p:nvPr/>
        </p:nvSpPr>
        <p:spPr>
          <a:xfrm>
            <a:off x="8624795" y="5570109"/>
            <a:ext cx="2818884" cy="43457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a:ln>
                  <a:noFill/>
                </a:ln>
                <a:solidFill>
                  <a:schemeClr val="tx1"/>
                </a:solidFill>
                <a:effectLst/>
                <a:uLnTx/>
                <a:uFillTx/>
                <a:latin typeface="Calibri" panose="020F0502020204030204"/>
                <a:ea typeface="+mj-ea"/>
                <a:cs typeface="+mj-cs"/>
              </a:rPr>
              <a:t>No legislation updates</a:t>
            </a:r>
          </a:p>
        </p:txBody>
      </p:sp>
      <p:sp>
        <p:nvSpPr>
          <p:cNvPr id="122" name="Title 1">
            <a:extLst>
              <a:ext uri="{FF2B5EF4-FFF2-40B4-BE49-F238E27FC236}">
                <a16:creationId xmlns:a16="http://schemas.microsoft.com/office/drawing/2014/main" id="{C9515559-790E-4ED8-A406-E87E24E1FB42}"/>
              </a:ext>
            </a:extLst>
          </p:cNvPr>
          <p:cNvSpPr txBox="1">
            <a:spLocks/>
          </p:cNvSpPr>
          <p:nvPr/>
        </p:nvSpPr>
        <p:spPr>
          <a:xfrm>
            <a:off x="4641173" y="3744128"/>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ea typeface="+mn-ea"/>
                <a:cs typeface="+mn-cs"/>
              </a:rPr>
              <a:t>0</a:t>
            </a:r>
            <a:r>
              <a:rPr kumimoji="0" lang="en-GB" sz="2000" i="0" u="none" strike="noStrike" kern="1200" cap="none" spc="-50" normalizeH="0" baseline="0" noProof="0" dirty="0">
                <a:ln>
                  <a:noFill/>
                </a:ln>
                <a:solidFill>
                  <a:schemeClr val="tx1"/>
                </a:solidFill>
                <a:effectLst/>
                <a:uLnTx/>
                <a:uFillTx/>
                <a:latin typeface="Calibri" panose="020F0502020204030204"/>
                <a:ea typeface="+mn-ea"/>
                <a:cs typeface="+mn-cs"/>
              </a:rPr>
              <a:t> new standards</a:t>
            </a:r>
          </a:p>
        </p:txBody>
      </p:sp>
      <p:pic>
        <p:nvPicPr>
          <p:cNvPr id="90" name="Picture 89">
            <a:hlinkClick r:id="rId10" action="ppaction://hlinksldjump"/>
            <a:extLst>
              <a:ext uri="{FF2B5EF4-FFF2-40B4-BE49-F238E27FC236}">
                <a16:creationId xmlns:a16="http://schemas.microsoft.com/office/drawing/2014/main" id="{3E035F52-7024-4DF8-8C4D-4B443B6457C0}"/>
              </a:ext>
            </a:extLst>
          </p:cNvPr>
          <p:cNvPicPr>
            <a:picLocks noChangeAspect="1"/>
          </p:cNvPicPr>
          <p:nvPr/>
        </p:nvPicPr>
        <p:blipFill>
          <a:blip r:embed="rId11"/>
          <a:stretch>
            <a:fillRect/>
          </a:stretch>
        </p:blipFill>
        <p:spPr>
          <a:xfrm>
            <a:off x="11290478" y="157163"/>
            <a:ext cx="755970" cy="755970"/>
          </a:xfrm>
          <a:prstGeom prst="rect">
            <a:avLst/>
          </a:prstGeom>
        </p:spPr>
      </p:pic>
      <p:sp>
        <p:nvSpPr>
          <p:cNvPr id="91" name="Title 1">
            <a:extLst>
              <a:ext uri="{FF2B5EF4-FFF2-40B4-BE49-F238E27FC236}">
                <a16:creationId xmlns:a16="http://schemas.microsoft.com/office/drawing/2014/main" id="{FB2997D5-BACD-4B7E-9B7C-9FFC0417D121}"/>
              </a:ext>
            </a:extLst>
          </p:cNvPr>
          <p:cNvSpPr txBox="1">
            <a:spLocks/>
          </p:cNvSpPr>
          <p:nvPr/>
        </p:nvSpPr>
        <p:spPr>
          <a:xfrm>
            <a:off x="4641173" y="557010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a:ln>
                  <a:noFill/>
                </a:ln>
                <a:solidFill>
                  <a:schemeClr val="tx1"/>
                </a:solidFill>
                <a:effectLst/>
                <a:uLnTx/>
                <a:uFillTx/>
                <a:latin typeface="Calibri" panose="020F0502020204030204"/>
                <a:ea typeface="+mj-ea"/>
                <a:cs typeface="+mj-cs"/>
              </a:rPr>
              <a:t>0 new standards</a:t>
            </a:r>
          </a:p>
        </p:txBody>
      </p:sp>
      <p:grpSp>
        <p:nvGrpSpPr>
          <p:cNvPr id="69" name="Group 68">
            <a:extLst>
              <a:ext uri="{FF2B5EF4-FFF2-40B4-BE49-F238E27FC236}">
                <a16:creationId xmlns:a16="http://schemas.microsoft.com/office/drawing/2014/main" id="{666F0FE7-0F65-4726-A0B5-A7251EA49FE0}"/>
              </a:ext>
            </a:extLst>
          </p:cNvPr>
          <p:cNvGrpSpPr/>
          <p:nvPr/>
        </p:nvGrpSpPr>
        <p:grpSpPr>
          <a:xfrm>
            <a:off x="9451729" y="4478216"/>
            <a:ext cx="1062000" cy="1062000"/>
            <a:chOff x="8664843" y="2661651"/>
            <a:chExt cx="1062000" cy="1062000"/>
          </a:xfrm>
        </p:grpSpPr>
        <p:sp>
          <p:nvSpPr>
            <p:cNvPr id="93" name="Rectangle: Rounded Corners 92">
              <a:extLst>
                <a:ext uri="{FF2B5EF4-FFF2-40B4-BE49-F238E27FC236}">
                  <a16:creationId xmlns:a16="http://schemas.microsoft.com/office/drawing/2014/main" id="{F299C73C-225A-4EF1-A91A-D2AFC77BD3F8}"/>
                </a:ext>
              </a:extLst>
            </p:cNvPr>
            <p:cNvSpPr/>
            <p:nvPr/>
          </p:nvSpPr>
          <p:spPr>
            <a:xfrm>
              <a:off x="8664843" y="2661651"/>
              <a:ext cx="1062000" cy="1062000"/>
            </a:xfrm>
            <a:prstGeom prst="roundRect">
              <a:avLst>
                <a:gd name="adj" fmla="val 50000"/>
              </a:avLst>
            </a:prstGeom>
            <a:solidFill>
              <a:srgbClr val="E56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1" name="Group 60">
              <a:extLst>
                <a:ext uri="{FF2B5EF4-FFF2-40B4-BE49-F238E27FC236}">
                  <a16:creationId xmlns:a16="http://schemas.microsoft.com/office/drawing/2014/main" id="{4BC4282B-1971-4A79-B556-FF0D5E4457FC}"/>
                </a:ext>
              </a:extLst>
            </p:cNvPr>
            <p:cNvGrpSpPr/>
            <p:nvPr/>
          </p:nvGrpSpPr>
          <p:grpSpPr>
            <a:xfrm>
              <a:off x="8810674" y="2850875"/>
              <a:ext cx="770338" cy="683552"/>
              <a:chOff x="8809837" y="2800956"/>
              <a:chExt cx="770338" cy="683552"/>
            </a:xfrm>
          </p:grpSpPr>
          <p:cxnSp>
            <p:nvCxnSpPr>
              <p:cNvPr id="24" name="Straight Connector 23">
                <a:extLst>
                  <a:ext uri="{FF2B5EF4-FFF2-40B4-BE49-F238E27FC236}">
                    <a16:creationId xmlns:a16="http://schemas.microsoft.com/office/drawing/2014/main" id="{5B56F32E-F315-4428-BF87-9D878C44B834}"/>
                  </a:ext>
                </a:extLst>
              </p:cNvPr>
              <p:cNvCxnSpPr>
                <a:cxnSpLocks/>
              </p:cNvCxnSpPr>
              <p:nvPr/>
            </p:nvCxnSpPr>
            <p:spPr>
              <a:xfrm>
                <a:off x="8873904" y="291300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7380CB3-8E23-43C2-8562-BFCB7474CE2E}"/>
                  </a:ext>
                </a:extLst>
              </p:cNvPr>
              <p:cNvGrpSpPr/>
              <p:nvPr/>
            </p:nvGrpSpPr>
            <p:grpSpPr>
              <a:xfrm>
                <a:off x="8809837" y="2923966"/>
                <a:ext cx="232402" cy="365830"/>
                <a:chOff x="8814599" y="2923966"/>
                <a:chExt cx="232402" cy="365830"/>
              </a:xfrm>
            </p:grpSpPr>
            <p:grpSp>
              <p:nvGrpSpPr>
                <p:cNvPr id="131" name="Group 130">
                  <a:extLst>
                    <a:ext uri="{FF2B5EF4-FFF2-40B4-BE49-F238E27FC236}">
                      <a16:creationId xmlns:a16="http://schemas.microsoft.com/office/drawing/2014/main" id="{46E15737-3BC9-49D2-9B92-20540E65BD2A}"/>
                    </a:ext>
                  </a:extLst>
                </p:cNvPr>
                <p:cNvGrpSpPr/>
                <p:nvPr/>
              </p:nvGrpSpPr>
              <p:grpSpPr>
                <a:xfrm>
                  <a:off x="8855715" y="2923966"/>
                  <a:ext cx="150171" cy="276225"/>
                  <a:chOff x="9384047" y="2929416"/>
                  <a:chExt cx="150171" cy="276225"/>
                </a:xfrm>
              </p:grpSpPr>
              <p:cxnSp>
                <p:nvCxnSpPr>
                  <p:cNvPr id="132" name="Straight Connector 131">
                    <a:extLst>
                      <a:ext uri="{FF2B5EF4-FFF2-40B4-BE49-F238E27FC236}">
                        <a16:creationId xmlns:a16="http://schemas.microsoft.com/office/drawing/2014/main" id="{1935C765-201C-4073-997B-78C99B8C9312}"/>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5D5A4C8-BB00-4EAF-B3B1-29DC244AA29D}"/>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3" name="Arc 32">
                  <a:extLst>
                    <a:ext uri="{FF2B5EF4-FFF2-40B4-BE49-F238E27FC236}">
                      <a16:creationId xmlns:a16="http://schemas.microsoft.com/office/drawing/2014/main" id="{3F9D0457-8A04-466E-B146-75D99B9C9139}"/>
                    </a:ext>
                  </a:extLst>
                </p:cNvPr>
                <p:cNvSpPr/>
                <p:nvPr/>
              </p:nvSpPr>
              <p:spPr>
                <a:xfrm rot="10800000">
                  <a:off x="8814599"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E56542"/>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C04B1701-0903-4C21-8BD9-E6C62663D9D9}"/>
                  </a:ext>
                </a:extLst>
              </p:cNvPr>
              <p:cNvGrpSpPr/>
              <p:nvPr/>
            </p:nvGrpSpPr>
            <p:grpSpPr>
              <a:xfrm>
                <a:off x="9347773" y="2923966"/>
                <a:ext cx="232402" cy="365830"/>
                <a:chOff x="9347773" y="2923966"/>
                <a:chExt cx="232402" cy="365830"/>
              </a:xfrm>
            </p:grpSpPr>
            <p:grpSp>
              <p:nvGrpSpPr>
                <p:cNvPr id="29" name="Group 28">
                  <a:extLst>
                    <a:ext uri="{FF2B5EF4-FFF2-40B4-BE49-F238E27FC236}">
                      <a16:creationId xmlns:a16="http://schemas.microsoft.com/office/drawing/2014/main" id="{F81E866A-B8E7-4A90-8E73-170D0EADE380}"/>
                    </a:ext>
                  </a:extLst>
                </p:cNvPr>
                <p:cNvGrpSpPr/>
                <p:nvPr/>
              </p:nvGrpSpPr>
              <p:grpSpPr>
                <a:xfrm>
                  <a:off x="9388889" y="2923966"/>
                  <a:ext cx="150171" cy="276225"/>
                  <a:chOff x="9384047" y="2929416"/>
                  <a:chExt cx="150171" cy="276225"/>
                </a:xfrm>
              </p:grpSpPr>
              <p:cxnSp>
                <p:nvCxnSpPr>
                  <p:cNvPr id="129" name="Straight Connector 128">
                    <a:extLst>
                      <a:ext uri="{FF2B5EF4-FFF2-40B4-BE49-F238E27FC236}">
                        <a16:creationId xmlns:a16="http://schemas.microsoft.com/office/drawing/2014/main" id="{44BFBD03-BB8C-434B-82DD-34C12BB5298C}"/>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5EA0546-5196-4CB2-98C1-CD290E14ADFC}"/>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134" name="Arc 32">
                  <a:extLst>
                    <a:ext uri="{FF2B5EF4-FFF2-40B4-BE49-F238E27FC236}">
                      <a16:creationId xmlns:a16="http://schemas.microsoft.com/office/drawing/2014/main" id="{946794B6-8FAC-4D11-B9E9-E97C13F7FF7E}"/>
                    </a:ext>
                  </a:extLst>
                </p:cNvPr>
                <p:cNvSpPr/>
                <p:nvPr/>
              </p:nvSpPr>
              <p:spPr>
                <a:xfrm rot="10800000">
                  <a:off x="9347773"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E56542"/>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F22AC88E-EEAA-4EC3-8B46-74DEC1F9516E}"/>
                  </a:ext>
                </a:extLst>
              </p:cNvPr>
              <p:cNvGrpSpPr/>
              <p:nvPr/>
            </p:nvGrpSpPr>
            <p:grpSpPr>
              <a:xfrm>
                <a:off x="9093425" y="2800956"/>
                <a:ext cx="213408" cy="662005"/>
                <a:chOff x="9093425" y="2800956"/>
                <a:chExt cx="213408" cy="662005"/>
              </a:xfrm>
            </p:grpSpPr>
            <p:grpSp>
              <p:nvGrpSpPr>
                <p:cNvPr id="39" name="Group 38">
                  <a:extLst>
                    <a:ext uri="{FF2B5EF4-FFF2-40B4-BE49-F238E27FC236}">
                      <a16:creationId xmlns:a16="http://schemas.microsoft.com/office/drawing/2014/main" id="{5FC86093-61CB-491D-819B-7F055F26E649}"/>
                    </a:ext>
                  </a:extLst>
                </p:cNvPr>
                <p:cNvGrpSpPr/>
                <p:nvPr/>
              </p:nvGrpSpPr>
              <p:grpSpPr>
                <a:xfrm>
                  <a:off x="9093425" y="2800956"/>
                  <a:ext cx="213408" cy="662005"/>
                  <a:chOff x="9093425" y="2800956"/>
                  <a:chExt cx="213408" cy="662005"/>
                </a:xfrm>
              </p:grpSpPr>
              <p:cxnSp>
                <p:nvCxnSpPr>
                  <p:cNvPr id="128" name="Straight Connector 127">
                    <a:extLst>
                      <a:ext uri="{FF2B5EF4-FFF2-40B4-BE49-F238E27FC236}">
                        <a16:creationId xmlns:a16="http://schemas.microsoft.com/office/drawing/2014/main" id="{15BBE93C-7B0C-4A5C-ACC7-4685CB7CF4A3}"/>
                      </a:ext>
                    </a:extLst>
                  </p:cNvPr>
                  <p:cNvCxnSpPr>
                    <a:cxnSpLocks/>
                  </p:cNvCxnSpPr>
                  <p:nvPr/>
                </p:nvCxnSpPr>
                <p:spPr>
                  <a:xfrm rot="5400000">
                    <a:off x="8877951" y="312236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EA12535-F8FD-44E9-A08A-195227A2C4F2}"/>
                      </a:ext>
                    </a:extLst>
                  </p:cNvPr>
                  <p:cNvCxnSpPr>
                    <a:cxnSpLocks/>
                  </p:cNvCxnSpPr>
                  <p:nvPr/>
                </p:nvCxnSpPr>
                <p:spPr>
                  <a:xfrm>
                    <a:off x="9093425" y="3462961"/>
                    <a:ext cx="213408"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4A290393-E204-4DD2-804F-51D6A7C62006}"/>
                    </a:ext>
                  </a:extLst>
                </p:cNvPr>
                <p:cNvSpPr/>
                <p:nvPr/>
              </p:nvSpPr>
              <p:spPr>
                <a:xfrm>
                  <a:off x="9149894" y="2859450"/>
                  <a:ext cx="100471" cy="104694"/>
                </a:xfrm>
                <a:prstGeom prst="ellipse">
                  <a:avLst/>
                </a:prstGeom>
                <a:solidFill>
                  <a:srgbClr val="E5654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6" name="Straight Connector 135">
                <a:extLst>
                  <a:ext uri="{FF2B5EF4-FFF2-40B4-BE49-F238E27FC236}">
                    <a16:creationId xmlns:a16="http://schemas.microsoft.com/office/drawing/2014/main" id="{F9D6BF90-55DA-4A55-BD8E-FF8574F09754}"/>
                  </a:ext>
                </a:extLst>
              </p:cNvPr>
              <p:cNvCxnSpPr>
                <a:cxnSpLocks/>
              </p:cNvCxnSpPr>
              <p:nvPr/>
            </p:nvCxnSpPr>
            <p:spPr>
              <a:xfrm>
                <a:off x="8969154" y="3484508"/>
                <a:ext cx="457200"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grpSp>
      <p:sp>
        <p:nvSpPr>
          <p:cNvPr id="63" name="Title 1">
            <a:extLst>
              <a:ext uri="{FF2B5EF4-FFF2-40B4-BE49-F238E27FC236}">
                <a16:creationId xmlns:a16="http://schemas.microsoft.com/office/drawing/2014/main" id="{71F23D2A-BDD8-490C-A3CF-96D5D264E8AB}"/>
              </a:ext>
            </a:extLst>
          </p:cNvPr>
          <p:cNvSpPr txBox="1">
            <a:spLocks/>
          </p:cNvSpPr>
          <p:nvPr/>
        </p:nvSpPr>
        <p:spPr>
          <a:xfrm>
            <a:off x="22285" y="5570109"/>
            <a:ext cx="2818884" cy="95515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spc="-50" dirty="0">
                <a:solidFill>
                  <a:srgbClr val="C00000"/>
                </a:solidFill>
                <a:latin typeface="Calibri" panose="020F0502020204030204"/>
              </a:rPr>
              <a:t>2 new standards</a:t>
            </a:r>
          </a:p>
        </p:txBody>
      </p:sp>
      <p:sp>
        <p:nvSpPr>
          <p:cNvPr id="60" name="Oval 59">
            <a:hlinkClick r:id="rId12" action="ppaction://hlinksldjump" highlightClick="1"/>
            <a:extLst>
              <a:ext uri="{FF2B5EF4-FFF2-40B4-BE49-F238E27FC236}">
                <a16:creationId xmlns:a16="http://schemas.microsoft.com/office/drawing/2014/main" id="{D29CC999-4DBC-4AEB-8EA4-9B687548D432}"/>
              </a:ext>
            </a:extLst>
          </p:cNvPr>
          <p:cNvSpPr/>
          <p:nvPr/>
        </p:nvSpPr>
        <p:spPr>
          <a:xfrm>
            <a:off x="9442729" y="2673517"/>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highlight>
                <a:srgbClr val="FF0000"/>
              </a:highlight>
              <a:uLnTx/>
              <a:uFillTx/>
              <a:latin typeface="Calibri" panose="020F0502020204030204"/>
              <a:ea typeface="+mn-ea"/>
              <a:cs typeface="+mn-cs"/>
            </a:endParaRPr>
          </a:p>
        </p:txBody>
      </p:sp>
      <p:sp>
        <p:nvSpPr>
          <p:cNvPr id="72" name="Title 1">
            <a:extLst>
              <a:ext uri="{FF2B5EF4-FFF2-40B4-BE49-F238E27FC236}">
                <a16:creationId xmlns:a16="http://schemas.microsoft.com/office/drawing/2014/main" id="{22A9E43F-7060-4A3E-93FE-E6612D7A3BF4}"/>
              </a:ext>
            </a:extLst>
          </p:cNvPr>
          <p:cNvSpPr txBox="1">
            <a:spLocks/>
          </p:cNvSpPr>
          <p:nvPr/>
        </p:nvSpPr>
        <p:spPr>
          <a:xfrm>
            <a:off x="8745902" y="199909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a:ln>
                  <a:noFill/>
                </a:ln>
                <a:solidFill>
                  <a:schemeClr val="tx1"/>
                </a:solidFill>
                <a:effectLst/>
                <a:uLnTx/>
                <a:uFillTx/>
                <a:latin typeface="Calibri" panose="020F0502020204030204"/>
                <a:ea typeface="+mj-ea"/>
                <a:cs typeface="+mj-cs"/>
              </a:rPr>
              <a:t>0 new standards </a:t>
            </a:r>
          </a:p>
        </p:txBody>
      </p:sp>
      <p:sp>
        <p:nvSpPr>
          <p:cNvPr id="62" name="Oval 61">
            <a:hlinkClick r:id="rId13" action="ppaction://hlinksldjump" highlightClick="1"/>
            <a:extLst>
              <a:ext uri="{FF2B5EF4-FFF2-40B4-BE49-F238E27FC236}">
                <a16:creationId xmlns:a16="http://schemas.microsoft.com/office/drawing/2014/main" id="{8765D7BD-8F08-497E-8E5F-A8EC8B4EACBD}"/>
              </a:ext>
            </a:extLst>
          </p:cNvPr>
          <p:cNvSpPr/>
          <p:nvPr/>
        </p:nvSpPr>
        <p:spPr>
          <a:xfrm>
            <a:off x="5347800" y="917170"/>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Oval 63">
            <a:hlinkClick r:id="rId14" action="ppaction://hlinksldjump" highlightClick="1"/>
            <a:extLst>
              <a:ext uri="{FF2B5EF4-FFF2-40B4-BE49-F238E27FC236}">
                <a16:creationId xmlns:a16="http://schemas.microsoft.com/office/drawing/2014/main" id="{676921C2-FF2B-40D8-82CE-83305912B493}"/>
              </a:ext>
            </a:extLst>
          </p:cNvPr>
          <p:cNvSpPr/>
          <p:nvPr/>
        </p:nvSpPr>
        <p:spPr>
          <a:xfrm>
            <a:off x="896084" y="4487826"/>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0" name="Picture 69">
            <a:hlinkClick r:id="" action="ppaction://hlinkshowjump?jump=endshow"/>
            <a:extLst>
              <a:ext uri="{FF2B5EF4-FFF2-40B4-BE49-F238E27FC236}">
                <a16:creationId xmlns:a16="http://schemas.microsoft.com/office/drawing/2014/main" id="{12E929D0-5418-4571-B52C-23A97D94BE5E}"/>
              </a:ext>
            </a:extLst>
          </p:cNvPr>
          <p:cNvPicPr>
            <a:picLocks noChangeAspect="1"/>
          </p:cNvPicPr>
          <p:nvPr/>
        </p:nvPicPr>
        <p:blipFill>
          <a:blip r:embed="rId15"/>
          <a:stretch>
            <a:fillRect/>
          </a:stretch>
        </p:blipFill>
        <p:spPr>
          <a:xfrm>
            <a:off x="11326448" y="6016808"/>
            <a:ext cx="720000" cy="692039"/>
          </a:xfrm>
          <a:prstGeom prst="rect">
            <a:avLst/>
          </a:prstGeom>
        </p:spPr>
      </p:pic>
      <p:sp>
        <p:nvSpPr>
          <p:cNvPr id="5" name="Rectangle: Rounded Corners 4">
            <a:hlinkClick r:id="" action="ppaction://noaction" highlightClick="1"/>
            <a:extLst>
              <a:ext uri="{FF2B5EF4-FFF2-40B4-BE49-F238E27FC236}">
                <a16:creationId xmlns:a16="http://schemas.microsoft.com/office/drawing/2014/main" id="{D8B01DD5-5E57-C8AD-83AD-A6C32AB4447D}"/>
              </a:ext>
            </a:extLst>
          </p:cNvPr>
          <p:cNvSpPr/>
          <p:nvPr/>
        </p:nvSpPr>
        <p:spPr>
          <a:xfrm>
            <a:off x="2402723" y="74350"/>
            <a:ext cx="7386554" cy="720000"/>
          </a:xfrm>
          <a:prstGeom prst="roundRect">
            <a:avLst>
              <a:gd name="adj" fmla="val 27679"/>
            </a:avLst>
          </a:prstGeom>
          <a:solidFill>
            <a:srgbClr val="A89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AAC2CEAB-FE16-FA4E-5E17-B6817E798CC4}"/>
              </a:ext>
            </a:extLst>
          </p:cNvPr>
          <p:cNvSpPr txBox="1">
            <a:spLocks/>
          </p:cNvSpPr>
          <p:nvPr/>
        </p:nvSpPr>
        <p:spPr>
          <a:xfrm>
            <a:off x="3087120" y="44467"/>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Changes in the June 2023 Standards Update  </a:t>
            </a:r>
          </a:p>
        </p:txBody>
      </p:sp>
      <p:sp>
        <p:nvSpPr>
          <p:cNvPr id="6" name="Oval 5">
            <a:hlinkClick r:id="rId16" action="ppaction://hlinksldjump" highlightClick="1"/>
            <a:extLst>
              <a:ext uri="{FF2B5EF4-FFF2-40B4-BE49-F238E27FC236}">
                <a16:creationId xmlns:a16="http://schemas.microsoft.com/office/drawing/2014/main" id="{5C1E1FBA-D9B3-3742-7493-F0BFA646419B}"/>
              </a:ext>
            </a:extLst>
          </p:cNvPr>
          <p:cNvSpPr/>
          <p:nvPr/>
        </p:nvSpPr>
        <p:spPr>
          <a:xfrm>
            <a:off x="912285" y="2654811"/>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hlinkClick r:id="rId13" action="ppaction://hlinksldjump" highlightClick="1"/>
            <a:extLst>
              <a:ext uri="{FF2B5EF4-FFF2-40B4-BE49-F238E27FC236}">
                <a16:creationId xmlns:a16="http://schemas.microsoft.com/office/drawing/2014/main" id="{5A2B1D8A-C8A7-1210-3D76-998FB318BC84}"/>
              </a:ext>
            </a:extLst>
          </p:cNvPr>
          <p:cNvSpPr/>
          <p:nvPr/>
        </p:nvSpPr>
        <p:spPr>
          <a:xfrm>
            <a:off x="5347343" y="916713"/>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02468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heel(1)">
                                      <p:cBhvr>
                                        <p:cTn id="7" dur="2000"/>
                                        <p:tgtEl>
                                          <p:spTgt spid="6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heel(1)">
                                      <p:cBhvr>
                                        <p:cTn id="10" dur="2000"/>
                                        <p:tgtEl>
                                          <p:spTgt spid="6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heel(1)">
                                      <p:cBhvr>
                                        <p:cTn id="13" dur="2000"/>
                                        <p:tgtEl>
                                          <p:spTgt spid="6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hlinkClick r:id="rId3" action="ppaction://hlinksldjump" highlightClick="1"/>
            <a:extLst>
              <a:ext uri="{FF2B5EF4-FFF2-40B4-BE49-F238E27FC236}">
                <a16:creationId xmlns:a16="http://schemas.microsoft.com/office/drawing/2014/main" id="{24592447-56E8-9F04-BB2B-F670029CA0A7}"/>
              </a:ext>
            </a:extLst>
          </p:cNvPr>
          <p:cNvSpPr/>
          <p:nvPr/>
        </p:nvSpPr>
        <p:spPr>
          <a:xfrm>
            <a:off x="1073188" y="1451011"/>
            <a:ext cx="10055745"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RIS-8250-RST Issue 2 - Management of Safety Related Rail Vehicle Defects</a:t>
            </a:r>
          </a:p>
        </p:txBody>
      </p:sp>
      <p:pic>
        <p:nvPicPr>
          <p:cNvPr id="16" name="Picture 15">
            <a:extLst>
              <a:ext uri="{FF2B5EF4-FFF2-40B4-BE49-F238E27FC236}">
                <a16:creationId xmlns:a16="http://schemas.microsoft.com/office/drawing/2014/main" id="{459997AD-6DF7-44F0-A359-858916CC550D}"/>
              </a:ext>
            </a:extLst>
          </p:cNvPr>
          <p:cNvPicPr>
            <a:picLocks noChangeAspect="1"/>
          </p:cNvPicPr>
          <p:nvPr/>
        </p:nvPicPr>
        <p:blipFill>
          <a:blip r:embed="rId4"/>
          <a:stretch>
            <a:fillRect/>
          </a:stretch>
        </p:blipFill>
        <p:spPr>
          <a:xfrm>
            <a:off x="267883" y="563010"/>
            <a:ext cx="720000" cy="720000"/>
          </a:xfrm>
          <a:prstGeom prst="rect">
            <a:avLst/>
          </a:prstGeom>
        </p:spPr>
      </p:pic>
      <p:sp>
        <p:nvSpPr>
          <p:cNvPr id="96" name="Rectangle: Rounded Corners 95">
            <a:hlinkClick r:id="rId5"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34448A"/>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Four</a:t>
            </a:r>
            <a:r>
              <a:rPr kumimoji="0" lang="en-GB" sz="1800" b="0" i="0" u="none" strike="noStrike" kern="1200" cap="none" normalizeH="0" noProof="0" dirty="0">
                <a:ln>
                  <a:noFill/>
                </a:ln>
                <a:solidFill>
                  <a:prstClr val="white"/>
                </a:solidFill>
                <a:effectLst/>
                <a:uLnTx/>
                <a:uFillTx/>
                <a:latin typeface="Calibri" panose="020F0502020204030204"/>
                <a:ea typeface="+mn-ea"/>
                <a:cs typeface="+mn-cs"/>
              </a:rPr>
              <a:t> Rolling Stock standards have been updated in the June 2023 Standards catalogue. </a:t>
            </a:r>
          </a:p>
        </p:txBody>
      </p:sp>
      <p:pic>
        <p:nvPicPr>
          <p:cNvPr id="13" name="Picture 12">
            <a:hlinkClick r:id="rId6"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7"/>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June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8"/>
          <a:stretch>
            <a:fillRect/>
          </a:stretch>
        </p:blipFill>
        <p:spPr>
          <a:xfrm>
            <a:off x="89371" y="6016808"/>
            <a:ext cx="720000" cy="692039"/>
          </a:xfrm>
          <a:prstGeom prst="rect">
            <a:avLst/>
          </a:prstGeom>
        </p:spPr>
      </p:pic>
      <p:sp>
        <p:nvSpPr>
          <p:cNvPr id="15" name="Title 1">
            <a:extLst>
              <a:ext uri="{FF2B5EF4-FFF2-40B4-BE49-F238E27FC236}">
                <a16:creationId xmlns:a16="http://schemas.microsoft.com/office/drawing/2014/main" id="{0722A038-6C2F-4E9D-AA72-0B194804F51E}"/>
              </a:ext>
            </a:extLst>
          </p:cNvPr>
          <p:cNvSpPr txBox="1">
            <a:spLocks/>
          </p:cNvSpPr>
          <p:nvPr/>
        </p:nvSpPr>
        <p:spPr>
          <a:xfrm>
            <a:off x="2360539" y="4881071"/>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p>
        </p:txBody>
      </p:sp>
      <p:sp>
        <p:nvSpPr>
          <p:cNvPr id="25" name="Rectangle: Rounded Corners 24">
            <a:hlinkClick r:id="rId9" action="ppaction://hlinksldjump" highlightClick="1"/>
            <a:extLst>
              <a:ext uri="{FF2B5EF4-FFF2-40B4-BE49-F238E27FC236}">
                <a16:creationId xmlns:a16="http://schemas.microsoft.com/office/drawing/2014/main" id="{C8702F2A-A48E-4539-7BA4-05732C1302E9}"/>
              </a:ext>
            </a:extLst>
          </p:cNvPr>
          <p:cNvSpPr/>
          <p:nvPr/>
        </p:nvSpPr>
        <p:spPr>
          <a:xfrm>
            <a:off x="1068127" y="3234776"/>
            <a:ext cx="10055745"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GMGN2696 Issue 1 - Passenger seat comfort</a:t>
            </a:r>
          </a:p>
        </p:txBody>
      </p:sp>
      <p:sp>
        <p:nvSpPr>
          <p:cNvPr id="27" name="Rectangle: Rounded Corners 26">
            <a:hlinkClick r:id="rId10" action="ppaction://hlinksldjump" highlightClick="1"/>
            <a:extLst>
              <a:ext uri="{FF2B5EF4-FFF2-40B4-BE49-F238E27FC236}">
                <a16:creationId xmlns:a16="http://schemas.microsoft.com/office/drawing/2014/main" id="{6678E16F-4E09-8C53-3878-00D57995A1FC}"/>
              </a:ext>
            </a:extLst>
          </p:cNvPr>
          <p:cNvSpPr/>
          <p:nvPr/>
        </p:nvSpPr>
        <p:spPr>
          <a:xfrm>
            <a:off x="1073188" y="4100668"/>
            <a:ext cx="10055745"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rPr>
              <a:t>RIS-2714-RST Issue 1 - Axle bearing condition monitoring </a:t>
            </a:r>
          </a:p>
        </p:txBody>
      </p:sp>
      <p:pic>
        <p:nvPicPr>
          <p:cNvPr id="29" name="Picture 28">
            <a:hlinkClick r:id="" action="ppaction://hlinkshowjump?jump=nextslide"/>
            <a:extLst>
              <a:ext uri="{FF2B5EF4-FFF2-40B4-BE49-F238E27FC236}">
                <a16:creationId xmlns:a16="http://schemas.microsoft.com/office/drawing/2014/main" id="{584BAF73-957D-4755-6AE3-76244165A170}"/>
              </a:ext>
            </a:extLst>
          </p:cNvPr>
          <p:cNvPicPr>
            <a:picLocks noChangeAspect="1"/>
          </p:cNvPicPr>
          <p:nvPr/>
        </p:nvPicPr>
        <p:blipFill>
          <a:blip r:embed="rId11"/>
          <a:stretch>
            <a:fillRect/>
          </a:stretch>
        </p:blipFill>
        <p:spPr>
          <a:xfrm>
            <a:off x="11290478" y="6016808"/>
            <a:ext cx="756000" cy="756000"/>
          </a:xfrm>
          <a:prstGeom prst="rect">
            <a:avLst/>
          </a:prstGeom>
        </p:spPr>
      </p:pic>
      <p:pic>
        <p:nvPicPr>
          <p:cNvPr id="30" name="Picture 29">
            <a:extLst>
              <a:ext uri="{FF2B5EF4-FFF2-40B4-BE49-F238E27FC236}">
                <a16:creationId xmlns:a16="http://schemas.microsoft.com/office/drawing/2014/main" id="{EEEB7E2D-1411-6691-4F3A-CF688CC7730F}"/>
              </a:ext>
            </a:extLst>
          </p:cNvPr>
          <p:cNvPicPr>
            <a:picLocks noChangeAspect="1"/>
          </p:cNvPicPr>
          <p:nvPr/>
        </p:nvPicPr>
        <p:blipFill>
          <a:blip r:embed="rId11">
            <a:alphaModFix amt="20000"/>
          </a:blip>
          <a:stretch>
            <a:fillRect/>
          </a:stretch>
        </p:blipFill>
        <p:spPr>
          <a:xfrm flipH="1">
            <a:off x="10372933" y="6016808"/>
            <a:ext cx="756000" cy="756000"/>
          </a:xfrm>
          <a:prstGeom prst="rect">
            <a:avLst/>
          </a:prstGeom>
        </p:spPr>
      </p:pic>
      <p:sp>
        <p:nvSpPr>
          <p:cNvPr id="2" name="Rectangle: Rounded Corners 1">
            <a:hlinkClick r:id="rId3" action="ppaction://hlinksldjump" highlightClick="1"/>
            <a:extLst>
              <a:ext uri="{FF2B5EF4-FFF2-40B4-BE49-F238E27FC236}">
                <a16:creationId xmlns:a16="http://schemas.microsoft.com/office/drawing/2014/main" id="{1B0F1C31-30EB-D834-79C9-11B12E878E09}"/>
              </a:ext>
            </a:extLst>
          </p:cNvPr>
          <p:cNvSpPr/>
          <p:nvPr/>
        </p:nvSpPr>
        <p:spPr>
          <a:xfrm>
            <a:off x="1068127" y="2320540"/>
            <a:ext cx="10055745"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Form RT8250 Issue 4 - Management of Safety Related Rail Vehicle Defects</a:t>
            </a:r>
          </a:p>
        </p:txBody>
      </p:sp>
      <p:pic>
        <p:nvPicPr>
          <p:cNvPr id="11" name="Picture 10">
            <a:hlinkClick r:id="rId3" action="ppaction://hlinksldjump"/>
            <a:extLst>
              <a:ext uri="{FF2B5EF4-FFF2-40B4-BE49-F238E27FC236}">
                <a16:creationId xmlns:a16="http://schemas.microsoft.com/office/drawing/2014/main" id="{288218FB-57C4-A61B-987D-0205EAA36975}"/>
              </a:ext>
            </a:extLst>
          </p:cNvPr>
          <p:cNvPicPr>
            <a:picLocks noChangeAspect="1"/>
          </p:cNvPicPr>
          <p:nvPr/>
        </p:nvPicPr>
        <p:blipFill>
          <a:blip r:embed="rId12">
            <a:biLevel thresh="75000"/>
          </a:blip>
          <a:stretch>
            <a:fillRect/>
          </a:stretch>
        </p:blipFill>
        <p:spPr>
          <a:xfrm>
            <a:off x="10628681" y="1433026"/>
            <a:ext cx="755970" cy="755970"/>
          </a:xfrm>
          <a:prstGeom prst="rect">
            <a:avLst/>
          </a:prstGeom>
        </p:spPr>
      </p:pic>
      <p:pic>
        <p:nvPicPr>
          <p:cNvPr id="12" name="Picture 11">
            <a:hlinkClick r:id="rId3" action="ppaction://hlinksldjump"/>
            <a:extLst>
              <a:ext uri="{FF2B5EF4-FFF2-40B4-BE49-F238E27FC236}">
                <a16:creationId xmlns:a16="http://schemas.microsoft.com/office/drawing/2014/main" id="{99458FF2-E8F0-8053-131C-7923B3A2ACDE}"/>
              </a:ext>
            </a:extLst>
          </p:cNvPr>
          <p:cNvPicPr>
            <a:picLocks noChangeAspect="1"/>
          </p:cNvPicPr>
          <p:nvPr/>
        </p:nvPicPr>
        <p:blipFill>
          <a:blip r:embed="rId12">
            <a:biLevel thresh="75000"/>
          </a:blip>
          <a:stretch>
            <a:fillRect/>
          </a:stretch>
        </p:blipFill>
        <p:spPr>
          <a:xfrm>
            <a:off x="10628681" y="2315916"/>
            <a:ext cx="755970" cy="755970"/>
          </a:xfrm>
          <a:prstGeom prst="rect">
            <a:avLst/>
          </a:prstGeom>
        </p:spPr>
      </p:pic>
      <p:pic>
        <p:nvPicPr>
          <p:cNvPr id="17" name="Picture 16">
            <a:hlinkClick r:id="rId9" action="ppaction://hlinksldjump"/>
            <a:extLst>
              <a:ext uri="{FF2B5EF4-FFF2-40B4-BE49-F238E27FC236}">
                <a16:creationId xmlns:a16="http://schemas.microsoft.com/office/drawing/2014/main" id="{326F6C9F-4D36-FA95-DF1E-0BDE1EEFA98A}"/>
              </a:ext>
            </a:extLst>
          </p:cNvPr>
          <p:cNvPicPr>
            <a:picLocks noChangeAspect="1"/>
          </p:cNvPicPr>
          <p:nvPr/>
        </p:nvPicPr>
        <p:blipFill>
          <a:blip r:embed="rId12">
            <a:biLevel thresh="75000"/>
          </a:blip>
          <a:stretch>
            <a:fillRect/>
          </a:stretch>
        </p:blipFill>
        <p:spPr>
          <a:xfrm>
            <a:off x="10652848" y="3198806"/>
            <a:ext cx="755970" cy="755970"/>
          </a:xfrm>
          <a:prstGeom prst="rect">
            <a:avLst/>
          </a:prstGeom>
        </p:spPr>
      </p:pic>
      <p:pic>
        <p:nvPicPr>
          <p:cNvPr id="18" name="Picture 17">
            <a:hlinkClick r:id="rId10" action="ppaction://hlinksldjump"/>
            <a:extLst>
              <a:ext uri="{FF2B5EF4-FFF2-40B4-BE49-F238E27FC236}">
                <a16:creationId xmlns:a16="http://schemas.microsoft.com/office/drawing/2014/main" id="{91F1E08C-AEE7-9BB2-0D2D-55CC5A43E037}"/>
              </a:ext>
            </a:extLst>
          </p:cNvPr>
          <p:cNvPicPr>
            <a:picLocks noChangeAspect="1"/>
          </p:cNvPicPr>
          <p:nvPr/>
        </p:nvPicPr>
        <p:blipFill>
          <a:blip r:embed="rId12">
            <a:biLevel thresh="75000"/>
          </a:blip>
          <a:stretch>
            <a:fillRect/>
          </a:stretch>
        </p:blipFill>
        <p:spPr>
          <a:xfrm>
            <a:off x="10652848" y="4078699"/>
            <a:ext cx="755970" cy="755970"/>
          </a:xfrm>
          <a:prstGeom prst="rect">
            <a:avLst/>
          </a:prstGeom>
        </p:spPr>
      </p:pic>
      <p:sp>
        <p:nvSpPr>
          <p:cNvPr id="3" name="Rectangle: Rounded Corners 2">
            <a:hlinkClick r:id="rId10" action="ppaction://hlinksldjump" highlightClick="1"/>
            <a:extLst>
              <a:ext uri="{FF2B5EF4-FFF2-40B4-BE49-F238E27FC236}">
                <a16:creationId xmlns:a16="http://schemas.microsoft.com/office/drawing/2014/main" id="{3FCF36C7-9C1A-953C-7540-320F211063CC}"/>
              </a:ext>
            </a:extLst>
          </p:cNvPr>
          <p:cNvSpPr/>
          <p:nvPr/>
        </p:nvSpPr>
        <p:spPr>
          <a:xfrm>
            <a:off x="1068127" y="4114669"/>
            <a:ext cx="10055745"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rPr>
              <a:t>RIS-2714-RST Issue 1 - Axle bearing condition monitoring </a:t>
            </a:r>
          </a:p>
        </p:txBody>
      </p:sp>
    </p:spTree>
    <p:extLst>
      <p:ext uri="{BB962C8B-B14F-4D97-AF65-F5344CB8AC3E}">
        <p14:creationId xmlns:p14="http://schemas.microsoft.com/office/powerpoint/2010/main" val="151900624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hlinkClick r:id="rId3" highlightClick="1"/>
            <a:extLst>
              <a:ext uri="{FF2B5EF4-FFF2-40B4-BE49-F238E27FC236}">
                <a16:creationId xmlns:a16="http://schemas.microsoft.com/office/drawing/2014/main" id="{24592447-56E8-9F04-BB2B-F670029CA0A7}"/>
              </a:ext>
            </a:extLst>
          </p:cNvPr>
          <p:cNvSpPr/>
          <p:nvPr/>
        </p:nvSpPr>
        <p:spPr>
          <a:xfrm>
            <a:off x="1073188" y="1483643"/>
            <a:ext cx="9961257"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8988" marR="0" lvl="0" indent="-2058988"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GMRT2100 </a:t>
            </a:r>
            <a:r>
              <a:rPr lang="en-GB" dirty="0">
                <a:solidFill>
                  <a:prstClr val="black"/>
                </a:solidFill>
                <a:latin typeface="Calibri" panose="020F0502020204030204"/>
              </a:rPr>
              <a:t>Issue 6.2 - Rail Vehicle Structures and Passive Safety (changes section A.13.2 – forces</a:t>
            </a:r>
            <a:br>
              <a:rPr lang="en-GB" dirty="0">
                <a:solidFill>
                  <a:prstClr val="black"/>
                </a:solidFill>
                <a:latin typeface="Calibri" panose="020F0502020204030204"/>
              </a:rPr>
            </a:br>
            <a:r>
              <a:rPr lang="en-GB" dirty="0">
                <a:solidFill>
                  <a:prstClr val="black"/>
                </a:solidFill>
                <a:latin typeface="Calibri" panose="020F0502020204030204"/>
              </a:rPr>
              <a:t>that tables should withstand without permanent deformation)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459997AD-6DF7-44F0-A359-858916CC550D}"/>
              </a:ext>
            </a:extLst>
          </p:cNvPr>
          <p:cNvPicPr>
            <a:picLocks noChangeAspect="1"/>
          </p:cNvPicPr>
          <p:nvPr/>
        </p:nvPicPr>
        <p:blipFill>
          <a:blip r:embed="rId4"/>
          <a:stretch>
            <a:fillRect/>
          </a:stretch>
        </p:blipFill>
        <p:spPr>
          <a:xfrm>
            <a:off x="267883" y="563010"/>
            <a:ext cx="720000" cy="720000"/>
          </a:xfrm>
          <a:prstGeom prst="rect">
            <a:avLst/>
          </a:prstGeom>
        </p:spPr>
      </p:pic>
      <p:sp>
        <p:nvSpPr>
          <p:cNvPr id="96" name="Rectangle: Rounded Corners 95">
            <a:hlinkClick r:id="rId5"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34448A"/>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Two Rolling Stock standards have had a point release</a:t>
            </a:r>
            <a:r>
              <a:rPr kumimoji="0" lang="en-GB" sz="1800" b="0" i="0" u="none" strike="noStrike" kern="1200" cap="none" normalizeH="0" noProof="0" dirty="0">
                <a:ln>
                  <a:noFill/>
                </a:ln>
                <a:solidFill>
                  <a:prstClr val="white"/>
                </a:solidFill>
                <a:effectLst/>
                <a:uLnTx/>
                <a:uFillTx/>
                <a:latin typeface="Calibri" panose="020F0502020204030204"/>
                <a:ea typeface="+mn-ea"/>
                <a:cs typeface="+mn-cs"/>
              </a:rPr>
              <a:t> updated in the June 2023 standards catalogue. </a:t>
            </a:r>
          </a:p>
        </p:txBody>
      </p:sp>
      <p:pic>
        <p:nvPicPr>
          <p:cNvPr id="13" name="Picture 12">
            <a:hlinkClick r:id="rId6"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7"/>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June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8"/>
          <a:stretch>
            <a:fillRect/>
          </a:stretch>
        </p:blipFill>
        <p:spPr>
          <a:xfrm>
            <a:off x="89371" y="6016808"/>
            <a:ext cx="720000" cy="692039"/>
          </a:xfrm>
          <a:prstGeom prst="rect">
            <a:avLst/>
          </a:prstGeom>
        </p:spPr>
      </p:pic>
      <p:pic>
        <p:nvPicPr>
          <p:cNvPr id="21" name="Picture 20">
            <a:hlinkClick r:id="rId3"/>
            <a:extLst>
              <a:ext uri="{FF2B5EF4-FFF2-40B4-BE49-F238E27FC236}">
                <a16:creationId xmlns:a16="http://schemas.microsoft.com/office/drawing/2014/main" id="{E4CF2742-3D22-3728-5789-A789056DDBB8}"/>
              </a:ext>
            </a:extLst>
          </p:cNvPr>
          <p:cNvPicPr>
            <a:picLocks noChangeAspect="1"/>
          </p:cNvPicPr>
          <p:nvPr/>
        </p:nvPicPr>
        <p:blipFill>
          <a:blip r:embed="rId9"/>
          <a:stretch>
            <a:fillRect/>
          </a:stretch>
        </p:blipFill>
        <p:spPr>
          <a:xfrm>
            <a:off x="10534508" y="1483643"/>
            <a:ext cx="755970" cy="755970"/>
          </a:xfrm>
          <a:prstGeom prst="rect">
            <a:avLst/>
          </a:prstGeom>
        </p:spPr>
      </p:pic>
      <p:sp>
        <p:nvSpPr>
          <p:cNvPr id="24" name="Title 1">
            <a:extLst>
              <a:ext uri="{FF2B5EF4-FFF2-40B4-BE49-F238E27FC236}">
                <a16:creationId xmlns:a16="http://schemas.microsoft.com/office/drawing/2014/main" id="{6C9E710C-3580-89BD-0D04-66F7EC18429F}"/>
              </a:ext>
            </a:extLst>
          </p:cNvPr>
          <p:cNvSpPr txBox="1">
            <a:spLocks/>
          </p:cNvSpPr>
          <p:nvPr/>
        </p:nvSpPr>
        <p:spPr>
          <a:xfrm>
            <a:off x="2119259" y="321423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link icon to go to the standard on the RSSB website</a:t>
            </a:r>
          </a:p>
        </p:txBody>
      </p:sp>
      <p:sp>
        <p:nvSpPr>
          <p:cNvPr id="25" name="Rectangle: Rounded Corners 24">
            <a:hlinkClick r:id="rId10" highlightClick="1"/>
            <a:extLst>
              <a:ext uri="{FF2B5EF4-FFF2-40B4-BE49-F238E27FC236}">
                <a16:creationId xmlns:a16="http://schemas.microsoft.com/office/drawing/2014/main" id="{C8702F2A-A48E-4539-7BA4-05732C1302E9}"/>
              </a:ext>
            </a:extLst>
          </p:cNvPr>
          <p:cNvSpPr/>
          <p:nvPr/>
        </p:nvSpPr>
        <p:spPr>
          <a:xfrm>
            <a:off x="1073188" y="2366924"/>
            <a:ext cx="9961257"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0" marR="0" lvl="0" indent="-2152650" algn="l" defTabSz="914400" rtl="0" eaLnBrk="1" fontAlgn="auto" latinLnBrk="0" hangingPunct="1">
              <a:lnSpc>
                <a:spcPct val="100000"/>
              </a:lnSpc>
              <a:spcBef>
                <a:spcPts val="0"/>
              </a:spcBef>
              <a:spcAft>
                <a:spcPts val="0"/>
              </a:spcAft>
              <a:buClrTx/>
              <a:buSzTx/>
              <a:buFontTx/>
              <a:buNone/>
              <a:tabLst/>
              <a:defRPr/>
            </a:pPr>
            <a:r>
              <a:rPr lang="en-GB" spc="-50" dirty="0">
                <a:solidFill>
                  <a:prstClr val="black"/>
                </a:solidFill>
                <a:latin typeface="Calibri" panose="020F0502020204030204"/>
              </a:rPr>
              <a:t>RIS-2770-RST Issue 1.1 -  Movement of Continental Wagons on the GB Network </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(updated to align it to </a:t>
            </a:r>
            <a:b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current UK legislation -TSIs now NTSNs and additional guidance on COTIF added)</a:t>
            </a:r>
          </a:p>
        </p:txBody>
      </p:sp>
      <p:pic>
        <p:nvPicPr>
          <p:cNvPr id="26" name="Picture 25">
            <a:hlinkClick r:id="rId10"/>
            <a:extLst>
              <a:ext uri="{FF2B5EF4-FFF2-40B4-BE49-F238E27FC236}">
                <a16:creationId xmlns:a16="http://schemas.microsoft.com/office/drawing/2014/main" id="{A5A9C296-7A37-E143-1334-B1E30B59BD75}"/>
              </a:ext>
            </a:extLst>
          </p:cNvPr>
          <p:cNvPicPr>
            <a:picLocks noChangeAspect="1"/>
          </p:cNvPicPr>
          <p:nvPr/>
        </p:nvPicPr>
        <p:blipFill>
          <a:blip r:embed="rId9"/>
          <a:stretch>
            <a:fillRect/>
          </a:stretch>
        </p:blipFill>
        <p:spPr>
          <a:xfrm>
            <a:off x="10534508" y="2330954"/>
            <a:ext cx="755970" cy="755970"/>
          </a:xfrm>
          <a:prstGeom prst="rect">
            <a:avLst/>
          </a:prstGeom>
        </p:spPr>
      </p:pic>
      <p:pic>
        <p:nvPicPr>
          <p:cNvPr id="6" name="Picture 5">
            <a:hlinkClick r:id="" action="ppaction://hlinkshowjump?jump=previousslide"/>
            <a:extLst>
              <a:ext uri="{FF2B5EF4-FFF2-40B4-BE49-F238E27FC236}">
                <a16:creationId xmlns:a16="http://schemas.microsoft.com/office/drawing/2014/main" id="{DB338F77-57FB-A636-F97C-BE975D756754}"/>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3" name="Picture 2">
            <a:hlinkClick r:id="" action="ppaction://hlinkshowjump?jump=nextslide"/>
            <a:extLst>
              <a:ext uri="{FF2B5EF4-FFF2-40B4-BE49-F238E27FC236}">
                <a16:creationId xmlns:a16="http://schemas.microsoft.com/office/drawing/2014/main" id="{1496E9B2-7ED8-C362-5AEE-C930C3270426}"/>
              </a:ext>
            </a:extLst>
          </p:cNvPr>
          <p:cNvPicPr>
            <a:picLocks noChangeAspect="1"/>
          </p:cNvPicPr>
          <p:nvPr/>
        </p:nvPicPr>
        <p:blipFill>
          <a:blip r:embed="rId11"/>
          <a:stretch>
            <a:fillRect/>
          </a:stretch>
        </p:blipFill>
        <p:spPr>
          <a:xfrm>
            <a:off x="11290478" y="6016808"/>
            <a:ext cx="756000" cy="756000"/>
          </a:xfrm>
          <a:prstGeom prst="rect">
            <a:avLst/>
          </a:prstGeom>
        </p:spPr>
      </p:pic>
    </p:spTree>
    <p:extLst>
      <p:ext uri="{BB962C8B-B14F-4D97-AF65-F5344CB8AC3E}">
        <p14:creationId xmlns:p14="http://schemas.microsoft.com/office/powerpoint/2010/main" val="288789790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59997AD-6DF7-44F0-A359-858916CC550D}"/>
              </a:ext>
            </a:extLst>
          </p:cNvPr>
          <p:cNvPicPr>
            <a:picLocks noChangeAspect="1"/>
          </p:cNvPicPr>
          <p:nvPr/>
        </p:nvPicPr>
        <p:blipFill>
          <a:blip r:embed="rId3"/>
          <a:stretch>
            <a:fillRect/>
          </a:stretch>
        </p:blipFill>
        <p:spPr>
          <a:xfrm>
            <a:off x="267883" y="563010"/>
            <a:ext cx="720000" cy="720000"/>
          </a:xfrm>
          <a:prstGeom prst="rect">
            <a:avLst/>
          </a:prstGeom>
        </p:spPr>
      </p:pic>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34448A"/>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defRPr/>
            </a:pPr>
            <a:endParaRPr kumimoji="0" lang="en-GB" sz="1800" b="0" i="0" u="none" strike="noStrike" kern="1200" cap="none" normalizeH="0" noProof="0" dirty="0">
              <a:ln>
                <a:noFill/>
              </a:ln>
              <a:effectLst/>
              <a:uLnTx/>
              <a:uFillTx/>
              <a:latin typeface="Calibri" panose="020F0502020204030204"/>
              <a:ea typeface="+mn-ea"/>
              <a:cs typeface="+mn-cs"/>
            </a:endParaRPr>
          </a:p>
          <a:p>
            <a:pPr>
              <a:defRPr/>
            </a:pPr>
            <a:r>
              <a:rPr kumimoji="0" lang="en-GB" sz="1800" b="0" i="0" u="none" strike="noStrike" kern="1200" cap="none" normalizeH="0" noProof="0" dirty="0">
                <a:ln>
                  <a:noFill/>
                </a:ln>
                <a:effectLst/>
                <a:uLnTx/>
                <a:uFillTx/>
                <a:latin typeface="Calibri" panose="020F0502020204030204"/>
                <a:ea typeface="+mn-ea"/>
                <a:cs typeface="+mn-cs"/>
              </a:rPr>
              <a:t>Four Rolling Stock technical </a:t>
            </a:r>
            <a:r>
              <a:rPr lang="en-GB" dirty="0">
                <a:latin typeface="Calibri" panose="020F0502020204030204"/>
              </a:rPr>
              <a:t>n</a:t>
            </a:r>
            <a:r>
              <a:rPr kumimoji="0" lang="en-GB" sz="1800" b="0" i="0" u="none" strike="noStrike" kern="1200" cap="none" normalizeH="0" noProof="0" dirty="0" err="1">
                <a:ln>
                  <a:noFill/>
                </a:ln>
                <a:effectLst/>
                <a:uLnTx/>
                <a:uFillTx/>
                <a:latin typeface="Calibri" panose="020F0502020204030204"/>
                <a:ea typeface="+mn-ea"/>
                <a:cs typeface="+mn-cs"/>
              </a:rPr>
              <a:t>otes</a:t>
            </a:r>
            <a:r>
              <a:rPr kumimoji="0" lang="en-GB" sz="1800" b="0" i="0" u="none" strike="noStrike" kern="1200" cap="none" normalizeH="0" noProof="0" dirty="0">
                <a:ln>
                  <a:noFill/>
                </a:ln>
                <a:effectLst/>
                <a:uLnTx/>
                <a:uFillTx/>
                <a:latin typeface="Calibri" panose="020F0502020204030204"/>
                <a:ea typeface="+mn-ea"/>
                <a:cs typeface="+mn-cs"/>
              </a:rPr>
              <a:t> have been published since </a:t>
            </a:r>
            <a:r>
              <a:rPr lang="en-GB" dirty="0">
                <a:latin typeface="Calibri" panose="020F0502020204030204"/>
              </a:rPr>
              <a:t>March 2023 </a:t>
            </a:r>
            <a:endParaRPr kumimoji="0" lang="en-GB" sz="1800" b="0" i="0" u="none" strike="noStrike" kern="1200" cap="none" normalizeH="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normalizeH="0" noProof="0" dirty="0">
              <a:ln>
                <a:noFill/>
              </a:ln>
              <a:solidFill>
                <a:prstClr val="white"/>
              </a:solidFill>
              <a:effectLst/>
              <a:uLnTx/>
              <a:uFillTx/>
              <a:latin typeface="Calibri" panose="020F0502020204030204"/>
              <a:ea typeface="+mn-ea"/>
              <a:cs typeface="+mn-cs"/>
            </a:endParaRPr>
          </a:p>
        </p:txBody>
      </p:sp>
      <p:pic>
        <p:nvPicPr>
          <p:cNvPr id="13" name="Picture 12">
            <a:hlinkClick r:id="rId5"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6"/>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June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7"/>
          <a:stretch>
            <a:fillRect/>
          </a:stretch>
        </p:blipFill>
        <p:spPr>
          <a:xfrm>
            <a:off x="89371" y="6016808"/>
            <a:ext cx="720000" cy="692039"/>
          </a:xfrm>
          <a:prstGeom prst="rect">
            <a:avLst/>
          </a:prstGeom>
        </p:spPr>
      </p:pic>
      <p:pic>
        <p:nvPicPr>
          <p:cNvPr id="6" name="Picture 5">
            <a:hlinkClick r:id="" action="ppaction://hlinkshowjump?jump=previousslide"/>
            <a:extLst>
              <a:ext uri="{FF2B5EF4-FFF2-40B4-BE49-F238E27FC236}">
                <a16:creationId xmlns:a16="http://schemas.microsoft.com/office/drawing/2014/main" id="{DB338F77-57FB-A636-F97C-BE975D756754}"/>
              </a:ext>
            </a:extLst>
          </p:cNvPr>
          <p:cNvPicPr>
            <a:picLocks noChangeAspect="1"/>
          </p:cNvPicPr>
          <p:nvPr/>
        </p:nvPicPr>
        <p:blipFill>
          <a:blip r:embed="rId8"/>
          <a:stretch>
            <a:fillRect/>
          </a:stretch>
        </p:blipFill>
        <p:spPr>
          <a:xfrm flipH="1">
            <a:off x="10372933" y="6016808"/>
            <a:ext cx="756000" cy="756000"/>
          </a:xfrm>
          <a:prstGeom prst="rect">
            <a:avLst/>
          </a:prstGeom>
        </p:spPr>
      </p:pic>
      <p:pic>
        <p:nvPicPr>
          <p:cNvPr id="7" name="Picture 6">
            <a:extLst>
              <a:ext uri="{FF2B5EF4-FFF2-40B4-BE49-F238E27FC236}">
                <a16:creationId xmlns:a16="http://schemas.microsoft.com/office/drawing/2014/main" id="{75F69499-672D-98DD-8EE5-589AC42A1F11}"/>
              </a:ext>
            </a:extLst>
          </p:cNvPr>
          <p:cNvPicPr>
            <a:picLocks noChangeAspect="1"/>
          </p:cNvPicPr>
          <p:nvPr/>
        </p:nvPicPr>
        <p:blipFill>
          <a:blip r:embed="rId8">
            <a:alphaModFix amt="20000"/>
          </a:blip>
          <a:stretch>
            <a:fillRect/>
          </a:stretch>
        </p:blipFill>
        <p:spPr>
          <a:xfrm>
            <a:off x="11290478" y="6016808"/>
            <a:ext cx="756000" cy="756000"/>
          </a:xfrm>
          <a:prstGeom prst="rect">
            <a:avLst/>
          </a:prstGeom>
        </p:spPr>
      </p:pic>
      <p:sp>
        <p:nvSpPr>
          <p:cNvPr id="22" name="Rectangle: Rounded Corners 21">
            <a:hlinkClick r:id="rId9" highlightClick="1"/>
            <a:extLst>
              <a:ext uri="{FF2B5EF4-FFF2-40B4-BE49-F238E27FC236}">
                <a16:creationId xmlns:a16="http://schemas.microsoft.com/office/drawing/2014/main" id="{DD24E013-C13B-5C89-CD8F-86C630024628}"/>
              </a:ext>
            </a:extLst>
          </p:cNvPr>
          <p:cNvSpPr/>
          <p:nvPr/>
        </p:nvSpPr>
        <p:spPr>
          <a:xfrm>
            <a:off x="1053723" y="1484197"/>
            <a:ext cx="9961257"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TN103 Issue 1 - Freight coupler loads</a:t>
            </a:r>
          </a:p>
        </p:txBody>
      </p:sp>
      <p:sp>
        <p:nvSpPr>
          <p:cNvPr id="23" name="Rectangle: Rounded Corners 22">
            <a:hlinkClick r:id="rId10" highlightClick="1"/>
            <a:extLst>
              <a:ext uri="{FF2B5EF4-FFF2-40B4-BE49-F238E27FC236}">
                <a16:creationId xmlns:a16="http://schemas.microsoft.com/office/drawing/2014/main" id="{9CA4FC9C-4C3E-9FB5-B468-DF1F4F038EF8}"/>
              </a:ext>
            </a:extLst>
          </p:cNvPr>
          <p:cNvSpPr/>
          <p:nvPr/>
        </p:nvSpPr>
        <p:spPr>
          <a:xfrm>
            <a:off x="1053723" y="3420190"/>
            <a:ext cx="9961257" cy="697412"/>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TN105 Issue 1 - Management and reporting of adverse events  </a:t>
            </a:r>
          </a:p>
        </p:txBody>
      </p:sp>
      <p:pic>
        <p:nvPicPr>
          <p:cNvPr id="25" name="Picture 24">
            <a:hlinkClick r:id="rId9"/>
            <a:extLst>
              <a:ext uri="{FF2B5EF4-FFF2-40B4-BE49-F238E27FC236}">
                <a16:creationId xmlns:a16="http://schemas.microsoft.com/office/drawing/2014/main" id="{D62CD1F1-0F84-49CF-D5F0-EAB26CAD5306}"/>
              </a:ext>
            </a:extLst>
          </p:cNvPr>
          <p:cNvPicPr>
            <a:picLocks noChangeAspect="1"/>
          </p:cNvPicPr>
          <p:nvPr/>
        </p:nvPicPr>
        <p:blipFill>
          <a:blip r:embed="rId11"/>
          <a:stretch>
            <a:fillRect/>
          </a:stretch>
        </p:blipFill>
        <p:spPr>
          <a:xfrm>
            <a:off x="10534508" y="1483643"/>
            <a:ext cx="755970" cy="755970"/>
          </a:xfrm>
          <a:prstGeom prst="rect">
            <a:avLst/>
          </a:prstGeom>
        </p:spPr>
      </p:pic>
      <p:pic>
        <p:nvPicPr>
          <p:cNvPr id="27" name="Picture 26">
            <a:hlinkClick r:id="rId10"/>
            <a:extLst>
              <a:ext uri="{FF2B5EF4-FFF2-40B4-BE49-F238E27FC236}">
                <a16:creationId xmlns:a16="http://schemas.microsoft.com/office/drawing/2014/main" id="{D4F6189D-AA40-B0BB-8DF4-F28F1E168F29}"/>
              </a:ext>
            </a:extLst>
          </p:cNvPr>
          <p:cNvPicPr>
            <a:picLocks noChangeAspect="1"/>
          </p:cNvPicPr>
          <p:nvPr/>
        </p:nvPicPr>
        <p:blipFill>
          <a:blip r:embed="rId11"/>
          <a:stretch>
            <a:fillRect/>
          </a:stretch>
        </p:blipFill>
        <p:spPr>
          <a:xfrm>
            <a:off x="10534508" y="3384220"/>
            <a:ext cx="755970" cy="755970"/>
          </a:xfrm>
          <a:prstGeom prst="rect">
            <a:avLst/>
          </a:prstGeom>
        </p:spPr>
      </p:pic>
      <p:sp>
        <p:nvSpPr>
          <p:cNvPr id="28" name="Rectangle: Rounded Corners 27">
            <a:hlinkClick r:id="rId12" highlightClick="1"/>
            <a:extLst>
              <a:ext uri="{FF2B5EF4-FFF2-40B4-BE49-F238E27FC236}">
                <a16:creationId xmlns:a16="http://schemas.microsoft.com/office/drawing/2014/main" id="{5C5A1929-F1E7-FFB5-CD20-74A0A3D2CDB5}"/>
              </a:ext>
            </a:extLst>
          </p:cNvPr>
          <p:cNvSpPr/>
          <p:nvPr/>
        </p:nvSpPr>
        <p:spPr>
          <a:xfrm>
            <a:off x="1053723" y="4341376"/>
            <a:ext cx="9961257"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dirty="0">
              <a:solidFill>
                <a:prstClr val="black"/>
              </a:solidFill>
              <a:latin typeface="Calibri" panose="020F0502020204030204"/>
            </a:endParaRPr>
          </a:p>
          <a:p>
            <a:pPr>
              <a:defRPr/>
            </a:pPr>
            <a:r>
              <a:rPr lang="en-GB" dirty="0">
                <a:solidFill>
                  <a:prstClr val="black"/>
                </a:solidFill>
                <a:latin typeface="Calibri" panose="020F0502020204030204"/>
              </a:rPr>
              <a:t>TN109 Issue 1 - </a:t>
            </a:r>
            <a:r>
              <a:rPr lang="en-GB" b="0" i="0" dirty="0">
                <a:solidFill>
                  <a:srgbClr val="000000"/>
                </a:solidFill>
                <a:effectLst/>
                <a:latin typeface="brutal-type"/>
              </a:rPr>
              <a:t>Fire-related properties of batteries</a:t>
            </a:r>
            <a:r>
              <a:rPr lang="en-GB" dirty="0">
                <a:solidFill>
                  <a:prstClr val="black"/>
                </a:solidFill>
                <a:latin typeface="Calibri" panose="020F0502020204030204"/>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Picture 28">
            <a:hlinkClick r:id="rId12"/>
            <a:extLst>
              <a:ext uri="{FF2B5EF4-FFF2-40B4-BE49-F238E27FC236}">
                <a16:creationId xmlns:a16="http://schemas.microsoft.com/office/drawing/2014/main" id="{92921561-9D2B-3E0E-0855-E50F52E964D4}"/>
              </a:ext>
            </a:extLst>
          </p:cNvPr>
          <p:cNvPicPr>
            <a:picLocks noChangeAspect="1"/>
          </p:cNvPicPr>
          <p:nvPr/>
        </p:nvPicPr>
        <p:blipFill>
          <a:blip r:embed="rId11"/>
          <a:stretch>
            <a:fillRect/>
          </a:stretch>
        </p:blipFill>
        <p:spPr>
          <a:xfrm>
            <a:off x="10534508" y="4305406"/>
            <a:ext cx="755970" cy="755970"/>
          </a:xfrm>
          <a:prstGeom prst="rect">
            <a:avLst/>
          </a:prstGeom>
        </p:spPr>
      </p:pic>
      <p:sp>
        <p:nvSpPr>
          <p:cNvPr id="30" name="Rectangle: Rounded Corners 29">
            <a:hlinkClick r:id="rId13" highlightClick="1"/>
            <a:extLst>
              <a:ext uri="{FF2B5EF4-FFF2-40B4-BE49-F238E27FC236}">
                <a16:creationId xmlns:a16="http://schemas.microsoft.com/office/drawing/2014/main" id="{68C76CF8-A23F-B1C1-A856-E77AC556A0C1}"/>
              </a:ext>
            </a:extLst>
          </p:cNvPr>
          <p:cNvSpPr/>
          <p:nvPr/>
        </p:nvSpPr>
        <p:spPr>
          <a:xfrm>
            <a:off x="1053723" y="2451917"/>
            <a:ext cx="9961257" cy="697412"/>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TN104 Issue 1 </a:t>
            </a:r>
            <a:r>
              <a:rPr lang="en-GB" dirty="0">
                <a:solidFill>
                  <a:prstClr val="black"/>
                </a:solidFill>
                <a:latin typeface="Calibri" panose="020F0502020204030204"/>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Engineering change (software and firmware)</a:t>
            </a:r>
          </a:p>
        </p:txBody>
      </p:sp>
      <p:pic>
        <p:nvPicPr>
          <p:cNvPr id="31" name="Picture 30">
            <a:hlinkClick r:id="rId13"/>
            <a:extLst>
              <a:ext uri="{FF2B5EF4-FFF2-40B4-BE49-F238E27FC236}">
                <a16:creationId xmlns:a16="http://schemas.microsoft.com/office/drawing/2014/main" id="{47757366-9E9B-C2EE-776B-BBF9BE2C0C47}"/>
              </a:ext>
            </a:extLst>
          </p:cNvPr>
          <p:cNvPicPr>
            <a:picLocks noChangeAspect="1"/>
          </p:cNvPicPr>
          <p:nvPr/>
        </p:nvPicPr>
        <p:blipFill>
          <a:blip r:embed="rId11"/>
          <a:stretch>
            <a:fillRect/>
          </a:stretch>
        </p:blipFill>
        <p:spPr>
          <a:xfrm>
            <a:off x="10534508" y="2415947"/>
            <a:ext cx="755970" cy="755970"/>
          </a:xfrm>
          <a:prstGeom prst="rect">
            <a:avLst/>
          </a:prstGeom>
        </p:spPr>
      </p:pic>
    </p:spTree>
    <p:extLst>
      <p:ext uri="{BB962C8B-B14F-4D97-AF65-F5344CB8AC3E}">
        <p14:creationId xmlns:p14="http://schemas.microsoft.com/office/powerpoint/2010/main" val="285641797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0B67698-4559-4FCE-9A27-8033E50EE5BD}"/>
              </a:ext>
            </a:extLst>
          </p:cNvPr>
          <p:cNvPicPr>
            <a:picLocks noChangeAspect="1"/>
          </p:cNvPicPr>
          <p:nvPr/>
        </p:nvPicPr>
        <p:blipFill>
          <a:blip r:embed="rId3"/>
          <a:stretch>
            <a:fillRect/>
          </a:stretch>
        </p:blipFill>
        <p:spPr>
          <a:xfrm>
            <a:off x="267883" y="554876"/>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RIS-8250-RST Issue 2 - Management of Safety Related Rail Vehicle Defects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0" marR="0" lvl="0" indent="0" algn="l" defTabSz="914400" rtl="0" eaLnBrk="1" fontAlgn="auto" latinLnBrk="0" hangingPunct="1">
              <a:spcBef>
                <a:spcPts val="0"/>
              </a:spcBef>
              <a:spcAft>
                <a:spcPts val="600"/>
              </a:spcAft>
              <a:buClrTx/>
              <a:buSzTx/>
              <a:buFontTx/>
              <a:buNone/>
              <a:tabLst/>
              <a:defRPr/>
            </a:pPr>
            <a:r>
              <a:rPr kumimoji="0" lang="en-GB" b="1" i="0" u="none" strike="noStrike" kern="1200" cap="none" spc="-50" normalizeH="0" noProof="0" dirty="0">
                <a:ln>
                  <a:noFill/>
                </a:ln>
                <a:solidFill>
                  <a:schemeClr val="tx1"/>
                </a:solidFill>
                <a:effectLst/>
                <a:uLnTx/>
                <a:uFillTx/>
                <a:ea typeface="+mn-ea"/>
                <a:cs typeface="+mn-cs"/>
              </a:rPr>
              <a:t>Overview – </a:t>
            </a:r>
            <a:r>
              <a:rPr lang="en-GB" b="0" i="0" spc="-50" dirty="0">
                <a:solidFill>
                  <a:schemeClr val="tx1"/>
                </a:solidFill>
                <a:effectLst/>
              </a:rPr>
              <a:t>RIS-8250-RST Issue 2 - </a:t>
            </a:r>
            <a:r>
              <a:rPr lang="en-GB" b="0" i="1" spc="-50" dirty="0">
                <a:solidFill>
                  <a:schemeClr val="tx1"/>
                </a:solidFill>
                <a:effectLst/>
              </a:rPr>
              <a:t>Management of Safety-Related Rail Vehicle Defects</a:t>
            </a:r>
            <a:r>
              <a:rPr lang="en-GB" b="0" i="0" spc="-50" dirty="0">
                <a:solidFill>
                  <a:schemeClr val="tx1"/>
                </a:solidFill>
                <a:effectLst/>
              </a:rPr>
              <a:t>, sets out what Railway Undertakings (RUs), infrastructure managers (IMs) and entities in charge of maintenance (ECMs) need to do to meet their legal responsibilities for reporting defects, including raising National Incident Reports (NIRs), using NIR-Online, and what to do in the (unlikely) event that the online system is unavailable. It also describes the actions necessary for other railway organisations who may raise or receive NIRs. </a:t>
            </a:r>
          </a:p>
          <a:p>
            <a:pPr marL="0" marR="0" lvl="0" indent="0" algn="l" defTabSz="914400" rtl="0" eaLnBrk="1" fontAlgn="auto" latinLnBrk="0" hangingPunct="1">
              <a:spcBef>
                <a:spcPts val="0"/>
              </a:spcBef>
              <a:spcAft>
                <a:spcPts val="600"/>
              </a:spcAft>
              <a:buClrTx/>
              <a:buSzTx/>
              <a:buFontTx/>
              <a:buNone/>
              <a:tabLst/>
              <a:defRPr/>
            </a:pPr>
            <a:r>
              <a:rPr lang="en-GB" spc="-50" dirty="0">
                <a:solidFill>
                  <a:schemeClr val="tx1"/>
                </a:solidFill>
              </a:rPr>
              <a:t>Form </a:t>
            </a:r>
            <a:r>
              <a:rPr kumimoji="0" lang="en-GB" i="0" u="none" strike="noStrike" kern="1200" cap="none" spc="-50" normalizeH="0" noProof="0" dirty="0">
                <a:ln>
                  <a:noFill/>
                </a:ln>
                <a:solidFill>
                  <a:schemeClr val="tx1"/>
                </a:solidFill>
                <a:effectLst/>
                <a:uLnTx/>
                <a:uFillTx/>
                <a:ea typeface="+mn-ea"/>
                <a:cs typeface="+mn-cs"/>
                <a:hlinkClick r:id="rId5"/>
              </a:rPr>
              <a:t>RT8250 Issue 4 - Management of Safety Related Rail Vehicle Defects</a:t>
            </a:r>
            <a:r>
              <a:rPr kumimoji="0" lang="en-GB" i="0" u="none" strike="noStrike" kern="1200" cap="none" spc="-50" normalizeH="0" noProof="0" dirty="0">
                <a:ln>
                  <a:noFill/>
                </a:ln>
                <a:solidFill>
                  <a:schemeClr val="tx1"/>
                </a:solidFill>
                <a:effectLst/>
                <a:uLnTx/>
                <a:uFillTx/>
                <a:ea typeface="+mn-ea"/>
                <a:cs typeface="+mn-cs"/>
              </a:rPr>
              <a:t>, referenced in the RIS, has also been updated. </a:t>
            </a:r>
          </a:p>
          <a:p>
            <a:pPr algn="l" rtl="0" fontAlgn="base"/>
            <a:r>
              <a:rPr kumimoji="0" lang="en-GB" i="0" u="none" strike="noStrike" kern="1200" cap="none" spc="-50" normalizeH="0" noProof="0" dirty="0">
                <a:ln>
                  <a:noFill/>
                </a:ln>
                <a:solidFill>
                  <a:schemeClr val="tx1"/>
                </a:solidFill>
                <a:effectLst/>
                <a:uLnTx/>
                <a:uFillTx/>
                <a:ea typeface="+mn-ea"/>
                <a:cs typeface="+mn-cs"/>
              </a:rPr>
              <a:t>Issue 2 has been updated to align it with the current legislation. It has incorporated the contents of the two  published amendments made to issue 1, by adding additional rationale and guidance. This helps the users to understand what they need to do and why. Issue 2 also includes new guidance on reporting of software and cyber security related issues. </a:t>
            </a:r>
          </a:p>
          <a:p>
            <a:pPr algn="l" rtl="0" fontAlgn="base"/>
            <a:endParaRPr kumimoji="0" lang="en-GB" sz="600" b="1" i="0" u="none" strike="noStrike" kern="1200" cap="none" spc="-50" normalizeH="0" noProof="0" dirty="0">
              <a:ln>
                <a:noFill/>
              </a:ln>
              <a:solidFill>
                <a:schemeClr val="tx1"/>
              </a:solidFill>
              <a:effectLst/>
              <a:uLnTx/>
              <a:uFillTx/>
              <a:ea typeface="+mn-ea"/>
              <a:cs typeface="+mn-cs"/>
            </a:endParaRPr>
          </a:p>
          <a:p>
            <a:pPr algn="l" rtl="0" fontAlgn="base"/>
            <a:r>
              <a:rPr kumimoji="0" lang="en-GB" b="1" i="0" u="none" strike="noStrike" kern="1200" cap="none" spc="-50" normalizeH="0" noProof="0" dirty="0">
                <a:ln>
                  <a:noFill/>
                </a:ln>
                <a:solidFill>
                  <a:schemeClr val="tx1"/>
                </a:solidFill>
                <a:effectLst/>
                <a:uLnTx/>
                <a:uFillTx/>
                <a:ea typeface="+mn-ea"/>
                <a:cs typeface="+mn-cs"/>
              </a:rPr>
              <a:t>Benefits –  </a:t>
            </a:r>
            <a:r>
              <a:rPr lang="en-GB" b="0" i="0" spc="-50" dirty="0">
                <a:solidFill>
                  <a:schemeClr val="tx1"/>
                </a:solidFill>
                <a:effectLst/>
              </a:rPr>
              <a:t>The revised RIS makes it much clearer as to who can raise NIRs and the timescales involved. The RIS is supported by a separate flowchart (in TN-105) which helps users to understand which reporting system to use in which circumstances. It is expected that this improved guidance will bring benefits to rail system reliability and customer perception, as well as helping users meet their legal requirements. </a:t>
            </a:r>
          </a:p>
          <a:p>
            <a:pPr marL="0" marR="0" lvl="0" indent="0" algn="l" defTabSz="914400" rtl="0" eaLnBrk="1" fontAlgn="auto" latinLnBrk="0" hangingPunct="1">
              <a:spcBef>
                <a:spcPts val="0"/>
              </a:spcBef>
              <a:spcAft>
                <a:spcPts val="600"/>
              </a:spcAft>
              <a:buClrTx/>
              <a:buSzTx/>
              <a:buFontTx/>
              <a:buNone/>
              <a:tabLst/>
              <a:defRPr/>
            </a:pPr>
            <a:endParaRPr kumimoji="0" lang="en-GB" sz="600" b="1" i="0" u="none" strike="noStrike" kern="1200" cap="none" spc="-50" normalizeH="0" dirty="0">
              <a:ln>
                <a:noFill/>
              </a:ln>
              <a:solidFill>
                <a:schemeClr val="tx1"/>
              </a:solidFill>
              <a:effectLst/>
              <a:uLnTx/>
              <a:uFillTx/>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kumimoji="0" lang="en-GB" b="1" i="0" u="none" strike="noStrike" kern="1200" cap="none" spc="-50" normalizeH="0" noProof="0" dirty="0">
                <a:ln>
                  <a:noFill/>
                </a:ln>
                <a:solidFill>
                  <a:schemeClr val="tx1"/>
                </a:solidFill>
                <a:effectLst/>
                <a:uLnTx/>
                <a:uFillTx/>
                <a:ea typeface="+mn-ea"/>
                <a:cs typeface="+mn-cs"/>
              </a:rPr>
              <a:t>Audience – </a:t>
            </a:r>
            <a:r>
              <a:rPr kumimoji="0" lang="en-GB" i="0" u="none" strike="noStrike" kern="1200" cap="none" spc="-50" normalizeH="0" noProof="0" dirty="0">
                <a:ln>
                  <a:noFill/>
                </a:ln>
                <a:solidFill>
                  <a:schemeClr val="tx1"/>
                </a:solidFill>
                <a:effectLst/>
                <a:uLnTx/>
                <a:uFillTx/>
                <a:ea typeface="+mn-ea"/>
                <a:cs typeface="+mn-cs"/>
              </a:rPr>
              <a:t>Th</a:t>
            </a:r>
            <a:r>
              <a:rPr lang="en-GB" i="0" spc="-50" dirty="0">
                <a:solidFill>
                  <a:schemeClr val="tx1"/>
                </a:solidFill>
                <a:effectLst/>
              </a:rPr>
              <a:t>e</a:t>
            </a:r>
            <a:r>
              <a:rPr lang="en-GB" b="0" i="0" spc="-50" dirty="0">
                <a:solidFill>
                  <a:schemeClr val="tx1"/>
                </a:solidFill>
                <a:effectLst/>
              </a:rPr>
              <a:t> revised guidance in the RIS, together with the supporting Technical Note, will benefit RUs, owners, and maintainers of rail vehicles (including plant), IMs, and others in the supply chain. </a:t>
            </a:r>
            <a:endParaRPr kumimoji="0" lang="en-GB" i="0" u="none" strike="noStrike" kern="1200" cap="none" spc="-50" normalizeH="0" noProof="0" dirty="0">
              <a:ln>
                <a:noFill/>
              </a:ln>
              <a:solidFill>
                <a:schemeClr val="tx1"/>
              </a:solidFill>
              <a:effectLst/>
              <a:uLnTx/>
              <a:uFillTx/>
              <a:ea typeface="+mn-ea"/>
              <a:cs typeface="+mn-cs"/>
            </a:endParaRPr>
          </a:p>
        </p:txBody>
      </p:sp>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June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algn="ctr"/>
              <a:r>
                <a:rPr lang="en-GB" sz="1600" b="1"/>
                <a:t>RU</a:t>
              </a:r>
            </a:p>
          </p:txBody>
        </p:sp>
      </p:grpSp>
      <p:grpSp>
        <p:nvGrpSpPr>
          <p:cNvPr id="9" name="Group 8">
            <a:extLst>
              <a:ext uri="{FF2B5EF4-FFF2-40B4-BE49-F238E27FC236}">
                <a16:creationId xmlns:a16="http://schemas.microsoft.com/office/drawing/2014/main" id="{BA84F7DA-8DB3-4FDF-8B6D-A026FCABC733}"/>
              </a:ext>
            </a:extLst>
          </p:cNvPr>
          <p:cNvGrpSpPr/>
          <p:nvPr/>
        </p:nvGrpSpPr>
        <p:grpSpPr>
          <a:xfrm>
            <a:off x="251878" y="3007926"/>
            <a:ext cx="779880" cy="774627"/>
            <a:chOff x="251878" y="2923587"/>
            <a:chExt cx="779880" cy="774627"/>
          </a:xfrm>
        </p:grpSpPr>
        <p:grpSp>
          <p:nvGrpSpPr>
            <p:cNvPr id="260" name="Group 259">
              <a:extLst>
                <a:ext uri="{FF2B5EF4-FFF2-40B4-BE49-F238E27FC236}">
                  <a16:creationId xmlns:a16="http://schemas.microsoft.com/office/drawing/2014/main" id="{61E6EB95-B6CD-4A41-9BD2-03327D4208C1}"/>
                </a:ext>
              </a:extLst>
            </p:cNvPr>
            <p:cNvGrpSpPr/>
            <p:nvPr/>
          </p:nvGrpSpPr>
          <p:grpSpPr>
            <a:xfrm>
              <a:off x="251878" y="2978214"/>
              <a:ext cx="779880" cy="720000"/>
              <a:chOff x="268980" y="2222339"/>
              <a:chExt cx="779880" cy="720000"/>
            </a:xfrm>
          </p:grpSpPr>
          <p:sp>
            <p:nvSpPr>
              <p:cNvPr id="261" name="Rectangle: Rounded Corners 260">
                <a:extLst>
                  <a:ext uri="{FF2B5EF4-FFF2-40B4-BE49-F238E27FC236}">
                    <a16:creationId xmlns:a16="http://schemas.microsoft.com/office/drawing/2014/main" id="{A9110771-4C24-496F-A573-D31A1E763136}"/>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TextBox 262">
                <a:extLst>
                  <a:ext uri="{FF2B5EF4-FFF2-40B4-BE49-F238E27FC236}">
                    <a16:creationId xmlns:a16="http://schemas.microsoft.com/office/drawing/2014/main" id="{0C770B16-6604-4FAE-B1B0-730F1D4F075D}"/>
                  </a:ext>
                </a:extLst>
              </p:cNvPr>
              <p:cNvSpPr txBox="1"/>
              <p:nvPr/>
            </p:nvSpPr>
            <p:spPr>
              <a:xfrm>
                <a:off x="268980" y="2570507"/>
                <a:ext cx="779880" cy="338554"/>
              </a:xfrm>
              <a:prstGeom prst="rect">
                <a:avLst/>
              </a:prstGeom>
              <a:noFill/>
            </p:spPr>
            <p:txBody>
              <a:bodyPr wrap="square" rtlCol="0">
                <a:spAutoFit/>
              </a:bodyPr>
              <a:lstStyle/>
              <a:p>
                <a:pPr algn="ctr"/>
                <a:r>
                  <a:rPr lang="en-GB" sz="1600" b="1" spc="-50"/>
                  <a:t>ROSCO</a:t>
                </a:r>
              </a:p>
            </p:txBody>
          </p:sp>
        </p:grpSp>
        <p:pic>
          <p:nvPicPr>
            <p:cNvPr id="8" name="Picture 7">
              <a:extLst>
                <a:ext uri="{FF2B5EF4-FFF2-40B4-BE49-F238E27FC236}">
                  <a16:creationId xmlns:a16="http://schemas.microsoft.com/office/drawing/2014/main" id="{7FE2C7B6-FE2A-4088-8026-07168C6B52FF}"/>
                </a:ext>
              </a:extLst>
            </p:cNvPr>
            <p:cNvPicPr>
              <a:picLocks noChangeAspect="1"/>
            </p:cNvPicPr>
            <p:nvPr/>
          </p:nvPicPr>
          <p:blipFill>
            <a:blip r:embed="rId11"/>
            <a:stretch>
              <a:fillRect/>
            </a:stretch>
          </p:blipFill>
          <p:spPr>
            <a:xfrm>
              <a:off x="382957" y="2923587"/>
              <a:ext cx="590803" cy="544985"/>
            </a:xfrm>
            <a:prstGeom prst="rect">
              <a:avLst/>
            </a:prstGeom>
          </p:spPr>
        </p:pic>
      </p:grpSp>
      <p:grpSp>
        <p:nvGrpSpPr>
          <p:cNvPr id="4" name="Group 3">
            <a:extLst>
              <a:ext uri="{FF2B5EF4-FFF2-40B4-BE49-F238E27FC236}">
                <a16:creationId xmlns:a16="http://schemas.microsoft.com/office/drawing/2014/main" id="{CDAB088C-F746-8D0E-0441-2641FB56262A}"/>
              </a:ext>
            </a:extLst>
          </p:cNvPr>
          <p:cNvGrpSpPr/>
          <p:nvPr/>
        </p:nvGrpSpPr>
        <p:grpSpPr>
          <a:xfrm>
            <a:off x="266215" y="3883464"/>
            <a:ext cx="779880" cy="733397"/>
            <a:chOff x="266215" y="3016903"/>
            <a:chExt cx="779880" cy="733397"/>
          </a:xfrm>
        </p:grpSpPr>
        <p:grpSp>
          <p:nvGrpSpPr>
            <p:cNvPr id="272" name="Group 271">
              <a:extLst>
                <a:ext uri="{FF2B5EF4-FFF2-40B4-BE49-F238E27FC236}">
                  <a16:creationId xmlns:a16="http://schemas.microsoft.com/office/drawing/2014/main" id="{DC2F099A-5C15-4A75-A9FD-AA44069EC83C}"/>
                </a:ext>
              </a:extLst>
            </p:cNvPr>
            <p:cNvGrpSpPr/>
            <p:nvPr/>
          </p:nvGrpSpPr>
          <p:grpSpPr>
            <a:xfrm>
              <a:off x="278739" y="3016903"/>
              <a:ext cx="720000" cy="720000"/>
              <a:chOff x="300871" y="4939444"/>
              <a:chExt cx="720000" cy="720000"/>
            </a:xfrm>
          </p:grpSpPr>
          <p:sp>
            <p:nvSpPr>
              <p:cNvPr id="264" name="Rectangle: Rounded Corners 263">
                <a:extLst>
                  <a:ext uri="{FF2B5EF4-FFF2-40B4-BE49-F238E27FC236}">
                    <a16:creationId xmlns:a16="http://schemas.microsoft.com/office/drawing/2014/main" id="{08A90D6D-F7F4-4F56-AE5D-DA56069A34AD}"/>
                  </a:ext>
                </a:extLst>
              </p:cNvPr>
              <p:cNvSpPr/>
              <p:nvPr/>
            </p:nvSpPr>
            <p:spPr>
              <a:xfrm>
                <a:off x="300871" y="493944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1" name="Picture 270">
                <a:extLst>
                  <a:ext uri="{FF2B5EF4-FFF2-40B4-BE49-F238E27FC236}">
                    <a16:creationId xmlns:a16="http://schemas.microsoft.com/office/drawing/2014/main" id="{E6168258-AEC0-47E3-9605-5B3685AF6413}"/>
                  </a:ext>
                </a:extLst>
              </p:cNvPr>
              <p:cNvPicPr>
                <a:picLocks noChangeAspect="1"/>
              </p:cNvPicPr>
              <p:nvPr/>
            </p:nvPicPr>
            <p:blipFill>
              <a:blip r:embed="rId12"/>
              <a:stretch>
                <a:fillRect/>
              </a:stretch>
            </p:blipFill>
            <p:spPr>
              <a:xfrm>
                <a:off x="300871" y="4957059"/>
                <a:ext cx="665743" cy="546505"/>
              </a:xfrm>
              <a:prstGeom prst="rect">
                <a:avLst/>
              </a:prstGeom>
            </p:spPr>
          </p:pic>
        </p:grpSp>
        <p:sp>
          <p:nvSpPr>
            <p:cNvPr id="2" name="TextBox 1">
              <a:extLst>
                <a:ext uri="{FF2B5EF4-FFF2-40B4-BE49-F238E27FC236}">
                  <a16:creationId xmlns:a16="http://schemas.microsoft.com/office/drawing/2014/main" id="{46DD1692-C40E-75F3-5337-614747D69D42}"/>
                </a:ext>
              </a:extLst>
            </p:cNvPr>
            <p:cNvSpPr txBox="1"/>
            <p:nvPr/>
          </p:nvSpPr>
          <p:spPr>
            <a:xfrm>
              <a:off x="266215" y="3411746"/>
              <a:ext cx="779880" cy="338554"/>
            </a:xfrm>
            <a:prstGeom prst="rect">
              <a:avLst/>
            </a:prstGeom>
            <a:noFill/>
          </p:spPr>
          <p:txBody>
            <a:bodyPr wrap="square" rtlCol="0">
              <a:spAutoFit/>
            </a:bodyPr>
            <a:lstStyle/>
            <a:p>
              <a:pPr algn="ctr"/>
              <a:r>
                <a:rPr lang="en-GB" sz="1600" b="1" spc="-50"/>
                <a:t>ECM</a:t>
              </a:r>
            </a:p>
          </p:txBody>
        </p:sp>
      </p:grpSp>
      <p:grpSp>
        <p:nvGrpSpPr>
          <p:cNvPr id="7" name="Group 6">
            <a:extLst>
              <a:ext uri="{FF2B5EF4-FFF2-40B4-BE49-F238E27FC236}">
                <a16:creationId xmlns:a16="http://schemas.microsoft.com/office/drawing/2014/main" id="{28510B33-C178-F373-22DF-3A35C89A3903}"/>
              </a:ext>
            </a:extLst>
          </p:cNvPr>
          <p:cNvGrpSpPr/>
          <p:nvPr/>
        </p:nvGrpSpPr>
        <p:grpSpPr>
          <a:xfrm>
            <a:off x="278551" y="2218177"/>
            <a:ext cx="720000" cy="789749"/>
            <a:chOff x="296159" y="2222339"/>
            <a:chExt cx="720000" cy="789749"/>
          </a:xfrm>
        </p:grpSpPr>
        <p:sp>
          <p:nvSpPr>
            <p:cNvPr id="10" name="Rectangle: Rounded Corners 9">
              <a:extLst>
                <a:ext uri="{FF2B5EF4-FFF2-40B4-BE49-F238E27FC236}">
                  <a16:creationId xmlns:a16="http://schemas.microsoft.com/office/drawing/2014/main" id="{7A8D7569-6A37-9290-E158-07FFBE430BF7}"/>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8B1FAA0-72F1-7F73-2BD3-38583B0C2CA1}"/>
                </a:ext>
              </a:extLst>
            </p:cNvPr>
            <p:cNvPicPr>
              <a:picLocks noChangeAspect="1"/>
            </p:cNvPicPr>
            <p:nvPr/>
          </p:nvPicPr>
          <p:blipFill>
            <a:blip r:embed="rId13"/>
            <a:stretch>
              <a:fillRect/>
            </a:stretch>
          </p:blipFill>
          <p:spPr>
            <a:xfrm>
              <a:off x="341670" y="2231693"/>
              <a:ext cx="628978" cy="625753"/>
            </a:xfrm>
            <a:prstGeom prst="rect">
              <a:avLst/>
            </a:prstGeom>
          </p:spPr>
        </p:pic>
        <p:sp>
          <p:nvSpPr>
            <p:cNvPr id="12" name="TextBox 11">
              <a:extLst>
                <a:ext uri="{FF2B5EF4-FFF2-40B4-BE49-F238E27FC236}">
                  <a16:creationId xmlns:a16="http://schemas.microsoft.com/office/drawing/2014/main" id="{CA164904-6CFA-4D9D-9CD9-7C5F3F9E4450}"/>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spTree>
    <p:extLst>
      <p:ext uri="{BB962C8B-B14F-4D97-AF65-F5344CB8AC3E}">
        <p14:creationId xmlns:p14="http://schemas.microsoft.com/office/powerpoint/2010/main" val="146821123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0B67698-4559-4FCE-9A27-8033E50EE5BD}"/>
              </a:ext>
            </a:extLst>
          </p:cNvPr>
          <p:cNvPicPr>
            <a:picLocks noChangeAspect="1"/>
          </p:cNvPicPr>
          <p:nvPr/>
        </p:nvPicPr>
        <p:blipFill>
          <a:blip r:embed="rId3"/>
          <a:stretch>
            <a:fillRect/>
          </a:stretch>
        </p:blipFill>
        <p:spPr>
          <a:xfrm>
            <a:off x="267883" y="554876"/>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GMGN2696 Issue 1 - Passenger seat comfort</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pPr algn="l" rtl="0" fontAlgn="base"/>
            <a:r>
              <a:rPr kumimoji="0" lang="en-GB" b="1" i="0" u="none" strike="noStrike" kern="1200" cap="none" spc="-50" normalizeH="0" noProof="0" dirty="0">
                <a:ln>
                  <a:noFill/>
                </a:ln>
                <a:solidFill>
                  <a:schemeClr val="tx1"/>
                </a:solidFill>
                <a:effectLst/>
                <a:uLnTx/>
                <a:uFillTx/>
                <a:ea typeface="+mn-ea"/>
                <a:cs typeface="+mn-cs"/>
              </a:rPr>
              <a:t>Overview - </a:t>
            </a:r>
            <a:r>
              <a:rPr lang="en-GB" b="0" i="0" spc="-50" dirty="0">
                <a:solidFill>
                  <a:schemeClr val="tx1"/>
                </a:solidFill>
                <a:effectLst/>
              </a:rPr>
              <a:t>This guidance note sets out the methodology and process for assessing seats in relation to passenger static comfort as established in T1140. A target passenger seat comfort score, suitable for the intended use of the train, has been included in the specification of new or refurbished trains. Seats can then be assessed against the target comfort score using this process. The guidance note also discusses other factors that affect the installation of seats such as interior passive safety and passengers’ perception of comfort. </a:t>
            </a:r>
          </a:p>
          <a:p>
            <a:pPr algn="l" rtl="0" fontAlgn="base"/>
            <a:endParaRPr kumimoji="0" lang="en-GB" sz="800" b="1" i="0" u="none" strike="noStrike" kern="1200" cap="none" spc="-50" normalizeH="0" noProof="0" dirty="0">
              <a:ln>
                <a:noFill/>
              </a:ln>
              <a:solidFill>
                <a:schemeClr val="tx1"/>
              </a:solidFill>
              <a:effectLst/>
              <a:uLnTx/>
              <a:uFillTx/>
              <a:ea typeface="+mn-ea"/>
              <a:cs typeface="+mn-cs"/>
            </a:endParaRPr>
          </a:p>
          <a:p>
            <a:pPr algn="l" rtl="0" fontAlgn="base"/>
            <a:r>
              <a:rPr kumimoji="0" lang="en-GB" b="1" i="0" u="none" strike="noStrike" kern="1200" cap="none" spc="-50" normalizeH="0" noProof="0" dirty="0">
                <a:ln>
                  <a:noFill/>
                </a:ln>
                <a:solidFill>
                  <a:schemeClr val="tx1"/>
                </a:solidFill>
                <a:effectLst/>
                <a:uLnTx/>
                <a:uFillTx/>
                <a:ea typeface="+mn-ea"/>
                <a:cs typeface="+mn-cs"/>
              </a:rPr>
              <a:t>Benefits –  </a:t>
            </a:r>
            <a:r>
              <a:rPr lang="en-GB" b="0" i="0" spc="-50" dirty="0">
                <a:solidFill>
                  <a:schemeClr val="tx1"/>
                </a:solidFill>
                <a:effectLst/>
              </a:rPr>
              <a:t>Passenger comfort during rail travel is an important aspect of the customer experience, and one key aspect is seat comfort which contributes to 5% of the overall impact on customer satisfaction. In a recent survey, only 66% of passengers reported a ‘satisfied or good’ level of comfort in the seating area. One contributing factor to this score was the lack of quantifiable parameters to sufficiently assess and demonstrate passenger seat comfort for new and refurbished trains. </a:t>
            </a:r>
          </a:p>
          <a:p>
            <a:pPr algn="l" rtl="0" fontAlgn="base"/>
            <a:endParaRPr lang="en-GB" sz="800" b="0" i="0" spc="-50" dirty="0">
              <a:solidFill>
                <a:schemeClr val="tx1"/>
              </a:solidFill>
              <a:effectLst/>
            </a:endParaRPr>
          </a:p>
          <a:p>
            <a:pPr marL="0" marR="0" lvl="0" indent="0" algn="l" defTabSz="914400" rtl="0" eaLnBrk="1" fontAlgn="auto" latinLnBrk="0" hangingPunct="1">
              <a:spcBef>
                <a:spcPts val="0"/>
              </a:spcBef>
              <a:spcAft>
                <a:spcPts val="600"/>
              </a:spcAft>
              <a:buClrTx/>
              <a:buSzTx/>
              <a:buFontTx/>
              <a:buNone/>
              <a:tabLst/>
              <a:defRPr/>
            </a:pPr>
            <a:r>
              <a:rPr kumimoji="0" lang="en-GB" b="1" i="0" u="none" strike="noStrike" kern="1200" cap="none" spc="-50" normalizeH="0" noProof="0" dirty="0">
                <a:ln>
                  <a:noFill/>
                </a:ln>
                <a:solidFill>
                  <a:schemeClr val="tx1"/>
                </a:solidFill>
                <a:effectLst/>
                <a:uLnTx/>
                <a:uFillTx/>
                <a:ea typeface="+mn-ea"/>
                <a:cs typeface="+mn-cs"/>
              </a:rPr>
              <a:t>Audience – </a:t>
            </a:r>
            <a:r>
              <a:rPr lang="en-GB" b="0" i="0" spc="-50" dirty="0">
                <a:solidFill>
                  <a:schemeClr val="tx1"/>
                </a:solidFill>
                <a:effectLst/>
              </a:rPr>
              <a:t>This document is intended to be used by</a:t>
            </a:r>
            <a:br>
              <a:rPr lang="en-GB" b="0" i="0" spc="-50" dirty="0">
                <a:solidFill>
                  <a:schemeClr val="tx1"/>
                </a:solidFill>
                <a:effectLst/>
              </a:rPr>
            </a:br>
            <a:r>
              <a:rPr lang="en-GB" b="0" i="0" spc="-50" dirty="0">
                <a:solidFill>
                  <a:schemeClr val="tx1"/>
                </a:solidFill>
                <a:effectLst/>
              </a:rPr>
              <a:t>train operating companies, rolling stock owning</a:t>
            </a:r>
            <a:br>
              <a:rPr lang="en-GB" b="0" i="0" spc="-50" dirty="0">
                <a:solidFill>
                  <a:schemeClr val="tx1"/>
                </a:solidFill>
                <a:effectLst/>
              </a:rPr>
            </a:br>
            <a:r>
              <a:rPr lang="en-GB" b="0" i="0" spc="-50" dirty="0">
                <a:solidFill>
                  <a:schemeClr val="tx1"/>
                </a:solidFill>
                <a:effectLst/>
              </a:rPr>
              <a:t>companies, rolling stock interior designers and builders,</a:t>
            </a:r>
            <a:br>
              <a:rPr lang="en-GB" b="0" i="0" spc="-50" dirty="0">
                <a:solidFill>
                  <a:schemeClr val="tx1"/>
                </a:solidFill>
                <a:effectLst/>
              </a:rPr>
            </a:br>
            <a:r>
              <a:rPr lang="en-GB" b="0" i="0" spc="-50" dirty="0">
                <a:solidFill>
                  <a:schemeClr val="tx1"/>
                </a:solidFill>
                <a:effectLst/>
              </a:rPr>
              <a:t>passenger train seat designers, and builders. This </a:t>
            </a:r>
            <a:br>
              <a:rPr lang="en-GB" b="0" i="0" spc="-50" dirty="0">
                <a:solidFill>
                  <a:schemeClr val="tx1"/>
                </a:solidFill>
                <a:effectLst/>
              </a:rPr>
            </a:br>
            <a:r>
              <a:rPr lang="en-GB" b="0" i="0" spc="-50" dirty="0">
                <a:solidFill>
                  <a:schemeClr val="tx1"/>
                </a:solidFill>
                <a:effectLst/>
              </a:rPr>
              <a:t>document is also for use by passenger satisfaction</a:t>
            </a:r>
            <a:br>
              <a:rPr lang="en-GB" b="0" i="0" spc="-50" dirty="0">
                <a:solidFill>
                  <a:schemeClr val="tx1"/>
                </a:solidFill>
                <a:effectLst/>
              </a:rPr>
            </a:br>
            <a:r>
              <a:rPr lang="en-GB" b="0" i="0" spc="-50" dirty="0">
                <a:solidFill>
                  <a:schemeClr val="tx1"/>
                </a:solidFill>
                <a:effectLst/>
              </a:rPr>
              <a:t>survey groups or ergonomists seeking to quantify the</a:t>
            </a:r>
            <a:br>
              <a:rPr lang="en-GB" b="0" i="0" spc="-50" dirty="0">
                <a:solidFill>
                  <a:schemeClr val="tx1"/>
                </a:solidFill>
                <a:effectLst/>
              </a:rPr>
            </a:br>
            <a:r>
              <a:rPr lang="en-GB" b="0" i="0" spc="-50" dirty="0">
                <a:solidFill>
                  <a:schemeClr val="tx1"/>
                </a:solidFill>
                <a:effectLst/>
              </a:rPr>
              <a:t>level of comfort for passenger seats on railways.</a:t>
            </a:r>
            <a:endParaRPr kumimoji="0" lang="en-GB" i="0" u="none" strike="noStrike" kern="1200" cap="none" spc="-50" normalizeH="0" noProof="0" dirty="0">
              <a:ln>
                <a:noFill/>
              </a:ln>
              <a:solidFill>
                <a:schemeClr val="tx1"/>
              </a:solidFill>
              <a:effectLst/>
              <a:uLnTx/>
              <a:uFillTx/>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June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9"/>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algn="ctr"/>
              <a:r>
                <a:rPr lang="en-GB" sz="1600" b="1"/>
                <a:t>RU</a:t>
              </a:r>
            </a:p>
          </p:txBody>
        </p:sp>
      </p:grpSp>
      <p:grpSp>
        <p:nvGrpSpPr>
          <p:cNvPr id="9" name="Group 8">
            <a:extLst>
              <a:ext uri="{FF2B5EF4-FFF2-40B4-BE49-F238E27FC236}">
                <a16:creationId xmlns:a16="http://schemas.microsoft.com/office/drawing/2014/main" id="{BA84F7DA-8DB3-4FDF-8B6D-A026FCABC733}"/>
              </a:ext>
            </a:extLst>
          </p:cNvPr>
          <p:cNvGrpSpPr/>
          <p:nvPr/>
        </p:nvGrpSpPr>
        <p:grpSpPr>
          <a:xfrm>
            <a:off x="251878" y="2141365"/>
            <a:ext cx="779880" cy="774627"/>
            <a:chOff x="251878" y="2923587"/>
            <a:chExt cx="779880" cy="774627"/>
          </a:xfrm>
        </p:grpSpPr>
        <p:grpSp>
          <p:nvGrpSpPr>
            <p:cNvPr id="260" name="Group 259">
              <a:extLst>
                <a:ext uri="{FF2B5EF4-FFF2-40B4-BE49-F238E27FC236}">
                  <a16:creationId xmlns:a16="http://schemas.microsoft.com/office/drawing/2014/main" id="{61E6EB95-B6CD-4A41-9BD2-03327D4208C1}"/>
                </a:ext>
              </a:extLst>
            </p:cNvPr>
            <p:cNvGrpSpPr/>
            <p:nvPr/>
          </p:nvGrpSpPr>
          <p:grpSpPr>
            <a:xfrm>
              <a:off x="251878" y="2978214"/>
              <a:ext cx="779880" cy="720000"/>
              <a:chOff x="268980" y="2222339"/>
              <a:chExt cx="779880" cy="720000"/>
            </a:xfrm>
          </p:grpSpPr>
          <p:sp>
            <p:nvSpPr>
              <p:cNvPr id="261" name="Rectangle: Rounded Corners 260">
                <a:extLst>
                  <a:ext uri="{FF2B5EF4-FFF2-40B4-BE49-F238E27FC236}">
                    <a16:creationId xmlns:a16="http://schemas.microsoft.com/office/drawing/2014/main" id="{A9110771-4C24-496F-A573-D31A1E763136}"/>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TextBox 262">
                <a:extLst>
                  <a:ext uri="{FF2B5EF4-FFF2-40B4-BE49-F238E27FC236}">
                    <a16:creationId xmlns:a16="http://schemas.microsoft.com/office/drawing/2014/main" id="{0C770B16-6604-4FAE-B1B0-730F1D4F075D}"/>
                  </a:ext>
                </a:extLst>
              </p:cNvPr>
              <p:cNvSpPr txBox="1"/>
              <p:nvPr/>
            </p:nvSpPr>
            <p:spPr>
              <a:xfrm>
                <a:off x="268980" y="2570507"/>
                <a:ext cx="779880" cy="338554"/>
              </a:xfrm>
              <a:prstGeom prst="rect">
                <a:avLst/>
              </a:prstGeom>
              <a:noFill/>
            </p:spPr>
            <p:txBody>
              <a:bodyPr wrap="square" rtlCol="0">
                <a:spAutoFit/>
              </a:bodyPr>
              <a:lstStyle/>
              <a:p>
                <a:pPr algn="ctr"/>
                <a:r>
                  <a:rPr lang="en-GB" sz="1600" b="1" spc="-50"/>
                  <a:t>ROSCO</a:t>
                </a:r>
              </a:p>
            </p:txBody>
          </p:sp>
        </p:grpSp>
        <p:pic>
          <p:nvPicPr>
            <p:cNvPr id="8" name="Picture 7">
              <a:extLst>
                <a:ext uri="{FF2B5EF4-FFF2-40B4-BE49-F238E27FC236}">
                  <a16:creationId xmlns:a16="http://schemas.microsoft.com/office/drawing/2014/main" id="{7FE2C7B6-FE2A-4088-8026-07168C6B52FF}"/>
                </a:ext>
              </a:extLst>
            </p:cNvPr>
            <p:cNvPicPr>
              <a:picLocks noChangeAspect="1"/>
            </p:cNvPicPr>
            <p:nvPr/>
          </p:nvPicPr>
          <p:blipFill>
            <a:blip r:embed="rId10"/>
            <a:stretch>
              <a:fillRect/>
            </a:stretch>
          </p:blipFill>
          <p:spPr>
            <a:xfrm>
              <a:off x="382957" y="2923587"/>
              <a:ext cx="590803" cy="544985"/>
            </a:xfrm>
            <a:prstGeom prst="rect">
              <a:avLst/>
            </a:prstGeom>
          </p:spPr>
        </p:pic>
      </p:grpSp>
      <p:grpSp>
        <p:nvGrpSpPr>
          <p:cNvPr id="4" name="Group 3">
            <a:extLst>
              <a:ext uri="{FF2B5EF4-FFF2-40B4-BE49-F238E27FC236}">
                <a16:creationId xmlns:a16="http://schemas.microsoft.com/office/drawing/2014/main" id="{CDAB088C-F746-8D0E-0441-2641FB56262A}"/>
              </a:ext>
            </a:extLst>
          </p:cNvPr>
          <p:cNvGrpSpPr/>
          <p:nvPr/>
        </p:nvGrpSpPr>
        <p:grpSpPr>
          <a:xfrm>
            <a:off x="266215" y="3016903"/>
            <a:ext cx="779880" cy="733397"/>
            <a:chOff x="266215" y="3016903"/>
            <a:chExt cx="779880" cy="733397"/>
          </a:xfrm>
        </p:grpSpPr>
        <p:grpSp>
          <p:nvGrpSpPr>
            <p:cNvPr id="272" name="Group 271">
              <a:extLst>
                <a:ext uri="{FF2B5EF4-FFF2-40B4-BE49-F238E27FC236}">
                  <a16:creationId xmlns:a16="http://schemas.microsoft.com/office/drawing/2014/main" id="{DC2F099A-5C15-4A75-A9FD-AA44069EC83C}"/>
                </a:ext>
              </a:extLst>
            </p:cNvPr>
            <p:cNvGrpSpPr/>
            <p:nvPr/>
          </p:nvGrpSpPr>
          <p:grpSpPr>
            <a:xfrm>
              <a:off x="278739" y="3016903"/>
              <a:ext cx="720000" cy="720000"/>
              <a:chOff x="300871" y="4939444"/>
              <a:chExt cx="720000" cy="720000"/>
            </a:xfrm>
          </p:grpSpPr>
          <p:sp>
            <p:nvSpPr>
              <p:cNvPr id="264" name="Rectangle: Rounded Corners 263">
                <a:extLst>
                  <a:ext uri="{FF2B5EF4-FFF2-40B4-BE49-F238E27FC236}">
                    <a16:creationId xmlns:a16="http://schemas.microsoft.com/office/drawing/2014/main" id="{08A90D6D-F7F4-4F56-AE5D-DA56069A34AD}"/>
                  </a:ext>
                </a:extLst>
              </p:cNvPr>
              <p:cNvSpPr/>
              <p:nvPr/>
            </p:nvSpPr>
            <p:spPr>
              <a:xfrm>
                <a:off x="300871" y="493944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1" name="Picture 270">
                <a:extLst>
                  <a:ext uri="{FF2B5EF4-FFF2-40B4-BE49-F238E27FC236}">
                    <a16:creationId xmlns:a16="http://schemas.microsoft.com/office/drawing/2014/main" id="{E6168258-AEC0-47E3-9605-5B3685AF6413}"/>
                  </a:ext>
                </a:extLst>
              </p:cNvPr>
              <p:cNvPicPr>
                <a:picLocks noChangeAspect="1"/>
              </p:cNvPicPr>
              <p:nvPr/>
            </p:nvPicPr>
            <p:blipFill>
              <a:blip r:embed="rId11"/>
              <a:stretch>
                <a:fillRect/>
              </a:stretch>
            </p:blipFill>
            <p:spPr>
              <a:xfrm>
                <a:off x="300871" y="4957059"/>
                <a:ext cx="665743" cy="546505"/>
              </a:xfrm>
              <a:prstGeom prst="rect">
                <a:avLst/>
              </a:prstGeom>
            </p:spPr>
          </p:pic>
        </p:grpSp>
        <p:sp>
          <p:nvSpPr>
            <p:cNvPr id="2" name="TextBox 1">
              <a:extLst>
                <a:ext uri="{FF2B5EF4-FFF2-40B4-BE49-F238E27FC236}">
                  <a16:creationId xmlns:a16="http://schemas.microsoft.com/office/drawing/2014/main" id="{46DD1692-C40E-75F3-5337-614747D69D42}"/>
                </a:ext>
              </a:extLst>
            </p:cNvPr>
            <p:cNvSpPr txBox="1"/>
            <p:nvPr/>
          </p:nvSpPr>
          <p:spPr>
            <a:xfrm>
              <a:off x="266215" y="3411746"/>
              <a:ext cx="779880" cy="338554"/>
            </a:xfrm>
            <a:prstGeom prst="rect">
              <a:avLst/>
            </a:prstGeom>
            <a:noFill/>
          </p:spPr>
          <p:txBody>
            <a:bodyPr wrap="square" rtlCol="0">
              <a:spAutoFit/>
            </a:bodyPr>
            <a:lstStyle/>
            <a:p>
              <a:pPr algn="ctr"/>
              <a:r>
                <a:rPr lang="en-GB" sz="1600" b="1" spc="-50"/>
                <a:t>ECM</a:t>
              </a:r>
            </a:p>
          </p:txBody>
        </p:sp>
      </p:grpSp>
      <p:pic>
        <p:nvPicPr>
          <p:cNvPr id="11" name="Picture 10">
            <a:extLst>
              <a:ext uri="{FF2B5EF4-FFF2-40B4-BE49-F238E27FC236}">
                <a16:creationId xmlns:a16="http://schemas.microsoft.com/office/drawing/2014/main" id="{99D5CF65-56E9-F7FE-342D-5E64CA7F31B8}"/>
              </a:ext>
            </a:extLst>
          </p:cNvPr>
          <p:cNvPicPr>
            <a:picLocks noChangeAspect="1"/>
          </p:cNvPicPr>
          <p:nvPr/>
        </p:nvPicPr>
        <p:blipFill>
          <a:blip r:embed="rId12"/>
          <a:stretch>
            <a:fillRect/>
          </a:stretch>
        </p:blipFill>
        <p:spPr>
          <a:xfrm>
            <a:off x="6251944" y="4177361"/>
            <a:ext cx="4779706" cy="2467520"/>
          </a:xfrm>
          <a:prstGeom prst="rect">
            <a:avLst/>
          </a:prstGeom>
        </p:spPr>
      </p:pic>
      <p:grpSp>
        <p:nvGrpSpPr>
          <p:cNvPr id="12" name="Group 11">
            <a:extLst>
              <a:ext uri="{FF2B5EF4-FFF2-40B4-BE49-F238E27FC236}">
                <a16:creationId xmlns:a16="http://schemas.microsoft.com/office/drawing/2014/main" id="{874BEA44-4FAB-93EB-9808-9DE693684F92}"/>
              </a:ext>
            </a:extLst>
          </p:cNvPr>
          <p:cNvGrpSpPr/>
          <p:nvPr/>
        </p:nvGrpSpPr>
        <p:grpSpPr>
          <a:xfrm>
            <a:off x="279982" y="3837814"/>
            <a:ext cx="736531" cy="728660"/>
            <a:chOff x="260945" y="3762574"/>
            <a:chExt cx="736531" cy="728660"/>
          </a:xfrm>
        </p:grpSpPr>
        <p:grpSp>
          <p:nvGrpSpPr>
            <p:cNvPr id="13" name="Group 12">
              <a:extLst>
                <a:ext uri="{FF2B5EF4-FFF2-40B4-BE49-F238E27FC236}">
                  <a16:creationId xmlns:a16="http://schemas.microsoft.com/office/drawing/2014/main" id="{534B2FB6-6743-0446-F659-2E5577D05EE1}"/>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B1E6793F-76D2-3839-D213-5B1052602095}"/>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91F20E3-10D8-8A54-6856-C3F5020C2FE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7802D91C-6F3B-FEF8-4CB2-A99A8F861C6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59997121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0B67698-4559-4FCE-9A27-8033E50EE5BD}"/>
              </a:ext>
            </a:extLst>
          </p:cNvPr>
          <p:cNvPicPr>
            <a:picLocks noChangeAspect="1"/>
          </p:cNvPicPr>
          <p:nvPr/>
        </p:nvPicPr>
        <p:blipFill>
          <a:blip r:embed="rId3"/>
          <a:stretch>
            <a:fillRect/>
          </a:stretch>
        </p:blipFill>
        <p:spPr>
          <a:xfrm>
            <a:off x="267883" y="554876"/>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998739" y="561303"/>
            <a:ext cx="9826040"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RIS-2714-RST Issue 1 - Axle bearing condition monitoring</a:t>
            </a:r>
            <a:r>
              <a:rPr kumimoji="0" lang="en-GB" sz="1800" b="0" i="0" u="none" strike="noStrike" kern="1200" cap="none" spc="0" normalizeH="0" baseline="0" noProof="0" dirty="0">
                <a:ln>
                  <a:noFill/>
                </a:ln>
                <a:solidFill>
                  <a:schemeClr val="accent1"/>
                </a:solidFill>
                <a:effectLst/>
                <a:uLnTx/>
                <a:uFillTx/>
                <a:latin typeface="Calibri" panose="020F0502020204030204"/>
                <a:ea typeface="+mn-ea"/>
                <a:cs typeface="+mn-cs"/>
              </a:rPr>
              <a:t>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l"/>
            <a:r>
              <a:rPr kumimoji="0" lang="en-GB" b="1" i="0" u="none" strike="noStrike" kern="1200" cap="none" spc="-50" normalizeH="0" noProof="0" dirty="0">
                <a:ln>
                  <a:noFill/>
                </a:ln>
                <a:solidFill>
                  <a:prstClr val="black"/>
                </a:solidFill>
                <a:effectLst/>
                <a:uLnTx/>
                <a:uFillTx/>
                <a:latin typeface="Calibri" panose="020F0502020204030204"/>
                <a:ea typeface="+mn-ea"/>
                <a:cs typeface="+mn-cs"/>
              </a:rPr>
              <a:t>Overview – </a:t>
            </a:r>
            <a:r>
              <a:rPr lang="en-GB" sz="1800" b="0" i="0" u="none" strike="noStrike" baseline="0" dirty="0">
                <a:solidFill>
                  <a:srgbClr val="000000"/>
                </a:solidFill>
                <a:latin typeface="Calibri" panose="020F0502020204030204" pitchFamily="34" charset="0"/>
              </a:rPr>
              <a:t>RIS-2714-RST contains guidance on how to meet the requirements set out in the LOC&amp;PAS and WAG NTSNs for trackside and onboard hot axle box condition monitoring. The responsibilities of the parties involved with deploying axle bearing condition monitoring are set out. Guidance on dynamic frequency monitoring of axle bearings has been included as guidance to support the use of new technology that monitors axle bearing condition. </a:t>
            </a:r>
            <a:r>
              <a:rPr kumimoji="0" lang="en-GB" b="1" i="0" u="none" strike="noStrike" kern="1200" cap="none" spc="-50" normalizeH="0" noProof="0" dirty="0">
                <a:ln>
                  <a:noFill/>
                </a:ln>
                <a:solidFill>
                  <a:prstClr val="black"/>
                </a:solidFill>
                <a:effectLst/>
                <a:uLnTx/>
                <a:uFillTx/>
                <a:latin typeface="Calibri" panose="020F0502020204030204"/>
                <a:ea typeface="+mn-ea"/>
                <a:cs typeface="+mn-cs"/>
              </a:rPr>
              <a:t> </a:t>
            </a:r>
          </a:p>
          <a:p>
            <a:pPr algn="l"/>
            <a:endParaRPr kumimoji="0" lang="en-GB" sz="800" b="1" i="0" u="none" strike="noStrike" kern="1200" cap="none" spc="-50" normalizeH="0" noProof="0" dirty="0">
              <a:ln>
                <a:noFill/>
              </a:ln>
              <a:solidFill>
                <a:prstClr val="black"/>
              </a:solidFill>
              <a:effectLst/>
              <a:uLnTx/>
              <a:uFillTx/>
              <a:latin typeface="Calibri" panose="020F0502020204030204"/>
              <a:ea typeface="+mn-ea"/>
              <a:cs typeface="+mn-cs"/>
            </a:endParaRPr>
          </a:p>
          <a:p>
            <a:pPr algn="l"/>
            <a:r>
              <a:rPr kumimoji="0" lang="en-GB" b="1" i="0" u="none" strike="noStrike" kern="1200" cap="none" spc="-50" normalizeH="0" noProof="0" dirty="0">
                <a:ln>
                  <a:noFill/>
                </a:ln>
                <a:solidFill>
                  <a:prstClr val="black"/>
                </a:solidFill>
                <a:effectLst/>
                <a:uLnTx/>
                <a:uFillTx/>
                <a:latin typeface="Calibri" panose="020F0502020204030204"/>
                <a:ea typeface="+mn-ea"/>
                <a:cs typeface="+mn-cs"/>
              </a:rPr>
              <a:t>Benefits – </a:t>
            </a:r>
            <a:r>
              <a:rPr lang="en-GB" sz="1800" b="0" i="0" u="none" strike="noStrike" baseline="0" dirty="0">
                <a:solidFill>
                  <a:srgbClr val="000000"/>
                </a:solidFill>
                <a:latin typeface="Calibri" panose="020F0502020204030204" pitchFamily="34" charset="0"/>
              </a:rPr>
              <a:t> Industry will benefit from the improved safety brought about by providing information on diagnostic and prognostic approaches to axle bearing maintenance. Performance improvements will be realised through adoption of condition monitoring systems that are additional to Hot Axle Box Detectors </a:t>
            </a:r>
            <a:endParaRPr kumimoji="0" lang="en-GB" sz="1000" b="1" i="0" u="none" strike="noStrike" kern="1200" cap="none" spc="-50" normalizeH="0" dirty="0">
              <a:ln>
                <a:noFill/>
              </a:ln>
              <a:solidFill>
                <a:prstClr val="black"/>
              </a:solidFill>
              <a:effectLst/>
              <a:uLnTx/>
              <a:uFillTx/>
              <a:latin typeface="Calibri" panose="020F0502020204030204"/>
              <a:ea typeface="+mn-ea"/>
              <a:cs typeface="+mn-cs"/>
            </a:endParaRPr>
          </a:p>
          <a:p>
            <a:pPr marL="3768725" marR="0" lvl="0" algn="l" defTabSz="914400" rtl="0" eaLnBrk="1" fontAlgn="auto" latinLnBrk="0" hangingPunct="1">
              <a:spcBef>
                <a:spcPts val="0"/>
              </a:spcBef>
              <a:spcAft>
                <a:spcPts val="600"/>
              </a:spcAft>
              <a:buClrTx/>
              <a:buSzTx/>
              <a:buFontTx/>
              <a:buNone/>
              <a:tabLst/>
              <a:defRPr/>
            </a:pPr>
            <a:endParaRPr kumimoji="0" lang="en-GB" sz="800" b="1" i="0" u="none" strike="noStrike" kern="1200" cap="none" spc="-50" normalizeH="0" noProof="0" dirty="0">
              <a:ln>
                <a:noFill/>
              </a:ln>
              <a:solidFill>
                <a:prstClr val="black"/>
              </a:solidFill>
              <a:effectLst/>
              <a:uLnTx/>
              <a:uFillTx/>
              <a:latin typeface="Calibri" panose="020F0502020204030204"/>
              <a:ea typeface="+mn-ea"/>
              <a:cs typeface="+mn-cs"/>
            </a:endParaRPr>
          </a:p>
          <a:p>
            <a:pPr algn="l"/>
            <a:r>
              <a:rPr kumimoji="0" lang="en-GB" sz="1800" b="1" i="0" u="none" strike="noStrike" kern="1200" cap="none" spc="-50" normalizeH="0" noProof="0" dirty="0">
                <a:ln>
                  <a:noFill/>
                </a:ln>
                <a:solidFill>
                  <a:prstClr val="black"/>
                </a:solidFill>
                <a:effectLst/>
                <a:uLnTx/>
                <a:uFillTx/>
                <a:latin typeface="Calibri" panose="020F0502020204030204"/>
                <a:ea typeface="+mn-ea"/>
                <a:cs typeface="+mn-cs"/>
              </a:rPr>
              <a:t>Audience – </a:t>
            </a:r>
            <a:r>
              <a:rPr kumimoji="0" lang="en-GB" sz="1800" i="0" u="none" strike="noStrike" kern="1200" cap="none" spc="-50" normalizeH="0" noProof="0" dirty="0">
                <a:ln>
                  <a:noFill/>
                </a:ln>
                <a:solidFill>
                  <a:prstClr val="black"/>
                </a:solidFill>
                <a:effectLst/>
                <a:uLnTx/>
                <a:uFillTx/>
                <a:latin typeface="Calibri" panose="020F0502020204030204"/>
                <a:ea typeface="+mn-ea"/>
                <a:cs typeface="+mn-cs"/>
              </a:rPr>
              <a:t>This document is intended to be used by </a:t>
            </a:r>
            <a:r>
              <a:rPr lang="en-GB" spc="-50" dirty="0">
                <a:solidFill>
                  <a:prstClr val="black"/>
                </a:solidFill>
                <a:latin typeface="Calibri" panose="020F0502020204030204"/>
              </a:rPr>
              <a:t>r</a:t>
            </a:r>
            <a:r>
              <a:rPr kumimoji="0" lang="en-GB" sz="1800" i="0" u="none" strike="noStrike" kern="1200" cap="none" spc="-50" normalizeH="0" noProof="0" dirty="0" err="1">
                <a:ln>
                  <a:noFill/>
                </a:ln>
                <a:solidFill>
                  <a:prstClr val="black"/>
                </a:solidFill>
                <a:effectLst/>
                <a:uLnTx/>
                <a:uFillTx/>
                <a:latin typeface="Calibri" panose="020F0502020204030204"/>
                <a:ea typeface="+mn-ea"/>
                <a:cs typeface="+mn-cs"/>
              </a:rPr>
              <a:t>olling</a:t>
            </a:r>
            <a:r>
              <a:rPr kumimoji="0" lang="en-GB" sz="1800" i="0" u="none" strike="noStrike" kern="1200" cap="none" spc="-50" normalizeH="0" noProof="0" dirty="0">
                <a:ln>
                  <a:noFill/>
                </a:ln>
                <a:solidFill>
                  <a:prstClr val="black"/>
                </a:solidFill>
                <a:effectLst/>
                <a:uLnTx/>
                <a:uFillTx/>
                <a:latin typeface="Calibri" panose="020F0502020204030204"/>
                <a:ea typeface="+mn-ea"/>
                <a:cs typeface="+mn-cs"/>
              </a:rPr>
              <a:t> stock owning companies, RUs, IMs, ECMs, and vehicle manufacturers.</a:t>
            </a:r>
            <a:endParaRPr lang="en-GB" sz="1800" i="0" u="none" strike="noStrike" baseline="0" dirty="0">
              <a:solidFill>
                <a:srgbClr val="000000"/>
              </a:solidFill>
              <a:latin typeface="Symbol" panose="05050102010706020507" pitchFamily="18" charset="2"/>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June 2023</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9"/>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algn="ctr"/>
              <a:r>
                <a:rPr lang="en-GB" sz="1600" b="1"/>
                <a:t>RU</a:t>
              </a:r>
            </a:p>
          </p:txBody>
        </p:sp>
      </p:grpSp>
      <p:grpSp>
        <p:nvGrpSpPr>
          <p:cNvPr id="9" name="Group 8">
            <a:extLst>
              <a:ext uri="{FF2B5EF4-FFF2-40B4-BE49-F238E27FC236}">
                <a16:creationId xmlns:a16="http://schemas.microsoft.com/office/drawing/2014/main" id="{BA84F7DA-8DB3-4FDF-8B6D-A026FCABC733}"/>
              </a:ext>
            </a:extLst>
          </p:cNvPr>
          <p:cNvGrpSpPr/>
          <p:nvPr/>
        </p:nvGrpSpPr>
        <p:grpSpPr>
          <a:xfrm>
            <a:off x="251878" y="2930162"/>
            <a:ext cx="779880" cy="774627"/>
            <a:chOff x="251878" y="2923587"/>
            <a:chExt cx="779880" cy="774627"/>
          </a:xfrm>
        </p:grpSpPr>
        <p:grpSp>
          <p:nvGrpSpPr>
            <p:cNvPr id="260" name="Group 259">
              <a:extLst>
                <a:ext uri="{FF2B5EF4-FFF2-40B4-BE49-F238E27FC236}">
                  <a16:creationId xmlns:a16="http://schemas.microsoft.com/office/drawing/2014/main" id="{61E6EB95-B6CD-4A41-9BD2-03327D4208C1}"/>
                </a:ext>
              </a:extLst>
            </p:cNvPr>
            <p:cNvGrpSpPr/>
            <p:nvPr/>
          </p:nvGrpSpPr>
          <p:grpSpPr>
            <a:xfrm>
              <a:off x="251878" y="2978214"/>
              <a:ext cx="779880" cy="720000"/>
              <a:chOff x="268980" y="2222339"/>
              <a:chExt cx="779880" cy="720000"/>
            </a:xfrm>
          </p:grpSpPr>
          <p:sp>
            <p:nvSpPr>
              <p:cNvPr id="261" name="Rectangle: Rounded Corners 260">
                <a:extLst>
                  <a:ext uri="{FF2B5EF4-FFF2-40B4-BE49-F238E27FC236}">
                    <a16:creationId xmlns:a16="http://schemas.microsoft.com/office/drawing/2014/main" id="{A9110771-4C24-496F-A573-D31A1E763136}"/>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TextBox 262">
                <a:extLst>
                  <a:ext uri="{FF2B5EF4-FFF2-40B4-BE49-F238E27FC236}">
                    <a16:creationId xmlns:a16="http://schemas.microsoft.com/office/drawing/2014/main" id="{0C770B16-6604-4FAE-B1B0-730F1D4F075D}"/>
                  </a:ext>
                </a:extLst>
              </p:cNvPr>
              <p:cNvSpPr txBox="1"/>
              <p:nvPr/>
            </p:nvSpPr>
            <p:spPr>
              <a:xfrm>
                <a:off x="268980" y="2570507"/>
                <a:ext cx="779880" cy="338554"/>
              </a:xfrm>
              <a:prstGeom prst="rect">
                <a:avLst/>
              </a:prstGeom>
              <a:noFill/>
            </p:spPr>
            <p:txBody>
              <a:bodyPr wrap="square" rtlCol="0">
                <a:spAutoFit/>
              </a:bodyPr>
              <a:lstStyle/>
              <a:p>
                <a:pPr algn="ctr"/>
                <a:r>
                  <a:rPr lang="en-GB" sz="1600" b="1" spc="-50"/>
                  <a:t>ROSCO</a:t>
                </a:r>
              </a:p>
            </p:txBody>
          </p:sp>
        </p:grpSp>
        <p:pic>
          <p:nvPicPr>
            <p:cNvPr id="8" name="Picture 7">
              <a:extLst>
                <a:ext uri="{FF2B5EF4-FFF2-40B4-BE49-F238E27FC236}">
                  <a16:creationId xmlns:a16="http://schemas.microsoft.com/office/drawing/2014/main" id="{7FE2C7B6-FE2A-4088-8026-07168C6B52FF}"/>
                </a:ext>
              </a:extLst>
            </p:cNvPr>
            <p:cNvPicPr>
              <a:picLocks noChangeAspect="1"/>
            </p:cNvPicPr>
            <p:nvPr/>
          </p:nvPicPr>
          <p:blipFill>
            <a:blip r:embed="rId10"/>
            <a:stretch>
              <a:fillRect/>
            </a:stretch>
          </p:blipFill>
          <p:spPr>
            <a:xfrm>
              <a:off x="382957" y="2923587"/>
              <a:ext cx="590803" cy="544985"/>
            </a:xfrm>
            <a:prstGeom prst="rect">
              <a:avLst/>
            </a:prstGeom>
          </p:spPr>
        </p:pic>
      </p:grpSp>
      <p:grpSp>
        <p:nvGrpSpPr>
          <p:cNvPr id="4" name="Group 3">
            <a:extLst>
              <a:ext uri="{FF2B5EF4-FFF2-40B4-BE49-F238E27FC236}">
                <a16:creationId xmlns:a16="http://schemas.microsoft.com/office/drawing/2014/main" id="{CDAB088C-F746-8D0E-0441-2641FB56262A}"/>
              </a:ext>
            </a:extLst>
          </p:cNvPr>
          <p:cNvGrpSpPr/>
          <p:nvPr/>
        </p:nvGrpSpPr>
        <p:grpSpPr>
          <a:xfrm>
            <a:off x="266215" y="3805700"/>
            <a:ext cx="779880" cy="733397"/>
            <a:chOff x="266215" y="3016903"/>
            <a:chExt cx="779880" cy="733397"/>
          </a:xfrm>
        </p:grpSpPr>
        <p:grpSp>
          <p:nvGrpSpPr>
            <p:cNvPr id="272" name="Group 271">
              <a:extLst>
                <a:ext uri="{FF2B5EF4-FFF2-40B4-BE49-F238E27FC236}">
                  <a16:creationId xmlns:a16="http://schemas.microsoft.com/office/drawing/2014/main" id="{DC2F099A-5C15-4A75-A9FD-AA44069EC83C}"/>
                </a:ext>
              </a:extLst>
            </p:cNvPr>
            <p:cNvGrpSpPr/>
            <p:nvPr/>
          </p:nvGrpSpPr>
          <p:grpSpPr>
            <a:xfrm>
              <a:off x="278739" y="3016903"/>
              <a:ext cx="720000" cy="720000"/>
              <a:chOff x="300871" y="4939444"/>
              <a:chExt cx="720000" cy="720000"/>
            </a:xfrm>
          </p:grpSpPr>
          <p:sp>
            <p:nvSpPr>
              <p:cNvPr id="264" name="Rectangle: Rounded Corners 263">
                <a:extLst>
                  <a:ext uri="{FF2B5EF4-FFF2-40B4-BE49-F238E27FC236}">
                    <a16:creationId xmlns:a16="http://schemas.microsoft.com/office/drawing/2014/main" id="{08A90D6D-F7F4-4F56-AE5D-DA56069A34AD}"/>
                  </a:ext>
                </a:extLst>
              </p:cNvPr>
              <p:cNvSpPr/>
              <p:nvPr/>
            </p:nvSpPr>
            <p:spPr>
              <a:xfrm>
                <a:off x="300871" y="493944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1" name="Picture 270">
                <a:extLst>
                  <a:ext uri="{FF2B5EF4-FFF2-40B4-BE49-F238E27FC236}">
                    <a16:creationId xmlns:a16="http://schemas.microsoft.com/office/drawing/2014/main" id="{E6168258-AEC0-47E3-9605-5B3685AF6413}"/>
                  </a:ext>
                </a:extLst>
              </p:cNvPr>
              <p:cNvPicPr>
                <a:picLocks noChangeAspect="1"/>
              </p:cNvPicPr>
              <p:nvPr/>
            </p:nvPicPr>
            <p:blipFill>
              <a:blip r:embed="rId11"/>
              <a:stretch>
                <a:fillRect/>
              </a:stretch>
            </p:blipFill>
            <p:spPr>
              <a:xfrm>
                <a:off x="300871" y="4957059"/>
                <a:ext cx="665743" cy="546505"/>
              </a:xfrm>
              <a:prstGeom prst="rect">
                <a:avLst/>
              </a:prstGeom>
            </p:spPr>
          </p:pic>
        </p:grpSp>
        <p:sp>
          <p:nvSpPr>
            <p:cNvPr id="2" name="TextBox 1">
              <a:extLst>
                <a:ext uri="{FF2B5EF4-FFF2-40B4-BE49-F238E27FC236}">
                  <a16:creationId xmlns:a16="http://schemas.microsoft.com/office/drawing/2014/main" id="{46DD1692-C40E-75F3-5337-614747D69D42}"/>
                </a:ext>
              </a:extLst>
            </p:cNvPr>
            <p:cNvSpPr txBox="1"/>
            <p:nvPr/>
          </p:nvSpPr>
          <p:spPr>
            <a:xfrm>
              <a:off x="266215" y="3411746"/>
              <a:ext cx="779880" cy="338554"/>
            </a:xfrm>
            <a:prstGeom prst="rect">
              <a:avLst/>
            </a:prstGeom>
            <a:noFill/>
          </p:spPr>
          <p:txBody>
            <a:bodyPr wrap="square" rtlCol="0">
              <a:spAutoFit/>
            </a:bodyPr>
            <a:lstStyle/>
            <a:p>
              <a:pPr algn="ctr"/>
              <a:r>
                <a:rPr lang="en-GB" sz="1600" b="1" spc="-50"/>
                <a:t>ECM</a:t>
              </a:r>
            </a:p>
          </p:txBody>
        </p:sp>
      </p:grpSp>
      <p:grpSp>
        <p:nvGrpSpPr>
          <p:cNvPr id="7" name="Group 6">
            <a:extLst>
              <a:ext uri="{FF2B5EF4-FFF2-40B4-BE49-F238E27FC236}">
                <a16:creationId xmlns:a16="http://schemas.microsoft.com/office/drawing/2014/main" id="{C742D860-386B-8C4C-AC51-89C1A977753F}"/>
              </a:ext>
            </a:extLst>
          </p:cNvPr>
          <p:cNvGrpSpPr/>
          <p:nvPr/>
        </p:nvGrpSpPr>
        <p:grpSpPr>
          <a:xfrm>
            <a:off x="279982" y="4626611"/>
            <a:ext cx="736531" cy="728660"/>
            <a:chOff x="260945" y="3762574"/>
            <a:chExt cx="736531" cy="728660"/>
          </a:xfrm>
        </p:grpSpPr>
        <p:grpSp>
          <p:nvGrpSpPr>
            <p:cNvPr id="10" name="Group 9">
              <a:extLst>
                <a:ext uri="{FF2B5EF4-FFF2-40B4-BE49-F238E27FC236}">
                  <a16:creationId xmlns:a16="http://schemas.microsoft.com/office/drawing/2014/main" id="{F8F41A12-6601-2F00-9296-96FF121FD0D4}"/>
                </a:ext>
              </a:extLst>
            </p:cNvPr>
            <p:cNvGrpSpPr/>
            <p:nvPr/>
          </p:nvGrpSpPr>
          <p:grpSpPr>
            <a:xfrm>
              <a:off x="260945" y="3771234"/>
              <a:ext cx="736531" cy="720000"/>
              <a:chOff x="262400" y="2964625"/>
              <a:chExt cx="736531" cy="720000"/>
            </a:xfrm>
          </p:grpSpPr>
          <p:sp>
            <p:nvSpPr>
              <p:cNvPr id="12" name="Rectangle: Rounded Corners 11">
                <a:extLst>
                  <a:ext uri="{FF2B5EF4-FFF2-40B4-BE49-F238E27FC236}">
                    <a16:creationId xmlns:a16="http://schemas.microsoft.com/office/drawing/2014/main" id="{3EBD444B-AF96-8F9A-F68B-541818A0D6A2}"/>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18B0366-5876-B2F7-E5F0-7B661B1053F8}"/>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1" name="Graphic 10" descr="Handshake outline">
              <a:extLst>
                <a:ext uri="{FF2B5EF4-FFF2-40B4-BE49-F238E27FC236}">
                  <a16:creationId xmlns:a16="http://schemas.microsoft.com/office/drawing/2014/main" id="{1AC06A09-7973-46F5-A5F7-DB6D10296E2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grpSp>
        <p:nvGrpSpPr>
          <p:cNvPr id="24" name="Group 23">
            <a:extLst>
              <a:ext uri="{FF2B5EF4-FFF2-40B4-BE49-F238E27FC236}">
                <a16:creationId xmlns:a16="http://schemas.microsoft.com/office/drawing/2014/main" id="{3024422F-8DAB-C735-453E-418369F22FE2}"/>
              </a:ext>
            </a:extLst>
          </p:cNvPr>
          <p:cNvGrpSpPr/>
          <p:nvPr/>
        </p:nvGrpSpPr>
        <p:grpSpPr>
          <a:xfrm>
            <a:off x="269153" y="2172184"/>
            <a:ext cx="720000" cy="789749"/>
            <a:chOff x="296159" y="2222339"/>
            <a:chExt cx="720000" cy="789749"/>
          </a:xfrm>
        </p:grpSpPr>
        <p:sp>
          <p:nvSpPr>
            <p:cNvPr id="25" name="Rectangle: Rounded Corners 24">
              <a:extLst>
                <a:ext uri="{FF2B5EF4-FFF2-40B4-BE49-F238E27FC236}">
                  <a16:creationId xmlns:a16="http://schemas.microsoft.com/office/drawing/2014/main" id="{F7B720F0-6D49-E109-E8BE-41BCF0B30614}"/>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790B5751-A0F9-6F47-F8C0-11E4F286E7CE}"/>
                </a:ext>
              </a:extLst>
            </p:cNvPr>
            <p:cNvPicPr>
              <a:picLocks noChangeAspect="1"/>
            </p:cNvPicPr>
            <p:nvPr/>
          </p:nvPicPr>
          <p:blipFill>
            <a:blip r:embed="rId14"/>
            <a:stretch>
              <a:fillRect/>
            </a:stretch>
          </p:blipFill>
          <p:spPr>
            <a:xfrm>
              <a:off x="341670" y="2231693"/>
              <a:ext cx="628978" cy="625753"/>
            </a:xfrm>
            <a:prstGeom prst="rect">
              <a:avLst/>
            </a:prstGeom>
          </p:spPr>
        </p:pic>
        <p:sp>
          <p:nvSpPr>
            <p:cNvPr id="28" name="TextBox 27">
              <a:extLst>
                <a:ext uri="{FF2B5EF4-FFF2-40B4-BE49-F238E27FC236}">
                  <a16:creationId xmlns:a16="http://schemas.microsoft.com/office/drawing/2014/main" id="{4E0263C4-65AC-FB98-6040-D06E1F181CF4}"/>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pic>
        <p:nvPicPr>
          <p:cNvPr id="34" name="Picture 33">
            <a:extLst>
              <a:ext uri="{FF2B5EF4-FFF2-40B4-BE49-F238E27FC236}">
                <a16:creationId xmlns:a16="http://schemas.microsoft.com/office/drawing/2014/main" id="{D95B5569-6915-DDB8-A1D0-C1455E60C310}"/>
              </a:ext>
            </a:extLst>
          </p:cNvPr>
          <p:cNvPicPr>
            <a:picLocks noChangeAspect="1"/>
          </p:cNvPicPr>
          <p:nvPr/>
        </p:nvPicPr>
        <p:blipFill>
          <a:blip r:embed="rId15"/>
          <a:stretch>
            <a:fillRect/>
          </a:stretch>
        </p:blipFill>
        <p:spPr>
          <a:xfrm>
            <a:off x="1816990" y="4626611"/>
            <a:ext cx="3002146" cy="2003055"/>
          </a:xfrm>
          <a:prstGeom prst="roundRect">
            <a:avLst>
              <a:gd name="adj" fmla="val 5977"/>
            </a:avLst>
          </a:prstGeom>
        </p:spPr>
      </p:pic>
      <p:pic>
        <p:nvPicPr>
          <p:cNvPr id="37" name="Picture 36">
            <a:extLst>
              <a:ext uri="{FF2B5EF4-FFF2-40B4-BE49-F238E27FC236}">
                <a16:creationId xmlns:a16="http://schemas.microsoft.com/office/drawing/2014/main" id="{7A73F5CC-3AD4-444C-1EEA-24ADF99D78E4}"/>
              </a:ext>
            </a:extLst>
          </p:cNvPr>
          <p:cNvPicPr>
            <a:picLocks noChangeAspect="1"/>
          </p:cNvPicPr>
          <p:nvPr/>
        </p:nvPicPr>
        <p:blipFill>
          <a:blip r:embed="rId16"/>
          <a:stretch>
            <a:fillRect/>
          </a:stretch>
        </p:blipFill>
        <p:spPr>
          <a:xfrm>
            <a:off x="6121559" y="4629846"/>
            <a:ext cx="4274371" cy="1980278"/>
          </a:xfrm>
          <a:prstGeom prst="rect">
            <a:avLst/>
          </a:prstGeom>
        </p:spPr>
      </p:pic>
    </p:spTree>
    <p:extLst>
      <p:ext uri="{BB962C8B-B14F-4D97-AF65-F5344CB8AC3E}">
        <p14:creationId xmlns:p14="http://schemas.microsoft.com/office/powerpoint/2010/main" val="206242792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theme/theme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6D3B8E94-BD00-BB43-9D2B-34F974CF12B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31BA71C05D99449D01563567B1F2C2" ma:contentTypeVersion="13" ma:contentTypeDescription="Create a new document." ma:contentTypeScope="" ma:versionID="f4fd5667dc8da19d51108b299c64e6c2">
  <xsd:schema xmlns:xsd="http://www.w3.org/2001/XMLSchema" xmlns:xs="http://www.w3.org/2001/XMLSchema" xmlns:p="http://schemas.microsoft.com/office/2006/metadata/properties" xmlns:ns2="d1c562db-e93c-4d45-a7c1-9e4a2fbd2fc0" xmlns:ns3="8089b08c-abae-4574-a6ff-2d07be0713db" targetNamespace="http://schemas.microsoft.com/office/2006/metadata/properties" ma:root="true" ma:fieldsID="051a69d7c9e72a18cb48688e0b18f8af" ns2:_="" ns3:_="">
    <xsd:import namespace="d1c562db-e93c-4d45-a7c1-9e4a2fbd2fc0"/>
    <xsd:import namespace="8089b08c-abae-4574-a6ff-2d07be0713d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c562db-e93c-4d45-a7c1-9e4a2fbd2f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6541f7f-1005-4369-9bab-4b4ace30016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89b08c-abae-4574-a6ff-2d07be0713d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44a9667-8eed-45d4-9b23-f18e111ee661}" ma:internalName="TaxCatchAll" ma:showField="CatchAllData" ma:web="8089b08c-abae-4574-a6ff-2d07be0713d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c562db-e93c-4d45-a7c1-9e4a2fbd2fc0">
      <Terms xmlns="http://schemas.microsoft.com/office/infopath/2007/PartnerControls"/>
    </lcf76f155ced4ddcb4097134ff3c332f>
    <TaxCatchAll xmlns="8089b08c-abae-4574-a6ff-2d07be0713db" xsi:nil="true"/>
    <SharedWithUsers xmlns="8089b08c-abae-4574-a6ff-2d07be0713db">
      <UserInfo>
        <DisplayName>Wayne Murphy</DisplayName>
        <AccountId>22</AccountId>
        <AccountType/>
      </UserInfo>
    </SharedWithUsers>
  </documentManagement>
</p:properties>
</file>

<file path=customXml/itemProps1.xml><?xml version="1.0" encoding="utf-8"?>
<ds:datastoreItem xmlns:ds="http://schemas.openxmlformats.org/officeDocument/2006/customXml" ds:itemID="{B84C09D5-E8FB-49D3-910A-371F8E003D1A}">
  <ds:schemaRefs>
    <ds:schemaRef ds:uri="http://schemas.microsoft.com/sharepoint/v3/contenttype/forms"/>
  </ds:schemaRefs>
</ds:datastoreItem>
</file>

<file path=customXml/itemProps2.xml><?xml version="1.0" encoding="utf-8"?>
<ds:datastoreItem xmlns:ds="http://schemas.openxmlformats.org/officeDocument/2006/customXml" ds:itemID="{86D65EC5-AF98-43F3-AC76-20811A7A99D2}">
  <ds:schemaRefs>
    <ds:schemaRef ds:uri="8089b08c-abae-4574-a6ff-2d07be0713db"/>
    <ds:schemaRef ds:uri="d1c562db-e93c-4d45-a7c1-9e4a2fbd2f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8D6100-6E53-4C91-9DBE-E4254FBE7151}">
  <ds:schemaRefs>
    <ds:schemaRef ds:uri="http://purl.org/dc/terms/"/>
    <ds:schemaRef ds:uri="d1c562db-e93c-4d45-a7c1-9e4a2fbd2fc0"/>
    <ds:schemaRef ds:uri="http://schemas.microsoft.com/office/2006/documentManagement/types"/>
    <ds:schemaRef ds:uri="8089b08c-abae-4574-a6ff-2d07be0713db"/>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2145</TotalTime>
  <Words>2883</Words>
  <Application>Microsoft Office PowerPoint</Application>
  <PresentationFormat>Widescreen</PresentationFormat>
  <Paragraphs>203</Paragraphs>
  <Slides>21</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Bahnschrift</vt:lpstr>
      <vt:lpstr>brutal-type</vt:lpstr>
      <vt:lpstr>Calibri</vt:lpstr>
      <vt:lpstr>Calibri Light</vt:lpstr>
      <vt:lpstr>Symbol</vt:lpstr>
      <vt:lpstr>9_Office Theme</vt:lpstr>
      <vt:lpstr>Cover</vt:lpstr>
      <vt:lpstr>Changes to Standards –  June 2023 Interactive Briefing Slide Deck  Please view in slideshow mode for the links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Murphy</dc:creator>
  <cp:lastModifiedBy>Anna Plodowski</cp:lastModifiedBy>
  <cp:revision>36</cp:revision>
  <dcterms:created xsi:type="dcterms:W3CDTF">2021-09-02T09:08:56Z</dcterms:created>
  <dcterms:modified xsi:type="dcterms:W3CDTF">2023-06-01T19:57:05Z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0x0101005E31BA71C05D99449D01563567B1F2C2</vt:lpwstr>
  </property>
  <property fmtid="{D5CDD505-2E9C-101B-9397-08002B2CF9AE}" pid="3" name="MediaServiceImageTags">
    <vt:lpwstr/>
  </property>
</Properties>
</file>