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48"/>
  </p:notesMasterIdLst>
  <p:sldIdLst>
    <p:sldId id="265" r:id="rId6"/>
    <p:sldId id="822" r:id="rId7"/>
    <p:sldId id="775" r:id="rId8"/>
    <p:sldId id="1013" r:id="rId9"/>
    <p:sldId id="1054" r:id="rId10"/>
    <p:sldId id="991" r:id="rId11"/>
    <p:sldId id="1009" r:id="rId12"/>
    <p:sldId id="1017" r:id="rId13"/>
    <p:sldId id="1031" r:id="rId14"/>
    <p:sldId id="1033" r:id="rId15"/>
    <p:sldId id="1034" r:id="rId16"/>
    <p:sldId id="1035" r:id="rId17"/>
    <p:sldId id="1036" r:id="rId18"/>
    <p:sldId id="1037" r:id="rId19"/>
    <p:sldId id="1038" r:id="rId20"/>
    <p:sldId id="1039" r:id="rId21"/>
    <p:sldId id="1040" r:id="rId22"/>
    <p:sldId id="1041" r:id="rId23"/>
    <p:sldId id="1043" r:id="rId24"/>
    <p:sldId id="1042" r:id="rId25"/>
    <p:sldId id="1044" r:id="rId26"/>
    <p:sldId id="1045" r:id="rId27"/>
    <p:sldId id="1046" r:id="rId28"/>
    <p:sldId id="1047" r:id="rId29"/>
    <p:sldId id="1032" r:id="rId30"/>
    <p:sldId id="1051" r:id="rId31"/>
    <p:sldId id="1052" r:id="rId32"/>
    <p:sldId id="1053" r:id="rId33"/>
    <p:sldId id="1055" r:id="rId34"/>
    <p:sldId id="1056" r:id="rId35"/>
    <p:sldId id="1011" r:id="rId36"/>
    <p:sldId id="1019" r:id="rId37"/>
    <p:sldId id="1027" r:id="rId38"/>
    <p:sldId id="1026" r:id="rId39"/>
    <p:sldId id="1028" r:id="rId40"/>
    <p:sldId id="1049" r:id="rId41"/>
    <p:sldId id="774" r:id="rId42"/>
    <p:sldId id="1029" r:id="rId43"/>
    <p:sldId id="884" r:id="rId44"/>
    <p:sldId id="1048" r:id="rId45"/>
    <p:sldId id="1050" r:id="rId46"/>
    <p:sldId id="102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22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678117-36DF-5969-9039-97E806191961}" name="Anna Plodowski" initials="AP" userId="S::Anna.Plodowski@RSSB.CO.UK::6ed79830-603a-4aef-9826-a126fde59419" providerId="AD"/>
  <p188:author id="{DB37C021-CBA8-39E6-56DF-C94510434A4C}" name="Wayne Murphy" initials="WM" userId="S::Wayne.Murphy@RSSB.CO.UK::45211b58-5c40-4621-afe1-584f547e3c19" providerId="AD"/>
  <p188:author id="{7B25D4B0-AD0C-5BDE-0DC5-83188F01D97F}" name="Maryann Cox" initials="MC" userId="S::Maryann.Cox@RSSB.CO.UK::cc0568d0-faa5-4300-b4d0-bb0b5ddb804c" providerId="AD"/>
  <p188:author id="{A9AD35CF-59FA-68D4-7117-6551B9593557}" name="Maryann Cox" initials="MC" userId="S::maryann.cox@rssb.co.uk::cc0568d0-faa5-4300-b4d0-bb0b5ddb80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yne Murphy" initials="WM" lastIdx="2" clrIdx="0">
    <p:extLst>
      <p:ext uri="{19B8F6BF-5375-455C-9EA6-DF929625EA0E}">
        <p15:presenceInfo xmlns:p15="http://schemas.microsoft.com/office/powerpoint/2012/main" userId="S::Wayne.Murphy@RSSB.CO.UK::45211b58-5c40-4621-afe1-584f547e3c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758"/>
    <a:srgbClr val="B82652"/>
    <a:srgbClr val="FFC000"/>
    <a:srgbClr val="34448A"/>
    <a:srgbClr val="E56542"/>
    <a:srgbClr val="D1889C"/>
    <a:srgbClr val="2D6BCE"/>
    <a:srgbClr val="E6CE41"/>
    <a:srgbClr val="295634"/>
    <a:srgbClr val="377A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snapToGrid="0" showGuides="1">
      <p:cViewPr varScale="1">
        <p:scale>
          <a:sx n="83" d="100"/>
          <a:sy n="83" d="100"/>
        </p:scale>
        <p:origin x="667" y="62"/>
      </p:cViewPr>
      <p:guideLst>
        <p:guide pos="3840"/>
        <p:guide orient="horz" pos="32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31769-03CB-4D5E-B296-6FE510D2821E}" type="datetimeFigureOut">
              <a:rPr lang="en-GB" smtClean="0"/>
              <a:t>04/12/2023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D6BB7-506D-45A6-8446-F683DEB7DF1F}" type="slidenum">
              <a:rPr lang="en-GB" smtClean="0"/>
              <a:t>‹#›</a:t>
            </a:fld>
            <a:endParaRPr lang="en-GB" dirty="0"/>
          </a:p>
        </p:txBody>
      </p:sp>
    </p:spTree>
    <p:extLst>
      <p:ext uri="{BB962C8B-B14F-4D97-AF65-F5344CB8AC3E}">
        <p14:creationId xmlns:p14="http://schemas.microsoft.com/office/powerpoint/2010/main" val="30861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44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839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4955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28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67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862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199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31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081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74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93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588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85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0791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535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419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7425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325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635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97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080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058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350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231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9682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015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3691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29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70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3257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330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751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94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1262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0161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44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134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649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750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017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B0473-D7DB-4938-AA81-4FE26BD6BE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64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6486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50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5512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dirty="0"/>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dirty="0"/>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16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838200" y="1689832"/>
            <a:ext cx="5914292"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dirty="0"/>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dirty="0"/>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838200" y="3150332"/>
            <a:ext cx="5914292"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803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EC4C-94DC-579B-3BAF-FB86FAACD163}"/>
              </a:ext>
            </a:extLst>
          </p:cNvPr>
          <p:cNvSpPr>
            <a:spLocks noGrp="1"/>
          </p:cNvSpPr>
          <p:nvPr>
            <p:ph type="title"/>
          </p:nvPr>
        </p:nvSpPr>
        <p:spPr>
          <a:xfrm>
            <a:off x="6717323" y="1689832"/>
            <a:ext cx="4947138" cy="1325563"/>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7FC847-80C2-20D0-541F-11F82D29DCD3}"/>
              </a:ext>
            </a:extLst>
          </p:cNvPr>
          <p:cNvSpPr>
            <a:spLocks noGrp="1"/>
          </p:cNvSpPr>
          <p:nvPr>
            <p:ph type="sldNum" sz="quarter" idx="10"/>
          </p:nvPr>
        </p:nvSpPr>
        <p:spPr>
          <a:xfrm>
            <a:off x="9000000" y="6356350"/>
            <a:ext cx="2743200" cy="365125"/>
          </a:xfrm>
        </p:spPr>
        <p:txBody>
          <a:bodyPr/>
          <a:lstStyle>
            <a:lvl1pPr>
              <a:defRPr>
                <a:solidFill>
                  <a:schemeClr val="bg1"/>
                </a:solidFill>
              </a:defRPr>
            </a:lvl1pPr>
          </a:lstStyle>
          <a:p>
            <a:fld id="{17B3F2CA-B8B7-1648-A0C4-6D39A5ED6BC8}" type="slidenum">
              <a:rPr lang="en-GB" smtClean="0"/>
              <a:pPr/>
              <a:t>‹#›</a:t>
            </a:fld>
            <a:endParaRPr lang="en-GB" dirty="0"/>
          </a:p>
        </p:txBody>
      </p:sp>
      <p:sp>
        <p:nvSpPr>
          <p:cNvPr id="4" name="Footer Placeholder 3">
            <a:extLst>
              <a:ext uri="{FF2B5EF4-FFF2-40B4-BE49-F238E27FC236}">
                <a16:creationId xmlns:a16="http://schemas.microsoft.com/office/drawing/2014/main" id="{AB7C8928-B71B-934D-BFBD-A943FC175957}"/>
              </a:ext>
            </a:extLst>
          </p:cNvPr>
          <p:cNvSpPr>
            <a:spLocks noGrp="1"/>
          </p:cNvSpPr>
          <p:nvPr>
            <p:ph type="ftr" sz="quarter" idx="11"/>
          </p:nvPr>
        </p:nvSpPr>
        <p:spPr>
          <a:xfrm>
            <a:off x="360000" y="6356350"/>
            <a:ext cx="4114800" cy="365125"/>
          </a:xfrm>
        </p:spPr>
        <p:txBody>
          <a:bodyPr/>
          <a:lstStyle>
            <a:lvl1pPr>
              <a:defRPr>
                <a:solidFill>
                  <a:schemeClr val="bg1"/>
                </a:solidFill>
              </a:defRPr>
            </a:lvl1pPr>
          </a:lstStyle>
          <a:p>
            <a:endParaRPr lang="en-GB" dirty="0"/>
          </a:p>
        </p:txBody>
      </p:sp>
      <p:sp>
        <p:nvSpPr>
          <p:cNvPr id="5" name="Text Placeholder 9">
            <a:extLst>
              <a:ext uri="{FF2B5EF4-FFF2-40B4-BE49-F238E27FC236}">
                <a16:creationId xmlns:a16="http://schemas.microsoft.com/office/drawing/2014/main" id="{5DC1CAA3-C48B-A9F3-72FC-3B5A3C9634BF}"/>
              </a:ext>
            </a:extLst>
          </p:cNvPr>
          <p:cNvSpPr>
            <a:spLocks noGrp="1"/>
          </p:cNvSpPr>
          <p:nvPr>
            <p:ph idx="1"/>
          </p:nvPr>
        </p:nvSpPr>
        <p:spPr>
          <a:xfrm>
            <a:off x="6717323" y="3150332"/>
            <a:ext cx="4947138" cy="2465021"/>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9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423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378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820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8585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670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00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288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042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0640A-D1FC-4667-BDA8-0D1A20E57578}" type="datetimeFigureOut">
              <a:rPr lang="en-GB" smtClean="0">
                <a:solidFill>
                  <a:prstClr val="black">
                    <a:tint val="75000"/>
                  </a:prstClr>
                </a:solidFill>
              </a:rPr>
              <a:pPr/>
              <a:t>04/12/2023</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FB0E0-EA9E-4B8C-8D57-A8999865864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18271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C37220-2DD3-1D1C-1540-FC8F42DC4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Slide Number Placeholder 5">
            <a:extLst>
              <a:ext uri="{FF2B5EF4-FFF2-40B4-BE49-F238E27FC236}">
                <a16:creationId xmlns:a16="http://schemas.microsoft.com/office/drawing/2014/main" id="{A6292A2B-7DDC-6FB8-A932-A9DF4D4E2F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3F2CA-B8B7-1648-A0C4-6D39A5ED6BC8}" type="slidenum">
              <a:rPr lang="en-GB" smtClean="0"/>
              <a:t>‹#›</a:t>
            </a:fld>
            <a:endParaRPr lang="en-GB" dirty="0"/>
          </a:p>
        </p:txBody>
      </p:sp>
      <p:sp>
        <p:nvSpPr>
          <p:cNvPr id="9" name="Footer Placeholder 8">
            <a:extLst>
              <a:ext uri="{FF2B5EF4-FFF2-40B4-BE49-F238E27FC236}">
                <a16:creationId xmlns:a16="http://schemas.microsoft.com/office/drawing/2014/main" id="{E4E3D11E-5D0C-86BD-64ED-21BEF5A37FC2}"/>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10" name="Text Placeholder 9">
            <a:extLst>
              <a:ext uri="{FF2B5EF4-FFF2-40B4-BE49-F238E27FC236}">
                <a16:creationId xmlns:a16="http://schemas.microsoft.com/office/drawing/2014/main" id="{DE4D061F-1791-7EF7-FFA8-8772C0B419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52868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dt="0"/>
  <p:txStyles>
    <p:titleStyle>
      <a:lvl1pPr algn="l" defTabSz="914400" rtl="0" eaLnBrk="1" latinLnBrk="0" hangingPunct="1">
        <a:lnSpc>
          <a:spcPct val="90000"/>
        </a:lnSpc>
        <a:spcBef>
          <a:spcPct val="0"/>
        </a:spcBef>
        <a:buNone/>
        <a:defRPr sz="4400" b="0" kern="1200">
          <a:solidFill>
            <a:schemeClr val="tx1"/>
          </a:solidFill>
          <a:latin typeface="Bahnschrif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hb13-iss-4" TargetMode="External"/><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hb19-iss-5" TargetMode="External"/><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hyperlink" Target="https://www.rssb.co.uk/standards-catalogue/CatalogueItem/gert8000-otm-iss-11" TargetMode="External"/><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 Target="slide2.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3.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slide" Target="slide2.xml"/><Relationship Id="rId10" Type="http://schemas.openxmlformats.org/officeDocument/2006/relationships/image" Target="../media/image19.png"/><Relationship Id="rId4" Type="http://schemas.openxmlformats.org/officeDocument/2006/relationships/hyperlink" Target="https://www.rssb.co.uk/standards-catalogue/CatalogueItem/gert8000-s5-iss-11" TargetMode="Externa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3.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slide" Target="slide2.xml"/><Relationship Id="rId10" Type="http://schemas.openxmlformats.org/officeDocument/2006/relationships/image" Target="../media/image19.png"/><Relationship Id="rId4" Type="http://schemas.openxmlformats.org/officeDocument/2006/relationships/hyperlink" Target="https://www.rssb.co.uk/standards-catalogue/CatalogueItem/gert8000-s7-iss-6" TargetMode="External"/><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ss1-iss-9" TargetMode="Externa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hyperlink" Target="https://www.rssb.co.uk/standards-catalogue/CatalogueItem/gert8000-ss2-iss-6" TargetMode="External"/><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slide" Target="slide2.xml"/><Relationship Id="rId10" Type="http://schemas.openxmlformats.org/officeDocument/2006/relationships/image" Target="../media/image27.png"/><Relationship Id="rId4" Type="http://schemas.openxmlformats.org/officeDocument/2006/relationships/hyperlink" Target="https://www.rssb.co.uk/standards-catalogue/CatalogueItem/gogn3616-iss-1" TargetMode="External"/><Relationship Id="rId9" Type="http://schemas.openxmlformats.org/officeDocument/2006/relationships/image" Target="../media/image6.png"/><Relationship Id="rId14" Type="http://schemas.openxmlformats.org/officeDocument/2006/relationships/image" Target="../media/image23.sv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slide" Target="slide2.xml"/><Relationship Id="rId10" Type="http://schemas.openxmlformats.org/officeDocument/2006/relationships/image" Target="../media/image7.png"/><Relationship Id="rId4" Type="http://schemas.openxmlformats.org/officeDocument/2006/relationships/hyperlink" Target="https://www.rssb.co.uk/standards-catalogue/CatalogueItem/gert8000-ts1-iss-17" TargetMode="External"/><Relationship Id="rId9" Type="http://schemas.openxmlformats.org/officeDocument/2006/relationships/image" Target="../media/image28.png"/><Relationship Id="rId14"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ts1-iss-17" TargetMode="Externa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ts2-iss-6" TargetMode="Externa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slide" Target="slide41.xml"/><Relationship Id="rId4" Type="http://schemas.openxmlformats.org/officeDocument/2006/relationships/slide" Target="slide40.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ts11-iss-6" TargetMode="Externa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tw1-iss-19" TargetMode="External"/><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tw1-iss-19" TargetMode="External"/><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tw4-iss-2" TargetMode="External"/><Relationship Id="rId9"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3.sv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slide" Target="slide2.xml"/><Relationship Id="rId10" Type="http://schemas.openxmlformats.org/officeDocument/2006/relationships/image" Target="../media/image19.png"/><Relationship Id="rId4" Type="http://schemas.openxmlformats.org/officeDocument/2006/relationships/hyperlink" Target="https://www.rssb.co.uk/standards-catalogue/CatalogueItem/gert8000-tw5-iss-12" TargetMode="External"/><Relationship Id="rId9"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gloss-iss-7" TargetMode="External"/><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6.png"/><Relationship Id="rId5" Type="http://schemas.openxmlformats.org/officeDocument/2006/relationships/hyperlink" Target="https://www.rssb.co.uk/standards/using-standards/latest-updates-to-standards/rule-book-update-september-2023" TargetMode="External"/><Relationship Id="rId10" Type="http://schemas.openxmlformats.org/officeDocument/2006/relationships/image" Target="../media/image33.png"/><Relationship Id="rId4" Type="http://schemas.openxmlformats.org/officeDocument/2006/relationships/hyperlink" Target="https://www.rssb.co.uk/standards-catalogue/CatalogueItem/gert8000-m1-iss-7" TargetMode="External"/><Relationship Id="rId9" Type="http://schemas.openxmlformats.org/officeDocument/2006/relationships/image" Target="../media/image6.png"/><Relationship Id="rId14" Type="http://schemas.openxmlformats.org/officeDocument/2006/relationships/image" Target="../media/image23.sv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hyperlink" Target="https://www.rssb.co.uk/standards-catalogue/CatalogueItem/gert8000-m2-iss-7" TargetMode="External"/><Relationship Id="rId12"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 Target="slide2.xml"/><Relationship Id="rId15" Type="http://schemas.openxmlformats.org/officeDocument/2006/relationships/image" Target="../media/image23.svg"/><Relationship Id="rId10" Type="http://schemas.openxmlformats.org/officeDocument/2006/relationships/image" Target="../media/image34.png"/><Relationship Id="rId4" Type="http://schemas.openxmlformats.org/officeDocument/2006/relationships/hyperlink" Target="https://www.rssb.co.uk/standards-catalogue/CatalogueItem/gogn3616-iss-1" TargetMode="External"/><Relationship Id="rId9" Type="http://schemas.openxmlformats.org/officeDocument/2006/relationships/image" Target="../media/image6.png"/><Relationship Id="rId14"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image" Target="../media/image16.png"/><Relationship Id="rId5" Type="http://schemas.openxmlformats.org/officeDocument/2006/relationships/hyperlink" Target="https://www.rssb.co.uk/standards/using-standards/latest-updates-to-standards/rule-book-update-september-2023" TargetMode="External"/><Relationship Id="rId10" Type="http://schemas.openxmlformats.org/officeDocument/2006/relationships/image" Target="../media/image7.png"/><Relationship Id="rId4" Type="http://schemas.openxmlformats.org/officeDocument/2006/relationships/hyperlink" Target="https://www.rssb.co.uk/standards-catalogue/CatalogueItem/gert8000-m2-iss-7" TargetMode="External"/><Relationship Id="rId9" Type="http://schemas.openxmlformats.org/officeDocument/2006/relationships/image" Target="../media/image6.png"/><Relationship Id="rId14" Type="http://schemas.openxmlformats.org/officeDocument/2006/relationships/image" Target="../media/image23.svg"/></Relationships>
</file>

<file path=ppt/slides/_rels/slide2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rssb.co.uk/standards-catalogue/CatalogueItem/form-rt3973-nuc-iss-2" TargetMode="External"/><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hyperlink" Target="https://www.rssb.co.uk/standards-catalogue/CatalogueItem/form-rt3188-iss-12-23"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ssb.co.uk/standards-catalogue/CatalogueItem/form-rt3185-iss-12-23"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slide" Target="slide2.xml"/><Relationship Id="rId9" Type="http://schemas.openxmlformats.org/officeDocument/2006/relationships/image" Target="../media/image22.png"/><Relationship Id="rId14" Type="http://schemas.openxmlformats.org/officeDocument/2006/relationships/hyperlink" Target="https://www.rssb.co.uk/standards-catalogue/CatalogueItem/form-nr3189-iss-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4.xml"/><Relationship Id="rId18" Type="http://schemas.openxmlformats.org/officeDocument/2006/relationships/slide" Target="slide36.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slide" Target="slide37.xml"/><Relationship Id="rId17" Type="http://schemas.openxmlformats.org/officeDocument/2006/relationships/slide" Target="slide34.xml"/><Relationship Id="rId2" Type="http://schemas.openxmlformats.org/officeDocument/2006/relationships/notesSlide" Target="../notesSlides/notesSlide2.xml"/><Relationship Id="rId16"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png"/><Relationship Id="rId5" Type="http://schemas.openxmlformats.org/officeDocument/2006/relationships/image" Target="../media/image10.png"/><Relationship Id="rId15" Type="http://schemas.openxmlformats.org/officeDocument/2006/relationships/image" Target="../media/image6.png"/><Relationship Id="rId10" Type="http://schemas.openxmlformats.org/officeDocument/2006/relationships/slide" Target="slide2.xml"/><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slide" Target="slide7.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rssb.co.uk/standards-catalogue/CatalogueItem/form-rt3973-nuc-iss-2" TargetMode="External"/><Relationship Id="rId18" Type="http://schemas.openxmlformats.org/officeDocument/2006/relationships/hyperlink" Target="https://www.rssb.co.uk/standards-catalogue/CatalogueItem/gert8000-issue-hb-iss-17" TargetMode="External"/><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hyperlink" Target="https://www.rssb.co.uk/standards-catalogue/CatalogueItem/form-rt3188-iss-12-23" TargetMode="External"/><Relationship Id="rId17" Type="http://schemas.openxmlformats.org/officeDocument/2006/relationships/hyperlink" Target="https://www.rssb.co.uk/standards-catalogue/CatalogueItem/gert8000-issue-iss-36" TargetMode="External"/><Relationship Id="rId2" Type="http://schemas.openxmlformats.org/officeDocument/2006/relationships/notesSlide" Target="../notesSlides/notesSlide29.xml"/><Relationship Id="rId16" Type="http://schemas.openxmlformats.org/officeDocument/2006/relationships/hyperlink" Target="https://www.rssb.co.uk/standards-catalogue/CatalogueItem/gert8000-rbbl-iss-39"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ssb.co.uk/standards-catalogue/CatalogueItem/gert8001-iss-79" TargetMode="External"/><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23.svg"/><Relationship Id="rId4" Type="http://schemas.openxmlformats.org/officeDocument/2006/relationships/slide" Target="slide2.xml"/><Relationship Id="rId9" Type="http://schemas.openxmlformats.org/officeDocument/2006/relationships/image" Target="../media/image22.png"/><Relationship Id="rId14" Type="http://schemas.openxmlformats.org/officeDocument/2006/relationships/hyperlink" Target="https://www.rssb.co.uk/standards-catalogue/CatalogueItem/form-nr3189-iss-2" TargetMode="Externa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10" Type="http://schemas.openxmlformats.org/officeDocument/2006/relationships/slide" Target="slide33.xml"/><Relationship Id="rId4" Type="http://schemas.openxmlformats.org/officeDocument/2006/relationships/slide" Target="slide39.xml"/><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rssb.co.uk/standards-catalogue/CatalogueItem/ris-0707-ccs-iss-2" TargetMode="External"/><Relationship Id="rId7" Type="http://schemas.openxmlformats.org/officeDocument/2006/relationships/image" Target="../media/image6.png"/><Relationship Id="rId12"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23.svg"/><Relationship Id="rId4" Type="http://schemas.openxmlformats.org/officeDocument/2006/relationships/slide" Target="slide2.xml"/><Relationship Id="rId9"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7.svg"/><Relationship Id="rId3" Type="http://schemas.openxmlformats.org/officeDocument/2006/relationships/hyperlink" Target="https://www.rssb.co.uk/standards-catalogue/CatalogueItem/ris-0703-ccs-iss-2" TargetMode="External"/><Relationship Id="rId7" Type="http://schemas.openxmlformats.org/officeDocument/2006/relationships/image" Target="../media/image6.png"/><Relationship Id="rId12" Type="http://schemas.openxmlformats.org/officeDocument/2006/relationships/image" Target="../media/image36.png"/><Relationship Id="rId2" Type="http://schemas.openxmlformats.org/officeDocument/2006/relationships/notesSlide" Target="../notesSlides/notesSlide32.xml"/><Relationship Id="rId16"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38.png"/><Relationship Id="rId10" Type="http://schemas.openxmlformats.org/officeDocument/2006/relationships/image" Target="../media/image23.svg"/><Relationship Id="rId4" Type="http://schemas.openxmlformats.org/officeDocument/2006/relationships/slide" Target="slide2.xml"/><Relationship Id="rId9" Type="http://schemas.openxmlformats.org/officeDocument/2006/relationships/image" Target="../media/image22.png"/><Relationship Id="rId1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39.xml"/><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7.png"/><Relationship Id="rId18" Type="http://schemas.openxmlformats.org/officeDocument/2006/relationships/image" Target="../media/image44.png"/><Relationship Id="rId3" Type="http://schemas.openxmlformats.org/officeDocument/2006/relationships/hyperlink" Target="https://www.rssb.co.uk/standards-catalogue/CatalogueItem/ris-1530-plt-iss-7" TargetMode="External"/><Relationship Id="rId7" Type="http://schemas.openxmlformats.org/officeDocument/2006/relationships/image" Target="../media/image6.png"/><Relationship Id="rId12" Type="http://schemas.openxmlformats.org/officeDocument/2006/relationships/image" Target="../media/image14.png"/><Relationship Id="rId17" Type="http://schemas.openxmlformats.org/officeDocument/2006/relationships/image" Target="../media/image43.svg"/><Relationship Id="rId2" Type="http://schemas.openxmlformats.org/officeDocument/2006/relationships/notesSlide" Target="../notesSlides/notesSlide34.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41.svg"/><Relationship Id="rId10" Type="http://schemas.openxmlformats.org/officeDocument/2006/relationships/image" Target="../media/image23.svg"/><Relationship Id="rId4" Type="http://schemas.openxmlformats.org/officeDocument/2006/relationships/slide" Target="slide2.xml"/><Relationship Id="rId9" Type="http://schemas.openxmlformats.org/officeDocument/2006/relationships/image" Target="../media/image22.png"/><Relationship Id="rId1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hyperlink" Target="https://www.rssb.co.uk/standards/using-standards/sign-up-to-standards-consultations" TargetMode="External"/><Relationship Id="rId3" Type="http://schemas.openxmlformats.org/officeDocument/2006/relationships/slide" Target="slide39.xml"/><Relationship Id="rId7" Type="http://schemas.openxmlformats.org/officeDocument/2006/relationships/slide" Target="slide32.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8" Type="http://schemas.openxmlformats.org/officeDocument/2006/relationships/hyperlink" Target="https://www.rssb.co.uk/standards-catalogue/CatalogueItem/cop0130-iss-2" TargetMode="External"/><Relationship Id="rId13" Type="http://schemas.openxmlformats.org/officeDocument/2006/relationships/hyperlink" Target="https://www.rssb.co.uk/standards-catalogue/CatalogueItem/poster-i5-iss-1" TargetMode="External"/><Relationship Id="rId3" Type="http://schemas.openxmlformats.org/officeDocument/2006/relationships/hyperlink" Target="https://www.rssb.co.uk/standards-catalogue/CatalogueItem/cop0127-iss-1" TargetMode="External"/><Relationship Id="rId7" Type="http://schemas.openxmlformats.org/officeDocument/2006/relationships/image" Target="../media/image6.png"/><Relationship Id="rId12" Type="http://schemas.openxmlformats.org/officeDocument/2006/relationships/hyperlink" Target="https://www.rssb.co.uk/standards-catalogue/CatalogueItem/cop0002-iss-13" TargetMode="External"/><Relationship Id="rId17" Type="http://schemas.openxmlformats.org/officeDocument/2006/relationships/hyperlink" Target="https://www.rssb.co.uk/standards-catalogue/CatalogueItem/poster-otm14-iss-1" TargetMode="External"/><Relationship Id="rId2" Type="http://schemas.openxmlformats.org/officeDocument/2006/relationships/notesSlide" Target="../notesSlides/notesSlide36.xml"/><Relationship Id="rId16" Type="http://schemas.openxmlformats.org/officeDocument/2006/relationships/hyperlink" Target="https://www.rssb.co.uk/standards-catalogue/CatalogueItem/poster-i9-iss-1"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4.png"/><Relationship Id="rId5" Type="http://schemas.openxmlformats.org/officeDocument/2006/relationships/slide" Target="slide2.xml"/><Relationship Id="rId15" Type="http://schemas.openxmlformats.org/officeDocument/2006/relationships/hyperlink" Target="https://www.rssb.co.uk/standards-catalogue/CatalogueItem/poster-i8-iss-1" TargetMode="External"/><Relationship Id="rId10" Type="http://schemas.openxmlformats.org/officeDocument/2006/relationships/hyperlink" Target="https://www.rssb.co.uk/standards-catalogue/CatalogueItem/cop0017-iss-5" TargetMode="External"/><Relationship Id="rId4" Type="http://schemas.openxmlformats.org/officeDocument/2006/relationships/hyperlink" Target="https://catalogues.rssb.co.uk/rgs/oodocs/COP0005%20Iss%206.pdf" TargetMode="External"/><Relationship Id="rId9" Type="http://schemas.openxmlformats.org/officeDocument/2006/relationships/hyperlink" Target="https://www.rssb.co.uk/standards-catalogue/CatalogueItem/cop0018-iss-7" TargetMode="External"/><Relationship Id="rId14" Type="http://schemas.openxmlformats.org/officeDocument/2006/relationships/hyperlink" Target="https://www.rssb.co.uk/standards-catalogue/CatalogueItem/poster-i6-iss-1"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rssb.co.uk/-/media/Project/RSSB/RssbWebsite/Documents/Registered/Deviations/2023/07/27/12/49/23-023-DEV.pdf" TargetMode="External"/><Relationship Id="rId13" Type="http://schemas.openxmlformats.org/officeDocument/2006/relationships/image" Target="../media/image7.png"/><Relationship Id="rId3" Type="http://schemas.openxmlformats.org/officeDocument/2006/relationships/slide" Target="slide2.xml"/><Relationship Id="rId7" Type="http://schemas.openxmlformats.org/officeDocument/2006/relationships/image" Target="../media/image4.png"/><Relationship Id="rId12" Type="http://schemas.openxmlformats.org/officeDocument/2006/relationships/hyperlink" Target="https://www.rssb.co.uk/-/media/Project/RSSB/RssbWebsite/Documents/Registered/Deviations/2023/05/17/07/47/23-016-DEV.pd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s://www.rssb.co.uk/-/media/Project/RSSB/RssbWebsite/Documents/Registered/Deviations/2023/04/03/12/43/23-001-DEV.pdf" TargetMode="External"/><Relationship Id="rId11" Type="http://schemas.openxmlformats.org/officeDocument/2006/relationships/hyperlink" Target="https://www.rssb.co.uk/-/media/Project/RSSB/RssbWebsite/Documents/Registered/Deviations/2023/06/12/07/32/23-012-DEV.pdf" TargetMode="External"/><Relationship Id="rId5" Type="http://schemas.openxmlformats.org/officeDocument/2006/relationships/hyperlink" Target="https://www.rssb.co.uk/-/media/Project/RSSB/RssbWebsite/Documents/Registered/Deviations/2023/08/14/13/28/23-020-DEV.pdf" TargetMode="Externa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rssb.co.uk/-/media/Project/RSSB/RssbWebsite/Documents/Registered/Deviations/2023/05/15/07/25/21-054-DEV-Revised-12-05-2023.pdf"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rssb.co.uk/-/media/Project/RSSB/RssbWebsite/Documents/Registered/Deviations/2023/05/15/07/43/23-014-DEV.pdf" TargetMode="External"/><Relationship Id="rId13" Type="http://schemas.openxmlformats.org/officeDocument/2006/relationships/hyperlink" Target="https://www.rssb.co.uk/-/media/Project/RSSB/RssbWebsite/Documents/Registered/Deviations/2023/07/20/11/55/23-007-DEV.pdf" TargetMode="External"/><Relationship Id="rId3" Type="http://schemas.openxmlformats.org/officeDocument/2006/relationships/slide" Target="slide2.xml"/><Relationship Id="rId7" Type="http://schemas.openxmlformats.org/officeDocument/2006/relationships/image" Target="../media/image6.png"/><Relationship Id="rId12" Type="http://schemas.openxmlformats.org/officeDocument/2006/relationships/hyperlink" Target="https://www.rssb.co.uk/-/media/Project/RSSB/RssbWebsite/Documents/Registered/Deviations/2023/05/17/07/47/23-017-DEV.pdf"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hyperlink" Target="https://www.rssb.co.uk/-/media/Project/RSSB/RssbWebsite/Documents/Registered/Deviations/2023/05/17/10/29/23-015-DEV.pdf" TargetMode="External"/><Relationship Id="rId5" Type="http://schemas.openxmlformats.org/officeDocument/2006/relationships/hyperlink" Target="https://www.rssb.co.uk/-/media/Project/RSSB/RssbWebsite/Documents/Registered/Deviations/2023/08/08/08/41/23-021-DEV.pdf" TargetMode="External"/><Relationship Id="rId10" Type="http://schemas.openxmlformats.org/officeDocument/2006/relationships/hyperlink" Target="https://www.rssb.co.uk/-/media/Project/RSSB/RssbWebsite/Documents/Registered/Deviations/2023/03/24/08/04/23-004-DEV.pdf" TargetMode="External"/><Relationship Id="rId4" Type="http://schemas.openxmlformats.org/officeDocument/2006/relationships/image" Target="../media/image5.png"/><Relationship Id="rId9" Type="http://schemas.openxmlformats.org/officeDocument/2006/relationships/hyperlink" Target="https://www.rssb.co.uk/-/media/Project/RSSB/RssbWebsite/Documents/Registered/Deviations/2023/07/27/12/49/23-026-DEV.pdf" TargetMode="External"/><Relationship Id="rId1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slide" Target="slide2.xml"/><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hyperlink" Target="https://www.rssb.co.uk/standards/using-standards/rssb-technical-notes/technical-note-tn106-examination-and-repair-of-structural-corrosion-in-mark-1-type-rolling-stock" TargetMode="Externa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 Target="slide2.xml"/><Relationship Id="rId7"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slide" Target="slide32.xml"/><Relationship Id="rId4" Type="http://schemas.openxmlformats.org/officeDocument/2006/relationships/image" Target="../media/image5.png"/><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xml"/><Relationship Id="rId7"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4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hyperlink" Target="https://www.rssb.co.uk/standards-catalogue/CatalogueItem/ris-2795-rst-iss-2-3"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hyperlink" Target="https://www.rssb.co.uk/standards-catalogue/CatalogueItem/ris-4472-rst-iss-2"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ris-8250-rst-iss-2" TargetMode="Externa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12.xml"/><Relationship Id="rId18" Type="http://schemas.openxmlformats.org/officeDocument/2006/relationships/slide" Target="slide21.xml"/><Relationship Id="rId26" Type="http://schemas.openxmlformats.org/officeDocument/2006/relationships/slide" Target="slide25.xml"/><Relationship Id="rId3" Type="http://schemas.openxmlformats.org/officeDocument/2006/relationships/slide" Target="slide8.xml"/><Relationship Id="rId21" Type="http://schemas.openxmlformats.org/officeDocument/2006/relationships/slide" Target="slide19.xml"/><Relationship Id="rId7" Type="http://schemas.openxmlformats.org/officeDocument/2006/relationships/slide" Target="slide39.xml"/><Relationship Id="rId12" Type="http://schemas.openxmlformats.org/officeDocument/2006/relationships/slide" Target="slide11.xml"/><Relationship Id="rId17" Type="http://schemas.openxmlformats.org/officeDocument/2006/relationships/slide" Target="slide16.xml"/><Relationship Id="rId25" Type="http://schemas.openxmlformats.org/officeDocument/2006/relationships/slide" Target="slide27.xml"/><Relationship Id="rId2" Type="http://schemas.openxmlformats.org/officeDocument/2006/relationships/notesSlide" Target="../notesSlides/notesSlide6.xml"/><Relationship Id="rId16" Type="http://schemas.openxmlformats.org/officeDocument/2006/relationships/slide" Target="slide15.xml"/><Relationship Id="rId20" Type="http://schemas.openxmlformats.org/officeDocument/2006/relationships/slide" Target="slide2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slide" Target="slide10.xml"/><Relationship Id="rId24" Type="http://schemas.openxmlformats.org/officeDocument/2006/relationships/slide" Target="slide26.xml"/><Relationship Id="rId5" Type="http://schemas.openxmlformats.org/officeDocument/2006/relationships/slide" Target="slide2.xml"/><Relationship Id="rId15" Type="http://schemas.openxmlformats.org/officeDocument/2006/relationships/slide" Target="slide14.xml"/><Relationship Id="rId23" Type="http://schemas.openxmlformats.org/officeDocument/2006/relationships/slide" Target="slide20.xml"/><Relationship Id="rId28" Type="http://schemas.openxmlformats.org/officeDocument/2006/relationships/slide" Target="slide30.xml"/><Relationship Id="rId10" Type="http://schemas.openxmlformats.org/officeDocument/2006/relationships/slide" Target="slide9.xml"/><Relationship Id="rId19" Type="http://schemas.openxmlformats.org/officeDocument/2006/relationships/slide" Target="slide23.xml"/><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slide" Target="slide13.xml"/><Relationship Id="rId22" Type="http://schemas.openxmlformats.org/officeDocument/2006/relationships/slide" Target="slide17.xml"/><Relationship Id="rId27" Type="http://schemas.openxmlformats.org/officeDocument/2006/relationships/slide" Target="slide29.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jpeg"/><Relationship Id="rId5" Type="http://schemas.openxmlformats.org/officeDocument/2006/relationships/slide" Target="slide2.xml"/><Relationship Id="rId10" Type="http://schemas.openxmlformats.org/officeDocument/2006/relationships/image" Target="../media/image19.png"/><Relationship Id="rId4" Type="http://schemas.openxmlformats.org/officeDocument/2006/relationships/hyperlink" Target="https://www.rssb.co.uk/standards-catalogue/CatalogueItem/ris-3780-tom-iss-2"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9.png"/><Relationship Id="rId5" Type="http://schemas.openxmlformats.org/officeDocument/2006/relationships/slide" Target="slide2.xml"/><Relationship Id="rId10" Type="http://schemas.openxmlformats.org/officeDocument/2006/relationships/image" Target="../media/image16.png"/><Relationship Id="rId4" Type="http://schemas.openxmlformats.org/officeDocument/2006/relationships/hyperlink" Target="https://www.rssb.co.uk/standards-catalogue/CatalogueItem/gert8000-hb10-iss-5" TargetMode="Externa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31EA42-44B4-4698-AA6E-0AD5FE99DAC1}"/>
              </a:ext>
            </a:extLst>
          </p:cNvPr>
          <p:cNvSpPr>
            <a:spLocks noGrp="1"/>
          </p:cNvSpPr>
          <p:nvPr>
            <p:ph type="title"/>
          </p:nvPr>
        </p:nvSpPr>
        <p:spPr>
          <a:xfrm>
            <a:off x="6717323" y="1597472"/>
            <a:ext cx="5025878" cy="1325563"/>
          </a:xfrm>
        </p:spPr>
        <p:txBody>
          <a:bodyPr>
            <a:noAutofit/>
          </a:bodyPr>
          <a:lstStyle/>
          <a:p>
            <a:r>
              <a:rPr lang="en-GB" sz="2600" dirty="0">
                <a:latin typeface="Bahnschrift"/>
              </a:rPr>
              <a:t>Changes to Standards – </a:t>
            </a:r>
            <a:br>
              <a:rPr lang="en-GB" sz="2600" dirty="0"/>
            </a:br>
            <a:r>
              <a:rPr lang="en-GB" sz="2600" dirty="0">
                <a:latin typeface="Bahnschrift"/>
              </a:rPr>
              <a:t>September 2023 Interactive Briefing Slide Deck</a:t>
            </a:r>
            <a:br>
              <a:rPr lang="en-GB" sz="2600" dirty="0"/>
            </a:br>
            <a:br>
              <a:rPr lang="en-GB" sz="2600" dirty="0"/>
            </a:br>
            <a:r>
              <a:rPr lang="en-GB" sz="2000" dirty="0">
                <a:solidFill>
                  <a:srgbClr val="C00000"/>
                </a:solidFill>
                <a:latin typeface="Bahnschrift"/>
              </a:rPr>
              <a:t>Please view in slideshow mode for the links to work. </a:t>
            </a:r>
            <a:endParaRPr lang="en-GB" sz="2000" dirty="0">
              <a:solidFill>
                <a:srgbClr val="C00000"/>
              </a:solidFill>
            </a:endParaRPr>
          </a:p>
        </p:txBody>
      </p:sp>
      <p:sp>
        <p:nvSpPr>
          <p:cNvPr id="5" name="Content Placeholder 4">
            <a:extLst>
              <a:ext uri="{FF2B5EF4-FFF2-40B4-BE49-F238E27FC236}">
                <a16:creationId xmlns:a16="http://schemas.microsoft.com/office/drawing/2014/main" id="{F2899E64-C78E-4A07-BFF2-82F152B34DC4}"/>
              </a:ext>
            </a:extLst>
          </p:cNvPr>
          <p:cNvSpPr>
            <a:spLocks noGrp="1"/>
          </p:cNvSpPr>
          <p:nvPr>
            <p:ph idx="1"/>
          </p:nvPr>
        </p:nvSpPr>
        <p:spPr>
          <a:xfrm>
            <a:off x="6717323" y="3272741"/>
            <a:ext cx="4717125" cy="1878240"/>
          </a:xfrm>
        </p:spPr>
        <p:txBody>
          <a:bodyPr>
            <a:noAutofit/>
          </a:bodyPr>
          <a:lstStyle/>
          <a:p>
            <a:pPr>
              <a:lnSpc>
                <a:spcPct val="100000"/>
              </a:lnSpc>
              <a:spcBef>
                <a:spcPts val="600"/>
              </a:spcBef>
              <a:spcAft>
                <a:spcPts val="600"/>
              </a:spcAft>
            </a:pPr>
            <a:r>
              <a:rPr lang="en-GB" sz="1800" dirty="0"/>
              <a:t>The presentation is interactive. You decide how to navigate through it, (use the arrow buttons) but you can always return to the main menu by clicking on the home icon. </a:t>
            </a:r>
          </a:p>
          <a:p>
            <a:pPr>
              <a:lnSpc>
                <a:spcPct val="100000"/>
              </a:lnSpc>
              <a:spcBef>
                <a:spcPts val="600"/>
              </a:spcBef>
              <a:spcAft>
                <a:spcPts val="600"/>
              </a:spcAft>
            </a:pPr>
            <a:r>
              <a:rPr lang="en-GB" sz="1800" dirty="0"/>
              <a:t>Some slides contain links to additional online content. These are indicated with this icon, click on the icon and it will take you to the content.</a:t>
            </a:r>
          </a:p>
          <a:p>
            <a:pPr>
              <a:lnSpc>
                <a:spcPct val="100000"/>
              </a:lnSpc>
              <a:spcBef>
                <a:spcPts val="600"/>
              </a:spcBef>
              <a:spcAft>
                <a:spcPts val="600"/>
              </a:spcAft>
            </a:pPr>
            <a:r>
              <a:rPr lang="en-GB" sz="1800" dirty="0"/>
              <a:t>You can close the presentation at any time by clicking on the exit icon.</a:t>
            </a:r>
          </a:p>
        </p:txBody>
      </p:sp>
      <p:pic>
        <p:nvPicPr>
          <p:cNvPr id="7" name="Picture 6">
            <a:extLst>
              <a:ext uri="{FF2B5EF4-FFF2-40B4-BE49-F238E27FC236}">
                <a16:creationId xmlns:a16="http://schemas.microsoft.com/office/drawing/2014/main" id="{9D061E04-36C9-4AAF-BBDF-D9D5FDE84CE3}"/>
              </a:ext>
            </a:extLst>
          </p:cNvPr>
          <p:cNvPicPr>
            <a:picLocks noChangeAspect="1"/>
          </p:cNvPicPr>
          <p:nvPr/>
        </p:nvPicPr>
        <p:blipFill>
          <a:blip r:embed="rId2"/>
          <a:stretch>
            <a:fillRect/>
          </a:stretch>
        </p:blipFill>
        <p:spPr>
          <a:xfrm>
            <a:off x="11434448" y="4678158"/>
            <a:ext cx="612000" cy="612000"/>
          </a:xfrm>
          <a:prstGeom prst="rect">
            <a:avLst/>
          </a:prstGeom>
        </p:spPr>
      </p:pic>
      <p:pic>
        <p:nvPicPr>
          <p:cNvPr id="8" name="Picture 7">
            <a:hlinkClick r:id="rId3" action="ppaction://hlinksldjump"/>
            <a:extLst>
              <a:ext uri="{FF2B5EF4-FFF2-40B4-BE49-F238E27FC236}">
                <a16:creationId xmlns:a16="http://schemas.microsoft.com/office/drawing/2014/main" id="{B384F224-8740-4A7C-828E-E08204A5D603}"/>
              </a:ext>
            </a:extLst>
          </p:cNvPr>
          <p:cNvPicPr>
            <a:picLocks noChangeAspect="1"/>
          </p:cNvPicPr>
          <p:nvPr/>
        </p:nvPicPr>
        <p:blipFill>
          <a:blip r:embed="rId4"/>
          <a:stretch>
            <a:fillRect/>
          </a:stretch>
        </p:blipFill>
        <p:spPr>
          <a:xfrm>
            <a:off x="11434448" y="3628966"/>
            <a:ext cx="612000" cy="612000"/>
          </a:xfrm>
          <a:prstGeom prst="rect">
            <a:avLst/>
          </a:prstGeom>
        </p:spPr>
      </p:pic>
      <p:grpSp>
        <p:nvGrpSpPr>
          <p:cNvPr id="10" name="Group 9">
            <a:extLst>
              <a:ext uri="{FF2B5EF4-FFF2-40B4-BE49-F238E27FC236}">
                <a16:creationId xmlns:a16="http://schemas.microsoft.com/office/drawing/2014/main" id="{6DEF5109-2C8F-4539-8B1F-C07DD96BA81C}"/>
              </a:ext>
            </a:extLst>
          </p:cNvPr>
          <p:cNvGrpSpPr/>
          <p:nvPr/>
        </p:nvGrpSpPr>
        <p:grpSpPr>
          <a:xfrm>
            <a:off x="11434448" y="5551401"/>
            <a:ext cx="612000" cy="588233"/>
            <a:chOff x="11434448" y="5080893"/>
            <a:chExt cx="612000" cy="588233"/>
          </a:xfrm>
        </p:grpSpPr>
        <p:sp>
          <p:nvSpPr>
            <p:cNvPr id="2" name="Oval 1">
              <a:extLst>
                <a:ext uri="{FF2B5EF4-FFF2-40B4-BE49-F238E27FC236}">
                  <a16:creationId xmlns:a16="http://schemas.microsoft.com/office/drawing/2014/main" id="{2153456D-25C8-4F41-90C1-E95850869A3F}"/>
                </a:ext>
              </a:extLst>
            </p:cNvPr>
            <p:cNvSpPr/>
            <p:nvPr/>
          </p:nvSpPr>
          <p:spPr>
            <a:xfrm>
              <a:off x="11452448" y="5080893"/>
              <a:ext cx="576000" cy="57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hlinkClick r:id="" action="ppaction://hlinkshowjump?jump=endshow"/>
              <a:extLst>
                <a:ext uri="{FF2B5EF4-FFF2-40B4-BE49-F238E27FC236}">
                  <a16:creationId xmlns:a16="http://schemas.microsoft.com/office/drawing/2014/main" id="{BD37FF8D-9702-4A2D-8C3D-C8713C419127}"/>
                </a:ext>
              </a:extLst>
            </p:cNvPr>
            <p:cNvPicPr preferRelativeResize="0">
              <a:picLocks noChangeAspect="1"/>
            </p:cNvPicPr>
            <p:nvPr/>
          </p:nvPicPr>
          <p:blipFill>
            <a:blip r:embed="rId5"/>
            <a:stretch>
              <a:fillRect/>
            </a:stretch>
          </p:blipFill>
          <p:spPr>
            <a:xfrm>
              <a:off x="11434448" y="5080893"/>
              <a:ext cx="612000" cy="588233"/>
            </a:xfrm>
            <a:prstGeom prst="rect">
              <a:avLst/>
            </a:prstGeom>
          </p:spPr>
        </p:pic>
      </p:grpSp>
      <p:pic>
        <p:nvPicPr>
          <p:cNvPr id="17" name="Picture 16">
            <a:hlinkClick r:id="" action="ppaction://hlinkshowjump?jump=nextslide"/>
            <a:extLst>
              <a:ext uri="{FF2B5EF4-FFF2-40B4-BE49-F238E27FC236}">
                <a16:creationId xmlns:a16="http://schemas.microsoft.com/office/drawing/2014/main" id="{2CAEB200-7945-48A9-D6A7-D95631DFA64D}"/>
              </a:ext>
            </a:extLst>
          </p:cNvPr>
          <p:cNvPicPr>
            <a:picLocks noChangeAspect="1"/>
          </p:cNvPicPr>
          <p:nvPr/>
        </p:nvPicPr>
        <p:blipFill>
          <a:blip r:embed="rId6"/>
          <a:stretch>
            <a:fillRect/>
          </a:stretch>
        </p:blipFill>
        <p:spPr>
          <a:xfrm>
            <a:off x="11436795" y="6248347"/>
            <a:ext cx="609653" cy="609653"/>
          </a:xfrm>
          <a:prstGeom prst="rect">
            <a:avLst/>
          </a:prstGeom>
        </p:spPr>
      </p:pic>
      <p:pic>
        <p:nvPicPr>
          <p:cNvPr id="19" name="Picture 18">
            <a:extLst>
              <a:ext uri="{FF2B5EF4-FFF2-40B4-BE49-F238E27FC236}">
                <a16:creationId xmlns:a16="http://schemas.microsoft.com/office/drawing/2014/main" id="{34A7222A-5098-74BD-5A26-1A9D8DE96DA0}"/>
              </a:ext>
            </a:extLst>
          </p:cNvPr>
          <p:cNvPicPr>
            <a:picLocks noChangeAspect="1"/>
          </p:cNvPicPr>
          <p:nvPr/>
        </p:nvPicPr>
        <p:blipFill>
          <a:blip r:embed="rId6">
            <a:alphaModFix amt="20000"/>
          </a:blip>
          <a:stretch>
            <a:fillRect/>
          </a:stretch>
        </p:blipFill>
        <p:spPr>
          <a:xfrm flipH="1">
            <a:off x="10700195" y="6248347"/>
            <a:ext cx="609653" cy="609653"/>
          </a:xfrm>
          <a:prstGeom prst="rect">
            <a:avLst/>
          </a:prstGeom>
        </p:spPr>
      </p:pic>
    </p:spTree>
    <p:extLst>
      <p:ext uri="{BB962C8B-B14F-4D97-AF65-F5344CB8AC3E}">
        <p14:creationId xmlns:p14="http://schemas.microsoft.com/office/powerpoint/2010/main" val="409249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9350" marR="0" lvl="0" indent="-2419350" algn="l" defTabSz="914400" rtl="0" eaLnBrk="1" fontAlgn="auto" latinLnBrk="0" hangingPunct="1">
              <a:lnSpc>
                <a:spcPct val="100000"/>
              </a:lnSpc>
              <a:spcBef>
                <a:spcPts val="0"/>
              </a:spcBef>
              <a:spcAft>
                <a:spcPts val="0"/>
              </a:spcAft>
              <a:buClrTx/>
              <a:buSzTx/>
              <a:buFontTx/>
              <a:buNone/>
              <a:tabLst>
                <a:tab pos="2419350" algn="l"/>
              </a:tabLst>
              <a:defRPr/>
            </a:pPr>
            <a:r>
              <a:rPr lang="en-GB" sz="1800" dirty="0">
                <a:solidFill>
                  <a:srgbClr val="000000"/>
                </a:solidFill>
                <a:effectLst/>
                <a:latin typeface="Calibri" panose="020F0502020204030204" pitchFamily="34" charset="0"/>
                <a:ea typeface="Calibri" panose="020F0502020204030204" pitchFamily="34" charset="0"/>
              </a:rPr>
              <a:t>GERT8000-HB13 Issue 5 – Handbook 13 Duties of the person in charge of the siding possession</a:t>
            </a:r>
            <a:br>
              <a:rPr lang="en-GB" sz="1800" dirty="0">
                <a:solidFill>
                  <a:srgbClr val="000000"/>
                </a:solidFill>
                <a:effectLst/>
                <a:latin typeface="Calibri" panose="020F0502020204030204" pitchFamily="34" charset="0"/>
                <a:ea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rPr>
              <a:t>(PICOS)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3897013"/>
          </a:xfrm>
          <a:prstGeom prst="roundRect">
            <a:avLst>
              <a:gd name="adj" fmla="val 2688"/>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114521" cy="285563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It has been pointed out that when taking possession of part of a siding, a sleeper may not be readily available or be easy to handle. A derailer is now allowed as an alternative.</a:t>
            </a:r>
          </a:p>
          <a:p>
            <a:pPr marL="2601913" indent="-27305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This protection is only required when there is a need to avoid movements approaching the part of the siding under possession. These are: that part of the siding is unsafe for any movements; the work would make it unsafe; or that anyone is going to work on or near that part of the siding.   </a:t>
            </a:r>
          </a:p>
          <a:p>
            <a:pPr marL="2601913" indent="-27305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Safe work leader (SWL) is no longer a recognised competency and all references have been removed. It will always be a COSS or IWA who carries out the relevant rules.  </a:t>
            </a:r>
          </a:p>
          <a:p>
            <a:pPr marL="2601913" indent="-27305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As it will not always be a shunter that is present, the rule now says that it may be a person in charge of train movements that is told.</a:t>
            </a:r>
          </a:p>
        </p:txBody>
      </p:sp>
      <p:pic>
        <p:nvPicPr>
          <p:cNvPr id="9" name="Picture 8">
            <a:extLst>
              <a:ext uri="{FF2B5EF4-FFF2-40B4-BE49-F238E27FC236}">
                <a16:creationId xmlns:a16="http://schemas.microsoft.com/office/drawing/2014/main" id="{76B740B0-77EE-092F-6871-446DA1B56117}"/>
              </a:ext>
            </a:extLst>
          </p:cNvPr>
          <p:cNvPicPr>
            <a:picLocks noChangeAspect="1"/>
          </p:cNvPicPr>
          <p:nvPr/>
        </p:nvPicPr>
        <p:blipFill>
          <a:blip r:embed="rId9"/>
          <a:stretch>
            <a:fillRect/>
          </a:stretch>
        </p:blipFill>
        <p:spPr>
          <a:xfrm>
            <a:off x="1142767" y="2075253"/>
            <a:ext cx="2219136" cy="3121423"/>
          </a:xfrm>
          <a:prstGeom prst="rect">
            <a:avLst/>
          </a:prstGeom>
        </p:spPr>
      </p:pic>
      <p:grpSp>
        <p:nvGrpSpPr>
          <p:cNvPr id="2" name="Group 1">
            <a:extLst>
              <a:ext uri="{FF2B5EF4-FFF2-40B4-BE49-F238E27FC236}">
                <a16:creationId xmlns:a16="http://schemas.microsoft.com/office/drawing/2014/main" id="{8E4E8D0A-2C5C-CC54-8A90-01B322DCB887}"/>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E4CBB68D-F834-8CAA-89B8-BF2B3B8690C5}"/>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F8B2A7D-E18A-5A89-2177-3A447CC412AC}"/>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887EEE56-0FE9-049D-9E6D-C314B7EB340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07900C9-723A-EA1B-9705-D02D4A564419}"/>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96002746-39F6-06D4-6950-3B0CF0EB5F9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D315649-20CA-643E-CE2D-48302BEF8271}"/>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FFF91E36-06EB-1025-027D-464ADF6525B7}"/>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2" name="Group 11">
            <a:extLst>
              <a:ext uri="{FF2B5EF4-FFF2-40B4-BE49-F238E27FC236}">
                <a16:creationId xmlns:a16="http://schemas.microsoft.com/office/drawing/2014/main" id="{57F46522-0FD2-2896-9742-DD67349CE529}"/>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4AFAF53F-31C6-0489-01D7-B70591EC2F39}"/>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365E5208-F3C4-4B8D-71BD-5F044726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DEEA1BC-5DAA-72F0-C1E7-D2267311B0D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B5DE7529-31C4-F993-BE71-4DA6237A8C9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62931446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lvl="0" indent="-2416175">
              <a:tabLst>
                <a:tab pos="2419350" algn="l"/>
              </a:tabLst>
              <a:defRPr/>
            </a:pPr>
            <a:r>
              <a:rPr lang="en-GB" sz="1800" dirty="0">
                <a:solidFill>
                  <a:srgbClr val="000000"/>
                </a:solidFill>
                <a:effectLst/>
                <a:latin typeface="Calibri" panose="020F0502020204030204" pitchFamily="34" charset="0"/>
                <a:ea typeface="Calibri" panose="020F0502020204030204" pitchFamily="34" charset="0"/>
              </a:rPr>
              <a:t>GERT8000-HB19 Issue 5 – </a:t>
            </a:r>
            <a:r>
              <a:rPr lang="en-GB" dirty="0">
                <a:solidFill>
                  <a:srgbClr val="000000"/>
                </a:solidFill>
                <a:latin typeface="Calibri" panose="020F0502020204030204" pitchFamily="34" charset="0"/>
                <a:ea typeface="Calibri" panose="020F0502020204030204" pitchFamily="34" charset="0"/>
              </a:rPr>
              <a:t>Handbook 19 Work </a:t>
            </a:r>
            <a:r>
              <a:rPr lang="en-GB" sz="1800" dirty="0">
                <a:solidFill>
                  <a:srgbClr val="000000"/>
                </a:solidFill>
                <a:effectLst/>
                <a:latin typeface="Calibri" panose="020F0502020204030204" pitchFamily="34" charset="0"/>
                <a:ea typeface="Calibri" panose="020F0502020204030204" pitchFamily="34" charset="0"/>
              </a:rPr>
              <a:t>on signalling equipment – duties of the signalling technician </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3318139"/>
          </a:xfrm>
          <a:prstGeom prst="roundRect">
            <a:avLst>
              <a:gd name="adj" fmla="val 676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4" y="1376997"/>
            <a:ext cx="7633166"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Gender-specific language has been removed from the Rule Book. The term ‘pilotman’ has been replaced by ‘pilot’. This change was previously published in the December 2022 Periodical Operating Notice. </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Safe work leader (SWL) is no longer a recognised competency and all references have been removed.   </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There has been an incident in which signal engineering work being carried out from outside the limits of a possession had the effect of disconnecting equipment with it. A Form RT3187 will now be used to record the details of equipment affected during a possession when the person in charge of that work is not located within the limits of the possession. This is intended to avoid a similar incident in the future. </a:t>
            </a:r>
          </a:p>
        </p:txBody>
      </p:sp>
      <p:pic>
        <p:nvPicPr>
          <p:cNvPr id="16" name="Picture 15">
            <a:extLst>
              <a:ext uri="{FF2B5EF4-FFF2-40B4-BE49-F238E27FC236}">
                <a16:creationId xmlns:a16="http://schemas.microsoft.com/office/drawing/2014/main" id="{7A36E075-F303-4F87-0909-E8B4AC7AED1B}"/>
              </a:ext>
            </a:extLst>
          </p:cNvPr>
          <p:cNvPicPr>
            <a:picLocks noChangeAspect="1"/>
          </p:cNvPicPr>
          <p:nvPr/>
        </p:nvPicPr>
        <p:blipFill>
          <a:blip r:embed="rId9"/>
          <a:stretch>
            <a:fillRect/>
          </a:stretch>
        </p:blipFill>
        <p:spPr>
          <a:xfrm>
            <a:off x="8814583" y="1503333"/>
            <a:ext cx="2196000" cy="3113535"/>
          </a:xfrm>
          <a:prstGeom prst="roundRect">
            <a:avLst>
              <a:gd name="adj" fmla="val 4923"/>
            </a:avLst>
          </a:prstGeom>
          <a:ln>
            <a:solidFill>
              <a:schemeClr val="tx1"/>
            </a:solidFill>
          </a:ln>
        </p:spPr>
      </p:pic>
      <p:grpSp>
        <p:nvGrpSpPr>
          <p:cNvPr id="2" name="Group 1">
            <a:extLst>
              <a:ext uri="{FF2B5EF4-FFF2-40B4-BE49-F238E27FC236}">
                <a16:creationId xmlns:a16="http://schemas.microsoft.com/office/drawing/2014/main" id="{781A7BAE-E3E0-9C5D-8D90-122B95FB0D14}"/>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1D34AE26-E4CE-5AE9-CB06-82EE5A0C722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53FB036-FF4F-C4F0-E044-E7E3992CA5B7}"/>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CFFC717-FE76-6F1E-5F34-C66D85483E9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05E4AFAD-7165-8AE7-635C-9F5A857CABCE}"/>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15740C9F-439C-049A-EDFF-A1C96A22C39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B992633-BCBD-B3A9-DDB6-129079DC2A10}"/>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3AFA3909-8112-84AE-9160-8A5087604B29}"/>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1" name="Group 10">
            <a:extLst>
              <a:ext uri="{FF2B5EF4-FFF2-40B4-BE49-F238E27FC236}">
                <a16:creationId xmlns:a16="http://schemas.microsoft.com/office/drawing/2014/main" id="{BFCDAF2B-5ACC-6930-EC7E-CD6F7D73126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BF5ECE7A-7077-0550-C3E3-C6CA80679C26}"/>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59B1914-8EEF-C707-5E69-89A4698F9C5A}"/>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B099F1-0651-7C83-5D89-90ACEB47CF82}"/>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4E62650A-0332-8B38-D732-95DAA38306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5144571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2399732"/>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2400598"/>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GERT8000-HB21 Handbook 21 – Issue 5 (Withdrawn)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95930" y="2388483"/>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3246572"/>
            <a:ext cx="10065867" cy="696147"/>
          </a:xfrm>
          <a:prstGeom prst="roundRect">
            <a:avLst>
              <a:gd name="adj" fmla="val 27691"/>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3222719"/>
            <a:ext cx="10065867" cy="69614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a:spcAft>
                <a:spcPts val="600"/>
              </a:spcAft>
            </a:pPr>
            <a:r>
              <a:rPr kumimoji="0" lang="en-GB" i="0" u="none" strike="noStrike" kern="1200" cap="none" normalizeH="0" noProof="0" dirty="0">
                <a:ln>
                  <a:noFill/>
                </a:ln>
                <a:solidFill>
                  <a:schemeClr val="tx1"/>
                </a:solidFill>
                <a:effectLst/>
                <a:uLnTx/>
                <a:uFillTx/>
                <a:ea typeface="+mn-ea"/>
                <a:cs typeface="+mn-cs"/>
              </a:rPr>
              <a:t>Safe work leader (SWL) is no longer a recognised competency and this handbook has been withdrawn. It will be an TWA, COSS or PC who carries out the equivalent rules. </a:t>
            </a:r>
          </a:p>
        </p:txBody>
      </p:sp>
      <p:pic>
        <p:nvPicPr>
          <p:cNvPr id="2" name="Picture 1">
            <a:extLst>
              <a:ext uri="{FF2B5EF4-FFF2-40B4-BE49-F238E27FC236}">
                <a16:creationId xmlns:a16="http://schemas.microsoft.com/office/drawing/2014/main" id="{42155C98-D1A0-B3A3-5B5D-6641C6629C04}"/>
              </a:ext>
            </a:extLst>
          </p:cNvPr>
          <p:cNvPicPr preferRelativeResize="0">
            <a:picLocks/>
          </p:cNvPicPr>
          <p:nvPr/>
        </p:nvPicPr>
        <p:blipFill>
          <a:blip r:embed="rId3"/>
          <a:stretch>
            <a:fillRect/>
          </a:stretch>
        </p:blipFill>
        <p:spPr>
          <a:xfrm>
            <a:off x="288975" y="4205086"/>
            <a:ext cx="720000" cy="720000"/>
          </a:xfrm>
          <a:prstGeom prst="rect">
            <a:avLst/>
          </a:prstGeom>
        </p:spPr>
      </p:pic>
      <p:sp>
        <p:nvSpPr>
          <p:cNvPr id="3" name="Rectangle: Rounded Corners 2">
            <a:hlinkClick r:id="rId8" highlightClick="1"/>
            <a:extLst>
              <a:ext uri="{FF2B5EF4-FFF2-40B4-BE49-F238E27FC236}">
                <a16:creationId xmlns:a16="http://schemas.microsoft.com/office/drawing/2014/main" id="{3E0CF1CD-F210-93D0-5CE6-3CD9FF3C9B86}"/>
              </a:ext>
            </a:extLst>
          </p:cNvPr>
          <p:cNvSpPr/>
          <p:nvPr/>
        </p:nvSpPr>
        <p:spPr>
          <a:xfrm>
            <a:off x="1074309" y="4205952"/>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GERT8000-OTM Issue 11 – Working of on-track machines (OTM)</a:t>
            </a:r>
          </a:p>
        </p:txBody>
      </p:sp>
      <p:pic>
        <p:nvPicPr>
          <p:cNvPr id="4" name="Picture 3">
            <a:hlinkClick r:id="rId8"/>
            <a:extLst>
              <a:ext uri="{FF2B5EF4-FFF2-40B4-BE49-F238E27FC236}">
                <a16:creationId xmlns:a16="http://schemas.microsoft.com/office/drawing/2014/main" id="{6C6A32C2-9ACC-33CC-B47C-18F6260BA5DC}"/>
              </a:ext>
            </a:extLst>
          </p:cNvPr>
          <p:cNvPicPr>
            <a:picLocks noChangeAspect="1"/>
          </p:cNvPicPr>
          <p:nvPr/>
        </p:nvPicPr>
        <p:blipFill>
          <a:blip r:embed="rId6"/>
          <a:stretch>
            <a:fillRect/>
          </a:stretch>
        </p:blipFill>
        <p:spPr>
          <a:xfrm>
            <a:off x="10397050" y="4193837"/>
            <a:ext cx="755970" cy="755970"/>
          </a:xfrm>
          <a:prstGeom prst="rect">
            <a:avLst/>
          </a:prstGeom>
        </p:spPr>
      </p:pic>
      <p:sp>
        <p:nvSpPr>
          <p:cNvPr id="5" name="Rectangle: Rounded Corners 4">
            <a:extLst>
              <a:ext uri="{FF2B5EF4-FFF2-40B4-BE49-F238E27FC236}">
                <a16:creationId xmlns:a16="http://schemas.microsoft.com/office/drawing/2014/main" id="{E4EE5945-4165-2E54-30D5-BD63A7569F55}"/>
              </a:ext>
            </a:extLst>
          </p:cNvPr>
          <p:cNvSpPr/>
          <p:nvPr/>
        </p:nvSpPr>
        <p:spPr>
          <a:xfrm>
            <a:off x="1077030" y="5051927"/>
            <a:ext cx="10065867" cy="1602028"/>
          </a:xfrm>
          <a:prstGeom prst="roundRect">
            <a:avLst>
              <a:gd name="adj" fmla="val 9673"/>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B839D60-7B58-BB0C-0B6D-9BC61571A56A}"/>
              </a:ext>
            </a:extLst>
          </p:cNvPr>
          <p:cNvSpPr/>
          <p:nvPr/>
        </p:nvSpPr>
        <p:spPr>
          <a:xfrm>
            <a:off x="1051343" y="5028073"/>
            <a:ext cx="10090434" cy="1514241"/>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All OTMs can now be relied upon to operate track circuits, and all the rules referring to ones which cannot have been removed.</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An OTM on which a track circuit actuator (TCA) has failed will, as now, be dealt with as shown in module TW5.</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Safe work leader (SWL) is no longer a recognised competency and all references have been removed. </a:t>
            </a:r>
          </a:p>
        </p:txBody>
      </p:sp>
      <p:pic>
        <p:nvPicPr>
          <p:cNvPr id="12" name="Picture 11">
            <a:extLst>
              <a:ext uri="{FF2B5EF4-FFF2-40B4-BE49-F238E27FC236}">
                <a16:creationId xmlns:a16="http://schemas.microsoft.com/office/drawing/2014/main" id="{E3886923-7003-CB95-507C-C0E5BF87D19F}"/>
              </a:ext>
            </a:extLst>
          </p:cNvPr>
          <p:cNvPicPr preferRelativeResize="0">
            <a:picLocks/>
          </p:cNvPicPr>
          <p:nvPr/>
        </p:nvPicPr>
        <p:blipFill>
          <a:blip r:embed="rId3"/>
          <a:stretch>
            <a:fillRect/>
          </a:stretch>
        </p:blipFill>
        <p:spPr>
          <a:xfrm>
            <a:off x="287855" y="618233"/>
            <a:ext cx="720000" cy="720000"/>
          </a:xfrm>
          <a:prstGeom prst="rect">
            <a:avLst/>
          </a:prstGeom>
        </p:spPr>
      </p:pic>
      <p:sp>
        <p:nvSpPr>
          <p:cNvPr id="13" name="Rectangle: Rounded Corners 12">
            <a:hlinkClick r:id="" action="ppaction://noaction" highlightClick="1"/>
            <a:extLst>
              <a:ext uri="{FF2B5EF4-FFF2-40B4-BE49-F238E27FC236}">
                <a16:creationId xmlns:a16="http://schemas.microsoft.com/office/drawing/2014/main" id="{A83962AF-F7B6-3CCD-CCD7-460D700E4F12}"/>
              </a:ext>
            </a:extLst>
          </p:cNvPr>
          <p:cNvSpPr/>
          <p:nvPr/>
        </p:nvSpPr>
        <p:spPr>
          <a:xfrm>
            <a:off x="1073189" y="619099"/>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GERT8000-HB20 Handbook 20 – Issue 4 (Withdrawn)</a:t>
            </a:r>
          </a:p>
        </p:txBody>
      </p:sp>
      <p:pic>
        <p:nvPicPr>
          <p:cNvPr id="15" name="Picture 14">
            <a:extLst>
              <a:ext uri="{FF2B5EF4-FFF2-40B4-BE49-F238E27FC236}">
                <a16:creationId xmlns:a16="http://schemas.microsoft.com/office/drawing/2014/main" id="{B152F069-E63F-8EED-9655-02C4B2C76996}"/>
              </a:ext>
            </a:extLst>
          </p:cNvPr>
          <p:cNvPicPr>
            <a:picLocks noChangeAspect="1"/>
          </p:cNvPicPr>
          <p:nvPr/>
        </p:nvPicPr>
        <p:blipFill>
          <a:blip r:embed="rId6"/>
          <a:stretch>
            <a:fillRect/>
          </a:stretch>
        </p:blipFill>
        <p:spPr>
          <a:xfrm>
            <a:off x="10395930" y="606984"/>
            <a:ext cx="755970" cy="755970"/>
          </a:xfrm>
          <a:prstGeom prst="rect">
            <a:avLst/>
          </a:prstGeom>
        </p:spPr>
      </p:pic>
      <p:sp>
        <p:nvSpPr>
          <p:cNvPr id="16" name="Rectangle: Rounded Corners 15">
            <a:extLst>
              <a:ext uri="{FF2B5EF4-FFF2-40B4-BE49-F238E27FC236}">
                <a16:creationId xmlns:a16="http://schemas.microsoft.com/office/drawing/2014/main" id="{4A87DC02-37B2-1982-1A3A-B1687250C7CF}"/>
              </a:ext>
            </a:extLst>
          </p:cNvPr>
          <p:cNvSpPr/>
          <p:nvPr/>
        </p:nvSpPr>
        <p:spPr>
          <a:xfrm>
            <a:off x="1086033" y="1431986"/>
            <a:ext cx="10065867" cy="720000"/>
          </a:xfrm>
          <a:prstGeom prst="roundRect">
            <a:avLst>
              <a:gd name="adj" fmla="val 3135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91875AFB-24DF-80A4-E8BB-646D4C3E876C}"/>
              </a:ext>
            </a:extLst>
          </p:cNvPr>
          <p:cNvSpPr/>
          <p:nvPr/>
        </p:nvSpPr>
        <p:spPr>
          <a:xfrm>
            <a:off x="1175657" y="1455841"/>
            <a:ext cx="9826041" cy="696146"/>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a:spcAft>
                <a:spcPts val="600"/>
              </a:spcAft>
            </a:pPr>
            <a:r>
              <a:rPr kumimoji="0" lang="en-GB" i="0" u="none" strike="noStrike" kern="1200" cap="none" normalizeH="0" noProof="0" dirty="0">
                <a:ln>
                  <a:noFill/>
                </a:ln>
                <a:solidFill>
                  <a:schemeClr val="tx1"/>
                </a:solidFill>
                <a:effectLst/>
                <a:uLnTx/>
                <a:uFillTx/>
                <a:ea typeface="+mn-ea"/>
                <a:cs typeface="+mn-cs"/>
              </a:rPr>
              <a:t>Safe work leader (SWL) is no longer a recognised competency and this handbook has been withdrawn. It will be a COSS who carries out the equivalent rules. </a:t>
            </a:r>
          </a:p>
        </p:txBody>
      </p:sp>
      <p:grpSp>
        <p:nvGrpSpPr>
          <p:cNvPr id="8" name="Group 7">
            <a:extLst>
              <a:ext uri="{FF2B5EF4-FFF2-40B4-BE49-F238E27FC236}">
                <a16:creationId xmlns:a16="http://schemas.microsoft.com/office/drawing/2014/main" id="{18342967-D260-6780-60B7-C5E9ADB682EF}"/>
              </a:ext>
            </a:extLst>
          </p:cNvPr>
          <p:cNvGrpSpPr/>
          <p:nvPr/>
        </p:nvGrpSpPr>
        <p:grpSpPr>
          <a:xfrm>
            <a:off x="269152" y="4985687"/>
            <a:ext cx="720000" cy="756754"/>
            <a:chOff x="279057" y="1377452"/>
            <a:chExt cx="720000" cy="756754"/>
          </a:xfrm>
        </p:grpSpPr>
        <p:sp>
          <p:nvSpPr>
            <p:cNvPr id="9" name="Rectangle: Rounded Corners 8">
              <a:extLst>
                <a:ext uri="{FF2B5EF4-FFF2-40B4-BE49-F238E27FC236}">
                  <a16:creationId xmlns:a16="http://schemas.microsoft.com/office/drawing/2014/main" id="{EA41235B-D879-7137-4554-F4585431880C}"/>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0CF73254-393E-FD93-DD79-565914CB22EC}"/>
                </a:ext>
              </a:extLst>
            </p:cNvPr>
            <p:cNvPicPr>
              <a:picLocks noChangeAspect="1"/>
            </p:cNvPicPr>
            <p:nvPr/>
          </p:nvPicPr>
          <p:blipFill>
            <a:blip r:embed="rId9"/>
            <a:stretch>
              <a:fillRect/>
            </a:stretch>
          </p:blipFill>
          <p:spPr>
            <a:xfrm>
              <a:off x="344173" y="1377452"/>
              <a:ext cx="629587" cy="587962"/>
            </a:xfrm>
            <a:prstGeom prst="rect">
              <a:avLst/>
            </a:prstGeom>
          </p:spPr>
        </p:pic>
        <p:sp>
          <p:nvSpPr>
            <p:cNvPr id="11" name="TextBox 10">
              <a:extLst>
                <a:ext uri="{FF2B5EF4-FFF2-40B4-BE49-F238E27FC236}">
                  <a16:creationId xmlns:a16="http://schemas.microsoft.com/office/drawing/2014/main" id="{C2FCA28F-7D7B-D895-A3E9-DB51D5B5A73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spTree>
    <p:extLst>
      <p:ext uri="{BB962C8B-B14F-4D97-AF65-F5344CB8AC3E}">
        <p14:creationId xmlns:p14="http://schemas.microsoft.com/office/powerpoint/2010/main" val="379540179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40075" marR="0" lvl="0" indent="-3140075" algn="l" defTabSz="914400" rtl="0" eaLnBrk="1" fontAlgn="auto" latinLnBrk="0" hangingPunct="1">
              <a:lnSpc>
                <a:spcPct val="100000"/>
              </a:lnSpc>
              <a:spcBef>
                <a:spcPts val="0"/>
              </a:spcBef>
              <a:spcAft>
                <a:spcPts val="0"/>
              </a:spcAft>
              <a:buClrTx/>
              <a:buSzTx/>
              <a:buFontTx/>
              <a:buNone/>
              <a:tabLst>
                <a:tab pos="3140075" algn="l"/>
              </a:tabLst>
              <a:defRPr/>
            </a:pPr>
            <a:r>
              <a:rPr lang="en-GB" sz="1800" dirty="0">
                <a:solidFill>
                  <a:srgbClr val="000000"/>
                </a:solidFill>
                <a:effectLst/>
                <a:latin typeface="Calibri" panose="020F0502020204030204" pitchFamily="34" charset="0"/>
                <a:ea typeface="Calibri" panose="020F0502020204030204" pitchFamily="34" charset="0"/>
              </a:rPr>
              <a:t>GERT8000-Module S5 Issue 11 – Passing a signal at danger or an end of authority (EoA) without a movement authority (MA)</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5222687"/>
          </a:xfrm>
          <a:prstGeom prst="roundRect">
            <a:avLst>
              <a:gd name="adj" fmla="val 4072"/>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9981191"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Section 2.3 has been corrected. A signaller has never been required to observe personally that a facing point lock is properly engaged, but can rely on being told this. The wording did not say this.</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It has been pointed out that section 4.6 can also apply to movements towards semaphore shunting signals. The rule has been changed to include these, and the terminology has been altered to agree with other references in the Rule Book to ‘position-light signals not associated with a main aspect signal’. An instruction to ‘obey all other signals’ has been removed. Although these words have often been used, they have never been a Rule Book requirement.</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Section 8 has been changed to say that it only applies to a signal box on an absolute block line. This is the intended meaning, and in fact, is the only time it can happen, but it has been included for clarity.</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In the same section, the requirement concerning level crossings is now stated to apply to any type of level crossing which is more correct.</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Section 9.3 has been changed. All ERTMS trips have been dealt with as though they are the equivalent of passing a signal at danger. In practice, trips can be caused by a variety of reasons. This section will now only apply when an end of authority (EoA) has been passed without authority. All other ERTMS trips will be dealt with as shown in module S7.  </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To remove gender-specific language from the Rule Book, the term ‘pilotman’ has been replaced by ‘pilot’. </a:t>
            </a:r>
          </a:p>
        </p:txBody>
      </p:sp>
      <p:grpSp>
        <p:nvGrpSpPr>
          <p:cNvPr id="2" name="Group 1">
            <a:extLst>
              <a:ext uri="{FF2B5EF4-FFF2-40B4-BE49-F238E27FC236}">
                <a16:creationId xmlns:a16="http://schemas.microsoft.com/office/drawing/2014/main" id="{8A5F0FE2-AC36-91B2-2116-CF4392960B25}"/>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786655F6-082B-E43B-EE0D-4A3F934A65A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A7FFC1E-D1E6-ACAF-BCE0-25DAF574B07E}"/>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D0AE7C2F-9406-D7EC-8283-F9C51FA0899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B1852835-8962-2CA9-D00D-5A0049A06384}"/>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B1FC7592-0127-9740-88CE-E2D22A9EF05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939933DE-8D31-A4D7-5C8D-7343D9B0432F}"/>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E7DE1905-4412-CD0B-F1C2-D56C4713AE1D}"/>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1" name="Group 10">
            <a:extLst>
              <a:ext uri="{FF2B5EF4-FFF2-40B4-BE49-F238E27FC236}">
                <a16:creationId xmlns:a16="http://schemas.microsoft.com/office/drawing/2014/main" id="{6AAEC35F-CF3F-E55F-B45E-E5E9E840ABDD}"/>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D7293AEA-8B36-F2D3-0BFD-0649E31D9892}"/>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0DFC2DC-A7DA-7595-E4A7-8EAE5CF593D7}"/>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3EC10561-CBA2-0831-B121-D530AE31BED9}"/>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3AF53CA4-C193-8EC1-8DE5-89E33819E4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77574747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71788" marR="0" lvl="0" indent="-2871788" algn="l" defTabSz="914400" rtl="0" eaLnBrk="1" fontAlgn="auto" latinLnBrk="0" hangingPunct="1">
              <a:lnSpc>
                <a:spcPct val="100000"/>
              </a:lnSpc>
              <a:spcBef>
                <a:spcPts val="0"/>
              </a:spcBef>
              <a:spcAft>
                <a:spcPts val="0"/>
              </a:spcAft>
              <a:buClrTx/>
              <a:buSzTx/>
              <a:buFontTx/>
              <a:buNone/>
              <a:defRPr/>
            </a:pPr>
            <a:r>
              <a:rPr lang="en-GB" sz="1800" dirty="0">
                <a:solidFill>
                  <a:srgbClr val="000000"/>
                </a:solidFill>
                <a:effectLst/>
                <a:latin typeface="Calibri" panose="020F0502020204030204" pitchFamily="34" charset="0"/>
                <a:ea typeface="Calibri" panose="020F0502020204030204" pitchFamily="34" charset="0"/>
              </a:rPr>
              <a:t>GERT8000-Module S7 Issue 6 – Observing and obeying signalling indications. Train warning </a:t>
            </a:r>
            <a:br>
              <a:rPr lang="en-GB" sz="1800" dirty="0">
                <a:solidFill>
                  <a:srgbClr val="000000"/>
                </a:solidFill>
                <a:effectLst/>
                <a:latin typeface="Calibri" panose="020F0502020204030204" pitchFamily="34" charset="0"/>
                <a:ea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rPr>
              <a:t>systems. Reporting signalling failures and irregularities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5222687"/>
          </a:xfrm>
          <a:prstGeom prst="roundRect">
            <a:avLst>
              <a:gd name="adj" fmla="val 4072"/>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indent="-269875" algn="l">
              <a:lnSpc>
                <a:spcPts val="1900"/>
              </a:lnSpc>
              <a:spcAft>
                <a:spcPts val="600"/>
              </a:spcAft>
              <a:buFont typeface="+mj-lt"/>
              <a:buAutoNum type="arabicPeriod"/>
            </a:pPr>
            <a:r>
              <a:rPr kumimoji="0" lang="en-GB" sz="1650" i="0" u="none" strike="noStrike" kern="1200" cap="none" spc="-50" normalizeH="0" noProof="0" dirty="0">
                <a:ln>
                  <a:noFill/>
                </a:ln>
                <a:solidFill>
                  <a:schemeClr val="tx1"/>
                </a:solidFill>
                <a:effectLst/>
                <a:uLnTx/>
                <a:uFillTx/>
                <a:ea typeface="+mn-ea"/>
                <a:cs typeface="+mn-cs"/>
              </a:rPr>
              <a:t>Section 8.3 has been changed. All ERTMS trips have up till now been treated as though they were the equivalent of a signal passed at danger. In practice, there are a considerable number of reasons for a trip, and only those </a:t>
            </a:r>
            <a:r>
              <a:rPr lang="en-GB" sz="1650" spc="-50" dirty="0">
                <a:solidFill>
                  <a:schemeClr val="tx1"/>
                </a:solidFill>
              </a:rPr>
              <a:t>that</a:t>
            </a:r>
            <a:r>
              <a:rPr kumimoji="0" lang="en-GB" sz="1650" i="0" u="none" strike="noStrike" kern="1200" cap="none" spc="-50" normalizeH="0" noProof="0" dirty="0">
                <a:ln>
                  <a:noFill/>
                </a:ln>
                <a:solidFill>
                  <a:schemeClr val="tx1"/>
                </a:solidFill>
                <a:effectLst/>
                <a:uLnTx/>
                <a:uFillTx/>
                <a:ea typeface="+mn-ea"/>
                <a:cs typeface="+mn-cs"/>
              </a:rPr>
              <a:t> involved an end of authority (</a:t>
            </a:r>
            <a:r>
              <a:rPr lang="en-GB" sz="1650" spc="-50" dirty="0">
                <a:solidFill>
                  <a:schemeClr val="tx1"/>
                </a:solidFill>
              </a:rPr>
              <a:t>E</a:t>
            </a:r>
            <a:r>
              <a:rPr kumimoji="0" lang="en-GB" sz="1650" i="0" u="none" strike="noStrike" kern="1200" cap="none" spc="-50" normalizeH="0" noProof="0" dirty="0">
                <a:ln>
                  <a:noFill/>
                </a:ln>
                <a:solidFill>
                  <a:schemeClr val="tx1"/>
                </a:solidFill>
                <a:effectLst/>
                <a:uLnTx/>
                <a:uFillTx/>
                <a:ea typeface="+mn-ea"/>
                <a:cs typeface="+mn-cs"/>
              </a:rPr>
              <a:t>oA) without authority have to be dealt with as shown in module S5. </a:t>
            </a:r>
          </a:p>
          <a:p>
            <a:pPr marL="269875" indent="-269875" algn="l">
              <a:lnSpc>
                <a:spcPts val="1900"/>
              </a:lnSpc>
              <a:spcAft>
                <a:spcPts val="600"/>
              </a:spcAft>
              <a:buFont typeface="+mj-lt"/>
              <a:buAutoNum type="arabicPeriod"/>
            </a:pPr>
            <a:r>
              <a:rPr kumimoji="0" lang="en-GB" sz="1650" i="0" u="none" strike="noStrike" kern="1200" cap="none" spc="-50" normalizeH="0" noProof="0" dirty="0">
                <a:ln>
                  <a:noFill/>
                </a:ln>
                <a:solidFill>
                  <a:schemeClr val="tx1"/>
                </a:solidFill>
                <a:effectLst/>
                <a:uLnTx/>
                <a:uFillTx/>
                <a:ea typeface="+mn-ea"/>
                <a:cs typeface="+mn-cs"/>
              </a:rPr>
              <a:t>When a trip occurs, the driver must tell the signaller what indications are shown on the DMI before acknowledging the trip. If this allows them to decide that the trip has not been caused by passing an EoA, the signaller will complete form RT3188, which has been revised to include ERTMS trips, and the train can continue its journey. </a:t>
            </a:r>
          </a:p>
          <a:p>
            <a:pPr marL="269875" indent="-269875" algn="l">
              <a:lnSpc>
                <a:spcPts val="1900"/>
              </a:lnSpc>
              <a:spcAft>
                <a:spcPts val="600"/>
              </a:spcAft>
              <a:buFont typeface="+mj-lt"/>
              <a:buAutoNum type="arabicPeriod"/>
            </a:pPr>
            <a:r>
              <a:rPr kumimoji="0" lang="en-GB" sz="1650" i="0" u="none" strike="noStrike" kern="1200" cap="none" spc="-50" normalizeH="0" noProof="0" dirty="0">
                <a:ln>
                  <a:noFill/>
                </a:ln>
                <a:solidFill>
                  <a:schemeClr val="tx1"/>
                </a:solidFill>
                <a:effectLst/>
                <a:uLnTx/>
                <a:uFillTx/>
                <a:ea typeface="+mn-ea"/>
                <a:cs typeface="+mn-cs"/>
              </a:rPr>
              <a:t>The instructions concerning a report from a driver of a signal that is difficult to see because of trees, foliage or other obstructions have been expanded following discussion of a case where this was reported. It was not clear whether the signal was to be treated as defective, and there was no requirement to obtain details that would be useful to signal engineering staff in responding to the report.</a:t>
            </a:r>
          </a:p>
          <a:p>
            <a:pPr marL="269875" indent="-269875" algn="l">
              <a:lnSpc>
                <a:spcPts val="1900"/>
              </a:lnSpc>
              <a:spcAft>
                <a:spcPts val="600"/>
              </a:spcAft>
              <a:buFont typeface="+mj-lt"/>
              <a:buAutoNum type="arabicPeriod"/>
            </a:pPr>
            <a:r>
              <a:rPr kumimoji="0" lang="en-GB" sz="1650" i="0" u="none" strike="noStrike" kern="1200" cap="none" spc="-50" normalizeH="0" noProof="0" dirty="0">
                <a:ln>
                  <a:noFill/>
                </a:ln>
                <a:solidFill>
                  <a:schemeClr val="tx1"/>
                </a:solidFill>
                <a:effectLst/>
                <a:uLnTx/>
                <a:uFillTx/>
                <a:ea typeface="+mn-ea"/>
                <a:cs typeface="+mn-cs"/>
              </a:rPr>
              <a:t>If a driver reports difficulty in seeing a signal, the signaller must stop the next train and ask the driver to report whether the signal is difficult to see. The driver must also be asked to say which aspects or indications are difficult to see and whether a junction indicator is affected.</a:t>
            </a:r>
          </a:p>
          <a:p>
            <a:pPr marL="269875" indent="-269875" algn="l">
              <a:lnSpc>
                <a:spcPts val="1900"/>
              </a:lnSpc>
              <a:spcAft>
                <a:spcPts val="600"/>
              </a:spcAft>
              <a:buFont typeface="+mj-lt"/>
              <a:buAutoNum type="arabicPeriod"/>
            </a:pPr>
            <a:r>
              <a:rPr kumimoji="0" lang="en-GB" sz="1650" i="0" u="none" strike="noStrike" kern="1200" cap="none" spc="-50" normalizeH="0" noProof="0" dirty="0">
                <a:ln>
                  <a:noFill/>
                </a:ln>
                <a:solidFill>
                  <a:schemeClr val="tx1"/>
                </a:solidFill>
                <a:effectLst/>
                <a:uLnTx/>
                <a:uFillTx/>
                <a:ea typeface="+mn-ea"/>
                <a:cs typeface="+mn-cs"/>
              </a:rPr>
              <a:t>If the driver reports the signal is not difficult to see, trains can be allowed to proceed normally.</a:t>
            </a:r>
          </a:p>
          <a:p>
            <a:pPr marL="269875" indent="-269875" algn="l">
              <a:lnSpc>
                <a:spcPts val="1900"/>
              </a:lnSpc>
              <a:spcAft>
                <a:spcPts val="600"/>
              </a:spcAft>
              <a:buFont typeface="+mj-lt"/>
              <a:buAutoNum type="arabicPeriod"/>
            </a:pPr>
            <a:r>
              <a:rPr kumimoji="0" lang="en-GB" sz="1650" i="0" u="none" strike="noStrike" kern="1200" cap="none" spc="-50" normalizeH="0" noProof="0" dirty="0">
                <a:ln>
                  <a:noFill/>
                </a:ln>
                <a:solidFill>
                  <a:schemeClr val="tx1"/>
                </a:solidFill>
                <a:effectLst/>
                <a:uLnTx/>
                <a:uFillTx/>
                <a:ea typeface="+mn-ea"/>
                <a:cs typeface="+mn-cs"/>
              </a:rPr>
              <a:t> If the signal is reported as difficult to see, it must be treated as a defective signal not showing a correct aspect or indication. Trains must only be allowed to approach the defective signal as shown in regulation 7.1 or 8.1 of module TS11. If the signal is a junction signal, the forward route must be set. Form RT3185 has been updated to include these new instructions.</a:t>
            </a:r>
          </a:p>
          <a:p>
            <a:pPr marL="269875" indent="-269875" algn="l">
              <a:lnSpc>
                <a:spcPts val="1900"/>
              </a:lnSpc>
              <a:spcAft>
                <a:spcPts val="600"/>
              </a:spcAft>
              <a:buFont typeface="+mj-lt"/>
              <a:buAutoNum type="arabicPeriod"/>
            </a:pPr>
            <a:r>
              <a:rPr kumimoji="0" lang="en-GB" sz="1650" i="0" u="none" strike="noStrike" kern="1200" cap="none" spc="-50" normalizeH="0" noProof="0" dirty="0">
                <a:ln>
                  <a:noFill/>
                </a:ln>
                <a:solidFill>
                  <a:schemeClr val="tx1"/>
                </a:solidFill>
                <a:effectLst/>
                <a:uLnTx/>
                <a:uFillTx/>
                <a:ea typeface="+mn-ea"/>
                <a:cs typeface="+mn-cs"/>
              </a:rPr>
              <a:t>Trains must continue to be dealt with in this way until a signalling technician advises that normal working can be resumed. </a:t>
            </a:r>
          </a:p>
        </p:txBody>
      </p:sp>
      <p:grpSp>
        <p:nvGrpSpPr>
          <p:cNvPr id="2" name="Group 1">
            <a:extLst>
              <a:ext uri="{FF2B5EF4-FFF2-40B4-BE49-F238E27FC236}">
                <a16:creationId xmlns:a16="http://schemas.microsoft.com/office/drawing/2014/main" id="{A31A2A6A-BEB6-634E-A29B-115DA968359D}"/>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DB2CC627-0DEB-B1F3-5E41-10B97D17DF1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3DD9B63-85B7-A290-7AD4-D9E7E6B36E5B}"/>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5DAEAD3-90C3-CA64-CB1C-A5C9D9D93B25}"/>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9B9B8368-2B79-6B95-C9E0-E8A5E24227DD}"/>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0F12FBF4-B25E-A450-CB88-976BE2785893}"/>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12BEA706-C0C6-0BEF-A5D9-C0542DB87C6D}"/>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5FEA13BA-D907-02E0-575B-A73D77354BFD}"/>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1" name="Group 10">
            <a:extLst>
              <a:ext uri="{FF2B5EF4-FFF2-40B4-BE49-F238E27FC236}">
                <a16:creationId xmlns:a16="http://schemas.microsoft.com/office/drawing/2014/main" id="{6E4971B8-ADB6-0E66-2DC5-ECFD58FFBD7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4DBE5E32-EF16-8296-BD32-2FBD7705D27C}"/>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B4F26D0E-DE15-3B1A-7A6F-51B7FC1CD8E5}"/>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437B343-1EBE-FD8D-7741-B464AA517520}"/>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1398C82B-2B0E-1974-0F1D-3F903D8EAF1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05130878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SS1 Issue 9 – Station duties and train dispatch</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862810"/>
          </a:xfrm>
          <a:prstGeom prst="roundRect">
            <a:avLst>
              <a:gd name="adj" fmla="val 595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7636577" cy="323987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indent="-269875"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The arrangements for blocking a line when it is necessary to go onto the line to retrieve an item that has been dropped will now also apply if an object is to be retrieved from the platform by using equipment such as grabbers without going onto the line. The risks to the person concerned would be similar in either case. </a:t>
            </a:r>
          </a:p>
          <a:p>
            <a:pPr marL="269875" indent="-269875"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Section 2.5 has been changed so that it refers to the corresponding situation on an ERTMS line. In that case, the signaller’s permission is required before moving a train after station duties have been completed if this would mean the train is to move towards the end of its movement authority which is within or shortly beyond the station platform. </a:t>
            </a:r>
          </a:p>
          <a:p>
            <a:pPr marL="269875" indent="-269875"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As it was not mentioned in section 3.8, that section has been changed to include defective on-train cameras or monitors as reasons why an alternative method of dispatching a DO train from an unstaffed platform are necessary. </a:t>
            </a:r>
          </a:p>
        </p:txBody>
      </p:sp>
      <p:pic>
        <p:nvPicPr>
          <p:cNvPr id="10" name="Picture 9">
            <a:extLst>
              <a:ext uri="{FF2B5EF4-FFF2-40B4-BE49-F238E27FC236}">
                <a16:creationId xmlns:a16="http://schemas.microsoft.com/office/drawing/2014/main" id="{8AE709CD-EB72-599B-09E2-5BEFA5B119DC}"/>
              </a:ext>
            </a:extLst>
          </p:cNvPr>
          <p:cNvPicPr>
            <a:picLocks noChangeAspect="1"/>
          </p:cNvPicPr>
          <p:nvPr/>
        </p:nvPicPr>
        <p:blipFill>
          <a:blip r:embed="rId9"/>
          <a:stretch>
            <a:fillRect/>
          </a:stretch>
        </p:blipFill>
        <p:spPr>
          <a:xfrm>
            <a:off x="8805106" y="1494915"/>
            <a:ext cx="2225233" cy="3145809"/>
          </a:xfrm>
          <a:prstGeom prst="rect">
            <a:avLst/>
          </a:prstGeom>
        </p:spPr>
      </p:pic>
      <p:grpSp>
        <p:nvGrpSpPr>
          <p:cNvPr id="2" name="Group 1">
            <a:extLst>
              <a:ext uri="{FF2B5EF4-FFF2-40B4-BE49-F238E27FC236}">
                <a16:creationId xmlns:a16="http://schemas.microsoft.com/office/drawing/2014/main" id="{DF04C9B6-5D0B-7C0C-0AA5-A21E776AA3FB}"/>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E18573A9-31B3-1C5A-E01B-D47C8C7B929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4CE6ECF-AB5E-F4C0-4CB9-353B2A9FA3AB}"/>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C2F56A49-0B6E-DD0F-D07C-85E19DD3B39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30B1FAD-15FD-4656-273A-5B76C2C78E43}"/>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5D3A9AC2-5E10-0B78-EEF9-4EF35435F60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253117F-E1D6-F0A8-8CF0-0AD70136C8B6}"/>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AF4B1E8A-AC20-8F65-657A-D7D47CC98794}"/>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2" name="Group 11">
            <a:extLst>
              <a:ext uri="{FF2B5EF4-FFF2-40B4-BE49-F238E27FC236}">
                <a16:creationId xmlns:a16="http://schemas.microsoft.com/office/drawing/2014/main" id="{9F6BCCCB-F8BB-DA11-EC77-20853883D733}"/>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A7C7FBC-C501-8A6E-A7AC-7052755EB5B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A01A3B30-A9E2-1BC0-2CEB-6560EF67C583}"/>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A72DBD-649F-83A2-F830-8E30240BF3FD}"/>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C676D27E-66E3-EA6E-52B6-30F44D4612D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12735570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SS2 Issue 6 – Shunting</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706871"/>
          </a:xfrm>
          <a:prstGeom prst="roundRect">
            <a:avLst>
              <a:gd name="adj" fmla="val 595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6"/>
            <a:ext cx="10065867" cy="492612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indent="-269875"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‘Pushing through’ trailing points is a long-established practice, but where more robust point mechanisms have been introduced, it has a potential for causing damage. Section 4.2 has been amended in the Periodical Operating Notice since 2021 to say this must not be done unless it is permitted by local operating instructions. Those instructions would be issued if the operator responsible for the location has confirmed that there are trailing points at the location of a type that can be ‘pushed through’ without any risk of damage. </a:t>
            </a:r>
          </a:p>
          <a:p>
            <a:pPr marL="269875" indent="-269875"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Section 9.4 requires a red or white light to be placed on the end of vehicles</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stabled on dead-end lines. This is on the assumption that those vehicles would</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not be visible to any approaching movement. This has now been changed to</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say that this is not necessary if this is allowed by a local instruction. That</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instruction would be issued if it has been confirmed that lighting conditions</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are sufficiently good for the vehicles to be clearly visible.</a:t>
            </a:r>
          </a:p>
          <a:p>
            <a:pPr marL="269875" indent="-269875"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Safe work leader (SWL) is no longer a recognised competency and the</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reference in section 10.2 has been removed. It will always be an ES who</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carries out the relevant rule.  </a:t>
            </a:r>
          </a:p>
          <a:p>
            <a:pPr algn="l">
              <a:spcAft>
                <a:spcPts val="600"/>
              </a:spcAft>
            </a:pPr>
            <a:endParaRPr kumimoji="0" lang="en-GB" i="0" u="none" strike="noStrike" kern="1200" cap="none" spc="-50" normalizeH="0" noProof="0" dirty="0">
              <a:ln>
                <a:noFill/>
              </a:ln>
              <a:solidFill>
                <a:schemeClr val="tx1"/>
              </a:solidFill>
              <a:effectLst/>
              <a:uLnTx/>
              <a:uFillTx/>
              <a:ea typeface="+mn-ea"/>
              <a:cs typeface="+mn-cs"/>
            </a:endParaRPr>
          </a:p>
        </p:txBody>
      </p:sp>
      <p:pic>
        <p:nvPicPr>
          <p:cNvPr id="3" name="Picture 2">
            <a:extLst>
              <a:ext uri="{FF2B5EF4-FFF2-40B4-BE49-F238E27FC236}">
                <a16:creationId xmlns:a16="http://schemas.microsoft.com/office/drawing/2014/main" id="{185DAF2D-4FA5-C5DD-C5CD-527E0343B971}"/>
              </a:ext>
            </a:extLst>
          </p:cNvPr>
          <p:cNvPicPr>
            <a:picLocks noChangeAspect="1"/>
          </p:cNvPicPr>
          <p:nvPr/>
        </p:nvPicPr>
        <p:blipFill>
          <a:blip r:embed="rId10"/>
          <a:stretch>
            <a:fillRect/>
          </a:stretch>
        </p:blipFill>
        <p:spPr>
          <a:xfrm>
            <a:off x="8816288" y="2914032"/>
            <a:ext cx="2196000" cy="3102776"/>
          </a:xfrm>
          <a:prstGeom prst="roundRect">
            <a:avLst>
              <a:gd name="adj" fmla="val 7592"/>
            </a:avLst>
          </a:prstGeom>
          <a:ln>
            <a:solidFill>
              <a:schemeClr val="tx1"/>
            </a:solidFill>
          </a:ln>
        </p:spPr>
      </p:pic>
      <p:grpSp>
        <p:nvGrpSpPr>
          <p:cNvPr id="2" name="Group 1">
            <a:extLst>
              <a:ext uri="{FF2B5EF4-FFF2-40B4-BE49-F238E27FC236}">
                <a16:creationId xmlns:a16="http://schemas.microsoft.com/office/drawing/2014/main" id="{7ED617D8-501A-C776-8739-B8E4D715BBE1}"/>
              </a:ext>
            </a:extLst>
          </p:cNvPr>
          <p:cNvGrpSpPr/>
          <p:nvPr/>
        </p:nvGrpSpPr>
        <p:grpSpPr>
          <a:xfrm>
            <a:off x="279057" y="1377452"/>
            <a:ext cx="720000" cy="756754"/>
            <a:chOff x="279057" y="1377452"/>
            <a:chExt cx="720000" cy="756754"/>
          </a:xfrm>
        </p:grpSpPr>
        <p:sp>
          <p:nvSpPr>
            <p:cNvPr id="4" name="Rectangle: Rounded Corners 3">
              <a:extLst>
                <a:ext uri="{FF2B5EF4-FFF2-40B4-BE49-F238E27FC236}">
                  <a16:creationId xmlns:a16="http://schemas.microsoft.com/office/drawing/2014/main" id="{003BBEC0-F635-D670-9D3C-5D2088A6F04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7F15B3F5-9F33-0E31-29D7-73E8188D91F6}"/>
                </a:ext>
              </a:extLst>
            </p:cNvPr>
            <p:cNvPicPr>
              <a:picLocks noChangeAspect="1"/>
            </p:cNvPicPr>
            <p:nvPr/>
          </p:nvPicPr>
          <p:blipFill>
            <a:blip r:embed="rId11"/>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45FE1D34-71DC-409D-E7AF-AD074A38FAC5}"/>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2546622A-5673-1074-F6DE-3C4DE2F55F74}"/>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7B23C0CB-093F-D8E4-A50D-B894CD038481}"/>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D6EA045C-1F56-4BA5-63AC-98363CA7D370}"/>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148A6218-B41F-6F14-D2E5-36CC19D440E4}"/>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2" name="Group 11">
            <a:extLst>
              <a:ext uri="{FF2B5EF4-FFF2-40B4-BE49-F238E27FC236}">
                <a16:creationId xmlns:a16="http://schemas.microsoft.com/office/drawing/2014/main" id="{DBE586A8-8F76-52E4-59E1-42BBF030475F}"/>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D9D5972D-73E8-7ACE-D14B-7CCA14224F98}"/>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1FBE04E8-06D2-3812-E85B-B14A7E012F6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890CF34-E855-9202-B52A-8F03C4011334}"/>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5C95E15-7A8D-1B3C-3F0E-CA9F70E361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17572287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TS1 Issue 17 – General signalling regulations (slide 1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316625"/>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423835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269875" indent="-269875"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Regulations 3.5.1 and 3.5.2 have been changed to refer to the use of reminder appliances on route setting positions so that the equivalent actions on an ERTMS line are dealt with more completely.</a:t>
            </a:r>
          </a:p>
          <a:p>
            <a:pPr marL="269875" indent="-269875"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Regulation 10.2 now includes a reference to the equivalent situation on an ERTMS line, which is that this will be done before the signaller a train operating in ERTMS to begin a propelling movement. </a:t>
            </a:r>
          </a:p>
          <a:p>
            <a:pPr marL="2508250" indent="-269875"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All OTMs can now be relied upon to operate track circuits, and reference in regulation 12.1  to ones which cannot have been removed.</a:t>
            </a:r>
          </a:p>
          <a:p>
            <a:pPr marL="2508250" indent="-269875"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An OTM on which a track circuit actuator (TCA) has failed will, as of now, be dealt with as shown in module TW5.</a:t>
            </a:r>
          </a:p>
          <a:p>
            <a:pPr marL="2508250" indent="-269875"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The arrangements in regulation 13.1 for blocking a line when it is necessary to go onto the line to retrieve an item that has been dropped will now also apply if an object is to be retrieved from the platform by using equipment such as grabbers without going onto the line. The risks to the person concerned would be similar in either case. </a:t>
            </a:r>
          </a:p>
          <a:p>
            <a:pPr marL="2508250" indent="-269875"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Safe work leader (SWL) is no longer a recognised competency and all references have been removed. The regulations will always be carried out by someone with one of the alternative competencies.   </a:t>
            </a:r>
          </a:p>
          <a:p>
            <a:pPr algn="l">
              <a:spcAft>
                <a:spcPts val="600"/>
              </a:spcAft>
            </a:pPr>
            <a:endParaRPr kumimoji="0" lang="en-GB" i="0" u="none" strike="noStrike" kern="1200" cap="none" spc="-50" normalizeH="0" noProof="0" dirty="0">
              <a:ln>
                <a:noFill/>
              </a:ln>
              <a:solidFill>
                <a:schemeClr val="tx1"/>
              </a:solidFill>
              <a:effectLst/>
              <a:uLnTx/>
              <a:uFillTx/>
              <a:ea typeface="+mn-ea"/>
              <a:cs typeface="+mn-cs"/>
            </a:endParaRPr>
          </a:p>
        </p:txBody>
      </p:sp>
      <p:pic>
        <p:nvPicPr>
          <p:cNvPr id="4" name="Picture 3">
            <a:extLst>
              <a:ext uri="{FF2B5EF4-FFF2-40B4-BE49-F238E27FC236}">
                <a16:creationId xmlns:a16="http://schemas.microsoft.com/office/drawing/2014/main" id="{1E4D6F4F-1B0A-9868-DF65-0FB3D3464365}"/>
              </a:ext>
            </a:extLst>
          </p:cNvPr>
          <p:cNvPicPr>
            <a:picLocks noChangeAspect="1"/>
          </p:cNvPicPr>
          <p:nvPr/>
        </p:nvPicPr>
        <p:blipFill>
          <a:blip r:embed="rId9"/>
          <a:stretch>
            <a:fillRect/>
          </a:stretch>
        </p:blipFill>
        <p:spPr>
          <a:xfrm>
            <a:off x="1178696" y="2598695"/>
            <a:ext cx="2133808" cy="3016660"/>
          </a:xfrm>
          <a:prstGeom prst="roundRect">
            <a:avLst>
              <a:gd name="adj" fmla="val 7058"/>
            </a:avLst>
          </a:prstGeom>
          <a:ln>
            <a:solidFill>
              <a:schemeClr val="tx1"/>
            </a:solidFill>
          </a:ln>
        </p:spPr>
      </p:pic>
      <p:pic>
        <p:nvPicPr>
          <p:cNvPr id="5" name="Picture 4">
            <a:hlinkClick r:id="" action="ppaction://hlinkshowjump?jump=nextslide"/>
            <a:extLst>
              <a:ext uri="{FF2B5EF4-FFF2-40B4-BE49-F238E27FC236}">
                <a16:creationId xmlns:a16="http://schemas.microsoft.com/office/drawing/2014/main" id="{B0F46890-21E8-7CA5-E50B-6BFB83D67791}"/>
              </a:ext>
            </a:extLst>
          </p:cNvPr>
          <p:cNvPicPr>
            <a:picLocks noChangeAspect="1"/>
          </p:cNvPicPr>
          <p:nvPr/>
        </p:nvPicPr>
        <p:blipFill>
          <a:blip r:embed="rId10">
            <a:alphaModFix/>
          </a:blip>
          <a:stretch>
            <a:fillRect/>
          </a:stretch>
        </p:blipFill>
        <p:spPr>
          <a:xfrm>
            <a:off x="11290478" y="6016808"/>
            <a:ext cx="756000" cy="756000"/>
          </a:xfrm>
          <a:prstGeom prst="rect">
            <a:avLst/>
          </a:prstGeom>
        </p:spPr>
      </p:pic>
      <p:sp>
        <p:nvSpPr>
          <p:cNvPr id="6" name="TextBox 5">
            <a:extLst>
              <a:ext uri="{FF2B5EF4-FFF2-40B4-BE49-F238E27FC236}">
                <a16:creationId xmlns:a16="http://schemas.microsoft.com/office/drawing/2014/main" id="{646B017B-8E74-11C3-CA1D-5E0AB547F306}"/>
              </a:ext>
            </a:extLst>
          </p:cNvPr>
          <p:cNvSpPr txBox="1"/>
          <p:nvPr/>
        </p:nvSpPr>
        <p:spPr>
          <a:xfrm>
            <a:off x="8874369" y="6211477"/>
            <a:ext cx="1668738" cy="369332"/>
          </a:xfrm>
          <a:prstGeom prst="rect">
            <a:avLst/>
          </a:prstGeom>
          <a:noFill/>
        </p:spPr>
        <p:txBody>
          <a:bodyPr wrap="square" rtlCol="0">
            <a:spAutoFit/>
          </a:bodyPr>
          <a:lstStyle/>
          <a:p>
            <a:r>
              <a:rPr lang="en-GB" dirty="0"/>
              <a:t>TS1 Continued</a:t>
            </a:r>
          </a:p>
        </p:txBody>
      </p:sp>
      <p:pic>
        <p:nvPicPr>
          <p:cNvPr id="8" name="Picture 7">
            <a:extLst>
              <a:ext uri="{FF2B5EF4-FFF2-40B4-BE49-F238E27FC236}">
                <a16:creationId xmlns:a16="http://schemas.microsoft.com/office/drawing/2014/main" id="{B576E570-975C-EBD1-0574-53BF46DC9975}"/>
              </a:ext>
            </a:extLst>
          </p:cNvPr>
          <p:cNvPicPr>
            <a:picLocks noChangeAspect="1"/>
          </p:cNvPicPr>
          <p:nvPr/>
        </p:nvPicPr>
        <p:blipFill>
          <a:blip r:embed="rId10">
            <a:alphaModFix amt="20000"/>
          </a:blip>
          <a:stretch>
            <a:fillRect/>
          </a:stretch>
        </p:blipFill>
        <p:spPr>
          <a:xfrm flipH="1">
            <a:off x="10372933" y="6016808"/>
            <a:ext cx="756000" cy="756000"/>
          </a:xfrm>
          <a:prstGeom prst="rect">
            <a:avLst/>
          </a:prstGeom>
        </p:spPr>
      </p:pic>
      <p:grpSp>
        <p:nvGrpSpPr>
          <p:cNvPr id="2" name="Group 1">
            <a:extLst>
              <a:ext uri="{FF2B5EF4-FFF2-40B4-BE49-F238E27FC236}">
                <a16:creationId xmlns:a16="http://schemas.microsoft.com/office/drawing/2014/main" id="{DB345404-C2A1-E61E-4214-7C8AD5459B87}"/>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CB843D68-2835-83CC-B00D-69BC548F1F9E}"/>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2350811-2573-E0EA-795F-7ED48ABD0F5C}"/>
                </a:ext>
              </a:extLst>
            </p:cNvPr>
            <p:cNvPicPr>
              <a:picLocks noChangeAspect="1"/>
            </p:cNvPicPr>
            <p:nvPr/>
          </p:nvPicPr>
          <p:blipFill>
            <a:blip r:embed="rId11"/>
            <a:stretch>
              <a:fillRect/>
            </a:stretch>
          </p:blipFill>
          <p:spPr>
            <a:xfrm>
              <a:off x="344173" y="1377452"/>
              <a:ext cx="629587" cy="587962"/>
            </a:xfrm>
            <a:prstGeom prst="rect">
              <a:avLst/>
            </a:prstGeom>
          </p:spPr>
        </p:pic>
        <p:sp>
          <p:nvSpPr>
            <p:cNvPr id="10" name="TextBox 9">
              <a:extLst>
                <a:ext uri="{FF2B5EF4-FFF2-40B4-BE49-F238E27FC236}">
                  <a16:creationId xmlns:a16="http://schemas.microsoft.com/office/drawing/2014/main" id="{00542D11-9C3A-61BC-B644-1FD0D2F9138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1" name="Group 10">
            <a:extLst>
              <a:ext uri="{FF2B5EF4-FFF2-40B4-BE49-F238E27FC236}">
                <a16:creationId xmlns:a16="http://schemas.microsoft.com/office/drawing/2014/main" id="{9FA3F4BB-3640-FDAE-C11A-42E72367F137}"/>
              </a:ext>
            </a:extLst>
          </p:cNvPr>
          <p:cNvGrpSpPr/>
          <p:nvPr/>
        </p:nvGrpSpPr>
        <p:grpSpPr>
          <a:xfrm>
            <a:off x="269153" y="2172184"/>
            <a:ext cx="720000" cy="789749"/>
            <a:chOff x="296159" y="2222339"/>
            <a:chExt cx="720000" cy="789749"/>
          </a:xfrm>
        </p:grpSpPr>
        <p:sp>
          <p:nvSpPr>
            <p:cNvPr id="12" name="Rectangle: Rounded Corners 11">
              <a:extLst>
                <a:ext uri="{FF2B5EF4-FFF2-40B4-BE49-F238E27FC236}">
                  <a16:creationId xmlns:a16="http://schemas.microsoft.com/office/drawing/2014/main" id="{AC9CBDE9-2A5E-407D-6F1C-DF7FB9EC6B48}"/>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61C6941A-C983-F5E0-DBE4-5D86C9D74000}"/>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5" name="TextBox 14">
              <a:extLst>
                <a:ext uri="{FF2B5EF4-FFF2-40B4-BE49-F238E27FC236}">
                  <a16:creationId xmlns:a16="http://schemas.microsoft.com/office/drawing/2014/main" id="{69639406-A58A-0A81-B13B-8EE77A9D2021}"/>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6" name="Group 15">
            <a:extLst>
              <a:ext uri="{FF2B5EF4-FFF2-40B4-BE49-F238E27FC236}">
                <a16:creationId xmlns:a16="http://schemas.microsoft.com/office/drawing/2014/main" id="{8A6B588B-BAB9-5074-A081-77D0A1271344}"/>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022E96AA-9BF6-C836-490F-58CDC0735CF3}"/>
                </a:ext>
              </a:extLst>
            </p:cNvPr>
            <p:cNvGrpSpPr/>
            <p:nvPr/>
          </p:nvGrpSpPr>
          <p:grpSpPr>
            <a:xfrm>
              <a:off x="260945" y="3771234"/>
              <a:ext cx="736531" cy="720000"/>
              <a:chOff x="262400" y="2964625"/>
              <a:chExt cx="736531" cy="720000"/>
            </a:xfrm>
          </p:grpSpPr>
          <p:sp>
            <p:nvSpPr>
              <p:cNvPr id="19" name="Rectangle: Rounded Corners 18">
                <a:extLst>
                  <a:ext uri="{FF2B5EF4-FFF2-40B4-BE49-F238E27FC236}">
                    <a16:creationId xmlns:a16="http://schemas.microsoft.com/office/drawing/2014/main" id="{0064BF18-FED1-916D-3705-7EF03E2E1BE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2A5DC521-0929-1291-2E15-7E437CD6D14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042B6A89-2597-BAD3-1789-6BCDA2541A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60333124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TS1 Issue 17 – General signalling regulations (slide 2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4292770"/>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065867" cy="429277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lnSpc>
                <a:spcPts val="2000"/>
              </a:lnSpc>
              <a:spcAft>
                <a:spcPts val="600"/>
              </a:spcAft>
              <a:buFont typeface="+mj-lt"/>
              <a:buAutoNum type="arabicPeriod" startAt="7"/>
            </a:pPr>
            <a:r>
              <a:rPr kumimoji="0" lang="en-GB" i="0" u="none" strike="noStrike" kern="1200" cap="none" spc="-50" normalizeH="0" noProof="0" dirty="0">
                <a:ln>
                  <a:noFill/>
                </a:ln>
                <a:solidFill>
                  <a:schemeClr val="tx1"/>
                </a:solidFill>
                <a:effectLst/>
                <a:uLnTx/>
                <a:uFillTx/>
                <a:ea typeface="+mn-ea"/>
                <a:cs typeface="+mn-cs"/>
              </a:rPr>
              <a:t>An explanation is now included of the purpose of using a staff or token as additional protection. This is to prevent a train being permitted to enter a single line where there is a line blockage.</a:t>
            </a:r>
          </a:p>
          <a:p>
            <a:pPr marL="342900" indent="-342900" algn="l">
              <a:lnSpc>
                <a:spcPts val="2000"/>
              </a:lnSpc>
              <a:spcAft>
                <a:spcPts val="600"/>
              </a:spcAft>
              <a:buFont typeface="+mj-lt"/>
              <a:buAutoNum type="arabicPeriod" startAt="7"/>
            </a:pPr>
            <a:r>
              <a:rPr kumimoji="0" lang="en-GB" i="0" u="none" strike="noStrike" kern="1200" cap="none" spc="-50" normalizeH="0" noProof="0" dirty="0">
                <a:ln>
                  <a:noFill/>
                </a:ln>
                <a:solidFill>
                  <a:schemeClr val="tx1"/>
                </a:solidFill>
                <a:effectLst/>
                <a:uLnTx/>
                <a:uFillTx/>
                <a:ea typeface="+mn-ea"/>
                <a:cs typeface="+mn-cs"/>
              </a:rPr>
              <a:t>Regulation 17.1.3 has been changed, as it was found that the instructions for dealing with a report of one broken fishplate of a pair were different from those that are applied by track engineers.</a:t>
            </a:r>
          </a:p>
          <a:p>
            <a:pPr marL="342900" indent="-342900" algn="l">
              <a:lnSpc>
                <a:spcPts val="2000"/>
              </a:lnSpc>
              <a:spcAft>
                <a:spcPts val="600"/>
              </a:spcAft>
              <a:buFont typeface="+mj-lt"/>
              <a:buAutoNum type="arabicPeriod" startAt="7"/>
            </a:pPr>
            <a:r>
              <a:rPr kumimoji="0" lang="en-GB" i="0" u="none" strike="noStrike" kern="1200" cap="none" spc="-50" normalizeH="0" noProof="0" dirty="0">
                <a:ln>
                  <a:noFill/>
                </a:ln>
                <a:solidFill>
                  <a:schemeClr val="tx1"/>
                </a:solidFill>
                <a:effectLst/>
                <a:uLnTx/>
                <a:uFillTx/>
                <a:ea typeface="+mn-ea"/>
                <a:cs typeface="+mn-cs"/>
              </a:rPr>
              <a:t>If this report is made by a rail defect examiner (RDE), a rail defect nominee (RDN) or someone carrying out a basic visual inspection, trains can continue to run over the line affected providing the train has been stopped and the driver told not to pass over the broken fishplate at more than 20 mph (30 km/h). Trains can pass normally over any adjacent line.</a:t>
            </a:r>
          </a:p>
          <a:p>
            <a:pPr marL="342900" indent="-342900" algn="l">
              <a:lnSpc>
                <a:spcPts val="2000"/>
              </a:lnSpc>
              <a:spcAft>
                <a:spcPts val="600"/>
              </a:spcAft>
              <a:buFont typeface="+mj-lt"/>
              <a:buAutoNum type="arabicPeriod" startAt="7"/>
            </a:pPr>
            <a:r>
              <a:rPr kumimoji="0" lang="en-GB" i="0" u="none" strike="noStrike" kern="1200" cap="none" spc="-50" normalizeH="0" noProof="0" dirty="0">
                <a:ln>
                  <a:noFill/>
                </a:ln>
                <a:solidFill>
                  <a:schemeClr val="tx1"/>
                </a:solidFill>
                <a:effectLst/>
                <a:uLnTx/>
                <a:uFillTx/>
                <a:ea typeface="+mn-ea"/>
                <a:cs typeface="+mn-cs"/>
              </a:rPr>
              <a:t>This must continue until the defect is repaired, an RDE or competent engineer authorises a higher speed, or an emergency speed restriction is imposed.</a:t>
            </a:r>
          </a:p>
          <a:p>
            <a:pPr marL="342900" indent="-342900" algn="l">
              <a:lnSpc>
                <a:spcPts val="2000"/>
              </a:lnSpc>
              <a:spcAft>
                <a:spcPts val="600"/>
              </a:spcAft>
              <a:buFont typeface="+mj-lt"/>
              <a:buAutoNum type="arabicPeriod" startAt="7"/>
            </a:pPr>
            <a:r>
              <a:rPr kumimoji="0" lang="en-GB" i="0" u="none" strike="noStrike" kern="1200" cap="none" spc="-50" normalizeH="0" noProof="0" dirty="0">
                <a:ln>
                  <a:noFill/>
                </a:ln>
                <a:solidFill>
                  <a:schemeClr val="tx1"/>
                </a:solidFill>
                <a:effectLst/>
                <a:uLnTx/>
                <a:uFillTx/>
                <a:ea typeface="+mn-ea"/>
                <a:cs typeface="+mn-cs"/>
              </a:rPr>
              <a:t>If the report is from an RDN, or an RDN attends the site before any authorisation is received from an RDE or competent engineer, the RDN will examine the fishplate fixings to make sure they are secure.  The RDN will tell the signaller that this is the case, and will then remain on site to make sure the defect does not worsen. If this does happen, for example, the other fishplate brakes, the RDN will tell the signaller, and the instructions in regulation 17.1.2 for a pair of broken fishplates will apply. </a:t>
            </a:r>
          </a:p>
          <a:p>
            <a:pPr algn="l">
              <a:spcAft>
                <a:spcPts val="600"/>
              </a:spcAft>
            </a:pPr>
            <a:endParaRPr kumimoji="0" lang="en-GB" i="0" u="none" strike="noStrike" kern="1200" cap="none" spc="-50" normalizeH="0" noProof="0" dirty="0">
              <a:ln>
                <a:noFill/>
              </a:ln>
              <a:solidFill>
                <a:schemeClr val="tx1"/>
              </a:solidFill>
              <a:effectLst/>
              <a:uLnTx/>
              <a:uFillTx/>
              <a:ea typeface="+mn-ea"/>
              <a:cs typeface="+mn-cs"/>
            </a:endParaRPr>
          </a:p>
        </p:txBody>
      </p:sp>
      <p:pic>
        <p:nvPicPr>
          <p:cNvPr id="2" name="Picture 1">
            <a:hlinkClick r:id="" action="ppaction://hlinkshowjump?jump=previousslide"/>
            <a:extLst>
              <a:ext uri="{FF2B5EF4-FFF2-40B4-BE49-F238E27FC236}">
                <a16:creationId xmlns:a16="http://schemas.microsoft.com/office/drawing/2014/main" id="{9C54FE83-5E04-1D85-A28F-433636823C9E}"/>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3" name="Picture 2">
            <a:extLst>
              <a:ext uri="{FF2B5EF4-FFF2-40B4-BE49-F238E27FC236}">
                <a16:creationId xmlns:a16="http://schemas.microsoft.com/office/drawing/2014/main" id="{70C4274C-347E-DD86-7D50-37CDC74DE354}"/>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B35B8D57-B31E-527B-1779-F7E52C1580F2}"/>
              </a:ext>
            </a:extLst>
          </p:cNvPr>
          <p:cNvSpPr txBox="1"/>
          <p:nvPr/>
        </p:nvSpPr>
        <p:spPr>
          <a:xfrm>
            <a:off x="8874369" y="6211477"/>
            <a:ext cx="1668738" cy="369332"/>
          </a:xfrm>
          <a:prstGeom prst="rect">
            <a:avLst/>
          </a:prstGeom>
          <a:noFill/>
        </p:spPr>
        <p:txBody>
          <a:bodyPr wrap="square" rtlCol="0">
            <a:spAutoFit/>
          </a:bodyPr>
          <a:lstStyle/>
          <a:p>
            <a:r>
              <a:rPr lang="en-GB" dirty="0"/>
              <a:t>TS1 Back</a:t>
            </a:r>
          </a:p>
        </p:txBody>
      </p:sp>
      <p:grpSp>
        <p:nvGrpSpPr>
          <p:cNvPr id="4" name="Group 3">
            <a:extLst>
              <a:ext uri="{FF2B5EF4-FFF2-40B4-BE49-F238E27FC236}">
                <a16:creationId xmlns:a16="http://schemas.microsoft.com/office/drawing/2014/main" id="{89432E14-A16E-C4A5-6755-C044C6E04B13}"/>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3F681C74-FD95-CC4D-8ED0-E41D6C0E1F6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FC5184A9-641F-3464-1293-C7F9C0C68DB3}"/>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FAA72BB1-D5AA-7199-762A-7FDFD4512E2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2D0C108D-39F0-A2E6-A545-AE4729B63EEF}"/>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A4EBF6BC-932A-DF05-A010-2A7152EA69F2}"/>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5D632299-88E8-4141-F424-FA56235552C6}"/>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15572B9D-5F1A-DF2F-4FD6-1958AE983664}"/>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5" name="Group 14">
            <a:extLst>
              <a:ext uri="{FF2B5EF4-FFF2-40B4-BE49-F238E27FC236}">
                <a16:creationId xmlns:a16="http://schemas.microsoft.com/office/drawing/2014/main" id="{878C4CDD-E0C6-3631-704A-74F1FA1AE6CC}"/>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B9953200-908F-0513-016C-A43D67AAE5C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DD72E97E-6032-2CBC-4EB0-9C4A40BCBA88}"/>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2A9E3C-AE39-3734-5BE9-36F97037374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98315214-C60E-21C7-67F6-5044E9D50B1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08823401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TS2 Issue 6 – Track circuit block regulations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66180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7823285" cy="4238358"/>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Regulation 3.3 contains instructions for the signaller concerning the management of permissive movements on platform lines. This includes making sure there is room to accommodate the second train, and that two trains are not allowed to be moving within the same signal section.</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In some cases</a:t>
            </a:r>
            <a:r>
              <a:rPr lang="en-GB" dirty="0">
                <a:solidFill>
                  <a:schemeClr val="tx1"/>
                </a:solidFill>
              </a:rPr>
              <a:t>,</a:t>
            </a:r>
            <a:r>
              <a:rPr kumimoji="0" lang="en-GB" i="0" u="none" strike="noStrike" kern="1200" cap="none" normalizeH="0" noProof="0" dirty="0">
                <a:ln>
                  <a:noFill/>
                </a:ln>
                <a:solidFill>
                  <a:schemeClr val="tx1"/>
                </a:solidFill>
                <a:effectLst/>
                <a:uLnTx/>
                <a:uFillTx/>
                <a:ea typeface="+mn-ea"/>
                <a:cs typeface="+mn-cs"/>
              </a:rPr>
              <a:t> the use of automatic route setting, or controls within the </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signalling system will avoid the need for the signaller to carry out these checks.</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The regulation has been rewritten to say that a signaller will not have to do so</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if the signalling equipment at that location will prevent the situations arising.</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To remove gender-specific language from the Rule Book, the term ‘pilotman’ </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has been replaced by ‘pilot’. This change was previously published in the</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December 2022 Periodical Operating Notice.</a:t>
            </a:r>
          </a:p>
        </p:txBody>
      </p:sp>
      <p:pic>
        <p:nvPicPr>
          <p:cNvPr id="6" name="Picture 5">
            <a:extLst>
              <a:ext uri="{FF2B5EF4-FFF2-40B4-BE49-F238E27FC236}">
                <a16:creationId xmlns:a16="http://schemas.microsoft.com/office/drawing/2014/main" id="{AB591D63-5192-B156-7628-747D8DFB8B90}"/>
              </a:ext>
            </a:extLst>
          </p:cNvPr>
          <p:cNvPicPr>
            <a:picLocks noChangeAspect="1"/>
          </p:cNvPicPr>
          <p:nvPr/>
        </p:nvPicPr>
        <p:blipFill>
          <a:blip r:embed="rId9"/>
          <a:stretch>
            <a:fillRect/>
          </a:stretch>
        </p:blipFill>
        <p:spPr>
          <a:xfrm>
            <a:off x="8873508" y="1484328"/>
            <a:ext cx="2219136" cy="3139712"/>
          </a:xfrm>
          <a:prstGeom prst="rect">
            <a:avLst/>
          </a:prstGeom>
        </p:spPr>
      </p:pic>
      <p:grpSp>
        <p:nvGrpSpPr>
          <p:cNvPr id="2" name="Group 1">
            <a:extLst>
              <a:ext uri="{FF2B5EF4-FFF2-40B4-BE49-F238E27FC236}">
                <a16:creationId xmlns:a16="http://schemas.microsoft.com/office/drawing/2014/main" id="{A28A2024-6ED5-1A67-87E9-104ABE2A211E}"/>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0A9BE11D-3EAF-BD43-C6A6-92BD9741567A}"/>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992256D-FB77-4E05-8F16-A1B08FDF9979}"/>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1F1507D-A70D-4C66-F650-2066324370F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8F0DC1D5-A2D2-640A-DC7E-8C5B37CFD1E7}"/>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BFE35B49-90F9-E0BE-8FDE-065366D845A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E57CBC5-A6E2-63A1-9BCC-C823A28CD5A7}"/>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9377A831-351E-20BB-3A7F-3AE0B398240E}"/>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2" name="Group 11">
            <a:extLst>
              <a:ext uri="{FF2B5EF4-FFF2-40B4-BE49-F238E27FC236}">
                <a16:creationId xmlns:a16="http://schemas.microsoft.com/office/drawing/2014/main" id="{E1E34451-DA48-2E30-9709-884AE4E3810A}"/>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F5F8A194-387C-3F50-485E-A03E2476391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546CEA38-DEE9-DD48-FF27-CD6F511F86BA}"/>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BD577CB-02C0-39EE-0CBC-456A4F30EDE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21371309-8EFE-7CAF-A07A-3D86C4AD15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402048599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hlinkClick r:id="rId3" action="ppaction://hlinksldjump" highlightClick="1"/>
            <a:extLst>
              <a:ext uri="{FF2B5EF4-FFF2-40B4-BE49-F238E27FC236}">
                <a16:creationId xmlns:a16="http://schemas.microsoft.com/office/drawing/2014/main" id="{3160E9F4-4812-4A92-B280-8CBD4D2B331C}"/>
              </a:ext>
            </a:extLst>
          </p:cNvPr>
          <p:cNvSpPr/>
          <p:nvPr/>
        </p:nvSpPr>
        <p:spPr>
          <a:xfrm>
            <a:off x="2402400" y="2350480"/>
            <a:ext cx="7387200" cy="720000"/>
          </a:xfrm>
          <a:prstGeom prst="roundRect">
            <a:avLst>
              <a:gd name="adj" fmla="val 24600"/>
            </a:avLst>
          </a:prstGeom>
          <a:solidFill>
            <a:srgbClr val="377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50" normalizeH="0" baseline="0" noProof="0" dirty="0">
                <a:ln>
                  <a:noFill/>
                </a:ln>
                <a:effectLst/>
                <a:uLnTx/>
                <a:uFillTx/>
                <a:latin typeface="Calibri"/>
                <a:ea typeface="+mj-ea"/>
                <a:cs typeface="+mj-cs"/>
              </a:rPr>
              <a:t>Deviations granted against standards </a:t>
            </a:r>
            <a:r>
              <a:rPr lang="en-GB" sz="2000" spc="-50" dirty="0">
                <a:latin typeface="Calibri"/>
                <a:ea typeface="+mj-ea"/>
                <a:cs typeface="+mj-cs"/>
              </a:rPr>
              <a:t>June</a:t>
            </a:r>
            <a:r>
              <a:rPr lang="en-GB" sz="2000" spc="-50" dirty="0">
                <a:latin typeface="Calibri"/>
              </a:rPr>
              <a:t> 2023 – September 2023  </a:t>
            </a:r>
            <a:endParaRPr kumimoji="0" lang="en-GB" sz="2000" b="0" i="1" u="none" strike="noStrike" kern="1200" cap="none" spc="0" normalizeH="0" baseline="0" noProof="0" dirty="0">
              <a:ln>
                <a:noFill/>
              </a:ln>
              <a:effectLst/>
              <a:uLnTx/>
              <a:uFillTx/>
              <a:latin typeface="Calibri"/>
              <a:ea typeface="+mj-ea"/>
              <a:cs typeface="+mj-cs"/>
            </a:endParaRPr>
          </a:p>
        </p:txBody>
      </p:sp>
      <p:sp>
        <p:nvSpPr>
          <p:cNvPr id="11" name="Title 1">
            <a:extLst>
              <a:ext uri="{FF2B5EF4-FFF2-40B4-BE49-F238E27FC236}">
                <a16:creationId xmlns:a16="http://schemas.microsoft.com/office/drawing/2014/main" id="{135982FB-E9F2-4C44-AA92-894DE852A82D}"/>
              </a:ext>
            </a:extLst>
          </p:cNvPr>
          <p:cNvSpPr txBox="1">
            <a:spLocks/>
          </p:cNvSpPr>
          <p:nvPr/>
        </p:nvSpPr>
        <p:spPr>
          <a:xfrm>
            <a:off x="2398058" y="2340278"/>
            <a:ext cx="7395885" cy="72327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algn="ctr">
              <a:defRPr/>
            </a:pPr>
            <a:endParaRPr kumimoji="0" lang="en-GB" sz="2000" b="0" i="1" u="none" strike="noStrike" kern="1200" cap="none" spc="0" normalizeH="0" baseline="0" noProof="0" dirty="0">
              <a:ln>
                <a:noFill/>
              </a:ln>
              <a:effectLst/>
              <a:uLnTx/>
              <a:uFillTx/>
              <a:latin typeface="Calibri"/>
              <a:ea typeface="+mj-ea"/>
              <a:cs typeface="+mj-cs"/>
            </a:endParaRPr>
          </a:p>
        </p:txBody>
      </p:sp>
      <p:sp>
        <p:nvSpPr>
          <p:cNvPr id="3" name="Rectangle: Rounded Corners 2">
            <a:hlinkClick r:id="" action="ppaction://hlinkshowjump?jump=nextslide" highlightClick="1"/>
            <a:extLst>
              <a:ext uri="{FF2B5EF4-FFF2-40B4-BE49-F238E27FC236}">
                <a16:creationId xmlns:a16="http://schemas.microsoft.com/office/drawing/2014/main" id="{CAD9600C-81C1-4B29-810E-2E0B2AB74BA8}"/>
              </a:ext>
            </a:extLst>
          </p:cNvPr>
          <p:cNvSpPr/>
          <p:nvPr/>
        </p:nvSpPr>
        <p:spPr>
          <a:xfrm>
            <a:off x="2402723" y="805836"/>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dirty="0">
                <a:latin typeface="Calibri" panose="020F0502020204030204"/>
              </a:rPr>
              <a:t>Changes to standards </a:t>
            </a:r>
            <a:r>
              <a:rPr kumimoji="0" lang="en-GB" sz="2000" b="0" i="0" u="none" strike="noStrike" kern="1200" cap="none" spc="-50" normalizeH="0" baseline="0" noProof="0" dirty="0">
                <a:ln>
                  <a:noFill/>
                </a:ln>
                <a:effectLst/>
                <a:uLnTx/>
                <a:uFillTx/>
                <a:latin typeface="Calibri" panose="020F0502020204030204"/>
                <a:ea typeface="+mj-ea"/>
                <a:cs typeface="+mj-cs"/>
              </a:rPr>
              <a:t>in the September 2023 Standards Update</a:t>
            </a:r>
            <a:r>
              <a:rPr lang="en-GB" sz="2000" spc="-50" dirty="0">
                <a:latin typeface="Calibri" panose="020F0502020204030204"/>
              </a:rPr>
              <a:t>  </a:t>
            </a:r>
            <a:endParaRPr kumimoji="0" lang="en-GB" sz="2000" b="0" i="0" u="none" strike="noStrike" kern="1200" cap="none" spc="-50" normalizeH="0" baseline="0" noProof="0" dirty="0">
              <a:ln>
                <a:noFill/>
              </a:ln>
              <a:effectLst/>
              <a:uLnTx/>
              <a:uFillTx/>
              <a:latin typeface="Calibri" panose="020F0502020204030204"/>
              <a:ea typeface="+mj-ea"/>
              <a:cs typeface="+mj-cs"/>
            </a:endParaRPr>
          </a:p>
        </p:txBody>
      </p:sp>
      <p:sp>
        <p:nvSpPr>
          <p:cNvPr id="61" name="Title 1">
            <a:extLst>
              <a:ext uri="{FF2B5EF4-FFF2-40B4-BE49-F238E27FC236}">
                <a16:creationId xmlns:a16="http://schemas.microsoft.com/office/drawing/2014/main" id="{F94329AA-0959-490B-8EE4-650A6BF130AE}"/>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ndParaRPr>
          </a:p>
        </p:txBody>
      </p:sp>
      <p:sp>
        <p:nvSpPr>
          <p:cNvPr id="82" name="not this">
            <a:hlinkClick r:id="rId4" action="ppaction://hlinksldjump" highlightClick="1"/>
            <a:extLst>
              <a:ext uri="{FF2B5EF4-FFF2-40B4-BE49-F238E27FC236}">
                <a16:creationId xmlns:a16="http://schemas.microsoft.com/office/drawing/2014/main" id="{FC27B757-DE1F-4931-8A5C-469F838AA1FB}"/>
              </a:ext>
            </a:extLst>
          </p:cNvPr>
          <p:cNvSpPr/>
          <p:nvPr/>
        </p:nvSpPr>
        <p:spPr>
          <a:xfrm>
            <a:off x="2402723" y="3824493"/>
            <a:ext cx="7386554" cy="720000"/>
          </a:xfrm>
          <a:prstGeom prst="roundRect">
            <a:avLst>
              <a:gd name="adj" fmla="val 28448"/>
            </a:avLst>
          </a:prstGeom>
          <a:solidFill>
            <a:srgbClr val="295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000" spc="-50" dirty="0">
                <a:latin typeface="Calibri" panose="020F0502020204030204"/>
              </a:rPr>
              <a:t>Draft standards scheduled to be published in the next catalogue </a:t>
            </a:r>
          </a:p>
        </p:txBody>
      </p:sp>
      <p:sp>
        <p:nvSpPr>
          <p:cNvPr id="96" name="Title 1">
            <a:extLst>
              <a:ext uri="{FF2B5EF4-FFF2-40B4-BE49-F238E27FC236}">
                <a16:creationId xmlns:a16="http://schemas.microsoft.com/office/drawing/2014/main" id="{73B511AA-75C7-4647-947F-094CC18B8D28}"/>
              </a:ext>
            </a:extLst>
          </p:cNvPr>
          <p:cNvSpPr txBox="1">
            <a:spLocks/>
          </p:cNvSpPr>
          <p:nvPr/>
        </p:nvSpPr>
        <p:spPr>
          <a:xfrm>
            <a:off x="2402077" y="6194309"/>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50" normalizeH="0" baseline="0" noProof="0" dirty="0">
                <a:ln>
                  <a:noFill/>
                </a:ln>
                <a:solidFill>
                  <a:srgbClr val="C00000"/>
                </a:solidFill>
                <a:effectLst/>
                <a:uLnTx/>
                <a:uFillTx/>
                <a:latin typeface="Calibri"/>
                <a:ea typeface="+mj-ea"/>
                <a:cs typeface="+mj-cs"/>
              </a:rPr>
              <a:t>Click on a button to proceed to that section </a:t>
            </a:r>
            <a:endParaRPr kumimoji="0" lang="en-GB" sz="2400" b="1" i="1" u="none" strike="noStrike" kern="1200" cap="none" spc="0" normalizeH="0" baseline="0" noProof="0" dirty="0">
              <a:ln>
                <a:noFill/>
              </a:ln>
              <a:solidFill>
                <a:srgbClr val="C00000"/>
              </a:solidFill>
              <a:effectLst/>
              <a:uLnTx/>
              <a:uFillTx/>
              <a:latin typeface="Calibri"/>
              <a:ea typeface="+mj-ea"/>
              <a:cs typeface="+mj-cs"/>
            </a:endParaRPr>
          </a:p>
        </p:txBody>
      </p:sp>
      <p:sp>
        <p:nvSpPr>
          <p:cNvPr id="2" name="Rectangle: Rounded Corners 1">
            <a:hlinkClick r:id="rId5" action="ppaction://hlinksldjump" highlightClick="1"/>
            <a:extLst>
              <a:ext uri="{FF2B5EF4-FFF2-40B4-BE49-F238E27FC236}">
                <a16:creationId xmlns:a16="http://schemas.microsoft.com/office/drawing/2014/main" id="{9B743654-6578-414B-B51B-B890B1B744A1}"/>
              </a:ext>
            </a:extLst>
          </p:cNvPr>
          <p:cNvSpPr/>
          <p:nvPr/>
        </p:nvSpPr>
        <p:spPr>
          <a:xfrm>
            <a:off x="2402400" y="5371992"/>
            <a:ext cx="7387200" cy="720000"/>
          </a:xfrm>
          <a:prstGeom prst="roundRect">
            <a:avLst>
              <a:gd name="adj" fmla="val 24600"/>
            </a:avLst>
          </a:prstGeom>
          <a:solidFill>
            <a:srgbClr val="2D6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2000" b="0" i="0" u="none" strike="noStrike" kern="1200" cap="none" spc="-50" normalizeH="0" baseline="0" noProof="0" dirty="0">
                <a:ln>
                  <a:noFill/>
                </a:ln>
                <a:effectLst/>
                <a:uLnTx/>
                <a:uFillTx/>
                <a:latin typeface="Calibri"/>
                <a:ea typeface="+mj-ea"/>
                <a:cs typeface="+mj-cs"/>
              </a:rPr>
              <a:t>Consultation schedule for draft standards</a:t>
            </a:r>
            <a:endParaRPr kumimoji="0" lang="en-GB" sz="2000" b="0" i="1" u="none" strike="noStrike" kern="1200" cap="none" spc="0" normalizeH="0" baseline="0" noProof="0" dirty="0">
              <a:ln>
                <a:noFill/>
              </a:ln>
              <a:effectLst/>
              <a:uLnTx/>
              <a:uFillTx/>
              <a:latin typeface="Calibri"/>
              <a:ea typeface="+mj-ea"/>
              <a:cs typeface="+mj-cs"/>
            </a:endParaRPr>
          </a:p>
        </p:txBody>
      </p:sp>
    </p:spTree>
    <p:extLst>
      <p:ext uri="{BB962C8B-B14F-4D97-AF65-F5344CB8AC3E}">
        <p14:creationId xmlns:p14="http://schemas.microsoft.com/office/powerpoint/2010/main" val="2078079846"/>
      </p:ext>
    </p:extLst>
  </p:cSld>
  <p:clrMapOvr>
    <a:masterClrMapping/>
  </p:clrMapOvr>
  <p:transition spd="slow" advClick="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40075" marR="0" lvl="0" indent="-3140075" algn="l" defTabSz="914400" rtl="0" eaLnBrk="1" fontAlgn="auto" latinLnBrk="0" hangingPunct="1">
              <a:lnSpc>
                <a:spcPct val="100000"/>
              </a:lnSpc>
              <a:spcBef>
                <a:spcPts val="0"/>
              </a:spcBef>
              <a:spcAft>
                <a:spcPts val="0"/>
              </a:spcAft>
              <a:buClrTx/>
              <a:buSzTx/>
              <a:buFontTx/>
              <a:buNone/>
              <a:tabLst>
                <a:tab pos="3140075" algn="l"/>
              </a:tabLst>
              <a:defRPr/>
            </a:pPr>
            <a:r>
              <a:rPr lang="en-GB" sz="1800" dirty="0">
                <a:solidFill>
                  <a:srgbClr val="000000"/>
                </a:solidFill>
                <a:effectLst/>
                <a:latin typeface="Calibri" panose="020F0502020204030204" pitchFamily="34" charset="0"/>
                <a:ea typeface="Calibri" panose="020F0502020204030204" pitchFamily="34" charset="0"/>
              </a:rPr>
              <a:t>GERT8000-Module TS11 Issue 6 – Failure of, or work on, signalling equipment – signallers’ </a:t>
            </a:r>
            <a:br>
              <a:rPr lang="en-GB" sz="1800" dirty="0">
                <a:solidFill>
                  <a:srgbClr val="000000"/>
                </a:solidFill>
                <a:effectLst/>
                <a:latin typeface="Calibri" panose="020F0502020204030204" pitchFamily="34" charset="0"/>
                <a:ea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rPr>
              <a:t>regulations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231426"/>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3312316" y="1376997"/>
            <a:ext cx="7803774"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There has been an incident in which signal engineering work being carried out from outside the limits of a possession had the effect of disconnecting equipment with it. A Form RT3187 will now be used to record the details of equipment affected during a possession when the person in charge of that work is not located within the limits of the possession. This is intended to avoid a similar incident in the future.  </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To remove gender-specific language from the Rule Book, the term ‘pilotman’ has been replaced by ‘pilot’. This change was previously published in the December 2022 Periodical Operating Notice. </a:t>
            </a:r>
          </a:p>
        </p:txBody>
      </p:sp>
      <p:pic>
        <p:nvPicPr>
          <p:cNvPr id="9" name="Picture 8">
            <a:extLst>
              <a:ext uri="{FF2B5EF4-FFF2-40B4-BE49-F238E27FC236}">
                <a16:creationId xmlns:a16="http://schemas.microsoft.com/office/drawing/2014/main" id="{2BFDD398-2F40-200A-A9EC-814CED5E7B7F}"/>
              </a:ext>
            </a:extLst>
          </p:cNvPr>
          <p:cNvPicPr>
            <a:picLocks noChangeAspect="1"/>
          </p:cNvPicPr>
          <p:nvPr/>
        </p:nvPicPr>
        <p:blipFill>
          <a:blip r:embed="rId9"/>
          <a:stretch>
            <a:fillRect/>
          </a:stretch>
        </p:blipFill>
        <p:spPr>
          <a:xfrm>
            <a:off x="1152316" y="1494263"/>
            <a:ext cx="2160000" cy="3059749"/>
          </a:xfrm>
          <a:prstGeom prst="roundRect">
            <a:avLst>
              <a:gd name="adj" fmla="val 4277"/>
            </a:avLst>
          </a:prstGeom>
          <a:ln>
            <a:solidFill>
              <a:schemeClr val="tx1"/>
            </a:solidFill>
          </a:ln>
        </p:spPr>
      </p:pic>
      <p:grpSp>
        <p:nvGrpSpPr>
          <p:cNvPr id="2" name="Group 1">
            <a:extLst>
              <a:ext uri="{FF2B5EF4-FFF2-40B4-BE49-F238E27FC236}">
                <a16:creationId xmlns:a16="http://schemas.microsoft.com/office/drawing/2014/main" id="{FBB0A854-19F2-BAF3-BB44-227C4751B080}"/>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1F176770-C47B-3803-7989-DED43E49DEE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58A062B-C9C2-0A38-AABD-FC056B7489BD}"/>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46A861C2-FA90-36CE-EFF6-8734C533AD0C}"/>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C734DCD0-9627-065F-81A5-85EC8232357E}"/>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C507631B-FC47-89B2-26A6-22D2A90D587F}"/>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941ECD2-846B-33D8-4529-6886921DF439}"/>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A3430001-3903-7696-F799-51BB114FD561}"/>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2" name="Group 11">
            <a:extLst>
              <a:ext uri="{FF2B5EF4-FFF2-40B4-BE49-F238E27FC236}">
                <a16:creationId xmlns:a16="http://schemas.microsoft.com/office/drawing/2014/main" id="{25205BFA-8A53-B812-FB09-F45433FE1018}"/>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83DC77C-7B4A-2D2B-29FC-6134202D7B0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AFF81DAB-4D9F-024A-7613-8E82136715F2}"/>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BEF5C0F-2D37-BB90-E7B8-46274E176F7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9933731-4A68-A185-5E47-0CC439B947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2744344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TW1 Issue 19 – Preparation and movement of trains (slide 1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922860"/>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Section 1 was amended in December 2022 to include situations in which the unsolicited brake application had reduced the speed of the train, as well as having brought it to a stand. However, train protection systems such as ERTMS will reduce the speed of trains by a small amount, which is a normal function and is not reportable to a signaller. Section 1 has been changed again so that it only applies if a train has been brought to a stand. This amendment was previously published in the March 2023 Periodical Operating Notice.</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Section 29.1 concerning the responsibilities of a conductor driver and 39.1 (now 40.1) on using the train radio safely have been changed so that they explain the corresponding arrangements on an ERTMS line.</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Instructions originating in European legislation and carried forward in this country place some restrictions on using manual sanding equipment near points and crossings and other situations as this can cause infrastructure damage or failures. A new section 30 has been introduced to say that this should be avoided except in situations where it is necessary. For trains fitted with automatic sanding apparatus, a train operating company can issue instructions allowing the equipment to be isolated in these circumstances. This would be done if the train operator considered it appropriate.</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Because this new section has been introduced, the subsequent sections 30 to 37 have been renumbered 31 to 48.</a:t>
            </a:r>
          </a:p>
        </p:txBody>
      </p:sp>
      <p:pic>
        <p:nvPicPr>
          <p:cNvPr id="2" name="Picture 1">
            <a:hlinkClick r:id="" action="ppaction://hlinkshowjump?jump=nextslide"/>
            <a:extLst>
              <a:ext uri="{FF2B5EF4-FFF2-40B4-BE49-F238E27FC236}">
                <a16:creationId xmlns:a16="http://schemas.microsoft.com/office/drawing/2014/main" id="{BF259485-7F3A-360B-8844-7F1FD42BE382}"/>
              </a:ext>
            </a:extLst>
          </p:cNvPr>
          <p:cNvPicPr>
            <a:picLocks noChangeAspect="1"/>
          </p:cNvPicPr>
          <p:nvPr/>
        </p:nvPicPr>
        <p:blipFill>
          <a:blip r:embed="rId9">
            <a:alphaModFix/>
          </a:blip>
          <a:stretch>
            <a:fillRect/>
          </a:stretch>
        </p:blipFill>
        <p:spPr>
          <a:xfrm>
            <a:off x="11290478" y="6016808"/>
            <a:ext cx="756000" cy="756000"/>
          </a:xfrm>
          <a:prstGeom prst="rect">
            <a:avLst/>
          </a:prstGeom>
        </p:spPr>
      </p:pic>
      <p:sp>
        <p:nvSpPr>
          <p:cNvPr id="3" name="TextBox 2">
            <a:extLst>
              <a:ext uri="{FF2B5EF4-FFF2-40B4-BE49-F238E27FC236}">
                <a16:creationId xmlns:a16="http://schemas.microsoft.com/office/drawing/2014/main" id="{B376DBAE-9656-61B4-DDBA-01E2FC7E33A6}"/>
              </a:ext>
            </a:extLst>
          </p:cNvPr>
          <p:cNvSpPr txBox="1"/>
          <p:nvPr/>
        </p:nvSpPr>
        <p:spPr>
          <a:xfrm>
            <a:off x="8874369" y="6211477"/>
            <a:ext cx="1668738" cy="369332"/>
          </a:xfrm>
          <a:prstGeom prst="rect">
            <a:avLst/>
          </a:prstGeom>
          <a:noFill/>
        </p:spPr>
        <p:txBody>
          <a:bodyPr wrap="square" rtlCol="0">
            <a:spAutoFit/>
          </a:bodyPr>
          <a:lstStyle/>
          <a:p>
            <a:r>
              <a:rPr lang="en-GB" dirty="0"/>
              <a:t>TW1 Continued</a:t>
            </a:r>
          </a:p>
        </p:txBody>
      </p:sp>
      <p:pic>
        <p:nvPicPr>
          <p:cNvPr id="4" name="Picture 3">
            <a:extLst>
              <a:ext uri="{FF2B5EF4-FFF2-40B4-BE49-F238E27FC236}">
                <a16:creationId xmlns:a16="http://schemas.microsoft.com/office/drawing/2014/main" id="{DF1E3BA6-EC28-81EC-CE95-8D55BA442DD1}"/>
              </a:ext>
            </a:extLst>
          </p:cNvPr>
          <p:cNvPicPr>
            <a:picLocks noChangeAspect="1"/>
          </p:cNvPicPr>
          <p:nvPr/>
        </p:nvPicPr>
        <p:blipFill>
          <a:blip r:embed="rId9">
            <a:alphaModFix amt="20000"/>
          </a:blip>
          <a:stretch>
            <a:fillRect/>
          </a:stretch>
        </p:blipFill>
        <p:spPr>
          <a:xfrm flipH="1">
            <a:off x="10372933" y="6016808"/>
            <a:ext cx="756000" cy="756000"/>
          </a:xfrm>
          <a:prstGeom prst="rect">
            <a:avLst/>
          </a:prstGeom>
        </p:spPr>
      </p:pic>
      <p:grpSp>
        <p:nvGrpSpPr>
          <p:cNvPr id="5" name="Group 4">
            <a:extLst>
              <a:ext uri="{FF2B5EF4-FFF2-40B4-BE49-F238E27FC236}">
                <a16:creationId xmlns:a16="http://schemas.microsoft.com/office/drawing/2014/main" id="{495CB37B-98D8-8F5A-D1C6-EB1895686C31}"/>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C2AECF54-2F06-8DB6-4C5A-9ED9FCC063E8}"/>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EB69F12-A67C-C925-E42A-4BE32916214E}"/>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8A318A47-651F-87EC-448A-7D49D1598C3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9A2F7EEE-825A-CE0E-3698-2616EB53205C}"/>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80444E6E-9A5E-D525-35BC-4F2CF90BA1E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9B7D597B-8185-5F18-2730-5AE8379B0B2B}"/>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7776E30E-9A1F-9D38-5A64-16B40FB53777}"/>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5" name="Group 14">
            <a:extLst>
              <a:ext uri="{FF2B5EF4-FFF2-40B4-BE49-F238E27FC236}">
                <a16:creationId xmlns:a16="http://schemas.microsoft.com/office/drawing/2014/main" id="{74BC7F63-E06C-A3C5-0D04-035F3F1FE71C}"/>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D58ABC20-8B0F-13B3-41E3-EE0FD2AD5C00}"/>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8EEF4492-E2DB-772F-41BA-B07E9B716DD0}"/>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5B4BADF-E2C8-A9F7-C56D-D6CDB29A00D0}"/>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E7DA3582-D93A-8A63-AF20-BC72862E6B4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272462910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TW1 Issue 19 – Preparation and movement of trains (slide 2 of 2)</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448699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lnSpc>
                <a:spcPts val="1900"/>
              </a:lnSpc>
              <a:spcAft>
                <a:spcPts val="600"/>
              </a:spcAft>
              <a:buFont typeface="+mj-lt"/>
              <a:buAutoNum type="arabicPeriod" startAt="5"/>
            </a:pPr>
            <a:r>
              <a:rPr kumimoji="0" lang="en-GB" i="0" u="none" strike="noStrike" kern="1200" cap="none" spc="-50" normalizeH="0" noProof="0" dirty="0">
                <a:ln>
                  <a:noFill/>
                </a:ln>
                <a:solidFill>
                  <a:schemeClr val="tx1"/>
                </a:solidFill>
                <a:effectLst/>
                <a:uLnTx/>
                <a:uFillTx/>
                <a:ea typeface="+mn-ea"/>
                <a:cs typeface="+mn-cs"/>
              </a:rPr>
              <a:t>Questions have been raised about the need to display a red light on the rear of vehicles stabled on dead-end platform lines where there is a red light on the buffer stop. This is referred to only in module SS2 for shunting movements, but is also relevant to train movements. Section 37.2 (previously 36.2) has been changed to include a new instruction to say that the display of a red light is not necessary when train operating company instructions permit this. That instruction would be issued if it has been confirmed that lighting conditions are sufficiently good for the vehicles to be clearly visible. </a:t>
            </a:r>
          </a:p>
          <a:p>
            <a:pPr marL="342900" indent="-342900" algn="l">
              <a:lnSpc>
                <a:spcPts val="1900"/>
              </a:lnSpc>
              <a:spcAft>
                <a:spcPts val="600"/>
              </a:spcAft>
              <a:buFont typeface="+mj-lt"/>
              <a:buAutoNum type="arabicPeriod" startAt="5"/>
            </a:pPr>
            <a:r>
              <a:rPr kumimoji="0" lang="en-GB" i="0" u="none" strike="noStrike" kern="1200" cap="none" spc="-50" normalizeH="0" noProof="0" dirty="0">
                <a:ln>
                  <a:noFill/>
                </a:ln>
                <a:solidFill>
                  <a:schemeClr val="tx1"/>
                </a:solidFill>
                <a:effectLst/>
                <a:uLnTx/>
                <a:uFillTx/>
                <a:ea typeface="+mn-ea"/>
                <a:cs typeface="+mn-cs"/>
              </a:rPr>
              <a:t>Safe work leader (SWL) is no longer a recognised competency and the reference in the new section 48 has been removed. The rule will always be carried out by an engineering supervisor.    </a:t>
            </a:r>
          </a:p>
          <a:p>
            <a:pPr marL="342900" indent="-342900" algn="l">
              <a:lnSpc>
                <a:spcPts val="1900"/>
              </a:lnSpc>
              <a:spcAft>
                <a:spcPts val="600"/>
              </a:spcAft>
              <a:buFont typeface="+mj-lt"/>
              <a:buAutoNum type="arabicPeriod" startAt="5"/>
            </a:pPr>
            <a:r>
              <a:rPr kumimoji="0" lang="en-GB" i="0" u="none" strike="noStrike" kern="1200" cap="none" spc="-50" normalizeH="0" noProof="0" dirty="0">
                <a:ln>
                  <a:noFill/>
                </a:ln>
                <a:solidFill>
                  <a:schemeClr val="tx1"/>
                </a:solidFill>
                <a:effectLst/>
                <a:uLnTx/>
                <a:uFillTx/>
                <a:ea typeface="+mn-ea"/>
                <a:cs typeface="+mn-cs"/>
              </a:rPr>
              <a:t>New instructions have been included in the new section 40 concerning GSM-R radio. When this has failed in the leading cab, a person competent to make or respond to a railway emergency call (REC) and to stop a train in an emergency can be located in another cab on the train with a working radio. Direct cab-to-cab communication must be available.  The purpose of this new arrangement is to allow a train to proceed with an alternative means of radio communication that can be used in an emergency.  </a:t>
            </a:r>
          </a:p>
          <a:p>
            <a:pPr marL="342900" indent="-342900" algn="l">
              <a:lnSpc>
                <a:spcPts val="1900"/>
              </a:lnSpc>
              <a:spcAft>
                <a:spcPts val="600"/>
              </a:spcAft>
              <a:buFont typeface="+mj-lt"/>
              <a:buAutoNum type="arabicPeriod" startAt="5"/>
            </a:pPr>
            <a:r>
              <a:rPr kumimoji="0" lang="en-GB" i="0" u="none" strike="noStrike" kern="1200" cap="none" spc="-50" normalizeH="0" noProof="0" dirty="0">
                <a:ln>
                  <a:noFill/>
                </a:ln>
                <a:solidFill>
                  <a:schemeClr val="tx1"/>
                </a:solidFill>
                <a:effectLst/>
                <a:uLnTx/>
                <a:uFillTx/>
                <a:ea typeface="+mn-ea"/>
                <a:cs typeface="+mn-cs"/>
              </a:rPr>
              <a:t>The competent person will be required to make a REC when requested by the driver, or if unable to speak to the driver when an emergency is suspected.</a:t>
            </a:r>
          </a:p>
          <a:p>
            <a:pPr marL="342900" indent="-342900" algn="l">
              <a:lnSpc>
                <a:spcPts val="1900"/>
              </a:lnSpc>
              <a:spcAft>
                <a:spcPts val="600"/>
              </a:spcAft>
              <a:buFont typeface="+mj-lt"/>
              <a:buAutoNum type="arabicPeriod" startAt="5"/>
            </a:pPr>
            <a:r>
              <a:rPr kumimoji="0" lang="en-GB" i="0" u="none" strike="noStrike" kern="1200" cap="none" spc="-50" normalizeH="0" noProof="0" dirty="0">
                <a:ln>
                  <a:noFill/>
                </a:ln>
                <a:solidFill>
                  <a:schemeClr val="tx1"/>
                </a:solidFill>
                <a:effectLst/>
                <a:uLnTx/>
                <a:uFillTx/>
                <a:ea typeface="+mn-ea"/>
                <a:cs typeface="+mn-cs"/>
              </a:rPr>
              <a:t>If a REC is received, the competent person must stop the train, listen to the REC and tell the driver.</a:t>
            </a:r>
          </a:p>
          <a:p>
            <a:pPr algn="l">
              <a:lnSpc>
                <a:spcPts val="1900"/>
              </a:lnSpc>
              <a:spcAft>
                <a:spcPts val="600"/>
              </a:spcAft>
            </a:pPr>
            <a:endParaRPr kumimoji="0" lang="en-GB" i="0" u="none" strike="noStrike" kern="1200" cap="none" spc="-50" normalizeH="0" noProof="0" dirty="0">
              <a:ln>
                <a:noFill/>
              </a:ln>
              <a:solidFill>
                <a:schemeClr val="tx1"/>
              </a:solidFill>
              <a:effectLst/>
              <a:uLnTx/>
              <a:uFillTx/>
              <a:ea typeface="+mn-ea"/>
              <a:cs typeface="+mn-cs"/>
            </a:endParaRPr>
          </a:p>
        </p:txBody>
      </p:sp>
      <p:pic>
        <p:nvPicPr>
          <p:cNvPr id="2" name="Picture 1">
            <a:hlinkClick r:id="" action="ppaction://hlinkshowjump?jump=previousslide"/>
            <a:extLst>
              <a:ext uri="{FF2B5EF4-FFF2-40B4-BE49-F238E27FC236}">
                <a16:creationId xmlns:a16="http://schemas.microsoft.com/office/drawing/2014/main" id="{632EF772-A9B9-6BEF-415A-E0FC347B3D21}"/>
              </a:ext>
            </a:extLst>
          </p:cNvPr>
          <p:cNvPicPr>
            <a:picLocks noChangeAspect="1"/>
          </p:cNvPicPr>
          <p:nvPr/>
        </p:nvPicPr>
        <p:blipFill>
          <a:blip r:embed="rId9"/>
          <a:stretch>
            <a:fillRect/>
          </a:stretch>
        </p:blipFill>
        <p:spPr>
          <a:xfrm flipH="1">
            <a:off x="10372933" y="6016808"/>
            <a:ext cx="756000" cy="756000"/>
          </a:xfrm>
          <a:prstGeom prst="rect">
            <a:avLst/>
          </a:prstGeom>
        </p:spPr>
      </p:pic>
      <p:pic>
        <p:nvPicPr>
          <p:cNvPr id="3" name="Picture 2">
            <a:extLst>
              <a:ext uri="{FF2B5EF4-FFF2-40B4-BE49-F238E27FC236}">
                <a16:creationId xmlns:a16="http://schemas.microsoft.com/office/drawing/2014/main" id="{7A24EF36-2B9F-2245-296D-41D96F067C02}"/>
              </a:ext>
            </a:extLst>
          </p:cNvPr>
          <p:cNvPicPr>
            <a:picLocks noChangeAspect="1"/>
          </p:cNvPicPr>
          <p:nvPr/>
        </p:nvPicPr>
        <p:blipFill>
          <a:blip r:embed="rId9">
            <a:alphaModFix amt="20000"/>
          </a:blip>
          <a:stretch>
            <a:fillRect/>
          </a:stretch>
        </p:blipFill>
        <p:spPr>
          <a:xfrm>
            <a:off x="11290478" y="6016808"/>
            <a:ext cx="756000" cy="756000"/>
          </a:xfrm>
          <a:prstGeom prst="rect">
            <a:avLst/>
          </a:prstGeom>
        </p:spPr>
      </p:pic>
      <p:sp>
        <p:nvSpPr>
          <p:cNvPr id="4" name="TextBox 3">
            <a:extLst>
              <a:ext uri="{FF2B5EF4-FFF2-40B4-BE49-F238E27FC236}">
                <a16:creationId xmlns:a16="http://schemas.microsoft.com/office/drawing/2014/main" id="{5271C350-1376-3E89-3801-EDB8AE150CA3}"/>
              </a:ext>
            </a:extLst>
          </p:cNvPr>
          <p:cNvSpPr txBox="1"/>
          <p:nvPr/>
        </p:nvSpPr>
        <p:spPr>
          <a:xfrm>
            <a:off x="8874369" y="6211477"/>
            <a:ext cx="1668738" cy="369332"/>
          </a:xfrm>
          <a:prstGeom prst="rect">
            <a:avLst/>
          </a:prstGeom>
          <a:noFill/>
        </p:spPr>
        <p:txBody>
          <a:bodyPr wrap="square" rtlCol="0">
            <a:spAutoFit/>
          </a:bodyPr>
          <a:lstStyle/>
          <a:p>
            <a:r>
              <a:rPr lang="en-GB" dirty="0"/>
              <a:t>TW1 Back</a:t>
            </a:r>
          </a:p>
        </p:txBody>
      </p:sp>
      <p:grpSp>
        <p:nvGrpSpPr>
          <p:cNvPr id="5" name="Group 4">
            <a:extLst>
              <a:ext uri="{FF2B5EF4-FFF2-40B4-BE49-F238E27FC236}">
                <a16:creationId xmlns:a16="http://schemas.microsoft.com/office/drawing/2014/main" id="{840ECBE2-37F0-1EED-A080-84D0BEFA97F0}"/>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52DF6D37-774E-2523-1438-AF21D3DEBD46}"/>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F5BC77D-DD0D-95BC-412D-B94D29950D94}"/>
                </a:ext>
              </a:extLst>
            </p:cNvPr>
            <p:cNvPicPr>
              <a:picLocks noChangeAspect="1"/>
            </p:cNvPicPr>
            <p:nvPr/>
          </p:nvPicPr>
          <p:blipFill>
            <a:blip r:embed="rId10"/>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2B3256BA-C76D-233E-A972-62CDE0919726}"/>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B492370C-314B-1AEF-06F7-A0DC84826C78}"/>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F34AE958-07C4-851B-421B-5E50B0A5A4F1}"/>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C8B98D4-6661-244F-BB76-E27DA9DEE38D}"/>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1293ED67-D71F-330B-0D9A-7AC3067561DE}"/>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5" name="Group 14">
            <a:extLst>
              <a:ext uri="{FF2B5EF4-FFF2-40B4-BE49-F238E27FC236}">
                <a16:creationId xmlns:a16="http://schemas.microsoft.com/office/drawing/2014/main" id="{AE4FF13D-EA85-D575-2148-B465705014D0}"/>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8E80A932-EDE2-DECA-69CC-B714880C42D1}"/>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D0FD6F8F-CDF4-F9F2-B78C-D3A063BF0ED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7E66F628-7AE7-7191-9C59-4B36FCBDD9A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58BE1751-19A2-EC3C-0B8A-8966D7C964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32362486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TW4 Issue 2 – Preparation and Working of Freight Trains</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3483382"/>
          </a:xfrm>
          <a:prstGeom prst="roundRect">
            <a:avLst>
              <a:gd name="adj" fmla="val 3700"/>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3346470" y="1376997"/>
            <a:ext cx="7769620"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Following a change in regulations, a small change has been made to the definition of high-consequence dangerous goods as far as class 5.1 is concerned.    </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Additional UN numbers 2908 to 2911 have been added to the list of those not always requiring warning placards.   </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It has been suggested that the instructions concerning carriage of dangerous goods in a wagon on which the brakes are isolated are not completely clear following the last revision, when no specific instruction was included. To clarify this, section 9.5 has been changed to state that this is permitted as long the marshalling requirements for wagons with isolated brakes in section 2.6 are carried out.</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Difficulties have arisen with the movement of empty coaching stock trains which are subject to ‘out-of-gauge’ conditions. A new section 6.5 has been introduced explaining that when this is necessary, such trains can be operated with train identities of ‘’3X—’ or ‘5X—’.</a:t>
            </a:r>
          </a:p>
          <a:p>
            <a:pPr algn="l">
              <a:lnSpc>
                <a:spcPts val="1900"/>
              </a:lnSpc>
              <a:spcAft>
                <a:spcPts val="600"/>
              </a:spcAft>
            </a:pPr>
            <a:endParaRPr kumimoji="0" lang="en-GB" i="0" u="none" strike="noStrike" kern="1200" cap="none" spc="-50" normalizeH="0" noProof="0" dirty="0">
              <a:ln>
                <a:noFill/>
              </a:ln>
              <a:solidFill>
                <a:schemeClr val="tx1"/>
              </a:solidFill>
              <a:effectLst/>
              <a:uLnTx/>
              <a:uFillTx/>
              <a:ea typeface="+mn-ea"/>
              <a:cs typeface="+mn-cs"/>
            </a:endParaRPr>
          </a:p>
        </p:txBody>
      </p:sp>
      <p:pic>
        <p:nvPicPr>
          <p:cNvPr id="8" name="Picture 7">
            <a:extLst>
              <a:ext uri="{FF2B5EF4-FFF2-40B4-BE49-F238E27FC236}">
                <a16:creationId xmlns:a16="http://schemas.microsoft.com/office/drawing/2014/main" id="{DB3FCC03-FA47-6C89-1511-324368436168}"/>
              </a:ext>
            </a:extLst>
          </p:cNvPr>
          <p:cNvPicPr>
            <a:picLocks noChangeAspect="1"/>
          </p:cNvPicPr>
          <p:nvPr/>
        </p:nvPicPr>
        <p:blipFill>
          <a:blip r:embed="rId9"/>
          <a:stretch>
            <a:fillRect/>
          </a:stretch>
        </p:blipFill>
        <p:spPr>
          <a:xfrm>
            <a:off x="1150470" y="1513255"/>
            <a:ext cx="2196000" cy="3107663"/>
          </a:xfrm>
          <a:prstGeom prst="roundRect">
            <a:avLst>
              <a:gd name="adj" fmla="val 7019"/>
            </a:avLst>
          </a:prstGeom>
          <a:ln>
            <a:solidFill>
              <a:schemeClr val="tx1"/>
            </a:solidFill>
          </a:ln>
        </p:spPr>
      </p:pic>
      <p:grpSp>
        <p:nvGrpSpPr>
          <p:cNvPr id="2" name="Group 1">
            <a:extLst>
              <a:ext uri="{FF2B5EF4-FFF2-40B4-BE49-F238E27FC236}">
                <a16:creationId xmlns:a16="http://schemas.microsoft.com/office/drawing/2014/main" id="{2F80C648-EB41-9C4F-B342-5ED9EC261F3C}"/>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75E65AD7-9E73-D8B5-AA96-26BA682E4E12}"/>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45AE01F-47C2-9FDB-09F1-FDF52BEC1D23}"/>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038D49D0-2BA3-7CE6-A4A5-BEBAF8946A6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A84766EB-0293-6613-B5FD-7CCC8F636540}"/>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64624B63-EC7B-70AC-5840-999ECC3012BE}"/>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47969BDB-E2E5-6830-6674-E2203D620594}"/>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62E0F668-8350-5B31-017A-BE20B3F21A94}"/>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2" name="Group 11">
            <a:extLst>
              <a:ext uri="{FF2B5EF4-FFF2-40B4-BE49-F238E27FC236}">
                <a16:creationId xmlns:a16="http://schemas.microsoft.com/office/drawing/2014/main" id="{59B4C438-784A-F26C-C3B2-85E75D82F53F}"/>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E3F39F5C-58D0-34EB-1F27-5F43F19E8096}"/>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CC124496-619D-740D-DCF7-4DAB0F2B6D45}"/>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FA5BC25-2AEE-A0FC-B738-70519E6718B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071B3042-D879-6563-AA73-0B6108F428F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442200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32150" marR="0" lvl="0" indent="-3232150" algn="l" defTabSz="914400" rtl="0" eaLnBrk="1" fontAlgn="auto" latinLnBrk="0" hangingPunct="1">
              <a:lnSpc>
                <a:spcPct val="100000"/>
              </a:lnSpc>
              <a:spcBef>
                <a:spcPts val="0"/>
              </a:spcBef>
              <a:spcAft>
                <a:spcPts val="0"/>
              </a:spcAft>
              <a:buClrTx/>
              <a:buSzTx/>
              <a:buFontTx/>
              <a:buNone/>
              <a:tabLst>
                <a:tab pos="3232150" algn="l"/>
              </a:tabLst>
              <a:defRPr/>
            </a:pPr>
            <a:r>
              <a:rPr lang="en-GB" sz="1800" dirty="0">
                <a:solidFill>
                  <a:srgbClr val="000000"/>
                </a:solidFill>
                <a:effectLst/>
                <a:latin typeface="Calibri" panose="020F0502020204030204" pitchFamily="34" charset="0"/>
                <a:ea typeface="Calibri" panose="020F0502020204030204" pitchFamily="34" charset="0"/>
              </a:rPr>
              <a:t>GERT8000-Module TW5 Issue 12 – Preparation and movement of trains: Defective or isolated</a:t>
            </a:r>
            <a:br>
              <a:rPr lang="en-GB" sz="1800" dirty="0">
                <a:solidFill>
                  <a:srgbClr val="000000"/>
                </a:solidFill>
                <a:effectLst/>
                <a:latin typeface="Calibri" panose="020F0502020204030204" pitchFamily="34" charset="0"/>
                <a:ea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rPr>
              <a:t>vehicles and on-train equipment</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2"/>
            <a:ext cx="10065867" cy="2145236"/>
          </a:xfrm>
          <a:prstGeom prst="roundRect">
            <a:avLst>
              <a:gd name="adj" fmla="val 82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73189" y="1376997"/>
            <a:ext cx="10042901" cy="3177015"/>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A new alternative arrangement has been introduced when GSM-R radio has become defective in the leading cab. This gives some additional ability to have a working radio for emergency situations.</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This involves a competent person being located in another cab with a working radio, who is able to make or respond to RECs.</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Cab-to-cab communication must be available.</a:t>
            </a:r>
          </a:p>
          <a:p>
            <a:pPr marL="342900" indent="-342900" algn="l">
              <a:lnSpc>
                <a:spcPts val="1900"/>
              </a:lnSpc>
              <a:spcAft>
                <a:spcPts val="600"/>
              </a:spcAft>
              <a:buFont typeface="+mj-lt"/>
              <a:buAutoNum type="arabicPeriod"/>
            </a:pPr>
            <a:r>
              <a:rPr kumimoji="0" lang="en-GB" i="0" u="none" strike="noStrike" kern="1200" cap="none" spc="-50" normalizeH="0" noProof="0" dirty="0">
                <a:ln>
                  <a:noFill/>
                </a:ln>
                <a:solidFill>
                  <a:schemeClr val="tx1"/>
                </a:solidFill>
                <a:effectLst/>
                <a:uLnTx/>
                <a:uFillTx/>
                <a:ea typeface="+mn-ea"/>
                <a:cs typeface="+mn-cs"/>
              </a:rPr>
              <a:t>If it is possible to provide portable GSM-R equipment within 75 miles, this should be done rather than making use of a competent person.</a:t>
            </a:r>
          </a:p>
          <a:p>
            <a:pPr algn="l">
              <a:lnSpc>
                <a:spcPts val="1900"/>
              </a:lnSpc>
              <a:spcAft>
                <a:spcPts val="600"/>
              </a:spcAft>
            </a:pPr>
            <a:endParaRPr kumimoji="0" lang="en-GB" i="0" u="none" strike="noStrike" kern="1200" cap="none" spc="-50" normalizeH="0" noProof="0" dirty="0">
              <a:ln>
                <a:noFill/>
              </a:ln>
              <a:solidFill>
                <a:schemeClr val="tx1"/>
              </a:solidFill>
              <a:effectLst/>
              <a:uLnTx/>
              <a:uFillTx/>
              <a:ea typeface="+mn-ea"/>
              <a:cs typeface="+mn-cs"/>
            </a:endParaRPr>
          </a:p>
        </p:txBody>
      </p:sp>
      <p:grpSp>
        <p:nvGrpSpPr>
          <p:cNvPr id="2" name="Group 1">
            <a:extLst>
              <a:ext uri="{FF2B5EF4-FFF2-40B4-BE49-F238E27FC236}">
                <a16:creationId xmlns:a16="http://schemas.microsoft.com/office/drawing/2014/main" id="{5E5C28AB-6132-A4E5-96AA-F3E022D51E7F}"/>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088F42CF-2241-574F-1B12-CDA2F1559E4F}"/>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56B5486-1AAA-1994-8A13-993D3DA98E9C}"/>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84E1C9A9-BA18-EB60-D0DE-EE75B948465D}"/>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D78122AF-D2BD-5768-FD1C-82FD1911D7C8}"/>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89E8BFF2-0384-9227-CAC9-8D27A012D8F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705E967E-1EAE-C614-52CD-3E6684191C0C}"/>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E2E7FB05-C241-ACEA-BB1A-84661EFDA848}"/>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1" name="Group 10">
            <a:extLst>
              <a:ext uri="{FF2B5EF4-FFF2-40B4-BE49-F238E27FC236}">
                <a16:creationId xmlns:a16="http://schemas.microsoft.com/office/drawing/2014/main" id="{B50F30FE-71B3-B425-D0D4-ABE2436EB878}"/>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F597C220-E537-BE0C-B29D-1EF372FF1E81}"/>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698135D7-60E1-ACF2-A435-9D301B8F2FA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57C53C8-FCD0-ADD7-C126-EEB52AC8D3B2}"/>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AE7638F6-EA16-8146-35AB-56F902C5803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845994826"/>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Glossary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3287307"/>
          </a:xfrm>
          <a:prstGeom prst="roundRect">
            <a:avLst>
              <a:gd name="adj" fmla="val 64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7348341"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a:spcAft>
                <a:spcPts val="600"/>
              </a:spcAft>
            </a:pPr>
            <a:r>
              <a:rPr kumimoji="0" lang="en-GB" i="0" u="none" strike="noStrike" kern="1200" cap="none" normalizeH="0" noProof="0" dirty="0">
                <a:ln>
                  <a:noFill/>
                </a:ln>
                <a:solidFill>
                  <a:schemeClr val="tx1"/>
                </a:solidFill>
                <a:effectLst/>
                <a:uLnTx/>
                <a:uFillTx/>
                <a:ea typeface="+mn-ea"/>
                <a:cs typeface="+mn-cs"/>
              </a:rPr>
              <a:t>A new definition of additional protection for line blockages has been added, </a:t>
            </a:r>
            <a:r>
              <a:rPr lang="en-GB" dirty="0">
                <a:solidFill>
                  <a:schemeClr val="tx1"/>
                </a:solidFill>
              </a:rPr>
              <a:t>which</a:t>
            </a:r>
            <a:r>
              <a:rPr kumimoji="0" lang="en-GB" i="0" u="none" strike="noStrike" kern="1200" cap="none" normalizeH="0" noProof="0" dirty="0">
                <a:ln>
                  <a:noFill/>
                </a:ln>
                <a:solidFill>
                  <a:schemeClr val="tx1"/>
                </a:solidFill>
                <a:effectLst/>
                <a:uLnTx/>
                <a:uFillTx/>
                <a:ea typeface="+mn-ea"/>
                <a:cs typeface="+mn-cs"/>
              </a:rPr>
              <a:t> explains that additional protection is an additional safeguard against a train being allowed towards a line blockage and is an added safeguard to the primary protection of keeping a signal at danger.</a:t>
            </a:r>
          </a:p>
          <a:p>
            <a:pPr algn="l">
              <a:spcAft>
                <a:spcPts val="600"/>
              </a:spcAft>
            </a:pPr>
            <a:r>
              <a:rPr kumimoji="0" lang="en-GB" i="0" u="none" strike="noStrike" kern="1200" cap="none" normalizeH="0" noProof="0" dirty="0">
                <a:ln>
                  <a:noFill/>
                </a:ln>
                <a:solidFill>
                  <a:schemeClr val="tx1"/>
                </a:solidFill>
                <a:effectLst/>
                <a:uLnTx/>
                <a:uFillTx/>
                <a:ea typeface="+mn-ea"/>
                <a:cs typeface="+mn-cs"/>
              </a:rPr>
              <a:t>It is applied independently of that action to reduce the chances of accidental removal. </a:t>
            </a:r>
          </a:p>
          <a:p>
            <a:pPr algn="l">
              <a:spcAft>
                <a:spcPts val="600"/>
              </a:spcAft>
            </a:pPr>
            <a:endParaRPr kumimoji="0" lang="en-GB" i="0" u="none" strike="noStrike" kern="1200" cap="none" normalizeH="0" noProof="0" dirty="0">
              <a:ln>
                <a:noFill/>
              </a:ln>
              <a:solidFill>
                <a:schemeClr val="tx1"/>
              </a:solidFill>
              <a:effectLst/>
              <a:uLnTx/>
              <a:uFillTx/>
              <a:ea typeface="+mn-ea"/>
              <a:cs typeface="+mn-cs"/>
            </a:endParaRPr>
          </a:p>
          <a:p>
            <a:pPr algn="l">
              <a:spcAft>
                <a:spcPts val="600"/>
              </a:spcAft>
            </a:pPr>
            <a:r>
              <a:rPr kumimoji="0" lang="en-GB" i="0" u="none" strike="noStrike" kern="1200" cap="none" normalizeH="0" noProof="0" dirty="0">
                <a:ln>
                  <a:noFill/>
                </a:ln>
                <a:solidFill>
                  <a:schemeClr val="tx1"/>
                </a:solidFill>
                <a:effectLst/>
                <a:uLnTx/>
                <a:uFillTx/>
                <a:ea typeface="+mn-ea"/>
                <a:cs typeface="+mn-cs"/>
              </a:rPr>
              <a:t>This definition has been introduced following a request to provide some clarity to the use of the term.</a:t>
            </a:r>
            <a:r>
              <a:rPr kumimoji="0" lang="en-GB" b="1" i="0" u="none" strike="noStrike" kern="1200" cap="none" normalizeH="0" noProof="0" dirty="0">
                <a:ln>
                  <a:noFill/>
                </a:ln>
                <a:solidFill>
                  <a:schemeClr val="tx1"/>
                </a:solidFill>
                <a:effectLst/>
                <a:uLnTx/>
                <a:uFillTx/>
                <a:ea typeface="+mn-ea"/>
                <a:cs typeface="+mn-cs"/>
              </a:rPr>
              <a:t> </a:t>
            </a:r>
            <a:endParaRPr kumimoji="0" lang="en-GB" b="0" i="0" u="none" strike="noStrike" kern="1200" cap="none" normalizeH="0" noProof="0" dirty="0">
              <a:ln>
                <a:noFill/>
              </a:ln>
              <a:solidFill>
                <a:schemeClr val="tx1"/>
              </a:solidFill>
              <a:effectLst/>
              <a:uLnTx/>
              <a:uFillTx/>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pic>
        <p:nvPicPr>
          <p:cNvPr id="4" name="Picture 3">
            <a:extLst>
              <a:ext uri="{FF2B5EF4-FFF2-40B4-BE49-F238E27FC236}">
                <a16:creationId xmlns:a16="http://schemas.microsoft.com/office/drawing/2014/main" id="{17840264-78E0-2452-AC88-FD212F5B6205}"/>
              </a:ext>
            </a:extLst>
          </p:cNvPr>
          <p:cNvPicPr>
            <a:picLocks noChangeAspect="1"/>
          </p:cNvPicPr>
          <p:nvPr/>
        </p:nvPicPr>
        <p:blipFill>
          <a:blip r:embed="rId9"/>
          <a:stretch>
            <a:fillRect/>
          </a:stretch>
        </p:blipFill>
        <p:spPr>
          <a:xfrm>
            <a:off x="8825314" y="1507515"/>
            <a:ext cx="2225233" cy="3145809"/>
          </a:xfrm>
          <a:prstGeom prst="rect">
            <a:avLst/>
          </a:prstGeom>
        </p:spPr>
      </p:pic>
      <p:grpSp>
        <p:nvGrpSpPr>
          <p:cNvPr id="2" name="Group 1">
            <a:extLst>
              <a:ext uri="{FF2B5EF4-FFF2-40B4-BE49-F238E27FC236}">
                <a16:creationId xmlns:a16="http://schemas.microsoft.com/office/drawing/2014/main" id="{255A1C49-684D-7E79-0A3C-D39DD175DA52}"/>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34032BB7-EBE0-44E9-9CC9-D1418C7E82AC}"/>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2DAD54E-CA24-E70C-0F0C-0C8333981A9E}"/>
                </a:ext>
              </a:extLst>
            </p:cNvPr>
            <p:cNvPicPr>
              <a:picLocks noChangeAspect="1"/>
            </p:cNvPicPr>
            <p:nvPr/>
          </p:nvPicPr>
          <p:blipFill>
            <a:blip r:embed="rId10"/>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7B2BC030-9E12-198E-540D-60506C495C00}"/>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E83B3B46-9C14-ABAA-7A6A-FA5076208BCC}"/>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B80BC0F3-F0C8-FDB7-3887-3A71AAE98DB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3D37D15-A5C2-C34C-0F09-945F044021F0}"/>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4C028CEE-BAAE-D193-64CC-7EF6718796DB}"/>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2" name="Group 11">
            <a:extLst>
              <a:ext uri="{FF2B5EF4-FFF2-40B4-BE49-F238E27FC236}">
                <a16:creationId xmlns:a16="http://schemas.microsoft.com/office/drawing/2014/main" id="{83BEA07D-5EE7-827F-FEBD-A2624C804A28}"/>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24588251-C8DF-A4B7-B909-1E70D67997F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026B2071-52DD-086D-434B-E85B6D37D6E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E0A68C4F-ED87-F877-BF26-8FF1AC234FF9}"/>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A629E09B-60C1-9B84-6F46-9292FACB098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61677865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M1 Issue 7 – Dealing with a train accident or train evacuation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3287307"/>
          </a:xfrm>
          <a:prstGeom prst="roundRect">
            <a:avLst>
              <a:gd name="adj" fmla="val 6467"/>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7689697"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a:spcAft>
                <a:spcPts val="600"/>
              </a:spcAft>
            </a:pPr>
            <a:r>
              <a:rPr kumimoji="0" lang="en-GB" i="0" u="none" strike="noStrike" kern="1200" cap="none" normalizeH="0" noProof="0" dirty="0">
                <a:ln>
                  <a:noFill/>
                </a:ln>
                <a:solidFill>
                  <a:schemeClr val="tx1"/>
                </a:solidFill>
                <a:effectLst/>
                <a:uLnTx/>
                <a:uFillTx/>
                <a:ea typeface="+mn-ea"/>
                <a:cs typeface="+mn-cs"/>
              </a:rPr>
              <a:t>A review has been carried out of the use of detonators as a form of protection. </a:t>
            </a:r>
          </a:p>
          <a:p>
            <a:pPr algn="l">
              <a:spcAft>
                <a:spcPts val="600"/>
              </a:spcAft>
            </a:pPr>
            <a:r>
              <a:rPr kumimoji="0" lang="en-GB" i="0" u="none" strike="noStrike" kern="1200" cap="none" normalizeH="0" noProof="0" dirty="0">
                <a:ln>
                  <a:noFill/>
                </a:ln>
                <a:solidFill>
                  <a:schemeClr val="tx1"/>
                </a:solidFill>
                <a:effectLst/>
                <a:uLnTx/>
                <a:uFillTx/>
                <a:ea typeface="+mn-ea"/>
                <a:cs typeface="+mn-cs"/>
              </a:rPr>
              <a:t>It will no longer be necessary to use detonators to protect a portion of a divided train that has been left in section. </a:t>
            </a:r>
          </a:p>
          <a:p>
            <a:pPr algn="l">
              <a:spcAft>
                <a:spcPts val="600"/>
              </a:spcAft>
            </a:pPr>
            <a:r>
              <a:rPr kumimoji="0" lang="en-GB" i="0" u="none" strike="noStrike" kern="1200" cap="none" normalizeH="0" noProof="0" dirty="0">
                <a:ln>
                  <a:noFill/>
                </a:ln>
                <a:solidFill>
                  <a:schemeClr val="tx1"/>
                </a:solidFill>
                <a:effectLst/>
                <a:uLnTx/>
                <a:uFillTx/>
                <a:ea typeface="+mn-ea"/>
                <a:cs typeface="+mn-cs"/>
              </a:rPr>
              <a:t>Instead, a red light must be displayed on the rear of the divided portion, and a white light on the front. Instructions have been introduced for signallers and drivers dealing with a train entering a section as an assisting train to remove a portion of a divided train, which have previously not been spelt out.</a:t>
            </a:r>
          </a:p>
          <a:p>
            <a:pPr algn="l">
              <a:spcAft>
                <a:spcPts val="600"/>
              </a:spcAft>
            </a:pPr>
            <a:r>
              <a:rPr kumimoji="0" lang="en-GB" i="0" u="none" strike="noStrike" kern="1200" cap="none" normalizeH="0" noProof="0" dirty="0">
                <a:ln>
                  <a:noFill/>
                </a:ln>
                <a:solidFill>
                  <a:schemeClr val="tx1"/>
                </a:solidFill>
                <a:effectLst/>
                <a:uLnTx/>
                <a:uFillTx/>
                <a:ea typeface="+mn-ea"/>
                <a:cs typeface="+mn-cs"/>
              </a:rPr>
              <a:t>A dedicated briefing </a:t>
            </a:r>
            <a:r>
              <a:rPr kumimoji="0" lang="en-GB" i="0" u="none" strike="noStrike" kern="1200" cap="none" normalizeH="0" noProof="0" dirty="0">
                <a:ln>
                  <a:noFill/>
                </a:ln>
                <a:solidFill>
                  <a:schemeClr val="tx1"/>
                </a:solidFill>
                <a:effectLst/>
                <a:uLnTx/>
                <a:uFillTx/>
                <a:ea typeface="+mn-ea"/>
                <a:cs typeface="+mn-cs"/>
                <a:hlinkClick r:id="rId5"/>
              </a:rPr>
              <a:t>webpage</a:t>
            </a:r>
            <a:r>
              <a:rPr kumimoji="0" lang="en-GB" i="0" u="none" strike="noStrike" kern="1200" cap="none" normalizeH="0" noProof="0" dirty="0">
                <a:ln>
                  <a:noFill/>
                </a:ln>
                <a:solidFill>
                  <a:schemeClr val="tx1"/>
                </a:solidFill>
                <a:effectLst/>
                <a:uLnTx/>
                <a:uFillTx/>
                <a:ea typeface="+mn-ea"/>
                <a:cs typeface="+mn-cs"/>
              </a:rPr>
              <a:t> has been created, containing videos showing the revised process in action and the roles of players involved, downloadable flowcharts and an interactive self-assessment form.</a:t>
            </a:r>
          </a:p>
        </p:txBody>
      </p:sp>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5" name="Picture 4">
            <a:extLst>
              <a:ext uri="{FF2B5EF4-FFF2-40B4-BE49-F238E27FC236}">
                <a16:creationId xmlns:a16="http://schemas.microsoft.com/office/drawing/2014/main" id="{F610C905-E71E-AD96-71F4-BCE9D1F641A0}"/>
              </a:ext>
            </a:extLst>
          </p:cNvPr>
          <p:cNvPicPr>
            <a:picLocks noChangeAspect="1"/>
          </p:cNvPicPr>
          <p:nvPr/>
        </p:nvPicPr>
        <p:blipFill>
          <a:blip r:embed="rId10"/>
          <a:stretch>
            <a:fillRect/>
          </a:stretch>
        </p:blipFill>
        <p:spPr>
          <a:xfrm>
            <a:off x="8846313" y="1512600"/>
            <a:ext cx="2219136" cy="3121423"/>
          </a:xfrm>
          <a:prstGeom prst="rect">
            <a:avLst/>
          </a:prstGeom>
        </p:spPr>
      </p:pic>
      <p:grpSp>
        <p:nvGrpSpPr>
          <p:cNvPr id="2" name="Group 1">
            <a:extLst>
              <a:ext uri="{FF2B5EF4-FFF2-40B4-BE49-F238E27FC236}">
                <a16:creationId xmlns:a16="http://schemas.microsoft.com/office/drawing/2014/main" id="{4D060157-602C-F5C5-224E-A603B036D76C}"/>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6F4FEB44-3C7F-D3EF-D24F-58830648B00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E9BB53F-515C-6DB2-7EA9-24EFB86E5C1E}"/>
                </a:ext>
              </a:extLst>
            </p:cNvPr>
            <p:cNvPicPr>
              <a:picLocks noChangeAspect="1"/>
            </p:cNvPicPr>
            <p:nvPr/>
          </p:nvPicPr>
          <p:blipFill>
            <a:blip r:embed="rId11"/>
            <a:stretch>
              <a:fillRect/>
            </a:stretch>
          </p:blipFill>
          <p:spPr>
            <a:xfrm>
              <a:off x="344173" y="1377452"/>
              <a:ext cx="629587" cy="587962"/>
            </a:xfrm>
            <a:prstGeom prst="rect">
              <a:avLst/>
            </a:prstGeom>
          </p:spPr>
        </p:pic>
        <p:sp>
          <p:nvSpPr>
            <p:cNvPr id="6" name="TextBox 5">
              <a:extLst>
                <a:ext uri="{FF2B5EF4-FFF2-40B4-BE49-F238E27FC236}">
                  <a16:creationId xmlns:a16="http://schemas.microsoft.com/office/drawing/2014/main" id="{FAE63184-B6B5-0A00-2814-CA0312B700D3}"/>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8" name="Group 7">
            <a:extLst>
              <a:ext uri="{FF2B5EF4-FFF2-40B4-BE49-F238E27FC236}">
                <a16:creationId xmlns:a16="http://schemas.microsoft.com/office/drawing/2014/main" id="{A3B51E36-CF4B-B525-0867-970C9CB79346}"/>
              </a:ext>
            </a:extLst>
          </p:cNvPr>
          <p:cNvGrpSpPr/>
          <p:nvPr/>
        </p:nvGrpSpPr>
        <p:grpSpPr>
          <a:xfrm>
            <a:off x="269153" y="2172184"/>
            <a:ext cx="720000" cy="789749"/>
            <a:chOff x="296159" y="2222339"/>
            <a:chExt cx="720000" cy="789749"/>
          </a:xfrm>
        </p:grpSpPr>
        <p:sp>
          <p:nvSpPr>
            <p:cNvPr id="9" name="Rectangle: Rounded Corners 8">
              <a:extLst>
                <a:ext uri="{FF2B5EF4-FFF2-40B4-BE49-F238E27FC236}">
                  <a16:creationId xmlns:a16="http://schemas.microsoft.com/office/drawing/2014/main" id="{8498E8AE-D657-6727-5348-D47656C61724}"/>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E662B69-BF7E-212C-F927-FC17DE76B52E}"/>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1" name="TextBox 10">
              <a:extLst>
                <a:ext uri="{FF2B5EF4-FFF2-40B4-BE49-F238E27FC236}">
                  <a16:creationId xmlns:a16="http://schemas.microsoft.com/office/drawing/2014/main" id="{ECAB1E87-4E58-0374-B205-3B0DE366B3A6}"/>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2" name="Group 11">
            <a:extLst>
              <a:ext uri="{FF2B5EF4-FFF2-40B4-BE49-F238E27FC236}">
                <a16:creationId xmlns:a16="http://schemas.microsoft.com/office/drawing/2014/main" id="{F14B4216-B298-B8BC-93C8-917B6D12D681}"/>
              </a:ext>
            </a:extLst>
          </p:cNvPr>
          <p:cNvGrpSpPr/>
          <p:nvPr/>
        </p:nvGrpSpPr>
        <p:grpSpPr>
          <a:xfrm>
            <a:off x="279982" y="2978559"/>
            <a:ext cx="736531" cy="728660"/>
            <a:chOff x="260945" y="3762574"/>
            <a:chExt cx="736531" cy="728660"/>
          </a:xfrm>
        </p:grpSpPr>
        <p:grpSp>
          <p:nvGrpSpPr>
            <p:cNvPr id="13" name="Group 12">
              <a:extLst>
                <a:ext uri="{FF2B5EF4-FFF2-40B4-BE49-F238E27FC236}">
                  <a16:creationId xmlns:a16="http://schemas.microsoft.com/office/drawing/2014/main" id="{30C85FC0-DDB7-D0E9-89D7-91AB925053B3}"/>
                </a:ext>
              </a:extLst>
            </p:cNvPr>
            <p:cNvGrpSpPr/>
            <p:nvPr/>
          </p:nvGrpSpPr>
          <p:grpSpPr>
            <a:xfrm>
              <a:off x="260945" y="3771234"/>
              <a:ext cx="736531" cy="720000"/>
              <a:chOff x="262400" y="2964625"/>
              <a:chExt cx="736531" cy="720000"/>
            </a:xfrm>
          </p:grpSpPr>
          <p:sp>
            <p:nvSpPr>
              <p:cNvPr id="16" name="Rectangle: Rounded Corners 15">
                <a:extLst>
                  <a:ext uri="{FF2B5EF4-FFF2-40B4-BE49-F238E27FC236}">
                    <a16:creationId xmlns:a16="http://schemas.microsoft.com/office/drawing/2014/main" id="{443F38D1-57DA-C49A-0689-5495B0A49BE7}"/>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6C06F54-FC78-FB59-C76D-258182666B0C}"/>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5" name="Graphic 14" descr="Handshake outline">
              <a:extLst>
                <a:ext uri="{FF2B5EF4-FFF2-40B4-BE49-F238E27FC236}">
                  <a16:creationId xmlns:a16="http://schemas.microsoft.com/office/drawing/2014/main" id="{2CF12742-318D-9CF4-B38B-7F47D5AF42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918126482"/>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M2 Issue 7 – Train stopped by train failure (slide 1 of 2)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02790"/>
          </a:xfrm>
          <a:prstGeom prst="roundRect">
            <a:avLst>
              <a:gd name="adj" fmla="val 3396"/>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9957743" cy="4554432"/>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a:pPr>
            <a:r>
              <a:rPr kumimoji="0" lang="en-GB" i="0" u="none" strike="noStrike" kern="1200" cap="none" spc="-30" normalizeH="0" noProof="0" dirty="0">
                <a:ln>
                  <a:noFill/>
                </a:ln>
                <a:solidFill>
                  <a:schemeClr val="tx1"/>
                </a:solidFill>
                <a:effectLst/>
                <a:uLnTx/>
                <a:uFillTx/>
                <a:ea typeface="+mn-ea"/>
                <a:cs typeface="+mn-cs"/>
              </a:rPr>
              <a:t>These rules have been reviewed as part of a wider consideration of reducing the use of detonators. Risk assessment work has demonstrated that the possible risks to a driver leaving the failed train are greater than the contribution of detonators to reducing the risk of collision between the assisting train and the failed train.</a:t>
            </a:r>
          </a:p>
          <a:p>
            <a:pPr marL="342900" indent="-342900" algn="l">
              <a:spcAft>
                <a:spcPts val="600"/>
              </a:spcAft>
              <a:buFont typeface="+mj-lt"/>
              <a:buAutoNum type="arabicPeriod"/>
            </a:pPr>
            <a:r>
              <a:rPr kumimoji="0" lang="en-GB" i="0" u="none" strike="noStrike" kern="1200" cap="none" spc="-30" normalizeH="0" noProof="0" dirty="0">
                <a:ln>
                  <a:noFill/>
                </a:ln>
                <a:solidFill>
                  <a:schemeClr val="tx1"/>
                </a:solidFill>
                <a:effectLst/>
                <a:uLnTx/>
                <a:uFillTx/>
                <a:ea typeface="+mn-ea"/>
                <a:cs typeface="+mn-cs"/>
              </a:rPr>
              <a:t>Based on the findings of that work the rules have been changed so that the</a:t>
            </a:r>
            <a:br>
              <a:rPr kumimoji="0" lang="en-GB" i="0" u="none" strike="noStrike" kern="1200" cap="none" spc="-30" normalizeH="0" noProof="0" dirty="0">
                <a:ln>
                  <a:noFill/>
                </a:ln>
                <a:solidFill>
                  <a:schemeClr val="tx1"/>
                </a:solidFill>
                <a:effectLst/>
                <a:uLnTx/>
                <a:uFillTx/>
                <a:ea typeface="+mn-ea"/>
                <a:cs typeface="+mn-cs"/>
              </a:rPr>
            </a:br>
            <a:r>
              <a:rPr kumimoji="0" lang="en-GB" i="0" u="none" strike="noStrike" kern="1200" cap="none" spc="-30" normalizeH="0" noProof="0" dirty="0">
                <a:ln>
                  <a:noFill/>
                </a:ln>
                <a:solidFill>
                  <a:schemeClr val="tx1"/>
                </a:solidFill>
                <a:effectLst/>
                <a:uLnTx/>
                <a:uFillTx/>
                <a:ea typeface="+mn-ea"/>
                <a:cs typeface="+mn-cs"/>
              </a:rPr>
              <a:t>driver of the failed train is no longer required to place assistance protection, but</a:t>
            </a:r>
            <a:br>
              <a:rPr kumimoji="0" lang="en-GB" i="0" u="none" strike="noStrike" kern="1200" cap="none" spc="-30" normalizeH="0" noProof="0" dirty="0">
                <a:ln>
                  <a:noFill/>
                </a:ln>
                <a:solidFill>
                  <a:schemeClr val="tx1"/>
                </a:solidFill>
                <a:effectLst/>
                <a:uLnTx/>
                <a:uFillTx/>
                <a:ea typeface="+mn-ea"/>
                <a:cs typeface="+mn-cs"/>
              </a:rPr>
            </a:br>
            <a:r>
              <a:rPr kumimoji="0" lang="en-GB" i="0" u="none" strike="noStrike" kern="1200" cap="none" spc="-30" normalizeH="0" noProof="0" dirty="0">
                <a:ln>
                  <a:noFill/>
                </a:ln>
                <a:solidFill>
                  <a:schemeClr val="tx1"/>
                </a:solidFill>
                <a:effectLst/>
                <a:uLnTx/>
                <a:uFillTx/>
                <a:ea typeface="+mn-ea"/>
                <a:cs typeface="+mn-cs"/>
              </a:rPr>
              <a:t>will normally remain with the failed train.</a:t>
            </a:r>
          </a:p>
          <a:p>
            <a:pPr marL="342900" indent="-342900" algn="l">
              <a:spcAft>
                <a:spcPts val="600"/>
              </a:spcAft>
              <a:buFont typeface="+mj-lt"/>
              <a:buAutoNum type="arabicPeriod"/>
            </a:pPr>
            <a:r>
              <a:rPr kumimoji="0" lang="en-GB" i="0" u="none" strike="noStrike" kern="1200" cap="none" spc="-30" normalizeH="0" noProof="0" dirty="0">
                <a:ln>
                  <a:noFill/>
                </a:ln>
                <a:solidFill>
                  <a:schemeClr val="tx1"/>
                </a:solidFill>
                <a:effectLst/>
                <a:uLnTx/>
                <a:uFillTx/>
                <a:ea typeface="+mn-ea"/>
                <a:cs typeface="+mn-cs"/>
              </a:rPr>
              <a:t>This requires the signaller to put the two drivers in communication by GSM-R,</a:t>
            </a:r>
            <a:br>
              <a:rPr kumimoji="0" lang="en-GB" i="0" u="none" strike="noStrike" kern="1200" cap="none" spc="-30" normalizeH="0" noProof="0" dirty="0">
                <a:ln>
                  <a:noFill/>
                </a:ln>
                <a:solidFill>
                  <a:schemeClr val="tx1"/>
                </a:solidFill>
                <a:effectLst/>
                <a:uLnTx/>
                <a:uFillTx/>
                <a:ea typeface="+mn-ea"/>
                <a:cs typeface="+mn-cs"/>
              </a:rPr>
            </a:br>
            <a:r>
              <a:rPr kumimoji="0" lang="en-GB" i="0" u="none" strike="noStrike" kern="1200" cap="none" spc="-30" normalizeH="0" noProof="0" dirty="0">
                <a:ln>
                  <a:noFill/>
                </a:ln>
                <a:solidFill>
                  <a:schemeClr val="tx1"/>
                </a:solidFill>
                <a:effectLst/>
                <a:uLnTx/>
                <a:uFillTx/>
                <a:ea typeface="+mn-ea"/>
                <a:cs typeface="+mn-cs"/>
              </a:rPr>
              <a:t>principally so that the driver of the assisting train can be given as exact info</a:t>
            </a:r>
            <a:br>
              <a:rPr kumimoji="0" lang="en-GB" i="0" u="none" strike="noStrike" kern="1200" cap="none" spc="-30" normalizeH="0" noProof="0" dirty="0">
                <a:ln>
                  <a:noFill/>
                </a:ln>
                <a:solidFill>
                  <a:schemeClr val="tx1"/>
                </a:solidFill>
                <a:effectLst/>
                <a:uLnTx/>
                <a:uFillTx/>
                <a:ea typeface="+mn-ea"/>
                <a:cs typeface="+mn-cs"/>
              </a:rPr>
            </a:br>
            <a:r>
              <a:rPr kumimoji="0" lang="en-GB" i="0" u="none" strike="noStrike" kern="1200" cap="none" spc="-30" normalizeH="0" noProof="0" dirty="0">
                <a:ln>
                  <a:noFill/>
                </a:ln>
                <a:solidFill>
                  <a:schemeClr val="tx1"/>
                </a:solidFill>
                <a:effectLst/>
                <a:uLnTx/>
                <a:uFillTx/>
                <a:ea typeface="+mn-ea"/>
                <a:cs typeface="+mn-cs"/>
              </a:rPr>
              <a:t>as possible about the location of the failed train, and any other relevant details.</a:t>
            </a:r>
          </a:p>
          <a:p>
            <a:pPr marL="342900" indent="-342900" algn="l">
              <a:spcAft>
                <a:spcPts val="600"/>
              </a:spcAft>
              <a:buFont typeface="+mj-lt"/>
              <a:buAutoNum type="arabicPeriod"/>
            </a:pPr>
            <a:r>
              <a:rPr kumimoji="0" lang="en-GB" i="0" u="none" strike="noStrike" kern="1200" cap="none" spc="-30" normalizeH="0" noProof="0" dirty="0">
                <a:ln>
                  <a:noFill/>
                </a:ln>
                <a:solidFill>
                  <a:schemeClr val="tx1"/>
                </a:solidFill>
                <a:effectLst/>
                <a:uLnTx/>
                <a:uFillTx/>
                <a:ea typeface="+mn-ea"/>
                <a:cs typeface="+mn-cs"/>
              </a:rPr>
              <a:t>The assisting train, as well as being required to proceed at caution, must not</a:t>
            </a:r>
            <a:br>
              <a:rPr kumimoji="0" lang="en-GB" i="0" u="none" strike="noStrike" kern="1200" cap="none" spc="-30" normalizeH="0" noProof="0" dirty="0">
                <a:ln>
                  <a:noFill/>
                </a:ln>
                <a:solidFill>
                  <a:schemeClr val="tx1"/>
                </a:solidFill>
                <a:effectLst/>
                <a:uLnTx/>
                <a:uFillTx/>
                <a:ea typeface="+mn-ea"/>
                <a:cs typeface="+mn-cs"/>
              </a:rPr>
            </a:br>
            <a:r>
              <a:rPr kumimoji="0" lang="en-GB" i="0" u="none" strike="noStrike" kern="1200" cap="none" spc="-30" normalizeH="0" noProof="0" dirty="0">
                <a:ln>
                  <a:noFill/>
                </a:ln>
                <a:solidFill>
                  <a:schemeClr val="tx1"/>
                </a:solidFill>
                <a:effectLst/>
                <a:uLnTx/>
                <a:uFillTx/>
                <a:ea typeface="+mn-ea"/>
                <a:cs typeface="+mn-cs"/>
              </a:rPr>
              <a:t>exceed a speed of 25 mph (40 km/h) at any point. This speed approximates to </a:t>
            </a:r>
            <a:br>
              <a:rPr kumimoji="0" lang="en-GB" i="0" u="none" strike="noStrike" kern="1200" cap="none" spc="-30" normalizeH="0" noProof="0" dirty="0">
                <a:ln>
                  <a:noFill/>
                </a:ln>
                <a:solidFill>
                  <a:schemeClr val="tx1"/>
                </a:solidFill>
                <a:effectLst/>
                <a:uLnTx/>
                <a:uFillTx/>
                <a:ea typeface="+mn-ea"/>
                <a:cs typeface="+mn-cs"/>
              </a:rPr>
            </a:br>
            <a:r>
              <a:rPr kumimoji="0" lang="en-GB" i="0" u="none" strike="noStrike" kern="1200" cap="none" spc="-30" normalizeH="0" noProof="0" dirty="0">
                <a:ln>
                  <a:noFill/>
                </a:ln>
                <a:solidFill>
                  <a:schemeClr val="tx1"/>
                </a:solidFill>
                <a:effectLst/>
                <a:uLnTx/>
                <a:uFillTx/>
                <a:ea typeface="+mn-ea"/>
                <a:cs typeface="+mn-cs"/>
              </a:rPr>
              <a:t>the required braking distance that would be available under the present rules</a:t>
            </a:r>
            <a:br>
              <a:rPr kumimoji="0" lang="en-GB" i="0" u="none" strike="noStrike" kern="1200" cap="none" spc="-30" normalizeH="0" noProof="0" dirty="0">
                <a:ln>
                  <a:noFill/>
                </a:ln>
                <a:solidFill>
                  <a:schemeClr val="tx1"/>
                </a:solidFill>
                <a:effectLst/>
                <a:uLnTx/>
                <a:uFillTx/>
                <a:ea typeface="+mn-ea"/>
                <a:cs typeface="+mn-cs"/>
              </a:rPr>
            </a:br>
            <a:r>
              <a:rPr kumimoji="0" lang="en-GB" i="0" u="none" strike="noStrike" kern="1200" cap="none" spc="-30" normalizeH="0" noProof="0" dirty="0">
                <a:ln>
                  <a:noFill/>
                </a:ln>
                <a:solidFill>
                  <a:schemeClr val="tx1"/>
                </a:solidFill>
                <a:effectLst/>
                <a:uLnTx/>
                <a:uFillTx/>
                <a:ea typeface="+mn-ea"/>
                <a:cs typeface="+mn-cs"/>
              </a:rPr>
              <a:t>if the assisting train had not stopped at the assistance protection point and </a:t>
            </a:r>
            <a:br>
              <a:rPr kumimoji="0" lang="en-GB" i="0" u="none" strike="noStrike" kern="1200" cap="none" spc="-30" normalizeH="0" noProof="0" dirty="0">
                <a:ln>
                  <a:noFill/>
                </a:ln>
                <a:solidFill>
                  <a:schemeClr val="tx1"/>
                </a:solidFill>
                <a:effectLst/>
                <a:uLnTx/>
                <a:uFillTx/>
                <a:ea typeface="+mn-ea"/>
                <a:cs typeface="+mn-cs"/>
              </a:rPr>
            </a:br>
            <a:r>
              <a:rPr kumimoji="0" lang="en-GB" i="0" u="none" strike="noStrike" kern="1200" cap="none" spc="-30" normalizeH="0" noProof="0" dirty="0">
                <a:ln>
                  <a:noFill/>
                </a:ln>
                <a:solidFill>
                  <a:schemeClr val="tx1"/>
                </a:solidFill>
                <a:effectLst/>
                <a:uLnTx/>
                <a:uFillTx/>
                <a:ea typeface="+mn-ea"/>
                <a:cs typeface="+mn-cs"/>
              </a:rPr>
              <a:t>exploded detonators at approximately 300 metres from the failed train.</a:t>
            </a: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3" name="Picture 2">
            <a:extLst>
              <a:ext uri="{FF2B5EF4-FFF2-40B4-BE49-F238E27FC236}">
                <a16:creationId xmlns:a16="http://schemas.microsoft.com/office/drawing/2014/main" id="{F9DED866-3B77-5E52-CBB0-BBAC0CEC1B92}"/>
              </a:ext>
            </a:extLst>
          </p:cNvPr>
          <p:cNvPicPr>
            <a:picLocks noChangeAspect="1"/>
          </p:cNvPicPr>
          <p:nvPr/>
        </p:nvPicPr>
        <p:blipFill>
          <a:blip r:embed="rId10"/>
          <a:stretch>
            <a:fillRect/>
          </a:stretch>
        </p:blipFill>
        <p:spPr>
          <a:xfrm>
            <a:off x="8854875" y="2732109"/>
            <a:ext cx="2196000" cy="3092700"/>
          </a:xfrm>
          <a:prstGeom prst="roundRect">
            <a:avLst>
              <a:gd name="adj" fmla="val 4480"/>
            </a:avLst>
          </a:prstGeom>
          <a:ln>
            <a:solidFill>
              <a:schemeClr val="tx1"/>
            </a:solidFill>
          </a:ln>
        </p:spPr>
      </p:pic>
      <p:pic>
        <p:nvPicPr>
          <p:cNvPr id="4" name="Picture 3">
            <a:hlinkClick r:id="" action="ppaction://hlinkshowjump?jump=nextslide"/>
            <a:extLst>
              <a:ext uri="{FF2B5EF4-FFF2-40B4-BE49-F238E27FC236}">
                <a16:creationId xmlns:a16="http://schemas.microsoft.com/office/drawing/2014/main" id="{BB898072-E89C-56BC-8C4B-46943C7DAE9F}"/>
              </a:ext>
            </a:extLst>
          </p:cNvPr>
          <p:cNvPicPr>
            <a:picLocks noChangeAspect="1"/>
          </p:cNvPicPr>
          <p:nvPr/>
        </p:nvPicPr>
        <p:blipFill>
          <a:blip r:embed="rId11">
            <a:alphaModFix/>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940E5B82-7FB5-117A-6E42-E0F21F7D7BA7}"/>
              </a:ext>
            </a:extLst>
          </p:cNvPr>
          <p:cNvSpPr txBox="1"/>
          <p:nvPr/>
        </p:nvSpPr>
        <p:spPr>
          <a:xfrm>
            <a:off x="8874369" y="6211477"/>
            <a:ext cx="1668738" cy="369332"/>
          </a:xfrm>
          <a:prstGeom prst="rect">
            <a:avLst/>
          </a:prstGeom>
          <a:noFill/>
        </p:spPr>
        <p:txBody>
          <a:bodyPr wrap="square" rtlCol="0">
            <a:spAutoFit/>
          </a:bodyPr>
          <a:lstStyle/>
          <a:p>
            <a:r>
              <a:rPr lang="en-GB" dirty="0"/>
              <a:t>M2 Continued</a:t>
            </a:r>
          </a:p>
        </p:txBody>
      </p:sp>
      <p:pic>
        <p:nvPicPr>
          <p:cNvPr id="6" name="Picture 5">
            <a:extLst>
              <a:ext uri="{FF2B5EF4-FFF2-40B4-BE49-F238E27FC236}">
                <a16:creationId xmlns:a16="http://schemas.microsoft.com/office/drawing/2014/main" id="{32C6ED9C-685F-4707-A2DF-B6772C0F80BB}"/>
              </a:ext>
            </a:extLst>
          </p:cNvPr>
          <p:cNvPicPr>
            <a:picLocks noChangeAspect="1"/>
          </p:cNvPicPr>
          <p:nvPr/>
        </p:nvPicPr>
        <p:blipFill>
          <a:blip r:embed="rId11">
            <a:alphaModFix amt="20000"/>
          </a:blip>
          <a:stretch>
            <a:fillRect/>
          </a:stretch>
        </p:blipFill>
        <p:spPr>
          <a:xfrm flipH="1">
            <a:off x="10372933" y="6016808"/>
            <a:ext cx="756000" cy="756000"/>
          </a:xfrm>
          <a:prstGeom prst="rect">
            <a:avLst/>
          </a:prstGeom>
        </p:spPr>
      </p:pic>
      <p:grpSp>
        <p:nvGrpSpPr>
          <p:cNvPr id="2" name="Group 1">
            <a:extLst>
              <a:ext uri="{FF2B5EF4-FFF2-40B4-BE49-F238E27FC236}">
                <a16:creationId xmlns:a16="http://schemas.microsoft.com/office/drawing/2014/main" id="{BB4E0808-03EB-AFB2-3DFE-28DF4EE94198}"/>
              </a:ext>
            </a:extLst>
          </p:cNvPr>
          <p:cNvGrpSpPr/>
          <p:nvPr/>
        </p:nvGrpSpPr>
        <p:grpSpPr>
          <a:xfrm>
            <a:off x="279057" y="1377452"/>
            <a:ext cx="720000" cy="756754"/>
            <a:chOff x="279057" y="1377452"/>
            <a:chExt cx="720000" cy="756754"/>
          </a:xfrm>
        </p:grpSpPr>
        <p:sp>
          <p:nvSpPr>
            <p:cNvPr id="8" name="Rectangle: Rounded Corners 7">
              <a:extLst>
                <a:ext uri="{FF2B5EF4-FFF2-40B4-BE49-F238E27FC236}">
                  <a16:creationId xmlns:a16="http://schemas.microsoft.com/office/drawing/2014/main" id="{A05444DD-C7FC-BE24-0E1F-04E0BBF23037}"/>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6EB0260-9083-7963-5FFF-7E23FB9FB7AB}"/>
                </a:ext>
              </a:extLst>
            </p:cNvPr>
            <p:cNvPicPr>
              <a:picLocks noChangeAspect="1"/>
            </p:cNvPicPr>
            <p:nvPr/>
          </p:nvPicPr>
          <p:blipFill>
            <a:blip r:embed="rId12"/>
            <a:stretch>
              <a:fillRect/>
            </a:stretch>
          </p:blipFill>
          <p:spPr>
            <a:xfrm>
              <a:off x="344173" y="1377452"/>
              <a:ext cx="629587" cy="587962"/>
            </a:xfrm>
            <a:prstGeom prst="rect">
              <a:avLst/>
            </a:prstGeom>
          </p:spPr>
        </p:pic>
        <p:sp>
          <p:nvSpPr>
            <p:cNvPr id="10" name="TextBox 9">
              <a:extLst>
                <a:ext uri="{FF2B5EF4-FFF2-40B4-BE49-F238E27FC236}">
                  <a16:creationId xmlns:a16="http://schemas.microsoft.com/office/drawing/2014/main" id="{861A391B-F178-AC92-972F-D09116FB4729}"/>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1" name="Group 10">
            <a:extLst>
              <a:ext uri="{FF2B5EF4-FFF2-40B4-BE49-F238E27FC236}">
                <a16:creationId xmlns:a16="http://schemas.microsoft.com/office/drawing/2014/main" id="{ED7C7238-B9A4-98F4-2F9F-C4EE72300189}"/>
              </a:ext>
            </a:extLst>
          </p:cNvPr>
          <p:cNvGrpSpPr/>
          <p:nvPr/>
        </p:nvGrpSpPr>
        <p:grpSpPr>
          <a:xfrm>
            <a:off x="269153" y="2172184"/>
            <a:ext cx="720000" cy="789749"/>
            <a:chOff x="296159" y="2222339"/>
            <a:chExt cx="720000" cy="789749"/>
          </a:xfrm>
        </p:grpSpPr>
        <p:sp>
          <p:nvSpPr>
            <p:cNvPr id="12" name="Rectangle: Rounded Corners 11">
              <a:extLst>
                <a:ext uri="{FF2B5EF4-FFF2-40B4-BE49-F238E27FC236}">
                  <a16:creationId xmlns:a16="http://schemas.microsoft.com/office/drawing/2014/main" id="{104F354E-5B59-3392-735A-7C28C1847E4B}"/>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8C587240-62DA-318B-565D-E75B488FC989}"/>
                </a:ext>
              </a:extLst>
            </p:cNvPr>
            <p:cNvPicPr>
              <a:picLocks noChangeAspect="1"/>
            </p:cNvPicPr>
            <p:nvPr/>
          </p:nvPicPr>
          <p:blipFill>
            <a:blip r:embed="rId13"/>
            <a:stretch>
              <a:fillRect/>
            </a:stretch>
          </p:blipFill>
          <p:spPr>
            <a:xfrm>
              <a:off x="341670" y="2231693"/>
              <a:ext cx="628978" cy="625753"/>
            </a:xfrm>
            <a:prstGeom prst="rect">
              <a:avLst/>
            </a:prstGeom>
          </p:spPr>
        </p:pic>
        <p:sp>
          <p:nvSpPr>
            <p:cNvPr id="15" name="TextBox 14">
              <a:extLst>
                <a:ext uri="{FF2B5EF4-FFF2-40B4-BE49-F238E27FC236}">
                  <a16:creationId xmlns:a16="http://schemas.microsoft.com/office/drawing/2014/main" id="{7276B78F-9E7F-7F29-276D-9ADE203E59BB}"/>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6" name="Group 15">
            <a:extLst>
              <a:ext uri="{FF2B5EF4-FFF2-40B4-BE49-F238E27FC236}">
                <a16:creationId xmlns:a16="http://schemas.microsoft.com/office/drawing/2014/main" id="{D4045D08-8B70-0117-97C8-C530ABE18632}"/>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2298F2A3-00F1-45B0-D326-B7F2D59D4CA6}"/>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5B2F4EAC-82D4-D255-5E4D-08A928BF83B8}"/>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A0C3F24-D666-C6F2-CF5A-22CF66EBC9EE}"/>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34573D42-B521-A43B-15C5-F02C07E11F3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08391622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GERT8000-Module M2 Issue 7 – Train stopped by train failure (slide 2 of 2) </a:t>
            </a: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4502790"/>
          </a:xfrm>
          <a:prstGeom prst="roundRect">
            <a:avLst>
              <a:gd name="adj" fmla="val 4264"/>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35801" cy="151416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startAt="5"/>
            </a:pPr>
            <a:r>
              <a:rPr kumimoji="0" lang="en-GB" i="0" u="none" strike="noStrike" kern="1200" cap="none" normalizeH="0" noProof="0" dirty="0">
                <a:ln>
                  <a:noFill/>
                </a:ln>
                <a:solidFill>
                  <a:schemeClr val="tx1"/>
                </a:solidFill>
                <a:effectLst/>
                <a:uLnTx/>
                <a:uFillTx/>
                <a:ea typeface="+mn-ea"/>
                <a:cs typeface="+mn-cs"/>
              </a:rPr>
              <a:t>GSM-R communication is not a requirement if the failed train can clearly be seen from the location where the assisting train is waiting to proceed towards it, as this method of communication would add little to an understanding of where the failed train is situated.</a:t>
            </a:r>
          </a:p>
          <a:p>
            <a:pPr marL="342900" indent="-342900" algn="l">
              <a:spcAft>
                <a:spcPts val="600"/>
              </a:spcAft>
              <a:buFont typeface="+mj-lt"/>
              <a:buAutoNum type="arabicPeriod" startAt="5"/>
            </a:pPr>
            <a:r>
              <a:rPr kumimoji="0" lang="en-GB" i="0" u="none" strike="noStrike" kern="1200" cap="none" normalizeH="0" noProof="0" dirty="0">
                <a:ln>
                  <a:noFill/>
                </a:ln>
                <a:solidFill>
                  <a:schemeClr val="tx1"/>
                </a:solidFill>
                <a:effectLst/>
                <a:uLnTx/>
                <a:uFillTx/>
                <a:ea typeface="+mn-ea"/>
                <a:cs typeface="+mn-cs"/>
              </a:rPr>
              <a:t>However, if GSM-R communication cannot be set up during poor visibility, the driver of the failed train is still required to leave that train and meet the assisting train at a location normally the same as the former assistance protection point. The rules cater for a variety of circumstances including those in which emergency protection is required during emergency special working or temporary block working. In that situation, the rules explain the actions of the driver of the failed train, which are not made clear at present.</a:t>
            </a:r>
          </a:p>
          <a:p>
            <a:pPr marL="342900" indent="-342900" algn="l">
              <a:spcAft>
                <a:spcPts val="600"/>
              </a:spcAft>
              <a:buFont typeface="+mj-lt"/>
              <a:buAutoNum type="arabicPeriod" startAt="5"/>
            </a:pPr>
            <a:r>
              <a:rPr kumimoji="0" lang="en-GB" i="0" u="none" strike="noStrike" kern="1200" cap="none" normalizeH="0" noProof="0" dirty="0">
                <a:ln>
                  <a:noFill/>
                </a:ln>
                <a:solidFill>
                  <a:schemeClr val="tx1"/>
                </a:solidFill>
                <a:effectLst/>
                <a:uLnTx/>
                <a:uFillTx/>
                <a:ea typeface="+mn-ea"/>
                <a:cs typeface="+mn-cs"/>
              </a:rPr>
              <a:t>As there is no longer a need to provide assistance protection, section 1.5 has been deleted. This means that the present exemption from any of the requirements in this module on a permissive line no longer applies, as there is no obvious reason why they should be any different.</a:t>
            </a:r>
          </a:p>
          <a:p>
            <a:pPr algn="l">
              <a:spcAft>
                <a:spcPts val="600"/>
              </a:spcAft>
            </a:pPr>
            <a:r>
              <a:rPr kumimoji="0" lang="en-GB" i="0" u="none" strike="noStrike" kern="1200" cap="none" normalizeH="0" noProof="0" dirty="0">
                <a:ln>
                  <a:noFill/>
                </a:ln>
                <a:solidFill>
                  <a:schemeClr val="tx1"/>
                </a:solidFill>
                <a:effectLst/>
                <a:uLnTx/>
                <a:uFillTx/>
                <a:ea typeface="+mn-ea"/>
                <a:cs typeface="+mn-cs"/>
              </a:rPr>
              <a:t>A dedicated briefing </a:t>
            </a:r>
            <a:r>
              <a:rPr kumimoji="0" lang="en-GB" i="0" u="none" strike="noStrike" kern="1200" cap="none" normalizeH="0" noProof="0" dirty="0">
                <a:ln>
                  <a:noFill/>
                </a:ln>
                <a:solidFill>
                  <a:schemeClr val="tx1"/>
                </a:solidFill>
                <a:effectLst/>
                <a:uLnTx/>
                <a:uFillTx/>
                <a:ea typeface="+mn-ea"/>
                <a:cs typeface="+mn-cs"/>
                <a:hlinkClick r:id="rId5"/>
              </a:rPr>
              <a:t>webpage</a:t>
            </a:r>
            <a:r>
              <a:rPr kumimoji="0" lang="en-GB" i="0" u="none" strike="noStrike" kern="1200" cap="none" normalizeH="0" noProof="0" dirty="0">
                <a:ln>
                  <a:noFill/>
                </a:ln>
                <a:solidFill>
                  <a:schemeClr val="tx1"/>
                </a:solidFill>
                <a:effectLst/>
                <a:uLnTx/>
                <a:uFillTx/>
                <a:ea typeface="+mn-ea"/>
                <a:cs typeface="+mn-cs"/>
              </a:rPr>
              <a:t> has been created, containing videos showing the revised process in action and the roles of players involved, downloadable flowcharts and an interactive self-assessment form.</a:t>
            </a:r>
          </a:p>
        </p:txBody>
      </p:sp>
      <p:pic>
        <p:nvPicPr>
          <p:cNvPr id="27" name="Picture 26">
            <a:hlinkClick r:id="rId6"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7"/>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pic>
        <p:nvPicPr>
          <p:cNvPr id="2" name="Picture 1">
            <a:hlinkClick r:id="" action="ppaction://hlinkshowjump?jump=previousslide"/>
            <a:extLst>
              <a:ext uri="{FF2B5EF4-FFF2-40B4-BE49-F238E27FC236}">
                <a16:creationId xmlns:a16="http://schemas.microsoft.com/office/drawing/2014/main" id="{19684F5C-5966-0C25-1581-CE85BE039432}"/>
              </a:ext>
            </a:extLst>
          </p:cNvPr>
          <p:cNvPicPr>
            <a:picLocks noChangeAspect="1"/>
          </p:cNvPicPr>
          <p:nvPr/>
        </p:nvPicPr>
        <p:blipFill>
          <a:blip r:embed="rId10"/>
          <a:stretch>
            <a:fillRect/>
          </a:stretch>
        </p:blipFill>
        <p:spPr>
          <a:xfrm flipH="1">
            <a:off x="10372933" y="6016808"/>
            <a:ext cx="756000" cy="756000"/>
          </a:xfrm>
          <a:prstGeom prst="rect">
            <a:avLst/>
          </a:prstGeom>
        </p:spPr>
      </p:pic>
      <p:pic>
        <p:nvPicPr>
          <p:cNvPr id="4" name="Picture 3">
            <a:extLst>
              <a:ext uri="{FF2B5EF4-FFF2-40B4-BE49-F238E27FC236}">
                <a16:creationId xmlns:a16="http://schemas.microsoft.com/office/drawing/2014/main" id="{1D80B959-345A-10C2-BAE6-825174B1C50C}"/>
              </a:ext>
            </a:extLst>
          </p:cNvPr>
          <p:cNvPicPr>
            <a:picLocks noChangeAspect="1"/>
          </p:cNvPicPr>
          <p:nvPr/>
        </p:nvPicPr>
        <p:blipFill>
          <a:blip r:embed="rId10">
            <a:alphaModFix amt="20000"/>
          </a:blip>
          <a:stretch>
            <a:fillRect/>
          </a:stretch>
        </p:blipFill>
        <p:spPr>
          <a:xfrm>
            <a:off x="11290478" y="6016808"/>
            <a:ext cx="756000" cy="756000"/>
          </a:xfrm>
          <a:prstGeom prst="rect">
            <a:avLst/>
          </a:prstGeom>
        </p:spPr>
      </p:pic>
      <p:sp>
        <p:nvSpPr>
          <p:cNvPr id="5" name="TextBox 4">
            <a:extLst>
              <a:ext uri="{FF2B5EF4-FFF2-40B4-BE49-F238E27FC236}">
                <a16:creationId xmlns:a16="http://schemas.microsoft.com/office/drawing/2014/main" id="{8CB7F6F5-4047-F85C-CB8F-D94CC6BDB7D4}"/>
              </a:ext>
            </a:extLst>
          </p:cNvPr>
          <p:cNvSpPr txBox="1"/>
          <p:nvPr/>
        </p:nvSpPr>
        <p:spPr>
          <a:xfrm>
            <a:off x="8874369" y="6211477"/>
            <a:ext cx="1668738" cy="369332"/>
          </a:xfrm>
          <a:prstGeom prst="rect">
            <a:avLst/>
          </a:prstGeom>
          <a:noFill/>
        </p:spPr>
        <p:txBody>
          <a:bodyPr wrap="square" rtlCol="0">
            <a:spAutoFit/>
          </a:bodyPr>
          <a:lstStyle/>
          <a:p>
            <a:r>
              <a:rPr lang="en-GB" dirty="0"/>
              <a:t>M2 Back</a:t>
            </a:r>
          </a:p>
        </p:txBody>
      </p:sp>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11"/>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12"/>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393381125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Four Rule Book forms have been revised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7"/>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8"/>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sp>
        <p:nvSpPr>
          <p:cNvPr id="21" name="Rectangle: Rounded Corners 20">
            <a:hlinkClick r:id="rId11"/>
            <a:extLst>
              <a:ext uri="{FF2B5EF4-FFF2-40B4-BE49-F238E27FC236}">
                <a16:creationId xmlns:a16="http://schemas.microsoft.com/office/drawing/2014/main" id="{859A16D3-73F7-5D0D-8E9B-79CA29B57BBD}"/>
              </a:ext>
            </a:extLst>
          </p:cNvPr>
          <p:cNvSpPr/>
          <p:nvPr/>
        </p:nvSpPr>
        <p:spPr>
          <a:xfrm>
            <a:off x="1072160" y="1431948"/>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R="0" lvl="0" defTabSz="914400" rtl="0" eaLnBrk="1" fontAlgn="auto" latinLnBrk="0" hangingPunct="1">
              <a:spcBef>
                <a:spcPts val="0"/>
              </a:spcBef>
              <a:spcAft>
                <a:spcPts val="0"/>
              </a:spcAft>
              <a:buClrTx/>
              <a:buSzTx/>
              <a:buFontTx/>
              <a:buNone/>
              <a:tabLst/>
              <a:defRPr/>
            </a:pPr>
            <a:r>
              <a:rPr kumimoji="0" lang="en-GB" i="0" u="none" strike="noStrike" kern="1200" cap="none" spc="-30" normalizeH="0" noProof="0" dirty="0">
                <a:ln>
                  <a:noFill/>
                </a:ln>
                <a:solidFill>
                  <a:prstClr val="black"/>
                </a:solidFill>
                <a:effectLst/>
                <a:uLnTx/>
                <a:uFillTx/>
                <a:ea typeface="+mn-ea"/>
                <a:cs typeface="+mn-cs"/>
              </a:rPr>
              <a:t>Form RT3185 Reporting a signal / AWS / TPWS / ATP / TVM failure or irregularity (issue 12/23) </a:t>
            </a:r>
          </a:p>
        </p:txBody>
      </p:sp>
      <p:sp>
        <p:nvSpPr>
          <p:cNvPr id="24" name="Rectangle: Rounded Corners 23">
            <a:hlinkClick r:id="rId12"/>
            <a:extLst>
              <a:ext uri="{FF2B5EF4-FFF2-40B4-BE49-F238E27FC236}">
                <a16:creationId xmlns:a16="http://schemas.microsoft.com/office/drawing/2014/main" id="{F248220F-60B8-0A3C-F927-9015E7C17485}"/>
              </a:ext>
            </a:extLst>
          </p:cNvPr>
          <p:cNvSpPr/>
          <p:nvPr/>
        </p:nvSpPr>
        <p:spPr>
          <a:xfrm>
            <a:off x="1072160" y="3092766"/>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R="0" lvl="0" defTabSz="914400" rtl="0" eaLnBrk="1" fontAlgn="auto" latinLnBrk="0" hangingPunct="1">
              <a:spcBef>
                <a:spcPts val="0"/>
              </a:spcBef>
              <a:spcAft>
                <a:spcPts val="0"/>
              </a:spcAft>
              <a:buClrTx/>
              <a:buSzTx/>
              <a:buFontTx/>
              <a:buNone/>
              <a:tabLst/>
              <a:defRPr/>
            </a:pPr>
            <a:r>
              <a:rPr kumimoji="0" lang="en-GB" i="0" u="none" strike="noStrike" kern="1200" cap="none" spc="-30" normalizeH="0" noProof="0" dirty="0">
                <a:ln>
                  <a:noFill/>
                </a:ln>
                <a:solidFill>
                  <a:prstClr val="black"/>
                </a:solidFill>
                <a:effectLst/>
                <a:uLnTx/>
                <a:uFillTx/>
                <a:ea typeface="+mn-ea"/>
                <a:cs typeface="+mn-cs"/>
              </a:rPr>
              <a:t>Form RT3188 Activation of TPWS or ERTMS trip (issue 12/23) </a:t>
            </a:r>
          </a:p>
        </p:txBody>
      </p:sp>
      <p:sp>
        <p:nvSpPr>
          <p:cNvPr id="26" name="Rectangle: Rounded Corners 25">
            <a:hlinkClick r:id="rId13"/>
            <a:extLst>
              <a:ext uri="{FF2B5EF4-FFF2-40B4-BE49-F238E27FC236}">
                <a16:creationId xmlns:a16="http://schemas.microsoft.com/office/drawing/2014/main" id="{F325157F-D7F0-A4BE-6E0A-9320A4684DE2}"/>
              </a:ext>
            </a:extLst>
          </p:cNvPr>
          <p:cNvSpPr/>
          <p:nvPr/>
        </p:nvSpPr>
        <p:spPr>
          <a:xfrm>
            <a:off x="1072160" y="3923175"/>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R="0" lvl="0" defTabSz="914400" rtl="0" eaLnBrk="1" fontAlgn="auto" latinLnBrk="0" hangingPunct="1">
              <a:spcBef>
                <a:spcPts val="0"/>
              </a:spcBef>
              <a:spcAft>
                <a:spcPts val="0"/>
              </a:spcAft>
              <a:buClrTx/>
              <a:buSzTx/>
              <a:buFontTx/>
              <a:buNone/>
              <a:tabLst/>
              <a:defRPr/>
            </a:pPr>
            <a:r>
              <a:rPr kumimoji="0" lang="en-GB" i="0" u="none" strike="noStrike" kern="1200" cap="none" spc="-30" normalizeH="0" noProof="0" dirty="0">
                <a:ln>
                  <a:noFill/>
                </a:ln>
                <a:solidFill>
                  <a:prstClr val="black"/>
                </a:solidFill>
                <a:effectLst/>
                <a:uLnTx/>
                <a:uFillTx/>
                <a:ea typeface="+mn-ea"/>
                <a:cs typeface="+mn-cs"/>
              </a:rPr>
              <a:t>Form RT3973NUC Advice to Train Crews </a:t>
            </a:r>
            <a:r>
              <a:rPr lang="en-GB" sz="1800" dirty="0">
                <a:solidFill>
                  <a:srgbClr val="000000"/>
                </a:solidFill>
                <a:effectLst/>
                <a:latin typeface="Calibri" panose="020F0502020204030204" pitchFamily="34" charset="0"/>
                <a:ea typeface="Calibri" panose="020F0502020204030204" pitchFamily="34" charset="0"/>
              </a:rPr>
              <a:t>–</a:t>
            </a:r>
            <a:r>
              <a:rPr kumimoji="0" lang="en-GB" i="0" u="none" strike="noStrike" kern="1200" cap="none" spc="-30" normalizeH="0" noProof="0" dirty="0">
                <a:ln>
                  <a:noFill/>
                </a:ln>
                <a:solidFill>
                  <a:prstClr val="black"/>
                </a:solidFill>
                <a:effectLst/>
                <a:uLnTx/>
                <a:uFillTx/>
                <a:ea typeface="+mn-ea"/>
                <a:cs typeface="+mn-cs"/>
              </a:rPr>
              <a:t> Conveyance of Radioactive Flask  </a:t>
            </a:r>
          </a:p>
        </p:txBody>
      </p:sp>
      <p:sp>
        <p:nvSpPr>
          <p:cNvPr id="29" name="Rectangle: Rounded Corners 28">
            <a:hlinkClick r:id="rId14"/>
            <a:extLst>
              <a:ext uri="{FF2B5EF4-FFF2-40B4-BE49-F238E27FC236}">
                <a16:creationId xmlns:a16="http://schemas.microsoft.com/office/drawing/2014/main" id="{9D3870DC-14CD-7933-660D-3DE842473A84}"/>
              </a:ext>
            </a:extLst>
          </p:cNvPr>
          <p:cNvSpPr/>
          <p:nvPr/>
        </p:nvSpPr>
        <p:spPr>
          <a:xfrm>
            <a:off x="1072160" y="2262357"/>
            <a:ext cx="9826040"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R="0" lvl="0" defTabSz="914400" rtl="0" eaLnBrk="1" fontAlgn="auto" latinLnBrk="0" hangingPunct="1">
              <a:spcBef>
                <a:spcPts val="0"/>
              </a:spcBef>
              <a:spcAft>
                <a:spcPts val="0"/>
              </a:spcAft>
              <a:buClrTx/>
              <a:buSzTx/>
              <a:buFontTx/>
              <a:buNone/>
              <a:tabLst/>
              <a:defRPr/>
            </a:pPr>
            <a:r>
              <a:rPr kumimoji="0" lang="en-GB" i="0" u="none" strike="noStrike" kern="1200" cap="none" spc="-30" normalizeH="0" noProof="0" dirty="0">
                <a:ln>
                  <a:noFill/>
                </a:ln>
                <a:solidFill>
                  <a:prstClr val="black"/>
                </a:solidFill>
                <a:effectLst/>
                <a:uLnTx/>
                <a:uFillTx/>
                <a:ea typeface="+mn-ea"/>
                <a:cs typeface="+mn-cs"/>
              </a:rPr>
              <a:t>Form NR3189 Signal Passed at Danger (SPAD) or Train Trip or Unauthorised Movement (Issue 2) </a:t>
            </a:r>
          </a:p>
        </p:txBody>
      </p:sp>
      <p:pic>
        <p:nvPicPr>
          <p:cNvPr id="22" name="Picture 21">
            <a:hlinkClick r:id="rId11"/>
            <a:extLst>
              <a:ext uri="{FF2B5EF4-FFF2-40B4-BE49-F238E27FC236}">
                <a16:creationId xmlns:a16="http://schemas.microsoft.com/office/drawing/2014/main" id="{28BF2077-600C-4323-B7B7-25758286D64D}"/>
              </a:ext>
            </a:extLst>
          </p:cNvPr>
          <p:cNvPicPr>
            <a:picLocks noChangeAspect="1"/>
          </p:cNvPicPr>
          <p:nvPr/>
        </p:nvPicPr>
        <p:blipFill>
          <a:blip r:embed="rId15"/>
          <a:stretch>
            <a:fillRect/>
          </a:stretch>
        </p:blipFill>
        <p:spPr>
          <a:xfrm>
            <a:off x="10395930" y="1420933"/>
            <a:ext cx="755970" cy="755970"/>
          </a:xfrm>
          <a:prstGeom prst="rect">
            <a:avLst/>
          </a:prstGeom>
        </p:spPr>
      </p:pic>
      <p:pic>
        <p:nvPicPr>
          <p:cNvPr id="31" name="Picture 30">
            <a:hlinkClick r:id="rId14"/>
            <a:extLst>
              <a:ext uri="{FF2B5EF4-FFF2-40B4-BE49-F238E27FC236}">
                <a16:creationId xmlns:a16="http://schemas.microsoft.com/office/drawing/2014/main" id="{0B54E3AF-1F76-276C-BC17-652C09C934FB}"/>
              </a:ext>
            </a:extLst>
          </p:cNvPr>
          <p:cNvPicPr>
            <a:picLocks noChangeAspect="1"/>
          </p:cNvPicPr>
          <p:nvPr/>
        </p:nvPicPr>
        <p:blipFill>
          <a:blip r:embed="rId15"/>
          <a:stretch>
            <a:fillRect/>
          </a:stretch>
        </p:blipFill>
        <p:spPr>
          <a:xfrm>
            <a:off x="10390694" y="2239462"/>
            <a:ext cx="755970" cy="755970"/>
          </a:xfrm>
          <a:prstGeom prst="rect">
            <a:avLst/>
          </a:prstGeom>
        </p:spPr>
      </p:pic>
      <p:pic>
        <p:nvPicPr>
          <p:cNvPr id="32" name="Picture 31">
            <a:hlinkClick r:id="rId12"/>
            <a:extLst>
              <a:ext uri="{FF2B5EF4-FFF2-40B4-BE49-F238E27FC236}">
                <a16:creationId xmlns:a16="http://schemas.microsoft.com/office/drawing/2014/main" id="{C32A7C2A-365F-8F0B-3BBF-7C9280815F19}"/>
              </a:ext>
            </a:extLst>
          </p:cNvPr>
          <p:cNvPicPr>
            <a:picLocks noChangeAspect="1"/>
          </p:cNvPicPr>
          <p:nvPr/>
        </p:nvPicPr>
        <p:blipFill>
          <a:blip r:embed="rId15"/>
          <a:stretch>
            <a:fillRect/>
          </a:stretch>
        </p:blipFill>
        <p:spPr>
          <a:xfrm>
            <a:off x="10390694" y="3092766"/>
            <a:ext cx="755970" cy="755970"/>
          </a:xfrm>
          <a:prstGeom prst="rect">
            <a:avLst/>
          </a:prstGeom>
        </p:spPr>
      </p:pic>
      <p:pic>
        <p:nvPicPr>
          <p:cNvPr id="33" name="Picture 32">
            <a:hlinkClick r:id="rId13"/>
            <a:extLst>
              <a:ext uri="{FF2B5EF4-FFF2-40B4-BE49-F238E27FC236}">
                <a16:creationId xmlns:a16="http://schemas.microsoft.com/office/drawing/2014/main" id="{498D76C6-B636-139A-2AAE-E102179E70AB}"/>
              </a:ext>
            </a:extLst>
          </p:cNvPr>
          <p:cNvPicPr>
            <a:picLocks noChangeAspect="1"/>
          </p:cNvPicPr>
          <p:nvPr/>
        </p:nvPicPr>
        <p:blipFill>
          <a:blip r:embed="rId15"/>
          <a:stretch>
            <a:fillRect/>
          </a:stretch>
        </p:blipFill>
        <p:spPr>
          <a:xfrm>
            <a:off x="10390694" y="3905190"/>
            <a:ext cx="755970" cy="755970"/>
          </a:xfrm>
          <a:prstGeom prst="rect">
            <a:avLst/>
          </a:prstGeom>
        </p:spPr>
      </p:pic>
    </p:spTree>
    <p:extLst>
      <p:ext uri="{BB962C8B-B14F-4D97-AF65-F5344CB8AC3E}">
        <p14:creationId xmlns:p14="http://schemas.microsoft.com/office/powerpoint/2010/main" val="124323247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0D73286-5FD9-7E4B-AA46-FDE67402212D}"/>
              </a:ext>
            </a:extLst>
          </p:cNvPr>
          <p:cNvGrpSpPr/>
          <p:nvPr/>
        </p:nvGrpSpPr>
        <p:grpSpPr>
          <a:xfrm>
            <a:off x="898675" y="2676712"/>
            <a:ext cx="1080000" cy="1080000"/>
            <a:chOff x="3770082" y="2075900"/>
            <a:chExt cx="1080000" cy="1080000"/>
          </a:xfrm>
        </p:grpSpPr>
        <p:sp>
          <p:nvSpPr>
            <p:cNvPr id="15" name="Oval 14">
              <a:extLst>
                <a:ext uri="{FF2B5EF4-FFF2-40B4-BE49-F238E27FC236}">
                  <a16:creationId xmlns:a16="http://schemas.microsoft.com/office/drawing/2014/main" id="{C366B884-4E7A-AF7F-A806-7BE69020D7FB}"/>
                </a:ext>
              </a:extLst>
            </p:cNvPr>
            <p:cNvSpPr/>
            <p:nvPr/>
          </p:nvSpPr>
          <p:spPr>
            <a:xfrm>
              <a:off x="3770082" y="2075900"/>
              <a:ext cx="1080000" cy="108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descr="Cell Tower outline">
              <a:extLst>
                <a:ext uri="{FF2B5EF4-FFF2-40B4-BE49-F238E27FC236}">
                  <a16:creationId xmlns:a16="http://schemas.microsoft.com/office/drawing/2014/main" id="{CA11B4AB-E387-F1B1-E9FB-12B4417DAA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5634" y="2153150"/>
              <a:ext cx="914400" cy="914400"/>
            </a:xfrm>
            <a:prstGeom prst="rect">
              <a:avLst/>
            </a:prstGeom>
          </p:spPr>
        </p:pic>
      </p:grpSp>
      <p:grpSp>
        <p:nvGrpSpPr>
          <p:cNvPr id="11" name="Group 10">
            <a:extLst>
              <a:ext uri="{FF2B5EF4-FFF2-40B4-BE49-F238E27FC236}">
                <a16:creationId xmlns:a16="http://schemas.microsoft.com/office/drawing/2014/main" id="{620B15C7-C7F0-B2B0-C9F7-7F7B947D7F46}"/>
              </a:ext>
            </a:extLst>
          </p:cNvPr>
          <p:cNvGrpSpPr/>
          <p:nvPr/>
        </p:nvGrpSpPr>
        <p:grpSpPr>
          <a:xfrm>
            <a:off x="5347343" y="4466034"/>
            <a:ext cx="1080000" cy="1080000"/>
            <a:chOff x="7671941" y="3922306"/>
            <a:chExt cx="1080000" cy="1080000"/>
          </a:xfrm>
        </p:grpSpPr>
        <p:sp>
          <p:nvSpPr>
            <p:cNvPr id="12" name="Oval 11">
              <a:extLst>
                <a:ext uri="{FF2B5EF4-FFF2-40B4-BE49-F238E27FC236}">
                  <a16:creationId xmlns:a16="http://schemas.microsoft.com/office/drawing/2014/main" id="{B18BD999-18AD-8648-9BFE-68CFBBBE7AB6}"/>
                </a:ext>
              </a:extLst>
            </p:cNvPr>
            <p:cNvSpPr/>
            <p:nvPr/>
          </p:nvSpPr>
          <p:spPr>
            <a:xfrm>
              <a:off x="7671941" y="3922306"/>
              <a:ext cx="1080000" cy="1080000"/>
            </a:xfrm>
            <a:prstGeom prst="ellipse">
              <a:avLst/>
            </a:prstGeom>
            <a:solidFill>
              <a:srgbClr val="851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CD735375-04E5-E84C-B0C4-F89B1E78EB3C}"/>
                </a:ext>
              </a:extLst>
            </p:cNvPr>
            <p:cNvSpPr/>
            <p:nvPr/>
          </p:nvSpPr>
          <p:spPr>
            <a:xfrm>
              <a:off x="8044024" y="4089565"/>
              <a:ext cx="335835" cy="745482"/>
            </a:xfrm>
            <a:custGeom>
              <a:avLst/>
              <a:gdLst>
                <a:gd name="connsiteX0" fmla="*/ 437279 w 574336"/>
                <a:gd name="connsiteY0" fmla="*/ 0 h 1080830"/>
                <a:gd name="connsiteX1" fmla="*/ 340198 w 574336"/>
                <a:gd name="connsiteY1" fmla="*/ 467910 h 1080830"/>
                <a:gd name="connsiteX2" fmla="*/ 574336 w 574336"/>
                <a:gd name="connsiteY2" fmla="*/ 467910 h 1080830"/>
                <a:gd name="connsiteX3" fmla="*/ 137057 w 574336"/>
                <a:gd name="connsiteY3" fmla="*/ 1080830 h 1080830"/>
                <a:gd name="connsiteX4" fmla="*/ 234139 w 574336"/>
                <a:gd name="connsiteY4" fmla="*/ 612920 h 1080830"/>
                <a:gd name="connsiteX5" fmla="*/ 0 w 574336"/>
                <a:gd name="connsiteY5" fmla="*/ 612920 h 1080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336" h="1080830">
                  <a:moveTo>
                    <a:pt x="437279" y="0"/>
                  </a:moveTo>
                  <a:lnTo>
                    <a:pt x="340198" y="467910"/>
                  </a:lnTo>
                  <a:lnTo>
                    <a:pt x="574336" y="467910"/>
                  </a:lnTo>
                  <a:lnTo>
                    <a:pt x="137057" y="1080830"/>
                  </a:lnTo>
                  <a:lnTo>
                    <a:pt x="234139" y="612920"/>
                  </a:lnTo>
                  <a:lnTo>
                    <a:pt x="0" y="61292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9" name="Picture 8">
            <a:extLst>
              <a:ext uri="{FF2B5EF4-FFF2-40B4-BE49-F238E27FC236}">
                <a16:creationId xmlns:a16="http://schemas.microsoft.com/office/drawing/2014/main" id="{0C7CFA8D-DA77-4F64-B9C2-7C5F174CD335}"/>
              </a:ext>
            </a:extLst>
          </p:cNvPr>
          <p:cNvPicPr>
            <a:picLocks noChangeAspect="1"/>
          </p:cNvPicPr>
          <p:nvPr/>
        </p:nvPicPr>
        <p:blipFill>
          <a:blip r:embed="rId5"/>
          <a:stretch>
            <a:fillRect/>
          </a:stretch>
        </p:blipFill>
        <p:spPr>
          <a:xfrm>
            <a:off x="9443186" y="911906"/>
            <a:ext cx="1079086" cy="1079086"/>
          </a:xfrm>
          <a:prstGeom prst="rect">
            <a:avLst/>
          </a:prstGeom>
        </p:spPr>
      </p:pic>
      <p:pic>
        <p:nvPicPr>
          <p:cNvPr id="8" name="Picture 7">
            <a:extLst>
              <a:ext uri="{FF2B5EF4-FFF2-40B4-BE49-F238E27FC236}">
                <a16:creationId xmlns:a16="http://schemas.microsoft.com/office/drawing/2014/main" id="{A81FE982-F2F4-4D57-95FD-6D78EAC1B06D}"/>
              </a:ext>
            </a:extLst>
          </p:cNvPr>
          <p:cNvPicPr>
            <a:picLocks noChangeAspect="1"/>
          </p:cNvPicPr>
          <p:nvPr/>
        </p:nvPicPr>
        <p:blipFill>
          <a:blip r:embed="rId6"/>
          <a:stretch>
            <a:fillRect/>
          </a:stretch>
        </p:blipFill>
        <p:spPr>
          <a:xfrm>
            <a:off x="5348257" y="917627"/>
            <a:ext cx="1079086" cy="1079086"/>
          </a:xfrm>
          <a:prstGeom prst="rect">
            <a:avLst/>
          </a:prstGeom>
        </p:spPr>
      </p:pic>
      <p:pic>
        <p:nvPicPr>
          <p:cNvPr id="4" name="Picture 3">
            <a:extLst>
              <a:ext uri="{FF2B5EF4-FFF2-40B4-BE49-F238E27FC236}">
                <a16:creationId xmlns:a16="http://schemas.microsoft.com/office/drawing/2014/main" id="{D1A589D7-388E-48EE-8FE1-652048C94F3F}"/>
              </a:ext>
            </a:extLst>
          </p:cNvPr>
          <p:cNvPicPr>
            <a:picLocks noChangeAspect="1"/>
          </p:cNvPicPr>
          <p:nvPr/>
        </p:nvPicPr>
        <p:blipFill>
          <a:blip r:embed="rId7"/>
          <a:stretch>
            <a:fillRect/>
          </a:stretch>
        </p:blipFill>
        <p:spPr>
          <a:xfrm>
            <a:off x="5348257" y="2673974"/>
            <a:ext cx="1079086" cy="1079086"/>
          </a:xfrm>
          <a:prstGeom prst="rect">
            <a:avLst/>
          </a:prstGeom>
        </p:spPr>
      </p:pic>
      <p:pic>
        <p:nvPicPr>
          <p:cNvPr id="3" name="Picture 2">
            <a:extLst>
              <a:ext uri="{FF2B5EF4-FFF2-40B4-BE49-F238E27FC236}">
                <a16:creationId xmlns:a16="http://schemas.microsoft.com/office/drawing/2014/main" id="{21BB60D3-B594-4FC9-8E97-94358C9978F9}"/>
              </a:ext>
            </a:extLst>
          </p:cNvPr>
          <p:cNvPicPr>
            <a:picLocks noChangeAspect="1"/>
          </p:cNvPicPr>
          <p:nvPr/>
        </p:nvPicPr>
        <p:blipFill>
          <a:blip r:embed="rId8"/>
          <a:stretch>
            <a:fillRect/>
          </a:stretch>
        </p:blipFill>
        <p:spPr>
          <a:xfrm>
            <a:off x="896541" y="4482644"/>
            <a:ext cx="1079086" cy="1085182"/>
          </a:xfrm>
          <a:prstGeom prst="rect">
            <a:avLst/>
          </a:prstGeom>
        </p:spPr>
      </p:pic>
      <p:pic>
        <p:nvPicPr>
          <p:cNvPr id="2" name="Picture 1">
            <a:extLst>
              <a:ext uri="{FF2B5EF4-FFF2-40B4-BE49-F238E27FC236}">
                <a16:creationId xmlns:a16="http://schemas.microsoft.com/office/drawing/2014/main" id="{AD496DBA-B831-44A7-954E-9AD3E05E66CD}"/>
              </a:ext>
            </a:extLst>
          </p:cNvPr>
          <p:cNvPicPr>
            <a:picLocks noChangeAspect="1"/>
          </p:cNvPicPr>
          <p:nvPr/>
        </p:nvPicPr>
        <p:blipFill>
          <a:blip r:embed="rId9"/>
          <a:stretch>
            <a:fillRect/>
          </a:stretch>
        </p:blipFill>
        <p:spPr>
          <a:xfrm>
            <a:off x="896541" y="911351"/>
            <a:ext cx="1079086" cy="1079086"/>
          </a:xfrm>
          <a:prstGeom prst="rect">
            <a:avLst/>
          </a:prstGeom>
        </p:spPr>
      </p:pic>
      <p:sp>
        <p:nvSpPr>
          <p:cNvPr id="38" name="Title 1">
            <a:extLst>
              <a:ext uri="{FF2B5EF4-FFF2-40B4-BE49-F238E27FC236}">
                <a16:creationId xmlns:a16="http://schemas.microsoft.com/office/drawing/2014/main" id="{3AD6F6E1-BB5F-4AE2-86F9-B57394549D48}"/>
              </a:ext>
            </a:extLst>
          </p:cNvPr>
          <p:cNvSpPr txBox="1">
            <a:spLocks/>
          </p:cNvSpPr>
          <p:nvPr/>
        </p:nvSpPr>
        <p:spPr>
          <a:xfrm>
            <a:off x="1787703" y="6253790"/>
            <a:ext cx="8620018"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icons with red rings for more detail on those changes </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sp>
        <p:nvSpPr>
          <p:cNvPr id="111" name="Rectangle 110">
            <a:extLst>
              <a:ext uri="{FF2B5EF4-FFF2-40B4-BE49-F238E27FC236}">
                <a16:creationId xmlns:a16="http://schemas.microsoft.com/office/drawing/2014/main" id="{8E4C9954-99D4-4A6A-9ACB-E06C95ED65E5}"/>
              </a:ext>
            </a:extLst>
          </p:cNvPr>
          <p:cNvSpPr/>
          <p:nvPr/>
        </p:nvSpPr>
        <p:spPr>
          <a:xfrm>
            <a:off x="1981406" y="1213883"/>
            <a:ext cx="79929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Plant</a:t>
            </a:r>
          </a:p>
        </p:txBody>
      </p:sp>
      <p:sp>
        <p:nvSpPr>
          <p:cNvPr id="112" name="Rectangle 111">
            <a:extLst>
              <a:ext uri="{FF2B5EF4-FFF2-40B4-BE49-F238E27FC236}">
                <a16:creationId xmlns:a16="http://schemas.microsoft.com/office/drawing/2014/main" id="{7EA47AB8-5337-4846-9A8D-D6792698D5EE}"/>
              </a:ext>
            </a:extLst>
          </p:cNvPr>
          <p:cNvSpPr/>
          <p:nvPr/>
        </p:nvSpPr>
        <p:spPr>
          <a:xfrm>
            <a:off x="6444120" y="1250815"/>
            <a:ext cx="1639724"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Rolling Stock</a:t>
            </a:r>
          </a:p>
        </p:txBody>
      </p:sp>
      <p:sp>
        <p:nvSpPr>
          <p:cNvPr id="113" name="Rectangle 112">
            <a:extLst>
              <a:ext uri="{FF2B5EF4-FFF2-40B4-BE49-F238E27FC236}">
                <a16:creationId xmlns:a16="http://schemas.microsoft.com/office/drawing/2014/main" id="{BA454E97-E5FC-4C9C-B997-22E8DA203E09}"/>
              </a:ext>
            </a:extLst>
          </p:cNvPr>
          <p:cNvSpPr/>
          <p:nvPr/>
        </p:nvSpPr>
        <p:spPr>
          <a:xfrm>
            <a:off x="6444120" y="3021157"/>
            <a:ext cx="1838302"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80400FC4-247C-4D3F-A393-F8ADCF11D9A8}"/>
              </a:ext>
            </a:extLst>
          </p:cNvPr>
          <p:cNvSpPr/>
          <p:nvPr/>
        </p:nvSpPr>
        <p:spPr>
          <a:xfrm>
            <a:off x="6444120" y="4712782"/>
            <a:ext cx="2205209"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Energy</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5" name="Rectangle 114">
            <a:extLst>
              <a:ext uri="{FF2B5EF4-FFF2-40B4-BE49-F238E27FC236}">
                <a16:creationId xmlns:a16="http://schemas.microsoft.com/office/drawing/2014/main" id="{5845A895-28DE-42C5-A9CF-1998169D6755}"/>
              </a:ext>
            </a:extLst>
          </p:cNvPr>
          <p:cNvSpPr/>
          <p:nvPr/>
        </p:nvSpPr>
        <p:spPr>
          <a:xfrm>
            <a:off x="2009092" y="2874963"/>
            <a:ext cx="2605311" cy="677108"/>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Control, Command,</a:t>
            </a:r>
            <a:b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and Signalling </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0EDEA4CA-C415-465C-82B2-F9257927AC56}"/>
              </a:ext>
            </a:extLst>
          </p:cNvPr>
          <p:cNvSpPr/>
          <p:nvPr/>
        </p:nvSpPr>
        <p:spPr>
          <a:xfrm>
            <a:off x="2055627" y="4858976"/>
            <a:ext cx="2605310" cy="384721"/>
          </a:xfrm>
          <a:prstGeom prst="rect">
            <a:avLst/>
          </a:prstGeom>
        </p:spPr>
        <p:txBody>
          <a:bodyPr wrap="square">
            <a:spAutoFit/>
          </a:bodyPr>
          <a:lstStyle/>
          <a:p>
            <a:pPr marL="0" marR="0" lvl="0" indent="0" algn="l" defTabSz="1219170" rtl="0" eaLnBrk="1" fontAlgn="auto" latinLnBrk="0" hangingPunct="1">
              <a:lnSpc>
                <a:spcPct val="95000"/>
              </a:lnSpc>
              <a:spcBef>
                <a:spcPts val="400"/>
              </a:spcBef>
              <a:spcAft>
                <a:spcPts val="4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Operations</a:t>
            </a: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Rectangle: Rounded Corners 93">
            <a:hlinkClick r:id="" action="ppaction://noaction" highlightClick="1"/>
            <a:extLst>
              <a:ext uri="{FF2B5EF4-FFF2-40B4-BE49-F238E27FC236}">
                <a16:creationId xmlns:a16="http://schemas.microsoft.com/office/drawing/2014/main" id="{BEB1BA0B-1EB6-4F2E-A7A4-51E424B48B4E}"/>
              </a:ext>
            </a:extLst>
          </p:cNvPr>
          <p:cNvSpPr/>
          <p:nvPr/>
        </p:nvSpPr>
        <p:spPr>
          <a:xfrm>
            <a:off x="9451729" y="2682517"/>
            <a:ext cx="1062000" cy="1062000"/>
          </a:xfrm>
          <a:prstGeom prst="roundRect">
            <a:avLst>
              <a:gd name="adj" fmla="val 50000"/>
            </a:avLst>
          </a:prstGeom>
          <a:solidFill>
            <a:srgbClr val="1B8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5" name="Title 1">
            <a:extLst>
              <a:ext uri="{FF2B5EF4-FFF2-40B4-BE49-F238E27FC236}">
                <a16:creationId xmlns:a16="http://schemas.microsoft.com/office/drawing/2014/main" id="{645783A5-43AD-4ADF-B172-B101316C955F}"/>
              </a:ext>
            </a:extLst>
          </p:cNvPr>
          <p:cNvSpPr txBox="1">
            <a:spLocks/>
          </p:cNvSpPr>
          <p:nvPr/>
        </p:nvSpPr>
        <p:spPr>
          <a:xfrm>
            <a:off x="9451729" y="2682517"/>
            <a:ext cx="1062000" cy="1062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effectLst/>
                <a:uLnTx/>
                <a:uFillTx/>
                <a:latin typeface="Calibri" panose="020F0502020204030204"/>
                <a:ea typeface="+mj-ea"/>
                <a:cs typeface="+mj-cs"/>
              </a:rPr>
              <a:t>Non</a:t>
            </a:r>
            <a:br>
              <a:rPr kumimoji="0" lang="en-GB" sz="2000" b="0" i="0" u="none" strike="noStrike" kern="1200" cap="none" spc="-50" normalizeH="0" baseline="0" noProof="0" dirty="0">
                <a:ln>
                  <a:noFill/>
                </a:ln>
                <a:effectLst/>
                <a:uLnTx/>
                <a:uFillTx/>
                <a:latin typeface="Calibri" panose="020F0502020204030204"/>
                <a:ea typeface="+mj-ea"/>
                <a:cs typeface="+mj-cs"/>
              </a:rPr>
            </a:br>
            <a:r>
              <a:rPr kumimoji="0" lang="en-GB" sz="2000" b="0" i="0" u="none" strike="noStrike" kern="1200" cap="none" spc="-50" normalizeH="0" baseline="0" noProof="0" dirty="0">
                <a:ln>
                  <a:noFill/>
                </a:ln>
                <a:effectLst/>
                <a:uLnTx/>
                <a:uFillTx/>
                <a:latin typeface="Calibri" panose="020F0502020204030204"/>
                <a:ea typeface="+mj-ea"/>
                <a:cs typeface="+mj-cs"/>
              </a:rPr>
              <a:t>RSSB </a:t>
            </a:r>
            <a:endParaRPr kumimoji="0" lang="en-GB" sz="2000" b="0" i="1" u="none" strike="noStrike" kern="1200" cap="none" spc="0" normalizeH="0" baseline="0" noProof="0" dirty="0">
              <a:ln>
                <a:noFill/>
              </a:ln>
              <a:effectLst/>
              <a:uLnTx/>
              <a:uFillTx/>
              <a:latin typeface="Calibri" panose="020F0502020204030204"/>
              <a:ea typeface="+mj-ea"/>
              <a:cs typeface="+mj-cs"/>
            </a:endParaRPr>
          </a:p>
        </p:txBody>
      </p:sp>
      <p:sp>
        <p:nvSpPr>
          <p:cNvPr id="97" name="Rectangle 96">
            <a:extLst>
              <a:ext uri="{FF2B5EF4-FFF2-40B4-BE49-F238E27FC236}">
                <a16:creationId xmlns:a16="http://schemas.microsoft.com/office/drawing/2014/main" id="{31EAE2D1-FEA7-4140-A573-A3D908FD8064}"/>
              </a:ext>
            </a:extLst>
          </p:cNvPr>
          <p:cNvSpPr/>
          <p:nvPr/>
        </p:nvSpPr>
        <p:spPr>
          <a:xfrm>
            <a:off x="10560036" y="2911412"/>
            <a:ext cx="1755933"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Non-RSSB standards </a:t>
            </a:r>
          </a:p>
        </p:txBody>
      </p:sp>
      <p:sp>
        <p:nvSpPr>
          <p:cNvPr id="98" name="Rectangle 97">
            <a:extLst>
              <a:ext uri="{FF2B5EF4-FFF2-40B4-BE49-F238E27FC236}">
                <a16:creationId xmlns:a16="http://schemas.microsoft.com/office/drawing/2014/main" id="{52F92FC8-27D1-4D6C-B947-93403B5C06D3}"/>
              </a:ext>
            </a:extLst>
          </p:cNvPr>
          <p:cNvSpPr/>
          <p:nvPr/>
        </p:nvSpPr>
        <p:spPr>
          <a:xfrm>
            <a:off x="10560036" y="4705016"/>
            <a:ext cx="1591514" cy="604210"/>
          </a:xfrm>
          <a:prstGeom prst="rect">
            <a:avLst/>
          </a:prstGeom>
          <a:noFill/>
          <a:ln w="2857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w="0"/>
                <a:solidFill>
                  <a:prstClr val="black"/>
                </a:solidFill>
                <a:effectLst/>
                <a:uLnTx/>
                <a:uFillTx/>
                <a:latin typeface="Calibri" panose="020F0502020204030204"/>
                <a:ea typeface="+mn-ea"/>
                <a:cs typeface="+mn-cs"/>
              </a:rPr>
              <a:t>Rail-related legislation</a:t>
            </a:r>
          </a:p>
        </p:txBody>
      </p:sp>
      <p:sp>
        <p:nvSpPr>
          <p:cNvPr id="109" name="Rectangle 108">
            <a:extLst>
              <a:ext uri="{FF2B5EF4-FFF2-40B4-BE49-F238E27FC236}">
                <a16:creationId xmlns:a16="http://schemas.microsoft.com/office/drawing/2014/main" id="{49AA77DC-E787-4AF7-BEF6-E5DE420F3E28}"/>
              </a:ext>
            </a:extLst>
          </p:cNvPr>
          <p:cNvSpPr/>
          <p:nvPr/>
        </p:nvSpPr>
        <p:spPr>
          <a:xfrm>
            <a:off x="10560036" y="963118"/>
            <a:ext cx="1591514" cy="969496"/>
          </a:xfrm>
          <a:prstGeom prst="rect">
            <a:avLst/>
          </a:prstGeom>
        </p:spPr>
        <p:txBody>
          <a:bodyPr wrap="square">
            <a:spAutoFit/>
          </a:bodyPr>
          <a:lstStyle/>
          <a:p>
            <a:pPr lvl="0" defTabSz="1219170">
              <a:lnSpc>
                <a:spcPct val="95000"/>
              </a:lnSpc>
              <a:spcBef>
                <a:spcPts val="400"/>
              </a:spcBef>
              <a:spcAft>
                <a:spcPts val="400"/>
              </a:spcAft>
              <a:defRPr/>
            </a:pPr>
            <a:r>
              <a:rPr lang="en-GB" sz="2000" dirty="0">
                <a:solidFill>
                  <a:prstClr val="black"/>
                </a:solidFill>
              </a:rPr>
              <a:t>Data, Systems, and Telematics</a:t>
            </a:r>
            <a:endParaRPr lang="en-GB" sz="2000" b="1" dirty="0">
              <a:solidFill>
                <a:prstClr val="black"/>
              </a:solidFill>
            </a:endParaRPr>
          </a:p>
        </p:txBody>
      </p:sp>
      <p:sp>
        <p:nvSpPr>
          <p:cNvPr id="110" name="Title 1">
            <a:extLst>
              <a:ext uri="{FF2B5EF4-FFF2-40B4-BE49-F238E27FC236}">
                <a16:creationId xmlns:a16="http://schemas.microsoft.com/office/drawing/2014/main" id="{565471F5-305F-44AB-AA62-29D44CCA77CE}"/>
              </a:ext>
            </a:extLst>
          </p:cNvPr>
          <p:cNvSpPr txBox="1">
            <a:spLocks/>
          </p:cNvSpPr>
          <p:nvPr/>
        </p:nvSpPr>
        <p:spPr>
          <a:xfrm>
            <a:off x="201244"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1</a:t>
            </a: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 revised standard</a:t>
            </a:r>
          </a:p>
        </p:txBody>
      </p:sp>
      <p:sp>
        <p:nvSpPr>
          <p:cNvPr id="117" name="Title 1">
            <a:extLst>
              <a:ext uri="{FF2B5EF4-FFF2-40B4-BE49-F238E27FC236}">
                <a16:creationId xmlns:a16="http://schemas.microsoft.com/office/drawing/2014/main" id="{CC493734-5C57-42BA-B5A5-FCD3F510DBE6}"/>
              </a:ext>
            </a:extLst>
          </p:cNvPr>
          <p:cNvSpPr txBox="1">
            <a:spLocks/>
          </p:cNvSpPr>
          <p:nvPr/>
        </p:nvSpPr>
        <p:spPr>
          <a:xfrm>
            <a:off x="201244" y="3744128"/>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2</a:t>
            </a: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 revised standards</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sp>
        <p:nvSpPr>
          <p:cNvPr id="119" name="Title 1">
            <a:extLst>
              <a:ext uri="{FF2B5EF4-FFF2-40B4-BE49-F238E27FC236}">
                <a16:creationId xmlns:a16="http://schemas.microsoft.com/office/drawing/2014/main" id="{0656CB41-7C54-4935-8934-DA541A0D3708}"/>
              </a:ext>
            </a:extLst>
          </p:cNvPr>
          <p:cNvSpPr txBox="1">
            <a:spLocks/>
          </p:cNvSpPr>
          <p:nvPr/>
        </p:nvSpPr>
        <p:spPr>
          <a:xfrm>
            <a:off x="3751806" y="2007269"/>
            <a:ext cx="4271073" cy="31428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 1 revised standard,  1 new Technical Note</a:t>
            </a:r>
            <a:r>
              <a:rPr lang="en-GB" sz="2000" b="1" spc="-50" dirty="0">
                <a:solidFill>
                  <a:srgbClr val="C00000"/>
                </a:solidFill>
                <a:latin typeface="Calibri" panose="020F0502020204030204"/>
              </a:rPr>
              <a:t>  and 1 Point Release </a:t>
            </a:r>
            <a:endPar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endParaRPr>
          </a:p>
        </p:txBody>
      </p:sp>
      <p:sp>
        <p:nvSpPr>
          <p:cNvPr id="120" name="Title 1">
            <a:extLst>
              <a:ext uri="{FF2B5EF4-FFF2-40B4-BE49-F238E27FC236}">
                <a16:creationId xmlns:a16="http://schemas.microsoft.com/office/drawing/2014/main" id="{CAEAABC9-B5AD-4F80-9129-00F2B6F2DE60}"/>
              </a:ext>
            </a:extLst>
          </p:cNvPr>
          <p:cNvSpPr txBox="1">
            <a:spLocks/>
          </p:cNvSpPr>
          <p:nvPr/>
        </p:nvSpPr>
        <p:spPr>
          <a:xfrm>
            <a:off x="8731851" y="3744128"/>
            <a:ext cx="2594804"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3</a:t>
            </a: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 revised standards and</a:t>
            </a:r>
            <a:b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b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5 new posters</a:t>
            </a:r>
          </a:p>
        </p:txBody>
      </p:sp>
      <p:sp>
        <p:nvSpPr>
          <p:cNvPr id="121" name="Title 1">
            <a:extLst>
              <a:ext uri="{FF2B5EF4-FFF2-40B4-BE49-F238E27FC236}">
                <a16:creationId xmlns:a16="http://schemas.microsoft.com/office/drawing/2014/main" id="{98C4B084-4033-47D5-8240-0F3A7718A5B3}"/>
              </a:ext>
            </a:extLst>
          </p:cNvPr>
          <p:cNvSpPr txBox="1">
            <a:spLocks/>
          </p:cNvSpPr>
          <p:nvPr/>
        </p:nvSpPr>
        <p:spPr>
          <a:xfrm>
            <a:off x="8624795" y="5570109"/>
            <a:ext cx="2818884" cy="43457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panose="020F0502020204030204"/>
                <a:ea typeface="+mj-ea"/>
                <a:cs typeface="+mj-cs"/>
              </a:rPr>
              <a:t>Suite of draft NTSN for industry consultation </a:t>
            </a:r>
          </a:p>
        </p:txBody>
      </p:sp>
      <p:sp>
        <p:nvSpPr>
          <p:cNvPr id="122" name="Title 1">
            <a:extLst>
              <a:ext uri="{FF2B5EF4-FFF2-40B4-BE49-F238E27FC236}">
                <a16:creationId xmlns:a16="http://schemas.microsoft.com/office/drawing/2014/main" id="{C9515559-790E-4ED8-A406-E87E24E1FB42}"/>
              </a:ext>
            </a:extLst>
          </p:cNvPr>
          <p:cNvSpPr txBox="1">
            <a:spLocks/>
          </p:cNvSpPr>
          <p:nvPr/>
        </p:nvSpPr>
        <p:spPr>
          <a:xfrm>
            <a:off x="4641173" y="3744128"/>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spc="-50" dirty="0">
                <a:solidFill>
                  <a:schemeClr val="tx1"/>
                </a:solidFill>
                <a:latin typeface="Calibri" panose="020F0502020204030204"/>
                <a:ea typeface="+mn-ea"/>
                <a:cs typeface="+mn-cs"/>
              </a:rPr>
              <a:t>0</a:t>
            </a:r>
            <a:r>
              <a:rPr kumimoji="0" lang="en-GB" sz="2000" i="0" u="none" strike="noStrike" kern="1200" cap="none" spc="-50" normalizeH="0" baseline="0" noProof="0" dirty="0">
                <a:ln>
                  <a:noFill/>
                </a:ln>
                <a:solidFill>
                  <a:schemeClr val="tx1"/>
                </a:solidFill>
                <a:effectLst/>
                <a:uLnTx/>
                <a:uFillTx/>
                <a:latin typeface="Calibri" panose="020F0502020204030204"/>
                <a:ea typeface="+mn-ea"/>
                <a:cs typeface="+mn-cs"/>
              </a:rPr>
              <a:t> new standards</a:t>
            </a:r>
          </a:p>
        </p:txBody>
      </p:sp>
      <p:pic>
        <p:nvPicPr>
          <p:cNvPr id="90" name="Picture 89">
            <a:hlinkClick r:id="rId10" action="ppaction://hlinksldjump"/>
            <a:extLst>
              <a:ext uri="{FF2B5EF4-FFF2-40B4-BE49-F238E27FC236}">
                <a16:creationId xmlns:a16="http://schemas.microsoft.com/office/drawing/2014/main" id="{3E035F52-7024-4DF8-8C4D-4B443B6457C0}"/>
              </a:ext>
            </a:extLst>
          </p:cNvPr>
          <p:cNvPicPr>
            <a:picLocks noChangeAspect="1"/>
          </p:cNvPicPr>
          <p:nvPr/>
        </p:nvPicPr>
        <p:blipFill>
          <a:blip r:embed="rId11"/>
          <a:stretch>
            <a:fillRect/>
          </a:stretch>
        </p:blipFill>
        <p:spPr>
          <a:xfrm>
            <a:off x="11290478" y="157163"/>
            <a:ext cx="755970" cy="755970"/>
          </a:xfrm>
          <a:prstGeom prst="rect">
            <a:avLst/>
          </a:prstGeom>
        </p:spPr>
      </p:pic>
      <p:sp>
        <p:nvSpPr>
          <p:cNvPr id="91" name="Title 1">
            <a:extLst>
              <a:ext uri="{FF2B5EF4-FFF2-40B4-BE49-F238E27FC236}">
                <a16:creationId xmlns:a16="http://schemas.microsoft.com/office/drawing/2014/main" id="{FB2997D5-BACD-4B7E-9B7C-9FFC0417D121}"/>
              </a:ext>
            </a:extLst>
          </p:cNvPr>
          <p:cNvSpPr txBox="1">
            <a:spLocks/>
          </p:cNvSpPr>
          <p:nvPr/>
        </p:nvSpPr>
        <p:spPr>
          <a:xfrm>
            <a:off x="4641173" y="557010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a:t>
            </a:r>
          </a:p>
        </p:txBody>
      </p:sp>
      <p:grpSp>
        <p:nvGrpSpPr>
          <p:cNvPr id="69" name="Group 68">
            <a:extLst>
              <a:ext uri="{FF2B5EF4-FFF2-40B4-BE49-F238E27FC236}">
                <a16:creationId xmlns:a16="http://schemas.microsoft.com/office/drawing/2014/main" id="{666F0FE7-0F65-4726-A0B5-A7251EA49FE0}"/>
              </a:ext>
            </a:extLst>
          </p:cNvPr>
          <p:cNvGrpSpPr/>
          <p:nvPr/>
        </p:nvGrpSpPr>
        <p:grpSpPr>
          <a:xfrm>
            <a:off x="9451729" y="4478216"/>
            <a:ext cx="1062000" cy="1062000"/>
            <a:chOff x="8664843" y="2661651"/>
            <a:chExt cx="1062000" cy="1062000"/>
          </a:xfrm>
        </p:grpSpPr>
        <p:sp>
          <p:nvSpPr>
            <p:cNvPr id="93" name="Rectangle: Rounded Corners 92">
              <a:extLst>
                <a:ext uri="{FF2B5EF4-FFF2-40B4-BE49-F238E27FC236}">
                  <a16:creationId xmlns:a16="http://schemas.microsoft.com/office/drawing/2014/main" id="{F299C73C-225A-4EF1-A91A-D2AFC77BD3F8}"/>
                </a:ext>
              </a:extLst>
            </p:cNvPr>
            <p:cNvSpPr/>
            <p:nvPr/>
          </p:nvSpPr>
          <p:spPr>
            <a:xfrm>
              <a:off x="8664843" y="2661651"/>
              <a:ext cx="1062000" cy="1062000"/>
            </a:xfrm>
            <a:prstGeom prst="roundRect">
              <a:avLst>
                <a:gd name="adj" fmla="val 50000"/>
              </a:avLst>
            </a:prstGeom>
            <a:solidFill>
              <a:srgbClr val="E56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1" name="Group 60">
              <a:extLst>
                <a:ext uri="{FF2B5EF4-FFF2-40B4-BE49-F238E27FC236}">
                  <a16:creationId xmlns:a16="http://schemas.microsoft.com/office/drawing/2014/main" id="{4BC4282B-1971-4A79-B556-FF0D5E4457FC}"/>
                </a:ext>
              </a:extLst>
            </p:cNvPr>
            <p:cNvGrpSpPr/>
            <p:nvPr/>
          </p:nvGrpSpPr>
          <p:grpSpPr>
            <a:xfrm>
              <a:off x="8810674" y="2850875"/>
              <a:ext cx="770338" cy="683552"/>
              <a:chOff x="8809837" y="2800956"/>
              <a:chExt cx="770338" cy="683552"/>
            </a:xfrm>
          </p:grpSpPr>
          <p:cxnSp>
            <p:nvCxnSpPr>
              <p:cNvPr id="24" name="Straight Connector 23">
                <a:extLst>
                  <a:ext uri="{FF2B5EF4-FFF2-40B4-BE49-F238E27FC236}">
                    <a16:creationId xmlns:a16="http://schemas.microsoft.com/office/drawing/2014/main" id="{5B56F32E-F315-4428-BF87-9D878C44B834}"/>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7380CB3-8E23-43C2-8562-BFCB7474CE2E}"/>
                  </a:ext>
                </a:extLst>
              </p:cNvPr>
              <p:cNvGrpSpPr/>
              <p:nvPr/>
            </p:nvGrpSpPr>
            <p:grpSpPr>
              <a:xfrm>
                <a:off x="8809837" y="2923966"/>
                <a:ext cx="232402" cy="365830"/>
                <a:chOff x="8814599" y="2923966"/>
                <a:chExt cx="232402" cy="365830"/>
              </a:xfrm>
            </p:grpSpPr>
            <p:grpSp>
              <p:nvGrpSpPr>
                <p:cNvPr id="131" name="Group 130">
                  <a:extLst>
                    <a:ext uri="{FF2B5EF4-FFF2-40B4-BE49-F238E27FC236}">
                      <a16:creationId xmlns:a16="http://schemas.microsoft.com/office/drawing/2014/main" id="{46E15737-3BC9-49D2-9B92-20540E65BD2A}"/>
                    </a:ext>
                  </a:extLst>
                </p:cNvPr>
                <p:cNvGrpSpPr/>
                <p:nvPr/>
              </p:nvGrpSpPr>
              <p:grpSpPr>
                <a:xfrm>
                  <a:off x="8855715" y="2923966"/>
                  <a:ext cx="150171" cy="276225"/>
                  <a:chOff x="9384047" y="2929416"/>
                  <a:chExt cx="150171" cy="276225"/>
                </a:xfrm>
              </p:grpSpPr>
              <p:cxnSp>
                <p:nvCxnSpPr>
                  <p:cNvPr id="132" name="Straight Connector 131">
                    <a:extLst>
                      <a:ext uri="{FF2B5EF4-FFF2-40B4-BE49-F238E27FC236}">
                        <a16:creationId xmlns:a16="http://schemas.microsoft.com/office/drawing/2014/main" id="{1935C765-201C-4073-997B-78C99B8C9312}"/>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5D5A4C8-BB00-4EAF-B3B1-29DC244AA29D}"/>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3" name="Arc 32">
                  <a:extLst>
                    <a:ext uri="{FF2B5EF4-FFF2-40B4-BE49-F238E27FC236}">
                      <a16:creationId xmlns:a16="http://schemas.microsoft.com/office/drawing/2014/main" id="{3F9D0457-8A04-466E-B146-75D99B9C9139}"/>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E56542"/>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C04B1701-0903-4C21-8BD9-E6C62663D9D9}"/>
                  </a:ext>
                </a:extLst>
              </p:cNvPr>
              <p:cNvGrpSpPr/>
              <p:nvPr/>
            </p:nvGrpSpPr>
            <p:grpSpPr>
              <a:xfrm>
                <a:off x="9347773" y="2923966"/>
                <a:ext cx="232402" cy="365830"/>
                <a:chOff x="9347773" y="2923966"/>
                <a:chExt cx="232402" cy="365830"/>
              </a:xfrm>
            </p:grpSpPr>
            <p:grpSp>
              <p:nvGrpSpPr>
                <p:cNvPr id="29" name="Group 28">
                  <a:extLst>
                    <a:ext uri="{FF2B5EF4-FFF2-40B4-BE49-F238E27FC236}">
                      <a16:creationId xmlns:a16="http://schemas.microsoft.com/office/drawing/2014/main" id="{F81E866A-B8E7-4A90-8E73-170D0EADE380}"/>
                    </a:ext>
                  </a:extLst>
                </p:cNvPr>
                <p:cNvGrpSpPr/>
                <p:nvPr/>
              </p:nvGrpSpPr>
              <p:grpSpPr>
                <a:xfrm>
                  <a:off x="9388889" y="2923966"/>
                  <a:ext cx="150171" cy="276225"/>
                  <a:chOff x="9384047" y="2929416"/>
                  <a:chExt cx="150171" cy="276225"/>
                </a:xfrm>
              </p:grpSpPr>
              <p:cxnSp>
                <p:nvCxnSpPr>
                  <p:cNvPr id="129" name="Straight Connector 128">
                    <a:extLst>
                      <a:ext uri="{FF2B5EF4-FFF2-40B4-BE49-F238E27FC236}">
                        <a16:creationId xmlns:a16="http://schemas.microsoft.com/office/drawing/2014/main" id="{44BFBD03-BB8C-434B-82DD-34C12BB5298C}"/>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5EA0546-5196-4CB2-98C1-CD290E14ADFC}"/>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34" name="Arc 32">
                  <a:extLst>
                    <a:ext uri="{FF2B5EF4-FFF2-40B4-BE49-F238E27FC236}">
                      <a16:creationId xmlns:a16="http://schemas.microsoft.com/office/drawing/2014/main" id="{946794B6-8FAC-4D11-B9E9-E97C13F7FF7E}"/>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E56542"/>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F22AC88E-EEAA-4EC3-8B46-74DEC1F9516E}"/>
                  </a:ext>
                </a:extLst>
              </p:cNvPr>
              <p:cNvGrpSpPr/>
              <p:nvPr/>
            </p:nvGrpSpPr>
            <p:grpSpPr>
              <a:xfrm>
                <a:off x="9093425" y="2800956"/>
                <a:ext cx="213408" cy="662005"/>
                <a:chOff x="9093425" y="2800956"/>
                <a:chExt cx="213408" cy="662005"/>
              </a:xfrm>
            </p:grpSpPr>
            <p:grpSp>
              <p:nvGrpSpPr>
                <p:cNvPr id="39" name="Group 38">
                  <a:extLst>
                    <a:ext uri="{FF2B5EF4-FFF2-40B4-BE49-F238E27FC236}">
                      <a16:creationId xmlns:a16="http://schemas.microsoft.com/office/drawing/2014/main" id="{5FC86093-61CB-491D-819B-7F055F26E649}"/>
                    </a:ext>
                  </a:extLst>
                </p:cNvPr>
                <p:cNvGrpSpPr/>
                <p:nvPr/>
              </p:nvGrpSpPr>
              <p:grpSpPr>
                <a:xfrm>
                  <a:off x="9093425" y="2800956"/>
                  <a:ext cx="213408" cy="662005"/>
                  <a:chOff x="9093425" y="2800956"/>
                  <a:chExt cx="213408" cy="662005"/>
                </a:xfrm>
              </p:grpSpPr>
              <p:cxnSp>
                <p:nvCxnSpPr>
                  <p:cNvPr id="128" name="Straight Connector 127">
                    <a:extLst>
                      <a:ext uri="{FF2B5EF4-FFF2-40B4-BE49-F238E27FC236}">
                        <a16:creationId xmlns:a16="http://schemas.microsoft.com/office/drawing/2014/main" id="{15BBE93C-7B0C-4A5C-ACC7-4685CB7CF4A3}"/>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EA12535-F8FD-44E9-A08A-195227A2C4F2}"/>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31" name="Oval 30">
                  <a:extLst>
                    <a:ext uri="{FF2B5EF4-FFF2-40B4-BE49-F238E27FC236}">
                      <a16:creationId xmlns:a16="http://schemas.microsoft.com/office/drawing/2014/main" id="{4A290393-E204-4DD2-804F-51D6A7C62006}"/>
                    </a:ext>
                  </a:extLst>
                </p:cNvPr>
                <p:cNvSpPr/>
                <p:nvPr/>
              </p:nvSpPr>
              <p:spPr>
                <a:xfrm>
                  <a:off x="9149894" y="2859450"/>
                  <a:ext cx="100471" cy="104694"/>
                </a:xfrm>
                <a:prstGeom prst="ellipse">
                  <a:avLst/>
                </a:prstGeom>
                <a:solidFill>
                  <a:srgbClr val="E565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36" name="Straight Connector 135">
                <a:extLst>
                  <a:ext uri="{FF2B5EF4-FFF2-40B4-BE49-F238E27FC236}">
                    <a16:creationId xmlns:a16="http://schemas.microsoft.com/office/drawing/2014/main" id="{F9D6BF90-55DA-4A55-BD8E-FF8574F09754}"/>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63" name="Title 1">
            <a:extLst>
              <a:ext uri="{FF2B5EF4-FFF2-40B4-BE49-F238E27FC236}">
                <a16:creationId xmlns:a16="http://schemas.microsoft.com/office/drawing/2014/main" id="{71F23D2A-BDD8-490C-A3CF-96D5D264E8AB}"/>
              </a:ext>
            </a:extLst>
          </p:cNvPr>
          <p:cNvSpPr txBox="1">
            <a:spLocks/>
          </p:cNvSpPr>
          <p:nvPr/>
        </p:nvSpPr>
        <p:spPr>
          <a:xfrm>
            <a:off x="22285" y="5570109"/>
            <a:ext cx="2818884" cy="95515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b="1" spc="-50" dirty="0">
                <a:solidFill>
                  <a:srgbClr val="C00000"/>
                </a:solidFill>
                <a:latin typeface="Calibri" panose="020F0502020204030204"/>
              </a:rPr>
              <a:t>1 revised standard and updates to Rule Book Modules and Handbooks</a:t>
            </a:r>
          </a:p>
        </p:txBody>
      </p:sp>
      <p:sp>
        <p:nvSpPr>
          <p:cNvPr id="60" name="Oval 59">
            <a:hlinkClick r:id="rId12" action="ppaction://hlinksldjump" highlightClick="1"/>
            <a:extLst>
              <a:ext uri="{FF2B5EF4-FFF2-40B4-BE49-F238E27FC236}">
                <a16:creationId xmlns:a16="http://schemas.microsoft.com/office/drawing/2014/main" id="{D29CC999-4DBC-4AEB-8EA4-9B687548D432}"/>
              </a:ext>
            </a:extLst>
          </p:cNvPr>
          <p:cNvSpPr/>
          <p:nvPr/>
        </p:nvSpPr>
        <p:spPr>
          <a:xfrm>
            <a:off x="9442729" y="2673517"/>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highlight>
                <a:srgbClr val="FF0000"/>
              </a:highlight>
              <a:uLnTx/>
              <a:uFillTx/>
              <a:latin typeface="Calibri" panose="020F0502020204030204"/>
              <a:ea typeface="+mn-ea"/>
              <a:cs typeface="+mn-cs"/>
            </a:endParaRPr>
          </a:p>
        </p:txBody>
      </p:sp>
      <p:sp>
        <p:nvSpPr>
          <p:cNvPr id="72" name="Title 1">
            <a:extLst>
              <a:ext uri="{FF2B5EF4-FFF2-40B4-BE49-F238E27FC236}">
                <a16:creationId xmlns:a16="http://schemas.microsoft.com/office/drawing/2014/main" id="{22A9E43F-7060-4A3E-93FE-E6612D7A3BF4}"/>
              </a:ext>
            </a:extLst>
          </p:cNvPr>
          <p:cNvSpPr txBox="1">
            <a:spLocks/>
          </p:cNvSpPr>
          <p:nvPr/>
        </p:nvSpPr>
        <p:spPr>
          <a:xfrm>
            <a:off x="8745902" y="1999099"/>
            <a:ext cx="2476478" cy="60421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i="0" u="none" strike="noStrike" kern="1200" cap="none" spc="-50" normalizeH="0" baseline="0" noProof="0" dirty="0">
                <a:ln>
                  <a:noFill/>
                </a:ln>
                <a:solidFill>
                  <a:schemeClr val="tx1"/>
                </a:solidFill>
                <a:effectLst/>
                <a:uLnTx/>
                <a:uFillTx/>
                <a:latin typeface="Calibri" panose="020F0502020204030204"/>
                <a:ea typeface="+mj-ea"/>
                <a:cs typeface="+mj-cs"/>
              </a:rPr>
              <a:t>0 new standards </a:t>
            </a:r>
          </a:p>
        </p:txBody>
      </p:sp>
      <p:sp>
        <p:nvSpPr>
          <p:cNvPr id="62" name="Oval 61">
            <a:hlinkClick r:id="rId13" action="ppaction://hlinksldjump" highlightClick="1"/>
            <a:extLst>
              <a:ext uri="{FF2B5EF4-FFF2-40B4-BE49-F238E27FC236}">
                <a16:creationId xmlns:a16="http://schemas.microsoft.com/office/drawing/2014/main" id="{8765D7BD-8F08-497E-8E5F-A8EC8B4EACBD}"/>
              </a:ext>
            </a:extLst>
          </p:cNvPr>
          <p:cNvSpPr/>
          <p:nvPr/>
        </p:nvSpPr>
        <p:spPr>
          <a:xfrm>
            <a:off x="5347800" y="917170"/>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4" name="Oval 63">
            <a:hlinkClick r:id="rId14" action="ppaction://hlinksldjump" highlightClick="1"/>
            <a:extLst>
              <a:ext uri="{FF2B5EF4-FFF2-40B4-BE49-F238E27FC236}">
                <a16:creationId xmlns:a16="http://schemas.microsoft.com/office/drawing/2014/main" id="{676921C2-FF2B-40D8-82CE-83305912B493}"/>
              </a:ext>
            </a:extLst>
          </p:cNvPr>
          <p:cNvSpPr/>
          <p:nvPr/>
        </p:nvSpPr>
        <p:spPr>
          <a:xfrm>
            <a:off x="896084" y="4487826"/>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0" name="Picture 69">
            <a:hlinkClick r:id="" action="ppaction://hlinkshowjump?jump=endshow"/>
            <a:extLst>
              <a:ext uri="{FF2B5EF4-FFF2-40B4-BE49-F238E27FC236}">
                <a16:creationId xmlns:a16="http://schemas.microsoft.com/office/drawing/2014/main" id="{12E929D0-5418-4571-B52C-23A97D94BE5E}"/>
              </a:ext>
            </a:extLst>
          </p:cNvPr>
          <p:cNvPicPr>
            <a:picLocks noChangeAspect="1"/>
          </p:cNvPicPr>
          <p:nvPr/>
        </p:nvPicPr>
        <p:blipFill>
          <a:blip r:embed="rId15"/>
          <a:stretch>
            <a:fillRect/>
          </a:stretch>
        </p:blipFill>
        <p:spPr>
          <a:xfrm>
            <a:off x="11326448" y="6016808"/>
            <a:ext cx="720000" cy="692039"/>
          </a:xfrm>
          <a:prstGeom prst="rect">
            <a:avLst/>
          </a:prstGeom>
        </p:spPr>
      </p:pic>
      <p:sp>
        <p:nvSpPr>
          <p:cNvPr id="5" name="Rectangle: Rounded Corners 4">
            <a:hlinkClick r:id="" action="ppaction://noaction" highlightClick="1"/>
            <a:extLst>
              <a:ext uri="{FF2B5EF4-FFF2-40B4-BE49-F238E27FC236}">
                <a16:creationId xmlns:a16="http://schemas.microsoft.com/office/drawing/2014/main" id="{D8B01DD5-5E57-C8AD-83AD-A6C32AB4447D}"/>
              </a:ext>
            </a:extLst>
          </p:cNvPr>
          <p:cNvSpPr/>
          <p:nvPr/>
        </p:nvSpPr>
        <p:spPr>
          <a:xfrm>
            <a:off x="2402723" y="74350"/>
            <a:ext cx="7386554" cy="720000"/>
          </a:xfrm>
          <a:prstGeom prst="roundRect">
            <a:avLst>
              <a:gd name="adj" fmla="val 27679"/>
            </a:avLst>
          </a:prstGeom>
          <a:solidFill>
            <a:srgbClr val="A89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AAC2CEAB-FE16-FA4E-5E17-B6817E798CC4}"/>
              </a:ext>
            </a:extLst>
          </p:cNvPr>
          <p:cNvSpPr txBox="1">
            <a:spLocks/>
          </p:cNvSpPr>
          <p:nvPr/>
        </p:nvSpPr>
        <p:spPr>
          <a:xfrm>
            <a:off x="3087120" y="44467"/>
            <a:ext cx="601776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solidFill>
                  <a:prstClr val="white"/>
                </a:solidFill>
                <a:effectLst/>
                <a:uLnTx/>
                <a:uFillTx/>
                <a:latin typeface="Calibri" panose="020F0502020204030204"/>
                <a:ea typeface="+mj-ea"/>
                <a:cs typeface="+mj-cs"/>
              </a:rPr>
              <a:t>Changes in the September 2023 Standards Update  </a:t>
            </a:r>
          </a:p>
        </p:txBody>
      </p:sp>
      <p:sp>
        <p:nvSpPr>
          <p:cNvPr id="6" name="Oval 5">
            <a:hlinkClick r:id="rId16" action="ppaction://hlinksldjump" highlightClick="1"/>
            <a:extLst>
              <a:ext uri="{FF2B5EF4-FFF2-40B4-BE49-F238E27FC236}">
                <a16:creationId xmlns:a16="http://schemas.microsoft.com/office/drawing/2014/main" id="{5C1E1FBA-D9B3-3742-7493-F0BFA646419B}"/>
              </a:ext>
            </a:extLst>
          </p:cNvPr>
          <p:cNvSpPr/>
          <p:nvPr/>
        </p:nvSpPr>
        <p:spPr>
          <a:xfrm>
            <a:off x="912285" y="2654811"/>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hlinkClick r:id="rId13" action="ppaction://hlinksldjump" highlightClick="1"/>
            <a:extLst>
              <a:ext uri="{FF2B5EF4-FFF2-40B4-BE49-F238E27FC236}">
                <a16:creationId xmlns:a16="http://schemas.microsoft.com/office/drawing/2014/main" id="{5A2B1D8A-C8A7-1210-3D76-998FB318BC84}"/>
              </a:ext>
            </a:extLst>
          </p:cNvPr>
          <p:cNvSpPr/>
          <p:nvPr/>
        </p:nvSpPr>
        <p:spPr>
          <a:xfrm>
            <a:off x="5347343" y="916713"/>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hlinkClick r:id="rId17" action="ppaction://hlinksldjump" highlightClick="1"/>
            <a:extLst>
              <a:ext uri="{FF2B5EF4-FFF2-40B4-BE49-F238E27FC236}">
                <a16:creationId xmlns:a16="http://schemas.microsoft.com/office/drawing/2014/main" id="{7FAB8F66-096F-79E5-B9EE-CB5C7F9F72F0}"/>
              </a:ext>
            </a:extLst>
          </p:cNvPr>
          <p:cNvSpPr/>
          <p:nvPr/>
        </p:nvSpPr>
        <p:spPr>
          <a:xfrm>
            <a:off x="889321" y="915785"/>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hlinkClick r:id="rId18" action="ppaction://hlinksldjump" highlightClick="1"/>
            <a:extLst>
              <a:ext uri="{FF2B5EF4-FFF2-40B4-BE49-F238E27FC236}">
                <a16:creationId xmlns:a16="http://schemas.microsoft.com/office/drawing/2014/main" id="{C54A5596-DE59-29EE-49D4-CFA123D72721}"/>
              </a:ext>
            </a:extLst>
          </p:cNvPr>
          <p:cNvSpPr/>
          <p:nvPr/>
        </p:nvSpPr>
        <p:spPr>
          <a:xfrm>
            <a:off x="9433729" y="4452938"/>
            <a:ext cx="1080000" cy="10800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0000"/>
              </a:solidFill>
              <a:effectLst/>
              <a:highlight>
                <a:srgbClr val="FF0000"/>
              </a:highlight>
              <a:uLnTx/>
              <a:uFillTx/>
              <a:latin typeface="Calibri" panose="020F0502020204030204"/>
              <a:ea typeface="+mn-ea"/>
              <a:cs typeface="+mn-cs"/>
            </a:endParaRPr>
          </a:p>
        </p:txBody>
      </p:sp>
    </p:spTree>
    <p:extLst>
      <p:ext uri="{BB962C8B-B14F-4D97-AF65-F5344CB8AC3E}">
        <p14:creationId xmlns:p14="http://schemas.microsoft.com/office/powerpoint/2010/main" val="2436024685"/>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2000"/>
                                        <p:tgtEl>
                                          <p:spTgt spid="6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heel(1)">
                                      <p:cBhvr>
                                        <p:cTn id="10" dur="2000"/>
                                        <p:tgtEl>
                                          <p:spTgt spid="6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heel(1)">
                                      <p:cBhvr>
                                        <p:cTn id="13" dur="2000"/>
                                        <p:tgtEl>
                                          <p:spTgt spid="6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2000"/>
                                        <p:tgtEl>
                                          <p:spTgt spid="2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4" grpId="0" animBg="1"/>
      <p:bldP spid="6" grpId="0" animBg="1"/>
      <p:bldP spid="7" grpId="0" animBg="1"/>
      <p:bldP spid="20"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 action="ppaction://noaction"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The following Rule </a:t>
            </a:r>
            <a:r>
              <a:rPr lang="en-GB" dirty="0">
                <a:solidFill>
                  <a:srgbClr val="000000"/>
                </a:solidFill>
                <a:latin typeface="Calibri" panose="020F0502020204030204" pitchFamily="34" charset="0"/>
                <a:ea typeface="Calibri" panose="020F0502020204030204" pitchFamily="34" charset="0"/>
              </a:rPr>
              <a:t>B</a:t>
            </a:r>
            <a:r>
              <a:rPr lang="en-GB" sz="1800" dirty="0">
                <a:solidFill>
                  <a:srgbClr val="000000"/>
                </a:solidFill>
                <a:effectLst/>
                <a:latin typeface="Calibri" panose="020F0502020204030204" pitchFamily="34" charset="0"/>
                <a:ea typeface="Calibri" panose="020F0502020204030204" pitchFamily="34" charset="0"/>
              </a:rPr>
              <a:t>ook histories and briefing notes have been revised </a:t>
            </a: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6"/>
          <a:stretch>
            <a:fillRect/>
          </a:stretch>
        </p:blipFill>
        <p:spPr>
          <a:xfrm>
            <a:off x="89371" y="6016808"/>
            <a:ext cx="720000" cy="692039"/>
          </a:xfrm>
          <a:prstGeom prst="rect">
            <a:avLst/>
          </a:prstGeom>
        </p:spPr>
      </p:pic>
      <p:grpSp>
        <p:nvGrpSpPr>
          <p:cNvPr id="3" name="Group 2">
            <a:extLst>
              <a:ext uri="{FF2B5EF4-FFF2-40B4-BE49-F238E27FC236}">
                <a16:creationId xmlns:a16="http://schemas.microsoft.com/office/drawing/2014/main" id="{B5504CE2-3987-1BE7-2E15-080813EBF624}"/>
              </a:ext>
            </a:extLst>
          </p:cNvPr>
          <p:cNvGrpSpPr/>
          <p:nvPr/>
        </p:nvGrpSpPr>
        <p:grpSpPr>
          <a:xfrm>
            <a:off x="279057" y="1377452"/>
            <a:ext cx="720000" cy="756754"/>
            <a:chOff x="279057" y="1377452"/>
            <a:chExt cx="720000" cy="756754"/>
          </a:xfrm>
        </p:grpSpPr>
        <p:sp>
          <p:nvSpPr>
            <p:cNvPr id="6" name="Rectangle: Rounded Corners 5">
              <a:extLst>
                <a:ext uri="{FF2B5EF4-FFF2-40B4-BE49-F238E27FC236}">
                  <a16:creationId xmlns:a16="http://schemas.microsoft.com/office/drawing/2014/main" id="{42628C30-59C4-AF18-7450-55149946F563}"/>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E3AF680-5047-19D6-4C54-DA8BC2CC0945}"/>
                </a:ext>
              </a:extLst>
            </p:cNvPr>
            <p:cNvPicPr>
              <a:picLocks noChangeAspect="1"/>
            </p:cNvPicPr>
            <p:nvPr/>
          </p:nvPicPr>
          <p:blipFill>
            <a:blip r:embed="rId7"/>
            <a:stretch>
              <a:fillRect/>
            </a:stretch>
          </p:blipFill>
          <p:spPr>
            <a:xfrm>
              <a:off x="344173" y="1377452"/>
              <a:ext cx="629587" cy="587962"/>
            </a:xfrm>
            <a:prstGeom prst="rect">
              <a:avLst/>
            </a:prstGeom>
          </p:spPr>
        </p:pic>
        <p:sp>
          <p:nvSpPr>
            <p:cNvPr id="9" name="TextBox 8">
              <a:extLst>
                <a:ext uri="{FF2B5EF4-FFF2-40B4-BE49-F238E27FC236}">
                  <a16:creationId xmlns:a16="http://schemas.microsoft.com/office/drawing/2014/main" id="{A96F9D77-9FA3-755D-3CCF-19A74D48A7CF}"/>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7F86ACF7-3770-C4F6-27E4-69158DB42DAD}"/>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75D4D6CF-3361-A5F8-D3CC-D430C4B3357A}"/>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5E7C678-AE59-037A-C3C5-0EBC1E32C9D7}"/>
                </a:ext>
              </a:extLst>
            </p:cNvPr>
            <p:cNvPicPr>
              <a:picLocks noChangeAspect="1"/>
            </p:cNvPicPr>
            <p:nvPr/>
          </p:nvPicPr>
          <p:blipFill>
            <a:blip r:embed="rId8"/>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DC610C19-3C5B-747C-26F1-CA8069D81D4F}"/>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5" name="Group 14">
            <a:extLst>
              <a:ext uri="{FF2B5EF4-FFF2-40B4-BE49-F238E27FC236}">
                <a16:creationId xmlns:a16="http://schemas.microsoft.com/office/drawing/2014/main" id="{D627AC4D-4F55-0C23-6FD6-7D1161D65454}"/>
              </a:ext>
            </a:extLst>
          </p:cNvPr>
          <p:cNvGrpSpPr/>
          <p:nvPr/>
        </p:nvGrpSpPr>
        <p:grpSpPr>
          <a:xfrm>
            <a:off x="279982" y="2978559"/>
            <a:ext cx="736531" cy="728660"/>
            <a:chOff x="260945" y="3762574"/>
            <a:chExt cx="736531" cy="728660"/>
          </a:xfrm>
        </p:grpSpPr>
        <p:grpSp>
          <p:nvGrpSpPr>
            <p:cNvPr id="16" name="Group 15">
              <a:extLst>
                <a:ext uri="{FF2B5EF4-FFF2-40B4-BE49-F238E27FC236}">
                  <a16:creationId xmlns:a16="http://schemas.microsoft.com/office/drawing/2014/main" id="{F3034221-AFE3-A2E8-88A2-FD04BD2739F3}"/>
                </a:ext>
              </a:extLst>
            </p:cNvPr>
            <p:cNvGrpSpPr/>
            <p:nvPr/>
          </p:nvGrpSpPr>
          <p:grpSpPr>
            <a:xfrm>
              <a:off x="260945" y="3771234"/>
              <a:ext cx="736531" cy="720000"/>
              <a:chOff x="262400" y="2964625"/>
              <a:chExt cx="736531" cy="720000"/>
            </a:xfrm>
          </p:grpSpPr>
          <p:sp>
            <p:nvSpPr>
              <p:cNvPr id="18" name="Rectangle: Rounded Corners 17">
                <a:extLst>
                  <a:ext uri="{FF2B5EF4-FFF2-40B4-BE49-F238E27FC236}">
                    <a16:creationId xmlns:a16="http://schemas.microsoft.com/office/drawing/2014/main" id="{679C2454-0FAB-0991-D06D-BDA11AA01C56}"/>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0E6F8C67-A33D-6143-09E2-33A98ABA8153}"/>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7" name="Graphic 16" descr="Handshake outline">
              <a:extLst>
                <a:ext uri="{FF2B5EF4-FFF2-40B4-BE49-F238E27FC236}">
                  <a16:creationId xmlns:a16="http://schemas.microsoft.com/office/drawing/2014/main" id="{1815A8EC-F3A4-E484-1926-8377ACB0C7B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sp>
        <p:nvSpPr>
          <p:cNvPr id="21" name="Rectangle: Rounded Corners 20">
            <a:hlinkClick r:id="rId11"/>
            <a:extLst>
              <a:ext uri="{FF2B5EF4-FFF2-40B4-BE49-F238E27FC236}">
                <a16:creationId xmlns:a16="http://schemas.microsoft.com/office/drawing/2014/main" id="{859A16D3-73F7-5D0D-8E9B-79CA29B57BBD}"/>
              </a:ext>
            </a:extLst>
          </p:cNvPr>
          <p:cNvSpPr/>
          <p:nvPr/>
        </p:nvSpPr>
        <p:spPr>
          <a:xfrm>
            <a:off x="1072160" y="1431948"/>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R="0" lvl="0" defTabSz="914400" rtl="0" eaLnBrk="1" fontAlgn="auto" latinLnBrk="0" hangingPunct="1">
              <a:spcBef>
                <a:spcPts val="0"/>
              </a:spcBef>
              <a:spcAft>
                <a:spcPts val="0"/>
              </a:spcAft>
              <a:buClrTx/>
              <a:buSzTx/>
              <a:buFontTx/>
              <a:buNone/>
              <a:tabLst/>
              <a:defRPr/>
            </a:pPr>
            <a:r>
              <a:rPr kumimoji="0" lang="en-GB" i="0" u="none" strike="noStrike" kern="1200" cap="none" spc="-30" normalizeH="0" noProof="0" dirty="0">
                <a:ln>
                  <a:noFill/>
                </a:ln>
                <a:solidFill>
                  <a:prstClr val="black"/>
                </a:solidFill>
                <a:effectLst/>
                <a:uLnTx/>
                <a:uFillTx/>
                <a:ea typeface="+mn-ea"/>
                <a:cs typeface="+mn-cs"/>
              </a:rPr>
              <a:t>GERT8001 Issue 79 </a:t>
            </a:r>
            <a:r>
              <a:rPr lang="en-GB" sz="1800" dirty="0">
                <a:solidFill>
                  <a:srgbClr val="000000"/>
                </a:solidFill>
                <a:effectLst/>
                <a:latin typeface="Calibri" panose="020F0502020204030204" pitchFamily="34" charset="0"/>
                <a:ea typeface="Calibri" panose="020F0502020204030204" pitchFamily="34" charset="0"/>
              </a:rPr>
              <a:t>–</a:t>
            </a:r>
            <a:r>
              <a:rPr kumimoji="0" lang="en-GB" i="0" u="none" strike="noStrike" kern="1200" cap="none" spc="-30" normalizeH="0" noProof="0" dirty="0">
                <a:ln>
                  <a:noFill/>
                </a:ln>
                <a:solidFill>
                  <a:prstClr val="black"/>
                </a:solidFill>
                <a:effectLst/>
                <a:uLnTx/>
                <a:uFillTx/>
                <a:ea typeface="+mn-ea"/>
                <a:cs typeface="+mn-cs"/>
              </a:rPr>
              <a:t> Changes to National Operations Publications for September 2023</a:t>
            </a:r>
          </a:p>
        </p:txBody>
      </p:sp>
      <p:sp>
        <p:nvSpPr>
          <p:cNvPr id="24" name="Rectangle: Rounded Corners 23">
            <a:hlinkClick r:id="rId12"/>
            <a:extLst>
              <a:ext uri="{FF2B5EF4-FFF2-40B4-BE49-F238E27FC236}">
                <a16:creationId xmlns:a16="http://schemas.microsoft.com/office/drawing/2014/main" id="{F248220F-60B8-0A3C-F927-9015E7C17485}"/>
              </a:ext>
            </a:extLst>
          </p:cNvPr>
          <p:cNvSpPr/>
          <p:nvPr/>
        </p:nvSpPr>
        <p:spPr>
          <a:xfrm>
            <a:off x="1072160" y="3092766"/>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R="0" lvl="0" defTabSz="914400" rtl="0" eaLnBrk="1" fontAlgn="auto" latinLnBrk="0" hangingPunct="1">
              <a:spcBef>
                <a:spcPts val="0"/>
              </a:spcBef>
              <a:spcAft>
                <a:spcPts val="0"/>
              </a:spcAft>
              <a:buClrTx/>
              <a:buSzTx/>
              <a:buFontTx/>
              <a:buNone/>
              <a:tabLst/>
              <a:defRPr/>
            </a:pPr>
            <a:r>
              <a:rPr kumimoji="0" lang="en-GB" i="0" u="none" strike="noStrike" kern="1200" cap="none" spc="-30" normalizeH="0" noProof="0" dirty="0">
                <a:ln>
                  <a:noFill/>
                </a:ln>
                <a:solidFill>
                  <a:prstClr val="black"/>
                </a:solidFill>
                <a:effectLst/>
                <a:uLnTx/>
                <a:uFillTx/>
                <a:ea typeface="+mn-ea"/>
                <a:cs typeface="+mn-cs"/>
              </a:rPr>
              <a:t>GERT8000 Issue 36 </a:t>
            </a:r>
            <a:r>
              <a:rPr lang="en-GB" sz="1800" dirty="0">
                <a:solidFill>
                  <a:srgbClr val="000000"/>
                </a:solidFill>
                <a:effectLst/>
                <a:latin typeface="Calibri" panose="020F0502020204030204" pitchFamily="34" charset="0"/>
                <a:ea typeface="Calibri" panose="020F0502020204030204" pitchFamily="34" charset="0"/>
              </a:rPr>
              <a:t>–</a:t>
            </a:r>
            <a:r>
              <a:rPr kumimoji="0" lang="en-GB" i="0" u="none" strike="noStrike" kern="1200" cap="none" spc="-30" normalizeH="0" noProof="0" dirty="0">
                <a:ln>
                  <a:noFill/>
                </a:ln>
                <a:solidFill>
                  <a:prstClr val="black"/>
                </a:solidFill>
                <a:effectLst/>
                <a:uLnTx/>
                <a:uFillTx/>
                <a:ea typeface="+mn-ea"/>
                <a:cs typeface="+mn-cs"/>
              </a:rPr>
              <a:t> Rule Book Module Issue History</a:t>
            </a:r>
          </a:p>
        </p:txBody>
      </p:sp>
      <p:sp>
        <p:nvSpPr>
          <p:cNvPr id="26" name="Rectangle: Rounded Corners 25">
            <a:hlinkClick r:id="rId13"/>
            <a:extLst>
              <a:ext uri="{FF2B5EF4-FFF2-40B4-BE49-F238E27FC236}">
                <a16:creationId xmlns:a16="http://schemas.microsoft.com/office/drawing/2014/main" id="{F325157F-D7F0-A4BE-6E0A-9320A4684DE2}"/>
              </a:ext>
            </a:extLst>
          </p:cNvPr>
          <p:cNvSpPr/>
          <p:nvPr/>
        </p:nvSpPr>
        <p:spPr>
          <a:xfrm>
            <a:off x="1072160" y="3923175"/>
            <a:ext cx="9847942"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R="0" lvl="0" defTabSz="914400" rtl="0" eaLnBrk="1" fontAlgn="auto" latinLnBrk="0" hangingPunct="1">
              <a:spcBef>
                <a:spcPts val="0"/>
              </a:spcBef>
              <a:spcAft>
                <a:spcPts val="0"/>
              </a:spcAft>
              <a:buClrTx/>
              <a:buSzTx/>
              <a:buFontTx/>
              <a:buNone/>
              <a:tabLst/>
              <a:defRPr/>
            </a:pPr>
            <a:r>
              <a:rPr kumimoji="0" lang="en-GB" i="0" u="none" strike="noStrike" kern="1200" cap="none" spc="-30" normalizeH="0" noProof="0" dirty="0">
                <a:ln>
                  <a:noFill/>
                </a:ln>
                <a:solidFill>
                  <a:prstClr val="black"/>
                </a:solidFill>
                <a:effectLst/>
                <a:uLnTx/>
                <a:uFillTx/>
                <a:ea typeface="+mn-ea"/>
                <a:cs typeface="+mn-cs"/>
              </a:rPr>
              <a:t>GERT8000 Issue HB Issue 17 </a:t>
            </a:r>
            <a:r>
              <a:rPr lang="en-GB" sz="1800" dirty="0">
                <a:solidFill>
                  <a:srgbClr val="000000"/>
                </a:solidFill>
                <a:effectLst/>
                <a:latin typeface="Calibri" panose="020F0502020204030204" pitchFamily="34" charset="0"/>
                <a:ea typeface="Calibri" panose="020F0502020204030204" pitchFamily="34" charset="0"/>
              </a:rPr>
              <a:t>–</a:t>
            </a:r>
            <a:r>
              <a:rPr kumimoji="0" lang="en-GB" i="0" u="none" strike="noStrike" kern="1200" cap="none" spc="-30" normalizeH="0" noProof="0" dirty="0">
                <a:ln>
                  <a:noFill/>
                </a:ln>
                <a:solidFill>
                  <a:prstClr val="black"/>
                </a:solidFill>
                <a:effectLst/>
                <a:uLnTx/>
                <a:uFillTx/>
                <a:ea typeface="+mn-ea"/>
                <a:cs typeface="+mn-cs"/>
              </a:rPr>
              <a:t> Rule Book Handbook Issue History</a:t>
            </a:r>
          </a:p>
        </p:txBody>
      </p:sp>
      <p:sp>
        <p:nvSpPr>
          <p:cNvPr id="29" name="Rectangle: Rounded Corners 28">
            <a:hlinkClick r:id="rId14"/>
            <a:extLst>
              <a:ext uri="{FF2B5EF4-FFF2-40B4-BE49-F238E27FC236}">
                <a16:creationId xmlns:a16="http://schemas.microsoft.com/office/drawing/2014/main" id="{9D3870DC-14CD-7933-660D-3DE842473A84}"/>
              </a:ext>
            </a:extLst>
          </p:cNvPr>
          <p:cNvSpPr/>
          <p:nvPr/>
        </p:nvSpPr>
        <p:spPr>
          <a:xfrm>
            <a:off x="1072160" y="2262357"/>
            <a:ext cx="9826040" cy="720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marR="0" lvl="0" defTabSz="914400" rtl="0" eaLnBrk="1" fontAlgn="auto" latinLnBrk="0" hangingPunct="1">
              <a:spcBef>
                <a:spcPts val="0"/>
              </a:spcBef>
              <a:spcAft>
                <a:spcPts val="0"/>
              </a:spcAft>
              <a:buClrTx/>
              <a:buSzTx/>
              <a:buFontTx/>
              <a:buNone/>
              <a:tabLst/>
              <a:defRPr/>
            </a:pPr>
            <a:r>
              <a:rPr kumimoji="0" lang="en-GB" i="0" u="none" strike="noStrike" kern="1200" cap="none" spc="-30" normalizeH="0" noProof="0" dirty="0">
                <a:ln>
                  <a:noFill/>
                </a:ln>
                <a:solidFill>
                  <a:prstClr val="black"/>
                </a:solidFill>
                <a:effectLst/>
                <a:uLnTx/>
                <a:uFillTx/>
                <a:ea typeface="+mn-ea"/>
                <a:cs typeface="+mn-cs"/>
              </a:rPr>
              <a:t>GERT8000-RBBL Issue 39 </a:t>
            </a:r>
            <a:r>
              <a:rPr lang="en-GB" sz="1800" dirty="0">
                <a:solidFill>
                  <a:srgbClr val="000000"/>
                </a:solidFill>
                <a:effectLst/>
                <a:latin typeface="Calibri" panose="020F0502020204030204" pitchFamily="34" charset="0"/>
                <a:ea typeface="Calibri" panose="020F0502020204030204" pitchFamily="34" charset="0"/>
              </a:rPr>
              <a:t>–</a:t>
            </a:r>
            <a:r>
              <a:rPr kumimoji="0" lang="en-GB" i="0" u="none" strike="noStrike" kern="1200" cap="none" spc="-30" normalizeH="0" noProof="0" dirty="0">
                <a:ln>
                  <a:noFill/>
                </a:ln>
                <a:solidFill>
                  <a:prstClr val="black"/>
                </a:solidFill>
                <a:effectLst/>
                <a:uLnTx/>
                <a:uFillTx/>
                <a:ea typeface="+mn-ea"/>
                <a:cs typeface="+mn-cs"/>
              </a:rPr>
              <a:t> Rule Book Briefing Leaflet</a:t>
            </a:r>
          </a:p>
        </p:txBody>
      </p:sp>
      <p:pic>
        <p:nvPicPr>
          <p:cNvPr id="22" name="Picture 21">
            <a:hlinkClick r:id="rId11"/>
            <a:extLst>
              <a:ext uri="{FF2B5EF4-FFF2-40B4-BE49-F238E27FC236}">
                <a16:creationId xmlns:a16="http://schemas.microsoft.com/office/drawing/2014/main" id="{28BF2077-600C-4323-B7B7-25758286D64D}"/>
              </a:ext>
            </a:extLst>
          </p:cNvPr>
          <p:cNvPicPr>
            <a:picLocks noChangeAspect="1"/>
          </p:cNvPicPr>
          <p:nvPr/>
        </p:nvPicPr>
        <p:blipFill>
          <a:blip r:embed="rId15"/>
          <a:stretch>
            <a:fillRect/>
          </a:stretch>
        </p:blipFill>
        <p:spPr>
          <a:xfrm>
            <a:off x="10395930" y="1420933"/>
            <a:ext cx="755970" cy="755970"/>
          </a:xfrm>
          <a:prstGeom prst="rect">
            <a:avLst/>
          </a:prstGeom>
        </p:spPr>
      </p:pic>
      <p:pic>
        <p:nvPicPr>
          <p:cNvPr id="31" name="Picture 30">
            <a:hlinkClick r:id="rId16"/>
            <a:extLst>
              <a:ext uri="{FF2B5EF4-FFF2-40B4-BE49-F238E27FC236}">
                <a16:creationId xmlns:a16="http://schemas.microsoft.com/office/drawing/2014/main" id="{0B54E3AF-1F76-276C-BC17-652C09C934FB}"/>
              </a:ext>
            </a:extLst>
          </p:cNvPr>
          <p:cNvPicPr>
            <a:picLocks noChangeAspect="1"/>
          </p:cNvPicPr>
          <p:nvPr/>
        </p:nvPicPr>
        <p:blipFill>
          <a:blip r:embed="rId15"/>
          <a:stretch>
            <a:fillRect/>
          </a:stretch>
        </p:blipFill>
        <p:spPr>
          <a:xfrm>
            <a:off x="10390694" y="2239462"/>
            <a:ext cx="755970" cy="755970"/>
          </a:xfrm>
          <a:prstGeom prst="rect">
            <a:avLst/>
          </a:prstGeom>
        </p:spPr>
      </p:pic>
      <p:pic>
        <p:nvPicPr>
          <p:cNvPr id="32" name="Picture 31">
            <a:hlinkClick r:id="rId17"/>
            <a:extLst>
              <a:ext uri="{FF2B5EF4-FFF2-40B4-BE49-F238E27FC236}">
                <a16:creationId xmlns:a16="http://schemas.microsoft.com/office/drawing/2014/main" id="{C32A7C2A-365F-8F0B-3BBF-7C9280815F19}"/>
              </a:ext>
            </a:extLst>
          </p:cNvPr>
          <p:cNvPicPr>
            <a:picLocks noChangeAspect="1"/>
          </p:cNvPicPr>
          <p:nvPr/>
        </p:nvPicPr>
        <p:blipFill>
          <a:blip r:embed="rId15"/>
          <a:stretch>
            <a:fillRect/>
          </a:stretch>
        </p:blipFill>
        <p:spPr>
          <a:xfrm>
            <a:off x="10390694" y="3092766"/>
            <a:ext cx="755970" cy="755970"/>
          </a:xfrm>
          <a:prstGeom prst="rect">
            <a:avLst/>
          </a:prstGeom>
        </p:spPr>
      </p:pic>
      <p:pic>
        <p:nvPicPr>
          <p:cNvPr id="33" name="Picture 32">
            <a:hlinkClick r:id="rId18"/>
            <a:extLst>
              <a:ext uri="{FF2B5EF4-FFF2-40B4-BE49-F238E27FC236}">
                <a16:creationId xmlns:a16="http://schemas.microsoft.com/office/drawing/2014/main" id="{498D76C6-B636-139A-2AAE-E102179E70AB}"/>
              </a:ext>
            </a:extLst>
          </p:cNvPr>
          <p:cNvPicPr>
            <a:picLocks noChangeAspect="1"/>
          </p:cNvPicPr>
          <p:nvPr/>
        </p:nvPicPr>
        <p:blipFill>
          <a:blip r:embed="rId15"/>
          <a:stretch>
            <a:fillRect/>
          </a:stretch>
        </p:blipFill>
        <p:spPr>
          <a:xfrm>
            <a:off x="10390694" y="3905190"/>
            <a:ext cx="755970" cy="755970"/>
          </a:xfrm>
          <a:prstGeom prst="rect">
            <a:avLst/>
          </a:prstGeom>
        </p:spPr>
      </p:pic>
    </p:spTree>
    <p:extLst>
      <p:ext uri="{BB962C8B-B14F-4D97-AF65-F5344CB8AC3E}">
        <p14:creationId xmlns:p14="http://schemas.microsoft.com/office/powerpoint/2010/main" val="1533905001"/>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143FAB-9A37-D6D9-C68B-A350744A12CD}"/>
              </a:ext>
            </a:extLst>
          </p:cNvPr>
          <p:cNvPicPr>
            <a:picLocks noChangeAspect="1"/>
          </p:cNvPicPr>
          <p:nvPr/>
        </p:nvPicPr>
        <p:blipFill>
          <a:blip r:embed="rId3"/>
          <a:stretch>
            <a:fillRect/>
          </a:stretch>
        </p:blipFill>
        <p:spPr>
          <a:xfrm>
            <a:off x="273407" y="554010"/>
            <a:ext cx="724070" cy="720000"/>
          </a:xfrm>
          <a:prstGeom prst="rect">
            <a:avLst/>
          </a:prstGeom>
        </p:spPr>
      </p:pic>
      <p:sp>
        <p:nvSpPr>
          <p:cNvPr id="96" name="Rectangle: Rounded Corners 95">
            <a:hlinkClick r:id="rId4" action="ppaction://hlinksldjump" highlightClick="1"/>
            <a:extLst>
              <a:ext uri="{FF2B5EF4-FFF2-40B4-BE49-F238E27FC236}">
                <a16:creationId xmlns:a16="http://schemas.microsoft.com/office/drawing/2014/main" id="{CD7569DD-3719-4B53-91BD-09854E05A764}"/>
              </a:ext>
            </a:extLst>
          </p:cNvPr>
          <p:cNvSpPr/>
          <p:nvPr/>
        </p:nvSpPr>
        <p:spPr>
          <a:xfrm>
            <a:off x="1073188" y="554010"/>
            <a:ext cx="10065867" cy="720000"/>
          </a:xfrm>
          <a:prstGeom prst="roundRect">
            <a:avLst>
              <a:gd name="adj" fmla="val 30718"/>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pc="-70" dirty="0">
                <a:solidFill>
                  <a:prstClr val="white"/>
                </a:solidFill>
                <a:latin typeface="Calibri" panose="020F0502020204030204"/>
              </a:rPr>
              <a:t>Two </a:t>
            </a:r>
            <a:r>
              <a:rPr kumimoji="0" lang="en-GB" sz="1800" b="0" i="0" u="none" strike="noStrike" kern="1200" cap="none" spc="-70" normalizeH="0" noProof="0" dirty="0">
                <a:ln>
                  <a:noFill/>
                </a:ln>
                <a:solidFill>
                  <a:prstClr val="white"/>
                </a:solidFill>
                <a:effectLst/>
                <a:uLnTx/>
                <a:uFillTx/>
                <a:latin typeface="Calibri" panose="020F0502020204030204"/>
                <a:ea typeface="+mn-ea"/>
                <a:cs typeface="+mn-cs"/>
              </a:rPr>
              <a:t>Control, Command, </a:t>
            </a:r>
            <a:r>
              <a:rPr lang="en-GB" spc="-70" dirty="0">
                <a:solidFill>
                  <a:prstClr val="white"/>
                </a:solidFill>
                <a:latin typeface="Calibri" panose="020F0502020204030204"/>
              </a:rPr>
              <a:t>and </a:t>
            </a:r>
            <a:r>
              <a:rPr kumimoji="0" lang="en-GB" sz="1800" b="0" i="0" u="none" strike="noStrike" kern="1200" cap="none" spc="-70" normalizeH="0" noProof="0" dirty="0">
                <a:ln>
                  <a:noFill/>
                </a:ln>
                <a:solidFill>
                  <a:prstClr val="white"/>
                </a:solidFill>
                <a:effectLst/>
                <a:uLnTx/>
                <a:uFillTx/>
                <a:latin typeface="Calibri" panose="020F0502020204030204"/>
                <a:ea typeface="+mn-ea"/>
                <a:cs typeface="+mn-cs"/>
              </a:rPr>
              <a:t>Signalling standards have been revised in the September 2023 Standards catalogue </a:t>
            </a:r>
          </a:p>
        </p:txBody>
      </p:sp>
      <p:pic>
        <p:nvPicPr>
          <p:cNvPr id="13" name="Picture 12">
            <a:hlinkClick r:id="rId5"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6"/>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80377A48-5B8D-41DF-9FAB-F558CB22C76B}"/>
              </a:ext>
            </a:extLst>
          </p:cNvPr>
          <p:cNvPicPr>
            <a:picLocks noChangeAspect="1"/>
          </p:cNvPicPr>
          <p:nvPr/>
        </p:nvPicPr>
        <p:blipFill>
          <a:blip r:embed="rId7"/>
          <a:stretch>
            <a:fillRect/>
          </a:stretch>
        </p:blipFill>
        <p:spPr>
          <a:xfrm>
            <a:off x="89371" y="6016808"/>
            <a:ext cx="720000" cy="692039"/>
          </a:xfrm>
          <a:prstGeom prst="rect">
            <a:avLst/>
          </a:prstGeom>
        </p:spPr>
      </p:pic>
      <p:sp>
        <p:nvSpPr>
          <p:cNvPr id="4" name="Rectangle: Rounded Corners 3">
            <a:hlinkClick r:id="rId8" action="ppaction://hlinksldjump" highlightClick="1"/>
            <a:extLst>
              <a:ext uri="{FF2B5EF4-FFF2-40B4-BE49-F238E27FC236}">
                <a16:creationId xmlns:a16="http://schemas.microsoft.com/office/drawing/2014/main" id="{29C893A5-B17F-5F5F-1CDC-25F927163029}"/>
              </a:ext>
            </a:extLst>
          </p:cNvPr>
          <p:cNvSpPr/>
          <p:nvPr/>
        </p:nvSpPr>
        <p:spPr>
          <a:xfrm>
            <a:off x="1116922" y="1466595"/>
            <a:ext cx="1002213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RIS-0707-CCS </a:t>
            </a:r>
            <a:r>
              <a:rPr lang="en-GB" dirty="0">
                <a:solidFill>
                  <a:srgbClr val="000000"/>
                </a:solidFill>
                <a:latin typeface="Calibri" panose="020F0502020204030204" pitchFamily="34" charset="0"/>
                <a:ea typeface="Calibri" panose="020F0502020204030204" pitchFamily="34" charset="0"/>
              </a:rPr>
              <a:t>Issue 2 </a:t>
            </a:r>
            <a:r>
              <a:rPr lang="en-GB" sz="1800" dirty="0">
                <a:solidFill>
                  <a:srgbClr val="000000"/>
                </a:solidFill>
                <a:effectLst/>
                <a:latin typeface="Calibri" panose="020F0502020204030204" pitchFamily="34" charset="0"/>
                <a:ea typeface="Calibri" panose="020F0502020204030204" pitchFamily="34" charset="0"/>
              </a:rPr>
              <a:t>–</a:t>
            </a:r>
            <a:r>
              <a:rPr lang="en-GB" dirty="0">
                <a:solidFill>
                  <a:srgbClr val="000000"/>
                </a:solidFill>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Management of Control Command and Signalling (CCS) Subsystem Failures, Faults and Defects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1BDBD936-624B-F561-FA36-D88B66BCDA7C}"/>
              </a:ext>
            </a:extLst>
          </p:cNvPr>
          <p:cNvSpPr txBox="1">
            <a:spLocks/>
          </p:cNvSpPr>
          <p:nvPr/>
        </p:nvSpPr>
        <p:spPr>
          <a:xfrm>
            <a:off x="2212559" y="329176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p>
        </p:txBody>
      </p:sp>
      <p:pic>
        <p:nvPicPr>
          <p:cNvPr id="2" name="Picture 1">
            <a:hlinkClick r:id="rId8" action="ppaction://hlinksldjump"/>
            <a:extLst>
              <a:ext uri="{FF2B5EF4-FFF2-40B4-BE49-F238E27FC236}">
                <a16:creationId xmlns:a16="http://schemas.microsoft.com/office/drawing/2014/main" id="{56D9A3D9-D40E-4A52-C2BE-6FA3C948AF69}"/>
              </a:ext>
            </a:extLst>
          </p:cNvPr>
          <p:cNvPicPr>
            <a:picLocks noChangeAspect="1"/>
          </p:cNvPicPr>
          <p:nvPr/>
        </p:nvPicPr>
        <p:blipFill>
          <a:blip r:embed="rId9">
            <a:biLevel thresh="75000"/>
          </a:blip>
          <a:stretch>
            <a:fillRect/>
          </a:stretch>
        </p:blipFill>
        <p:spPr>
          <a:xfrm>
            <a:off x="10529832" y="1442886"/>
            <a:ext cx="755970" cy="755970"/>
          </a:xfrm>
          <a:prstGeom prst="rect">
            <a:avLst/>
          </a:prstGeom>
        </p:spPr>
      </p:pic>
      <p:sp>
        <p:nvSpPr>
          <p:cNvPr id="5" name="Rectangle: Rounded Corners 4">
            <a:hlinkClick r:id="rId10" action="ppaction://hlinksldjump" highlightClick="1"/>
            <a:extLst>
              <a:ext uri="{FF2B5EF4-FFF2-40B4-BE49-F238E27FC236}">
                <a16:creationId xmlns:a16="http://schemas.microsoft.com/office/drawing/2014/main" id="{55B0DF8D-2C32-D957-8AB4-705C417C8C21}"/>
              </a:ext>
            </a:extLst>
          </p:cNvPr>
          <p:cNvSpPr/>
          <p:nvPr/>
        </p:nvSpPr>
        <p:spPr>
          <a:xfrm>
            <a:off x="1132763" y="2379180"/>
            <a:ext cx="1002213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RIS-0703-CCS Issue </a:t>
            </a:r>
            <a:r>
              <a:rPr lang="en-GB" dirty="0">
                <a:solidFill>
                  <a:srgbClr val="000000"/>
                </a:solidFill>
                <a:latin typeface="Calibri" panose="020F0502020204030204" pitchFamily="34" charset="0"/>
                <a:ea typeface="Calibri" panose="020F0502020204030204" pitchFamily="34" charset="0"/>
              </a:rPr>
              <a:t>2 </a:t>
            </a:r>
            <a:r>
              <a:rPr lang="en-GB" sz="1800" dirty="0">
                <a:solidFill>
                  <a:srgbClr val="000000"/>
                </a:solidFill>
                <a:effectLst/>
                <a:latin typeface="Calibri" panose="020F0502020204030204" pitchFamily="34" charset="0"/>
                <a:ea typeface="Calibri" panose="020F0502020204030204" pitchFamily="34" charset="0"/>
              </a:rPr>
              <a:t>– Signalling layout and signalling aspect sequence requirements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hlinkClick r:id="rId10" action="ppaction://hlinksldjump"/>
            <a:extLst>
              <a:ext uri="{FF2B5EF4-FFF2-40B4-BE49-F238E27FC236}">
                <a16:creationId xmlns:a16="http://schemas.microsoft.com/office/drawing/2014/main" id="{B9693DEF-3FC1-C875-2AFD-2BEE0970A668}"/>
              </a:ext>
            </a:extLst>
          </p:cNvPr>
          <p:cNvPicPr>
            <a:picLocks noChangeAspect="1"/>
          </p:cNvPicPr>
          <p:nvPr/>
        </p:nvPicPr>
        <p:blipFill>
          <a:blip r:embed="rId9">
            <a:biLevel thresh="75000"/>
          </a:blip>
          <a:stretch>
            <a:fillRect/>
          </a:stretch>
        </p:blipFill>
        <p:spPr>
          <a:xfrm>
            <a:off x="10529832" y="2361195"/>
            <a:ext cx="755970" cy="755970"/>
          </a:xfrm>
          <a:prstGeom prst="rect">
            <a:avLst/>
          </a:prstGeom>
        </p:spPr>
      </p:pic>
    </p:spTree>
    <p:extLst>
      <p:ext uri="{BB962C8B-B14F-4D97-AF65-F5344CB8AC3E}">
        <p14:creationId xmlns:p14="http://schemas.microsoft.com/office/powerpoint/2010/main" val="37900861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2650" marR="0" lvl="0" indent="-21526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RIS-0707-CCS </a:t>
            </a:r>
            <a:r>
              <a:rPr lang="en-GB" dirty="0">
                <a:solidFill>
                  <a:srgbClr val="000000"/>
                </a:solidFill>
                <a:latin typeface="Calibri" panose="020F0502020204030204" pitchFamily="34" charset="0"/>
                <a:ea typeface="Calibri" panose="020F0502020204030204" pitchFamily="34" charset="0"/>
              </a:rPr>
              <a:t>Issue 2 </a:t>
            </a:r>
            <a:r>
              <a:rPr lang="en-GB" sz="1800" dirty="0">
                <a:solidFill>
                  <a:srgbClr val="000000"/>
                </a:solidFill>
                <a:effectLst/>
                <a:latin typeface="Calibri" panose="020F0502020204030204" pitchFamily="34" charset="0"/>
                <a:ea typeface="Calibri" panose="020F0502020204030204" pitchFamily="34" charset="0"/>
              </a:rPr>
              <a:t>–</a:t>
            </a:r>
            <a:r>
              <a:rPr lang="en-GB" dirty="0">
                <a:solidFill>
                  <a:srgbClr val="000000"/>
                </a:solidFill>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Management of Safety Related Control, Command and Signalling System Failures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015746"/>
          </a:xfrm>
          <a:prstGeom prst="roundRect">
            <a:avLst>
              <a:gd name="adj" fmla="val 4382"/>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spcAft>
                <a:spcPts val="600"/>
              </a:spcAft>
              <a:defRPr/>
            </a:pPr>
            <a:r>
              <a:rPr kumimoji="0" lang="en-GB" sz="1800" b="1" i="0" u="none" strike="noStrike" kern="1200" cap="none" spc="-50" normalizeH="0" baseline="0" noProof="0" dirty="0">
                <a:ln>
                  <a:noFill/>
                </a:ln>
                <a:solidFill>
                  <a:prstClr val="black"/>
                </a:solidFill>
                <a:effectLst/>
                <a:uLnTx/>
                <a:uFillTx/>
                <a:ea typeface="+mn-ea"/>
                <a:cs typeface="+mn-cs"/>
              </a:rPr>
              <a:t>Overview </a:t>
            </a:r>
            <a:r>
              <a:rPr lang="en-GB" sz="1800" b="1" dirty="0">
                <a:solidFill>
                  <a:srgbClr val="000000"/>
                </a:solidFill>
                <a:effectLst/>
                <a:latin typeface="Calibri" panose="020F0502020204030204" pitchFamily="34" charset="0"/>
                <a:ea typeface="Calibri" panose="020F0502020204030204" pitchFamily="34" charset="0"/>
              </a:rPr>
              <a:t>–</a:t>
            </a:r>
            <a:r>
              <a:rPr kumimoji="0" lang="en-GB" sz="1800" b="1" i="0" u="none" strike="noStrike" kern="1200" cap="none" spc="-50" normalizeH="0" baseline="0" noProof="0" dirty="0">
                <a:ln>
                  <a:noFill/>
                </a:ln>
                <a:solidFill>
                  <a:prstClr val="black"/>
                </a:solidFill>
                <a:effectLst/>
                <a:uLnTx/>
                <a:uFillTx/>
                <a:ea typeface="+mn-ea"/>
                <a:cs typeface="+mn-cs"/>
              </a:rPr>
              <a:t> </a:t>
            </a:r>
            <a:r>
              <a:rPr lang="en-GB" dirty="0">
                <a:solidFill>
                  <a:schemeClr val="tx1"/>
                </a:solidFill>
              </a:rPr>
              <a:t>RIS-0707-CCS has been updated and rewritten to set out: </a:t>
            </a:r>
          </a:p>
          <a:p>
            <a:pPr marL="176213" indent="-176213">
              <a:spcAft>
                <a:spcPts val="600"/>
              </a:spcAft>
              <a:defRPr/>
            </a:pPr>
            <a:r>
              <a:rPr lang="en-GB" dirty="0">
                <a:solidFill>
                  <a:schemeClr val="tx1"/>
                </a:solidFill>
              </a:rPr>
              <a:t>• The capability requirements for the proposed National CCS DRACAS, based on the RSSB Concept of Operations, in Part 3; </a:t>
            </a:r>
          </a:p>
          <a:p>
            <a:pPr marL="176213" indent="-176213">
              <a:spcAft>
                <a:spcPts val="600"/>
              </a:spcAft>
              <a:defRPr/>
            </a:pPr>
            <a:r>
              <a:rPr lang="en-GB" dirty="0">
                <a:solidFill>
                  <a:schemeClr val="tx1"/>
                </a:solidFill>
              </a:rPr>
              <a:t>• The process requirements for managing information and data about CCS subsystem failures, in Part 4; </a:t>
            </a:r>
          </a:p>
          <a:p>
            <a:pPr marL="176213" indent="-176213">
              <a:spcAft>
                <a:spcPts val="600"/>
              </a:spcAft>
              <a:defRPr/>
            </a:pPr>
            <a:r>
              <a:rPr lang="en-GB" dirty="0">
                <a:solidFill>
                  <a:schemeClr val="tx1"/>
                </a:solidFill>
              </a:rPr>
              <a:t>• The standardised risk classifications that apply to CCS subsystem failures, in Appendix A; </a:t>
            </a:r>
          </a:p>
          <a:p>
            <a:pPr marL="176213" indent="-176213">
              <a:spcAft>
                <a:spcPts val="600"/>
              </a:spcAft>
              <a:defRPr/>
            </a:pPr>
            <a:r>
              <a:rPr lang="en-GB" dirty="0">
                <a:solidFill>
                  <a:schemeClr val="tx1"/>
                </a:solidFill>
              </a:rPr>
              <a:t>• The rationale underpinning requirements; and </a:t>
            </a:r>
          </a:p>
          <a:p>
            <a:pPr marL="176213" indent="-176213">
              <a:spcAft>
                <a:spcPts val="600"/>
              </a:spcAft>
              <a:defRPr/>
            </a:pPr>
            <a:r>
              <a:rPr lang="en-GB" dirty="0">
                <a:solidFill>
                  <a:schemeClr val="tx1"/>
                </a:solidFill>
              </a:rPr>
              <a:t>• Guidance on managing CCS subsystem failures, faults and defects, in Parts 2, 3 and 4. </a:t>
            </a:r>
            <a:endParaRPr kumimoji="0" lang="en-GB" sz="1800" b="1" i="0" u="none" strike="noStrike" kern="1200" cap="none" spc="-50" normalizeH="0" baseline="0" noProof="0" dirty="0">
              <a:ln>
                <a:noFill/>
              </a:ln>
              <a:solidFill>
                <a:schemeClr val="tx1"/>
              </a:solidFill>
              <a:effectLst/>
              <a:uLnTx/>
              <a:uFillTx/>
              <a:ea typeface="+mn-ea"/>
              <a:cs typeface="+mn-cs"/>
            </a:endParaRPr>
          </a:p>
          <a:p>
            <a:pPr>
              <a:defRPr/>
            </a:pPr>
            <a:endParaRPr kumimoji="0" lang="en-GB" sz="800" b="1" i="0" u="none" strike="noStrike" kern="1200" cap="none" spc="-50" normalizeH="0" baseline="0" noProof="0" dirty="0">
              <a:ln>
                <a:noFill/>
              </a:ln>
              <a:solidFill>
                <a:prstClr val="black"/>
              </a:solidFill>
              <a:effectLst/>
              <a:uLnTx/>
              <a:uFillTx/>
              <a:ea typeface="+mn-ea"/>
              <a:cs typeface="+mn-cs"/>
            </a:endParaRPr>
          </a:p>
          <a:p>
            <a:pPr>
              <a:spcAft>
                <a:spcPts val="600"/>
              </a:spcAft>
              <a:defRPr/>
            </a:pPr>
            <a:r>
              <a:rPr kumimoji="0" lang="en-GB" sz="1800" b="1" i="0" u="none" strike="noStrike" kern="1200" cap="none" spc="-50" normalizeH="0" baseline="0" noProof="0" dirty="0">
                <a:ln>
                  <a:noFill/>
                </a:ln>
                <a:solidFill>
                  <a:prstClr val="black"/>
                </a:solidFill>
                <a:effectLst/>
                <a:uLnTx/>
                <a:uFillTx/>
                <a:ea typeface="+mn-ea"/>
                <a:cs typeface="+mn-cs"/>
              </a:rPr>
              <a:t>Benefits </a:t>
            </a:r>
            <a:r>
              <a:rPr kumimoji="0" lang="en-GB" sz="1800" b="1" i="0" u="none" strike="noStrike" kern="1200" cap="none" spc="-50" normalizeH="0" baseline="0" noProof="0" dirty="0">
                <a:ln>
                  <a:noFill/>
                </a:ln>
                <a:solidFill>
                  <a:schemeClr val="tx1"/>
                </a:solidFill>
                <a:effectLst/>
                <a:uLnTx/>
                <a:uFillTx/>
                <a:ea typeface="+mn-ea"/>
                <a:cs typeface="+mn-cs"/>
              </a:rPr>
              <a:t>– </a:t>
            </a:r>
            <a:r>
              <a:rPr lang="en-GB" dirty="0">
                <a:solidFill>
                  <a:schemeClr val="tx1"/>
                </a:solidFill>
              </a:rPr>
              <a:t>The capability provided by the National CCS DRACAS will enable improvements to reliability and safety of CCS subsystems that is estimated to realise £231M potential benefits over ten years and mitigate a predicted £351M disbenefit to the industry of ‘doing nothing’. The requirements and guidance aid projects implementing a DRACAS and support the longer-term realisation of a National CCS DRACAS. It is considered that the system model of the DRACAS process, a Concept of Operations and the proposed issue of the standard will support the realisation of 35% of potential benefits (~£80.8M). </a:t>
            </a:r>
          </a:p>
          <a:p>
            <a:pPr>
              <a:defRPr/>
            </a:pPr>
            <a:endParaRPr kumimoji="0" lang="en-GB" sz="800" b="1" i="0" u="none" strike="noStrike" kern="1200" cap="none" spc="-50" normalizeH="0" baseline="0" noProof="0" dirty="0">
              <a:ln>
                <a:noFill/>
              </a:ln>
              <a:solidFill>
                <a:schemeClr val="tx1"/>
              </a:solidFill>
              <a:effectLst/>
              <a:uLnTx/>
              <a:uFillTx/>
              <a:ea typeface="+mn-ea"/>
              <a:cs typeface="+mn-cs"/>
            </a:endParaRPr>
          </a:p>
          <a:p>
            <a:pPr>
              <a:spcAft>
                <a:spcPts val="600"/>
              </a:spcAft>
              <a:defRPr/>
            </a:pPr>
            <a:r>
              <a:rPr kumimoji="0" lang="en-GB" sz="1800" b="1" i="0" u="none" strike="noStrike" kern="1200" cap="none" spc="-50" normalizeH="0" baseline="0" noProof="0" dirty="0">
                <a:ln>
                  <a:noFill/>
                </a:ln>
                <a:solidFill>
                  <a:schemeClr val="tx1"/>
                </a:solidFill>
                <a:effectLst/>
                <a:uLnTx/>
                <a:uFillTx/>
                <a:ea typeface="+mn-ea"/>
                <a:cs typeface="+mn-cs"/>
              </a:rPr>
              <a:t>Audience –  </a:t>
            </a:r>
            <a:r>
              <a:rPr lang="en-GB" dirty="0">
                <a:solidFill>
                  <a:schemeClr val="tx1"/>
                </a:solidFill>
              </a:rPr>
              <a:t>Railway undertakings, infrastructure managers and organisations that manage any part of the CCS subsystem lifecycle, including CCS subsystem suppliers, owners, operators and maintainers.</a:t>
            </a:r>
            <a:endParaRPr kumimoji="0" lang="en-GB" sz="1800" i="0" u="none" strike="noStrike" kern="1200" cap="none" spc="-50" normalizeH="0" baseline="0" noProof="0" dirty="0">
              <a:ln>
                <a:noFill/>
              </a:ln>
              <a:solidFill>
                <a:schemeClr val="tx1"/>
              </a:solidFill>
              <a:effectLst/>
              <a:uLnTx/>
              <a:uFillTx/>
              <a:ea typeface="+mn-ea"/>
              <a:cs typeface="+mn-cs"/>
            </a:endParaRP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8"/>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6" name="Group 15">
            <a:extLst>
              <a:ext uri="{FF2B5EF4-FFF2-40B4-BE49-F238E27FC236}">
                <a16:creationId xmlns:a16="http://schemas.microsoft.com/office/drawing/2014/main" id="{140E4494-8297-F1B4-8FE2-9B789659D219}"/>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CC56CD30-E822-E2E4-30CF-583DF5682962}"/>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D9D4A7CA-4557-6351-CA33-F4F5E9FD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39301C-F977-8B62-3E34-CE16304A982F}"/>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AE50E934-121E-26AA-8617-CEDE274CC8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grpSp>
        <p:nvGrpSpPr>
          <p:cNvPr id="23" name="Group 22">
            <a:extLst>
              <a:ext uri="{FF2B5EF4-FFF2-40B4-BE49-F238E27FC236}">
                <a16:creationId xmlns:a16="http://schemas.microsoft.com/office/drawing/2014/main" id="{2F6CEA90-0FA3-330C-E84F-C75EBD54F602}"/>
              </a:ext>
            </a:extLst>
          </p:cNvPr>
          <p:cNvGrpSpPr/>
          <p:nvPr/>
        </p:nvGrpSpPr>
        <p:grpSpPr>
          <a:xfrm>
            <a:off x="269153" y="2188810"/>
            <a:ext cx="720000" cy="789749"/>
            <a:chOff x="296159" y="2222339"/>
            <a:chExt cx="720000" cy="789749"/>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1"/>
            <a:stretch>
              <a:fillRect/>
            </a:stretch>
          </p:blipFill>
          <p:spPr>
            <a:xfrm>
              <a:off x="341670" y="2231693"/>
              <a:ext cx="628978" cy="625753"/>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pic>
        <p:nvPicPr>
          <p:cNvPr id="43" name="Picture 42">
            <a:extLst>
              <a:ext uri="{FF2B5EF4-FFF2-40B4-BE49-F238E27FC236}">
                <a16:creationId xmlns:a16="http://schemas.microsoft.com/office/drawing/2014/main" id="{1E34D7A3-2C86-DB29-0077-D7BE72B6457A}"/>
              </a:ext>
            </a:extLst>
          </p:cNvPr>
          <p:cNvPicPr>
            <a:picLocks noChangeAspect="1"/>
          </p:cNvPicPr>
          <p:nvPr/>
        </p:nvPicPr>
        <p:blipFill>
          <a:blip r:embed="rId12"/>
          <a:stretch>
            <a:fillRect/>
          </a:stretch>
        </p:blipFill>
        <p:spPr>
          <a:xfrm>
            <a:off x="273407" y="554010"/>
            <a:ext cx="724070" cy="720000"/>
          </a:xfrm>
          <a:prstGeom prst="rect">
            <a:avLst/>
          </a:prstGeom>
        </p:spPr>
      </p:pic>
    </p:spTree>
    <p:extLst>
      <p:ext uri="{BB962C8B-B14F-4D97-AF65-F5344CB8AC3E}">
        <p14:creationId xmlns:p14="http://schemas.microsoft.com/office/powerpoint/2010/main" val="6213406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RIS-0703-CCS Issue 2 - Signalling layout and signalling aspect sequence requirements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112655"/>
          </a:xfrm>
          <a:prstGeom prst="roundRect">
            <a:avLst>
              <a:gd name="adj" fmla="val 4382"/>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nSpc>
                <a:spcPts val="2000"/>
              </a:lnSpc>
              <a:spcAft>
                <a:spcPts val="6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lang="en-GB" sz="1800" b="1" dirty="0">
                <a:solidFill>
                  <a:srgbClr val="000000"/>
                </a:solidFill>
                <a:effectLst/>
                <a:latin typeface="Calibri" panose="020F0502020204030204" pitchFamily="34" charset="0"/>
                <a:ea typeface="Calibri" panose="020F0502020204030204" pitchFamily="34" charset="0"/>
              </a:rPr>
              <a:t>–</a:t>
            </a:r>
            <a:r>
              <a:rPr lang="en-GB" dirty="0">
                <a:solidFill>
                  <a:schemeClr val="tx1"/>
                </a:solidFill>
              </a:rPr>
              <a:t> Text in the standard has changed to help signalling system suppliers demonstrate compliance with rail industry standards for signalling layouts and signal aspect sequences. Section 2.1.3 has changed to remove the requirement to prove that certain signal aspects and indications are lit. Guidance explains how the risk of a lamp failure can be mitigated using lamp-proving controls. Some requirements and guidance on junction signals and junction aspect sequences have changed to describe current good practice and incorporate content from the now withdrawn Network Rail’s Signalling Design Handbook NR/L2/SIG/19609.</a:t>
            </a:r>
            <a:endParaRPr kumimoji="0" lang="en-GB" sz="1800" b="1" i="0" u="none" strike="noStrike" kern="1200" cap="none" spc="-50" normalizeH="0" baseline="0" noProof="0" dirty="0">
              <a:ln>
                <a:noFill/>
              </a:ln>
              <a:solidFill>
                <a:schemeClr val="tx1"/>
              </a:solidFill>
              <a:effectLst/>
              <a:uLnTx/>
              <a:uFillTx/>
              <a:latin typeface="Calibri" panose="020F0502020204030204"/>
              <a:ea typeface="+mn-ea"/>
              <a:cs typeface="+mn-cs"/>
            </a:endParaRPr>
          </a:p>
          <a:p>
            <a:pPr>
              <a:lnSpc>
                <a:spcPts val="2000"/>
              </a:lnSpc>
              <a:spcAft>
                <a:spcPts val="600"/>
              </a:spcAft>
              <a:defRPr/>
            </a:pP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Benefits – </a:t>
            </a:r>
            <a:r>
              <a:rPr lang="en-GB" dirty="0">
                <a:solidFill>
                  <a:schemeClr val="tx1"/>
                </a:solidFill>
              </a:rPr>
              <a:t>Changes have been made to help suppliers and signalling layout designers to develop, design and implement lineside signalling systems that follow good practice. The combination of the benefits to suppliers and signal layout designers are expected to save £1,200,000 over a five-year period.</a:t>
            </a:r>
            <a:endParaRPr kumimoji="0" lang="en-GB" sz="1800" b="1" i="0" u="none" strike="noStrike" kern="1200" cap="none" spc="-50" normalizeH="0" baseline="0" noProof="0" dirty="0">
              <a:ln>
                <a:noFill/>
              </a:ln>
              <a:solidFill>
                <a:schemeClr val="tx1"/>
              </a:solidFill>
              <a:effectLst/>
              <a:uLnTx/>
              <a:uFillTx/>
              <a:latin typeface="Calibri" panose="020F0502020204030204"/>
              <a:ea typeface="+mn-ea"/>
              <a:cs typeface="+mn-cs"/>
            </a:endParaRPr>
          </a:p>
          <a:p>
            <a:pPr>
              <a:lnSpc>
                <a:spcPts val="2000"/>
              </a:lnSpc>
              <a:spcAft>
                <a:spcPts val="600"/>
              </a:spcAft>
              <a:defRPr/>
            </a:pPr>
            <a:r>
              <a:rPr kumimoji="0" lang="en-GB" sz="1800" b="1" i="0" u="none" strike="noStrike" kern="1200" cap="none" spc="-50" normalizeH="0" baseline="0" noProof="0" dirty="0">
                <a:ln>
                  <a:noFill/>
                </a:ln>
                <a:solidFill>
                  <a:schemeClr val="tx1"/>
                </a:solidFill>
                <a:effectLst/>
                <a:uLnTx/>
                <a:uFillTx/>
                <a:latin typeface="Calibri" panose="020F0502020204030204"/>
                <a:ea typeface="+mn-ea"/>
                <a:cs typeface="+mn-cs"/>
              </a:rPr>
              <a:t>Audience – </a:t>
            </a:r>
            <a:r>
              <a:rPr kumimoji="0" lang="en-GB" sz="1800" i="0" u="none" strike="noStrike" kern="1200" cap="none" spc="-50" normalizeH="0" baseline="0" noProof="0" dirty="0">
                <a:ln>
                  <a:noFill/>
                </a:ln>
                <a:solidFill>
                  <a:schemeClr val="tx1"/>
                </a:solidFill>
                <a:effectLst/>
                <a:uLnTx/>
                <a:uFillTx/>
                <a:latin typeface="Calibri" panose="020F0502020204030204"/>
                <a:ea typeface="+mn-ea"/>
                <a:cs typeface="+mn-cs"/>
              </a:rPr>
              <a:t>R</a:t>
            </a:r>
            <a:r>
              <a:rPr lang="en-GB" dirty="0">
                <a:solidFill>
                  <a:schemeClr val="tx1"/>
                </a:solidFill>
              </a:rPr>
              <a:t>IS-0703-CCS is used by: </a:t>
            </a:r>
          </a:p>
          <a:p>
            <a:pPr>
              <a:lnSpc>
                <a:spcPts val="2000"/>
              </a:lnSpc>
              <a:spcAft>
                <a:spcPts val="600"/>
              </a:spcAft>
              <a:defRPr/>
            </a:pPr>
            <a:r>
              <a:rPr lang="en-GB" dirty="0">
                <a:solidFill>
                  <a:schemeClr val="tx1"/>
                </a:solidFill>
              </a:rPr>
              <a:t>• Signalling system suppliers </a:t>
            </a:r>
          </a:p>
          <a:p>
            <a:pPr>
              <a:lnSpc>
                <a:spcPts val="2000"/>
              </a:lnSpc>
              <a:spcAft>
                <a:spcPts val="600"/>
              </a:spcAft>
              <a:defRPr/>
            </a:pPr>
            <a:r>
              <a:rPr lang="en-GB" dirty="0">
                <a:solidFill>
                  <a:schemeClr val="tx1"/>
                </a:solidFill>
              </a:rPr>
              <a:t>• Signalling scheme developers </a:t>
            </a:r>
          </a:p>
          <a:p>
            <a:pPr>
              <a:lnSpc>
                <a:spcPts val="2000"/>
              </a:lnSpc>
              <a:spcAft>
                <a:spcPts val="600"/>
              </a:spcAft>
              <a:defRPr/>
            </a:pPr>
            <a:r>
              <a:rPr lang="en-GB" dirty="0">
                <a:solidFill>
                  <a:schemeClr val="tx1"/>
                </a:solidFill>
              </a:rPr>
              <a:t>• Signalling system designers and testers </a:t>
            </a:r>
          </a:p>
          <a:p>
            <a:pPr>
              <a:lnSpc>
                <a:spcPts val="2000"/>
              </a:lnSpc>
              <a:spcAft>
                <a:spcPts val="600"/>
              </a:spcAft>
              <a:defRPr/>
            </a:pPr>
            <a:r>
              <a:rPr lang="en-GB" dirty="0">
                <a:solidFill>
                  <a:schemeClr val="tx1"/>
                </a:solidFill>
              </a:rPr>
              <a:t>• Train operator representatives who review signalling schemes </a:t>
            </a:r>
          </a:p>
          <a:p>
            <a:pPr>
              <a:lnSpc>
                <a:spcPts val="2000"/>
              </a:lnSpc>
              <a:spcAft>
                <a:spcPts val="600"/>
              </a:spcAft>
              <a:defRPr/>
            </a:pPr>
            <a:r>
              <a:rPr lang="en-GB" dirty="0">
                <a:solidFill>
                  <a:schemeClr val="tx1"/>
                </a:solidFill>
              </a:rPr>
              <a:t>• System integrators </a:t>
            </a:r>
          </a:p>
          <a:p>
            <a:pPr>
              <a:lnSpc>
                <a:spcPts val="2000"/>
              </a:lnSpc>
              <a:spcAft>
                <a:spcPts val="600"/>
              </a:spcAft>
              <a:defRPr/>
            </a:pPr>
            <a:r>
              <a:rPr lang="en-GB" dirty="0">
                <a:solidFill>
                  <a:schemeClr val="tx1"/>
                </a:solidFill>
              </a:rPr>
              <a:t>• Training organisations.</a:t>
            </a:r>
            <a:endParaRPr kumimoji="0" lang="en-GB" sz="1800" i="0" u="none" strike="noStrike" kern="1200" cap="none" spc="-50" normalizeH="0" baseline="0" noProof="0" dirty="0">
              <a:ln>
                <a:noFill/>
              </a:ln>
              <a:solidFill>
                <a:schemeClr val="tx1"/>
              </a:solidFill>
              <a:effectLst/>
              <a:uLnTx/>
              <a:uFillTx/>
              <a:latin typeface="Calibri" panose="020F0502020204030204"/>
              <a:ea typeface="+mn-ea"/>
              <a:cs typeface="+mn-cs"/>
            </a:endParaRP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8"/>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6" name="Group 15">
            <a:extLst>
              <a:ext uri="{FF2B5EF4-FFF2-40B4-BE49-F238E27FC236}">
                <a16:creationId xmlns:a16="http://schemas.microsoft.com/office/drawing/2014/main" id="{140E4494-8297-F1B4-8FE2-9B789659D219}"/>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CC56CD30-E822-E2E4-30CF-583DF5682962}"/>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D9D4A7CA-4557-6351-CA33-F4F5E9FD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39301C-F977-8B62-3E34-CE16304A982F}"/>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AE50E934-121E-26AA-8617-CEDE274CC8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grpSp>
        <p:nvGrpSpPr>
          <p:cNvPr id="23" name="Group 22">
            <a:extLst>
              <a:ext uri="{FF2B5EF4-FFF2-40B4-BE49-F238E27FC236}">
                <a16:creationId xmlns:a16="http://schemas.microsoft.com/office/drawing/2014/main" id="{2F6CEA90-0FA3-330C-E84F-C75EBD54F602}"/>
              </a:ext>
            </a:extLst>
          </p:cNvPr>
          <p:cNvGrpSpPr/>
          <p:nvPr/>
        </p:nvGrpSpPr>
        <p:grpSpPr>
          <a:xfrm>
            <a:off x="102699" y="2188810"/>
            <a:ext cx="1043126" cy="720000"/>
            <a:chOff x="129705" y="2222339"/>
            <a:chExt cx="1043126" cy="720000"/>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1"/>
            <a:stretch>
              <a:fillRect/>
            </a:stretch>
          </p:blipFill>
          <p:spPr>
            <a:xfrm>
              <a:off x="413870" y="2223946"/>
              <a:ext cx="503373" cy="500792"/>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129705" y="2545302"/>
              <a:ext cx="1043126" cy="261610"/>
            </a:xfrm>
            <a:prstGeom prst="rect">
              <a:avLst/>
            </a:prstGeom>
            <a:noFill/>
          </p:spPr>
          <p:txBody>
            <a:bodyPr wrap="square" rtlCol="0">
              <a:spAutoFit/>
            </a:bodyPr>
            <a:lstStyle/>
            <a:p>
              <a:pPr algn="ctr"/>
              <a:r>
                <a:rPr lang="en-GB" sz="1100" dirty="0"/>
                <a:t>Developers</a:t>
              </a:r>
            </a:p>
          </p:txBody>
        </p:sp>
      </p:grpSp>
      <p:sp>
        <p:nvSpPr>
          <p:cNvPr id="31" name="Rectangle: Rounded Corners 30">
            <a:extLst>
              <a:ext uri="{FF2B5EF4-FFF2-40B4-BE49-F238E27FC236}">
                <a16:creationId xmlns:a16="http://schemas.microsoft.com/office/drawing/2014/main" id="{8F5224C3-89D6-84F2-86A4-1DF361918B05}"/>
              </a:ext>
            </a:extLst>
          </p:cNvPr>
          <p:cNvSpPr/>
          <p:nvPr/>
        </p:nvSpPr>
        <p:spPr>
          <a:xfrm>
            <a:off x="279057" y="379571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2" name="Group 41">
            <a:extLst>
              <a:ext uri="{FF2B5EF4-FFF2-40B4-BE49-F238E27FC236}">
                <a16:creationId xmlns:a16="http://schemas.microsoft.com/office/drawing/2014/main" id="{D3542205-8BCD-670A-23D0-AD9512FFC326}"/>
              </a:ext>
            </a:extLst>
          </p:cNvPr>
          <p:cNvGrpSpPr/>
          <p:nvPr/>
        </p:nvGrpSpPr>
        <p:grpSpPr>
          <a:xfrm>
            <a:off x="234505" y="3829861"/>
            <a:ext cx="818438" cy="612349"/>
            <a:chOff x="234505" y="3829861"/>
            <a:chExt cx="818438" cy="612349"/>
          </a:xfrm>
        </p:grpSpPr>
        <p:grpSp>
          <p:nvGrpSpPr>
            <p:cNvPr id="34" name="Group 33">
              <a:extLst>
                <a:ext uri="{FF2B5EF4-FFF2-40B4-BE49-F238E27FC236}">
                  <a16:creationId xmlns:a16="http://schemas.microsoft.com/office/drawing/2014/main" id="{94169DDD-EF38-9CED-F270-714A972B50D3}"/>
                </a:ext>
              </a:extLst>
            </p:cNvPr>
            <p:cNvGrpSpPr/>
            <p:nvPr/>
          </p:nvGrpSpPr>
          <p:grpSpPr>
            <a:xfrm>
              <a:off x="440269" y="3829861"/>
              <a:ext cx="396564" cy="492881"/>
              <a:chOff x="7256923" y="5021955"/>
              <a:chExt cx="847205" cy="1052973"/>
            </a:xfrm>
          </p:grpSpPr>
          <p:sp>
            <p:nvSpPr>
              <p:cNvPr id="37" name="Freeform: Shape 36">
                <a:extLst>
                  <a:ext uri="{FF2B5EF4-FFF2-40B4-BE49-F238E27FC236}">
                    <a16:creationId xmlns:a16="http://schemas.microsoft.com/office/drawing/2014/main" id="{02B87C26-9EB8-128B-13C4-20D952680EDA}"/>
                  </a:ext>
                </a:extLst>
              </p:cNvPr>
              <p:cNvSpPr/>
              <p:nvPr/>
            </p:nvSpPr>
            <p:spPr>
              <a:xfrm>
                <a:off x="7256923" y="5021955"/>
                <a:ext cx="847205" cy="1024322"/>
              </a:xfrm>
              <a:custGeom>
                <a:avLst/>
                <a:gdLst>
                  <a:gd name="connsiteX0" fmla="*/ 206322 w 847205"/>
                  <a:gd name="connsiteY0" fmla="*/ 549668 h 1024322"/>
                  <a:gd name="connsiteX1" fmla="*/ 70522 w 847205"/>
                  <a:gd name="connsiteY1" fmla="*/ 627268 h 1024322"/>
                  <a:gd name="connsiteX2" fmla="*/ 22669 w 847205"/>
                  <a:gd name="connsiteY2" fmla="*/ 722975 h 1024322"/>
                  <a:gd name="connsiteX3" fmla="*/ 682 w 847205"/>
                  <a:gd name="connsiteY3" fmla="*/ 914389 h 1024322"/>
                  <a:gd name="connsiteX4" fmla="*/ 33015 w 847205"/>
                  <a:gd name="connsiteY4" fmla="*/ 986816 h 1024322"/>
                  <a:gd name="connsiteX5" fmla="*/ 106735 w 847205"/>
                  <a:gd name="connsiteY5" fmla="*/ 1024322 h 1024322"/>
                  <a:gd name="connsiteX6" fmla="*/ 118375 w 847205"/>
                  <a:gd name="connsiteY6" fmla="*/ 1024322 h 1024322"/>
                  <a:gd name="connsiteX7" fmla="*/ 118375 w 847205"/>
                  <a:gd name="connsiteY7" fmla="*/ 973882 h 1024322"/>
                  <a:gd name="connsiteX8" fmla="*/ 61469 w 847205"/>
                  <a:gd name="connsiteY8" fmla="*/ 944136 h 1024322"/>
                  <a:gd name="connsiteX9" fmla="*/ 51122 w 847205"/>
                  <a:gd name="connsiteY9" fmla="*/ 920856 h 1024322"/>
                  <a:gd name="connsiteX10" fmla="*/ 74402 w 847205"/>
                  <a:gd name="connsiteY10" fmla="*/ 726855 h 1024322"/>
                  <a:gd name="connsiteX11" fmla="*/ 74402 w 847205"/>
                  <a:gd name="connsiteY11" fmla="*/ 724268 h 1024322"/>
                  <a:gd name="connsiteX12" fmla="*/ 104149 w 847205"/>
                  <a:gd name="connsiteY12" fmla="*/ 666068 h 1024322"/>
                  <a:gd name="connsiteX13" fmla="*/ 259349 w 847205"/>
                  <a:gd name="connsiteY13" fmla="*/ 583295 h 1024322"/>
                  <a:gd name="connsiteX14" fmla="*/ 423603 w 847205"/>
                  <a:gd name="connsiteY14" fmla="*/ 620802 h 1024322"/>
                  <a:gd name="connsiteX15" fmla="*/ 587857 w 847205"/>
                  <a:gd name="connsiteY15" fmla="*/ 583295 h 1024322"/>
                  <a:gd name="connsiteX16" fmla="*/ 743057 w 847205"/>
                  <a:gd name="connsiteY16" fmla="*/ 666068 h 1024322"/>
                  <a:gd name="connsiteX17" fmla="*/ 772804 w 847205"/>
                  <a:gd name="connsiteY17" fmla="*/ 724268 h 1024322"/>
                  <a:gd name="connsiteX18" fmla="*/ 796084 w 847205"/>
                  <a:gd name="connsiteY18" fmla="*/ 919562 h 1024322"/>
                  <a:gd name="connsiteX19" fmla="*/ 785737 w 847205"/>
                  <a:gd name="connsiteY19" fmla="*/ 942842 h 1024322"/>
                  <a:gd name="connsiteX20" fmla="*/ 785737 w 847205"/>
                  <a:gd name="connsiteY20" fmla="*/ 942842 h 1024322"/>
                  <a:gd name="connsiteX21" fmla="*/ 728830 w 847205"/>
                  <a:gd name="connsiteY21" fmla="*/ 972589 h 1024322"/>
                  <a:gd name="connsiteX22" fmla="*/ 728830 w 847205"/>
                  <a:gd name="connsiteY22" fmla="*/ 1023029 h 1024322"/>
                  <a:gd name="connsiteX23" fmla="*/ 740470 w 847205"/>
                  <a:gd name="connsiteY23" fmla="*/ 1023029 h 1024322"/>
                  <a:gd name="connsiteX24" fmla="*/ 814190 w 847205"/>
                  <a:gd name="connsiteY24" fmla="*/ 985522 h 1024322"/>
                  <a:gd name="connsiteX25" fmla="*/ 814190 w 847205"/>
                  <a:gd name="connsiteY25" fmla="*/ 985522 h 1024322"/>
                  <a:gd name="connsiteX26" fmla="*/ 846524 w 847205"/>
                  <a:gd name="connsiteY26" fmla="*/ 913096 h 1024322"/>
                  <a:gd name="connsiteX27" fmla="*/ 824537 w 847205"/>
                  <a:gd name="connsiteY27" fmla="*/ 722975 h 1024322"/>
                  <a:gd name="connsiteX28" fmla="*/ 776684 w 847205"/>
                  <a:gd name="connsiteY28" fmla="*/ 627268 h 1024322"/>
                  <a:gd name="connsiteX29" fmla="*/ 640883 w 847205"/>
                  <a:gd name="connsiteY29" fmla="*/ 549668 h 1024322"/>
                  <a:gd name="connsiteX30" fmla="*/ 643470 w 847205"/>
                  <a:gd name="connsiteY30" fmla="*/ 228921 h 1024322"/>
                  <a:gd name="connsiteX31" fmla="*/ 635710 w 847205"/>
                  <a:gd name="connsiteY31" fmla="*/ 166840 h 1024322"/>
                  <a:gd name="connsiteX32" fmla="*/ 519310 w 847205"/>
                  <a:gd name="connsiteY32" fmla="*/ 23280 h 1024322"/>
                  <a:gd name="connsiteX33" fmla="*/ 502496 w 847205"/>
                  <a:gd name="connsiteY33" fmla="*/ 24573 h 1024322"/>
                  <a:gd name="connsiteX34" fmla="*/ 490856 w 847205"/>
                  <a:gd name="connsiteY34" fmla="*/ 33627 h 1024322"/>
                  <a:gd name="connsiteX35" fmla="*/ 477923 w 847205"/>
                  <a:gd name="connsiteY35" fmla="*/ 15520 h 1024322"/>
                  <a:gd name="connsiteX36" fmla="*/ 461110 w 847205"/>
                  <a:gd name="connsiteY36" fmla="*/ 3880 h 1024322"/>
                  <a:gd name="connsiteX37" fmla="*/ 423603 w 847205"/>
                  <a:gd name="connsiteY37" fmla="*/ 0 h 1024322"/>
                  <a:gd name="connsiteX38" fmla="*/ 281336 w 847205"/>
                  <a:gd name="connsiteY38" fmla="*/ 53027 h 1024322"/>
                  <a:gd name="connsiteX39" fmla="*/ 206322 w 847205"/>
                  <a:gd name="connsiteY39" fmla="*/ 225041 h 1024322"/>
                  <a:gd name="connsiteX40" fmla="*/ 206322 w 847205"/>
                  <a:gd name="connsiteY40" fmla="*/ 549668 h 1024322"/>
                  <a:gd name="connsiteX41" fmla="*/ 270989 w 847205"/>
                  <a:gd name="connsiteY41" fmla="*/ 338854 h 1024322"/>
                  <a:gd name="connsiteX42" fmla="*/ 280043 w 847205"/>
                  <a:gd name="connsiteY42" fmla="*/ 232801 h 1024322"/>
                  <a:gd name="connsiteX43" fmla="*/ 565870 w 847205"/>
                  <a:gd name="connsiteY43" fmla="*/ 232801 h 1024322"/>
                  <a:gd name="connsiteX44" fmla="*/ 574923 w 847205"/>
                  <a:gd name="connsiteY44" fmla="*/ 338854 h 1024322"/>
                  <a:gd name="connsiteX45" fmla="*/ 393856 w 847205"/>
                  <a:gd name="connsiteY45" fmla="*/ 463014 h 1024322"/>
                  <a:gd name="connsiteX46" fmla="*/ 270989 w 847205"/>
                  <a:gd name="connsiteY46" fmla="*/ 338854 h 1024322"/>
                  <a:gd name="connsiteX47" fmla="*/ 322723 w 847205"/>
                  <a:gd name="connsiteY47" fmla="*/ 554841 h 1024322"/>
                  <a:gd name="connsiteX48" fmla="*/ 346003 w 847205"/>
                  <a:gd name="connsiteY48" fmla="*/ 504401 h 1024322"/>
                  <a:gd name="connsiteX49" fmla="*/ 346003 w 847205"/>
                  <a:gd name="connsiteY49" fmla="*/ 501815 h 1024322"/>
                  <a:gd name="connsiteX50" fmla="*/ 501203 w 847205"/>
                  <a:gd name="connsiteY50" fmla="*/ 501815 h 1024322"/>
                  <a:gd name="connsiteX51" fmla="*/ 501203 w 847205"/>
                  <a:gd name="connsiteY51" fmla="*/ 504401 h 1024322"/>
                  <a:gd name="connsiteX52" fmla="*/ 524483 w 847205"/>
                  <a:gd name="connsiteY52" fmla="*/ 554841 h 1024322"/>
                  <a:gd name="connsiteX53" fmla="*/ 423603 w 847205"/>
                  <a:gd name="connsiteY53" fmla="*/ 569068 h 1024322"/>
                  <a:gd name="connsiteX54" fmla="*/ 322723 w 847205"/>
                  <a:gd name="connsiteY54" fmla="*/ 554841 h 102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47205" h="1024322">
                    <a:moveTo>
                      <a:pt x="206322" y="549668"/>
                    </a:moveTo>
                    <a:cubicBezTo>
                      <a:pt x="157176" y="569068"/>
                      <a:pt x="111909" y="594935"/>
                      <a:pt x="70522" y="627268"/>
                    </a:cubicBezTo>
                    <a:cubicBezTo>
                      <a:pt x="42069" y="650548"/>
                      <a:pt x="23962" y="685468"/>
                      <a:pt x="22669" y="722975"/>
                    </a:cubicBezTo>
                    <a:lnTo>
                      <a:pt x="682" y="914389"/>
                    </a:lnTo>
                    <a:cubicBezTo>
                      <a:pt x="-3198" y="942842"/>
                      <a:pt x="9735" y="971296"/>
                      <a:pt x="33015" y="986816"/>
                    </a:cubicBezTo>
                    <a:cubicBezTo>
                      <a:pt x="56295" y="1002336"/>
                      <a:pt x="80869" y="1013976"/>
                      <a:pt x="106735" y="1024322"/>
                    </a:cubicBezTo>
                    <a:lnTo>
                      <a:pt x="118375" y="1024322"/>
                    </a:lnTo>
                    <a:lnTo>
                      <a:pt x="118375" y="973882"/>
                    </a:lnTo>
                    <a:cubicBezTo>
                      <a:pt x="98975" y="966122"/>
                      <a:pt x="79575" y="955776"/>
                      <a:pt x="61469" y="944136"/>
                    </a:cubicBezTo>
                    <a:cubicBezTo>
                      <a:pt x="53709" y="938962"/>
                      <a:pt x="49829" y="929909"/>
                      <a:pt x="51122" y="920856"/>
                    </a:cubicBezTo>
                    <a:lnTo>
                      <a:pt x="74402" y="726855"/>
                    </a:lnTo>
                    <a:lnTo>
                      <a:pt x="74402" y="724268"/>
                    </a:lnTo>
                    <a:cubicBezTo>
                      <a:pt x="75695" y="700988"/>
                      <a:pt x="86042" y="680295"/>
                      <a:pt x="104149" y="666068"/>
                    </a:cubicBezTo>
                    <a:cubicBezTo>
                      <a:pt x="139069" y="636322"/>
                      <a:pt x="189509" y="609161"/>
                      <a:pt x="259349" y="583295"/>
                    </a:cubicBezTo>
                    <a:cubicBezTo>
                      <a:pt x="298149" y="606575"/>
                      <a:pt x="357643" y="620802"/>
                      <a:pt x="423603" y="620802"/>
                    </a:cubicBezTo>
                    <a:cubicBezTo>
                      <a:pt x="489563" y="620802"/>
                      <a:pt x="549057" y="606575"/>
                      <a:pt x="587857" y="583295"/>
                    </a:cubicBezTo>
                    <a:cubicBezTo>
                      <a:pt x="658990" y="609161"/>
                      <a:pt x="708137" y="636322"/>
                      <a:pt x="743057" y="666068"/>
                    </a:cubicBezTo>
                    <a:cubicBezTo>
                      <a:pt x="761164" y="680295"/>
                      <a:pt x="771510" y="702282"/>
                      <a:pt x="772804" y="724268"/>
                    </a:cubicBezTo>
                    <a:lnTo>
                      <a:pt x="796084" y="919562"/>
                    </a:lnTo>
                    <a:cubicBezTo>
                      <a:pt x="797377" y="928616"/>
                      <a:pt x="793497" y="937669"/>
                      <a:pt x="785737" y="942842"/>
                    </a:cubicBezTo>
                    <a:lnTo>
                      <a:pt x="785737" y="942842"/>
                    </a:lnTo>
                    <a:cubicBezTo>
                      <a:pt x="767630" y="954482"/>
                      <a:pt x="749524" y="964829"/>
                      <a:pt x="728830" y="972589"/>
                    </a:cubicBezTo>
                    <a:lnTo>
                      <a:pt x="728830" y="1023029"/>
                    </a:lnTo>
                    <a:lnTo>
                      <a:pt x="740470" y="1023029"/>
                    </a:lnTo>
                    <a:cubicBezTo>
                      <a:pt x="766337" y="1013976"/>
                      <a:pt x="790910" y="1001042"/>
                      <a:pt x="814190" y="985522"/>
                    </a:cubicBezTo>
                    <a:lnTo>
                      <a:pt x="814190" y="985522"/>
                    </a:lnTo>
                    <a:cubicBezTo>
                      <a:pt x="837471" y="968709"/>
                      <a:pt x="850404" y="941549"/>
                      <a:pt x="846524" y="913096"/>
                    </a:cubicBezTo>
                    <a:lnTo>
                      <a:pt x="824537" y="722975"/>
                    </a:lnTo>
                    <a:cubicBezTo>
                      <a:pt x="823244" y="685468"/>
                      <a:pt x="805137" y="650548"/>
                      <a:pt x="776684" y="627268"/>
                    </a:cubicBezTo>
                    <a:cubicBezTo>
                      <a:pt x="735297" y="594935"/>
                      <a:pt x="690030" y="567775"/>
                      <a:pt x="640883" y="549668"/>
                    </a:cubicBezTo>
                    <a:cubicBezTo>
                      <a:pt x="640883" y="483708"/>
                      <a:pt x="643470" y="302641"/>
                      <a:pt x="643470" y="228921"/>
                    </a:cubicBezTo>
                    <a:cubicBezTo>
                      <a:pt x="643470" y="208227"/>
                      <a:pt x="640883" y="187534"/>
                      <a:pt x="635710" y="166840"/>
                    </a:cubicBezTo>
                    <a:cubicBezTo>
                      <a:pt x="618897" y="104760"/>
                      <a:pt x="576217" y="53027"/>
                      <a:pt x="519310" y="23280"/>
                    </a:cubicBezTo>
                    <a:cubicBezTo>
                      <a:pt x="514136" y="20693"/>
                      <a:pt x="506376" y="20693"/>
                      <a:pt x="502496" y="24573"/>
                    </a:cubicBezTo>
                    <a:lnTo>
                      <a:pt x="490856" y="33627"/>
                    </a:lnTo>
                    <a:lnTo>
                      <a:pt x="477923" y="15520"/>
                    </a:lnTo>
                    <a:cubicBezTo>
                      <a:pt x="474043" y="9053"/>
                      <a:pt x="467576" y="5173"/>
                      <a:pt x="461110" y="3880"/>
                    </a:cubicBezTo>
                    <a:cubicBezTo>
                      <a:pt x="448176" y="1293"/>
                      <a:pt x="436536" y="0"/>
                      <a:pt x="423603" y="0"/>
                    </a:cubicBezTo>
                    <a:cubicBezTo>
                      <a:pt x="371869" y="0"/>
                      <a:pt x="320136" y="19400"/>
                      <a:pt x="281336" y="53027"/>
                    </a:cubicBezTo>
                    <a:cubicBezTo>
                      <a:pt x="232189" y="97000"/>
                      <a:pt x="205029" y="159080"/>
                      <a:pt x="206322" y="225041"/>
                    </a:cubicBezTo>
                    <a:lnTo>
                      <a:pt x="206322" y="549668"/>
                    </a:lnTo>
                    <a:close/>
                    <a:moveTo>
                      <a:pt x="270989" y="338854"/>
                    </a:moveTo>
                    <a:lnTo>
                      <a:pt x="280043" y="232801"/>
                    </a:lnTo>
                    <a:lnTo>
                      <a:pt x="565870" y="232801"/>
                    </a:lnTo>
                    <a:lnTo>
                      <a:pt x="574923" y="338854"/>
                    </a:lnTo>
                    <a:cubicBezTo>
                      <a:pt x="559403" y="422921"/>
                      <a:pt x="479216" y="478535"/>
                      <a:pt x="393856" y="463014"/>
                    </a:cubicBezTo>
                    <a:cubicBezTo>
                      <a:pt x="331776" y="451374"/>
                      <a:pt x="282629" y="402228"/>
                      <a:pt x="270989" y="338854"/>
                    </a:cubicBezTo>
                    <a:close/>
                    <a:moveTo>
                      <a:pt x="322723" y="554841"/>
                    </a:moveTo>
                    <a:cubicBezTo>
                      <a:pt x="336949" y="543201"/>
                      <a:pt x="346003" y="523801"/>
                      <a:pt x="346003" y="504401"/>
                    </a:cubicBezTo>
                    <a:lnTo>
                      <a:pt x="346003" y="501815"/>
                    </a:lnTo>
                    <a:cubicBezTo>
                      <a:pt x="395149" y="522508"/>
                      <a:pt x="452056" y="522508"/>
                      <a:pt x="501203" y="501815"/>
                    </a:cubicBezTo>
                    <a:lnTo>
                      <a:pt x="501203" y="504401"/>
                    </a:lnTo>
                    <a:cubicBezTo>
                      <a:pt x="501203" y="523801"/>
                      <a:pt x="510256" y="541908"/>
                      <a:pt x="524483" y="554841"/>
                    </a:cubicBezTo>
                    <a:cubicBezTo>
                      <a:pt x="492150" y="565188"/>
                      <a:pt x="457230" y="569068"/>
                      <a:pt x="423603" y="569068"/>
                    </a:cubicBezTo>
                    <a:cubicBezTo>
                      <a:pt x="389976" y="569068"/>
                      <a:pt x="355056" y="565188"/>
                      <a:pt x="322723" y="554841"/>
                    </a:cubicBezTo>
                    <a:close/>
                  </a:path>
                </a:pathLst>
              </a:custGeom>
              <a:solidFill>
                <a:schemeClr val="tx1"/>
              </a:solidFill>
              <a:ln w="1289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91846DF-4301-5799-EF65-4EB8E9B38422}"/>
                  </a:ext>
                </a:extLst>
              </p:cNvPr>
              <p:cNvSpPr/>
              <p:nvPr/>
            </p:nvSpPr>
            <p:spPr>
              <a:xfrm>
                <a:off x="7300227" y="5701210"/>
                <a:ext cx="760596" cy="373718"/>
              </a:xfrm>
              <a:custGeom>
                <a:avLst/>
                <a:gdLst>
                  <a:gd name="connsiteX0" fmla="*/ 607292 w 698325"/>
                  <a:gd name="connsiteY0" fmla="*/ 29945 h 373718"/>
                  <a:gd name="connsiteX1" fmla="*/ 577347 w 698325"/>
                  <a:gd name="connsiteY1" fmla="*/ 0 h 373718"/>
                  <a:gd name="connsiteX2" fmla="*/ 577347 w 698325"/>
                  <a:gd name="connsiteY2" fmla="*/ 0 h 373718"/>
                  <a:gd name="connsiteX3" fmla="*/ 120979 w 698325"/>
                  <a:gd name="connsiteY3" fmla="*/ 0 h 373718"/>
                  <a:gd name="connsiteX4" fmla="*/ 91034 w 698325"/>
                  <a:gd name="connsiteY4" fmla="*/ 29945 h 373718"/>
                  <a:gd name="connsiteX5" fmla="*/ 91034 w 698325"/>
                  <a:gd name="connsiteY5" fmla="*/ 29945 h 373718"/>
                  <a:gd name="connsiteX6" fmla="*/ 91034 w 698325"/>
                  <a:gd name="connsiteY6" fmla="*/ 328201 h 373718"/>
                  <a:gd name="connsiteX7" fmla="*/ 0 w 698325"/>
                  <a:gd name="connsiteY7" fmla="*/ 328201 h 373718"/>
                  <a:gd name="connsiteX8" fmla="*/ 0 w 698325"/>
                  <a:gd name="connsiteY8" fmla="*/ 343773 h 373718"/>
                  <a:gd name="connsiteX9" fmla="*/ 29945 w 698325"/>
                  <a:gd name="connsiteY9" fmla="*/ 373718 h 373718"/>
                  <a:gd name="connsiteX10" fmla="*/ 668381 w 698325"/>
                  <a:gd name="connsiteY10" fmla="*/ 373718 h 373718"/>
                  <a:gd name="connsiteX11" fmla="*/ 698326 w 698325"/>
                  <a:gd name="connsiteY11" fmla="*/ 343773 h 373718"/>
                  <a:gd name="connsiteX12" fmla="*/ 698326 w 698325"/>
                  <a:gd name="connsiteY12" fmla="*/ 328201 h 373718"/>
                  <a:gd name="connsiteX13" fmla="*/ 607292 w 698325"/>
                  <a:gd name="connsiteY13" fmla="*/ 328201 h 373718"/>
                  <a:gd name="connsiteX14" fmla="*/ 607292 w 698325"/>
                  <a:gd name="connsiteY14" fmla="*/ 29945 h 373718"/>
                  <a:gd name="connsiteX15" fmla="*/ 286278 w 698325"/>
                  <a:gd name="connsiteY15" fmla="*/ 227585 h 373718"/>
                  <a:gd name="connsiteX16" fmla="*/ 269508 w 698325"/>
                  <a:gd name="connsiteY16" fmla="*/ 244354 h 373718"/>
                  <a:gd name="connsiteX17" fmla="*/ 202431 w 698325"/>
                  <a:gd name="connsiteY17" fmla="*/ 177277 h 373718"/>
                  <a:gd name="connsiteX18" fmla="*/ 269508 w 698325"/>
                  <a:gd name="connsiteY18" fmla="*/ 110199 h 373718"/>
                  <a:gd name="connsiteX19" fmla="*/ 286278 w 698325"/>
                  <a:gd name="connsiteY19" fmla="*/ 126968 h 373718"/>
                  <a:gd name="connsiteX20" fmla="*/ 235969 w 698325"/>
                  <a:gd name="connsiteY20" fmla="*/ 177277 h 373718"/>
                  <a:gd name="connsiteX21" fmla="*/ 286278 w 698325"/>
                  <a:gd name="connsiteY21" fmla="*/ 227585 h 373718"/>
                  <a:gd name="connsiteX22" fmla="*/ 331795 w 698325"/>
                  <a:gd name="connsiteY22" fmla="*/ 252739 h 373718"/>
                  <a:gd name="connsiteX23" fmla="*/ 310234 w 698325"/>
                  <a:gd name="connsiteY23" fmla="*/ 243156 h 373718"/>
                  <a:gd name="connsiteX24" fmla="*/ 366531 w 698325"/>
                  <a:gd name="connsiteY24" fmla="*/ 107803 h 373718"/>
                  <a:gd name="connsiteX25" fmla="*/ 388092 w 698325"/>
                  <a:gd name="connsiteY25" fmla="*/ 117386 h 373718"/>
                  <a:gd name="connsiteX26" fmla="*/ 331795 w 698325"/>
                  <a:gd name="connsiteY26" fmla="*/ 252739 h 373718"/>
                  <a:gd name="connsiteX27" fmla="*/ 427620 w 698325"/>
                  <a:gd name="connsiteY27" fmla="*/ 245552 h 373718"/>
                  <a:gd name="connsiteX28" fmla="*/ 410850 w 698325"/>
                  <a:gd name="connsiteY28" fmla="*/ 228783 h 373718"/>
                  <a:gd name="connsiteX29" fmla="*/ 461159 w 698325"/>
                  <a:gd name="connsiteY29" fmla="*/ 178474 h 373718"/>
                  <a:gd name="connsiteX30" fmla="*/ 410850 w 698325"/>
                  <a:gd name="connsiteY30" fmla="*/ 128166 h 373718"/>
                  <a:gd name="connsiteX31" fmla="*/ 427620 w 698325"/>
                  <a:gd name="connsiteY31" fmla="*/ 111397 h 373718"/>
                  <a:gd name="connsiteX32" fmla="*/ 494697 w 698325"/>
                  <a:gd name="connsiteY32" fmla="*/ 178474 h 373718"/>
                  <a:gd name="connsiteX33" fmla="*/ 427620 w 698325"/>
                  <a:gd name="connsiteY33"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126968 h 373718"/>
                  <a:gd name="connsiteX19" fmla="*/ 235969 w 698326"/>
                  <a:gd name="connsiteY19" fmla="*/ 177277 h 373718"/>
                  <a:gd name="connsiteX20" fmla="*/ 286278 w 698326"/>
                  <a:gd name="connsiteY20" fmla="*/ 227585 h 373718"/>
                  <a:gd name="connsiteX21" fmla="*/ 331795 w 698326"/>
                  <a:gd name="connsiteY21" fmla="*/ 252739 h 373718"/>
                  <a:gd name="connsiteX22" fmla="*/ 310234 w 698326"/>
                  <a:gd name="connsiteY22" fmla="*/ 243156 h 373718"/>
                  <a:gd name="connsiteX23" fmla="*/ 366531 w 698326"/>
                  <a:gd name="connsiteY23" fmla="*/ 107803 h 373718"/>
                  <a:gd name="connsiteX24" fmla="*/ 388092 w 698326"/>
                  <a:gd name="connsiteY24" fmla="*/ 117386 h 373718"/>
                  <a:gd name="connsiteX25" fmla="*/ 331795 w 698326"/>
                  <a:gd name="connsiteY25" fmla="*/ 252739 h 373718"/>
                  <a:gd name="connsiteX26" fmla="*/ 427620 w 698326"/>
                  <a:gd name="connsiteY26" fmla="*/ 245552 h 373718"/>
                  <a:gd name="connsiteX27" fmla="*/ 410850 w 698326"/>
                  <a:gd name="connsiteY27" fmla="*/ 228783 h 373718"/>
                  <a:gd name="connsiteX28" fmla="*/ 461159 w 698326"/>
                  <a:gd name="connsiteY28" fmla="*/ 178474 h 373718"/>
                  <a:gd name="connsiteX29" fmla="*/ 410850 w 698326"/>
                  <a:gd name="connsiteY29" fmla="*/ 128166 h 373718"/>
                  <a:gd name="connsiteX30" fmla="*/ 427620 w 698326"/>
                  <a:gd name="connsiteY30" fmla="*/ 111397 h 373718"/>
                  <a:gd name="connsiteX31" fmla="*/ 494697 w 698326"/>
                  <a:gd name="connsiteY31" fmla="*/ 178474 h 373718"/>
                  <a:gd name="connsiteX32" fmla="*/ 427620 w 698326"/>
                  <a:gd name="connsiteY32"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35969 w 698326"/>
                  <a:gd name="connsiteY18" fmla="*/ 177277 h 373718"/>
                  <a:gd name="connsiteX19" fmla="*/ 286278 w 698326"/>
                  <a:gd name="connsiteY19" fmla="*/ 227585 h 373718"/>
                  <a:gd name="connsiteX20" fmla="*/ 331795 w 698326"/>
                  <a:gd name="connsiteY20" fmla="*/ 252739 h 373718"/>
                  <a:gd name="connsiteX21" fmla="*/ 310234 w 698326"/>
                  <a:gd name="connsiteY21" fmla="*/ 243156 h 373718"/>
                  <a:gd name="connsiteX22" fmla="*/ 366531 w 698326"/>
                  <a:gd name="connsiteY22" fmla="*/ 107803 h 373718"/>
                  <a:gd name="connsiteX23" fmla="*/ 388092 w 698326"/>
                  <a:gd name="connsiteY23" fmla="*/ 117386 h 373718"/>
                  <a:gd name="connsiteX24" fmla="*/ 331795 w 698326"/>
                  <a:gd name="connsiteY24" fmla="*/ 252739 h 373718"/>
                  <a:gd name="connsiteX25" fmla="*/ 427620 w 698326"/>
                  <a:gd name="connsiteY25" fmla="*/ 245552 h 373718"/>
                  <a:gd name="connsiteX26" fmla="*/ 410850 w 698326"/>
                  <a:gd name="connsiteY26" fmla="*/ 228783 h 373718"/>
                  <a:gd name="connsiteX27" fmla="*/ 461159 w 698326"/>
                  <a:gd name="connsiteY27" fmla="*/ 178474 h 373718"/>
                  <a:gd name="connsiteX28" fmla="*/ 410850 w 698326"/>
                  <a:gd name="connsiteY28" fmla="*/ 128166 h 373718"/>
                  <a:gd name="connsiteX29" fmla="*/ 427620 w 698326"/>
                  <a:gd name="connsiteY29" fmla="*/ 111397 h 373718"/>
                  <a:gd name="connsiteX30" fmla="*/ 494697 w 698326"/>
                  <a:gd name="connsiteY30" fmla="*/ 178474 h 373718"/>
                  <a:gd name="connsiteX31" fmla="*/ 427620 w 698326"/>
                  <a:gd name="connsiteY31"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02431 w 698326"/>
                  <a:gd name="connsiteY17" fmla="*/ 177277 h 373718"/>
                  <a:gd name="connsiteX18" fmla="*/ 286278 w 698326"/>
                  <a:gd name="connsiteY18" fmla="*/ 227585 h 373718"/>
                  <a:gd name="connsiteX19" fmla="*/ 331795 w 698326"/>
                  <a:gd name="connsiteY19" fmla="*/ 252739 h 373718"/>
                  <a:gd name="connsiteX20" fmla="*/ 310234 w 698326"/>
                  <a:gd name="connsiteY20" fmla="*/ 243156 h 373718"/>
                  <a:gd name="connsiteX21" fmla="*/ 366531 w 698326"/>
                  <a:gd name="connsiteY21" fmla="*/ 107803 h 373718"/>
                  <a:gd name="connsiteX22" fmla="*/ 388092 w 698326"/>
                  <a:gd name="connsiteY22" fmla="*/ 117386 h 373718"/>
                  <a:gd name="connsiteX23" fmla="*/ 331795 w 698326"/>
                  <a:gd name="connsiteY23" fmla="*/ 252739 h 373718"/>
                  <a:gd name="connsiteX24" fmla="*/ 427620 w 698326"/>
                  <a:gd name="connsiteY24" fmla="*/ 245552 h 373718"/>
                  <a:gd name="connsiteX25" fmla="*/ 410850 w 698326"/>
                  <a:gd name="connsiteY25" fmla="*/ 228783 h 373718"/>
                  <a:gd name="connsiteX26" fmla="*/ 461159 w 698326"/>
                  <a:gd name="connsiteY26" fmla="*/ 178474 h 373718"/>
                  <a:gd name="connsiteX27" fmla="*/ 410850 w 698326"/>
                  <a:gd name="connsiteY27" fmla="*/ 128166 h 373718"/>
                  <a:gd name="connsiteX28" fmla="*/ 427620 w 698326"/>
                  <a:gd name="connsiteY28" fmla="*/ 111397 h 373718"/>
                  <a:gd name="connsiteX29" fmla="*/ 494697 w 698326"/>
                  <a:gd name="connsiteY29" fmla="*/ 178474 h 373718"/>
                  <a:gd name="connsiteX30" fmla="*/ 427620 w 698326"/>
                  <a:gd name="connsiteY30"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286278 w 698326"/>
                  <a:gd name="connsiteY15" fmla="*/ 227585 h 373718"/>
                  <a:gd name="connsiteX16" fmla="*/ 269508 w 698326"/>
                  <a:gd name="connsiteY16" fmla="*/ 244354 h 373718"/>
                  <a:gd name="connsiteX17" fmla="*/ 286278 w 698326"/>
                  <a:gd name="connsiteY17" fmla="*/ 227585 h 373718"/>
                  <a:gd name="connsiteX18" fmla="*/ 331795 w 698326"/>
                  <a:gd name="connsiteY18" fmla="*/ 252739 h 373718"/>
                  <a:gd name="connsiteX19" fmla="*/ 310234 w 698326"/>
                  <a:gd name="connsiteY19" fmla="*/ 243156 h 373718"/>
                  <a:gd name="connsiteX20" fmla="*/ 366531 w 698326"/>
                  <a:gd name="connsiteY20" fmla="*/ 107803 h 373718"/>
                  <a:gd name="connsiteX21" fmla="*/ 388092 w 698326"/>
                  <a:gd name="connsiteY21" fmla="*/ 117386 h 373718"/>
                  <a:gd name="connsiteX22" fmla="*/ 331795 w 698326"/>
                  <a:gd name="connsiteY22" fmla="*/ 252739 h 373718"/>
                  <a:gd name="connsiteX23" fmla="*/ 427620 w 698326"/>
                  <a:gd name="connsiteY23" fmla="*/ 245552 h 373718"/>
                  <a:gd name="connsiteX24" fmla="*/ 410850 w 698326"/>
                  <a:gd name="connsiteY24" fmla="*/ 228783 h 373718"/>
                  <a:gd name="connsiteX25" fmla="*/ 461159 w 698326"/>
                  <a:gd name="connsiteY25" fmla="*/ 178474 h 373718"/>
                  <a:gd name="connsiteX26" fmla="*/ 410850 w 698326"/>
                  <a:gd name="connsiteY26" fmla="*/ 128166 h 373718"/>
                  <a:gd name="connsiteX27" fmla="*/ 427620 w 698326"/>
                  <a:gd name="connsiteY27" fmla="*/ 111397 h 373718"/>
                  <a:gd name="connsiteX28" fmla="*/ 494697 w 698326"/>
                  <a:gd name="connsiteY28" fmla="*/ 178474 h 373718"/>
                  <a:gd name="connsiteX29" fmla="*/ 427620 w 698326"/>
                  <a:gd name="connsiteY29"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10234 w 698326"/>
                  <a:gd name="connsiteY16" fmla="*/ 243156 h 373718"/>
                  <a:gd name="connsiteX17" fmla="*/ 366531 w 698326"/>
                  <a:gd name="connsiteY17" fmla="*/ 107803 h 373718"/>
                  <a:gd name="connsiteX18" fmla="*/ 388092 w 698326"/>
                  <a:gd name="connsiteY18" fmla="*/ 117386 h 373718"/>
                  <a:gd name="connsiteX19" fmla="*/ 331795 w 698326"/>
                  <a:gd name="connsiteY19" fmla="*/ 252739 h 373718"/>
                  <a:gd name="connsiteX20" fmla="*/ 427620 w 698326"/>
                  <a:gd name="connsiteY20" fmla="*/ 245552 h 373718"/>
                  <a:gd name="connsiteX21" fmla="*/ 410850 w 698326"/>
                  <a:gd name="connsiteY21" fmla="*/ 228783 h 373718"/>
                  <a:gd name="connsiteX22" fmla="*/ 461159 w 698326"/>
                  <a:gd name="connsiteY22" fmla="*/ 178474 h 373718"/>
                  <a:gd name="connsiteX23" fmla="*/ 410850 w 698326"/>
                  <a:gd name="connsiteY23" fmla="*/ 128166 h 373718"/>
                  <a:gd name="connsiteX24" fmla="*/ 427620 w 698326"/>
                  <a:gd name="connsiteY24" fmla="*/ 111397 h 373718"/>
                  <a:gd name="connsiteX25" fmla="*/ 494697 w 698326"/>
                  <a:gd name="connsiteY25" fmla="*/ 178474 h 373718"/>
                  <a:gd name="connsiteX26" fmla="*/ 427620 w 698326"/>
                  <a:gd name="connsiteY26"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31795 w 698326"/>
                  <a:gd name="connsiteY15" fmla="*/ 252739 h 373718"/>
                  <a:gd name="connsiteX16" fmla="*/ 366531 w 698326"/>
                  <a:gd name="connsiteY16" fmla="*/ 107803 h 373718"/>
                  <a:gd name="connsiteX17" fmla="*/ 388092 w 698326"/>
                  <a:gd name="connsiteY17" fmla="*/ 117386 h 373718"/>
                  <a:gd name="connsiteX18" fmla="*/ 331795 w 698326"/>
                  <a:gd name="connsiteY18" fmla="*/ 252739 h 373718"/>
                  <a:gd name="connsiteX19" fmla="*/ 427620 w 698326"/>
                  <a:gd name="connsiteY19" fmla="*/ 245552 h 373718"/>
                  <a:gd name="connsiteX20" fmla="*/ 410850 w 698326"/>
                  <a:gd name="connsiteY20" fmla="*/ 228783 h 373718"/>
                  <a:gd name="connsiteX21" fmla="*/ 461159 w 698326"/>
                  <a:gd name="connsiteY21" fmla="*/ 178474 h 373718"/>
                  <a:gd name="connsiteX22" fmla="*/ 410850 w 698326"/>
                  <a:gd name="connsiteY22" fmla="*/ 128166 h 373718"/>
                  <a:gd name="connsiteX23" fmla="*/ 427620 w 698326"/>
                  <a:gd name="connsiteY23" fmla="*/ 111397 h 373718"/>
                  <a:gd name="connsiteX24" fmla="*/ 494697 w 698326"/>
                  <a:gd name="connsiteY24" fmla="*/ 178474 h 373718"/>
                  <a:gd name="connsiteX25" fmla="*/ 427620 w 698326"/>
                  <a:gd name="connsiteY25"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27620 w 698326"/>
                  <a:gd name="connsiteY18" fmla="*/ 245552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24" fmla="*/ 427620 w 698326"/>
                  <a:gd name="connsiteY24" fmla="*/ 245552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10850 w 698326"/>
                  <a:gd name="connsiteY19" fmla="*/ 228783 h 373718"/>
                  <a:gd name="connsiteX20" fmla="*/ 461159 w 698326"/>
                  <a:gd name="connsiteY20" fmla="*/ 178474 h 373718"/>
                  <a:gd name="connsiteX21" fmla="*/ 410850 w 698326"/>
                  <a:gd name="connsiteY21" fmla="*/ 128166 h 373718"/>
                  <a:gd name="connsiteX22" fmla="*/ 427620 w 698326"/>
                  <a:gd name="connsiteY22" fmla="*/ 111397 h 373718"/>
                  <a:gd name="connsiteX23" fmla="*/ 494697 w 698326"/>
                  <a:gd name="connsiteY23"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388092 w 698326"/>
                  <a:gd name="connsiteY15" fmla="*/ 117386 h 373718"/>
                  <a:gd name="connsiteX16" fmla="*/ 366531 w 698326"/>
                  <a:gd name="connsiteY16" fmla="*/ 107803 h 373718"/>
                  <a:gd name="connsiteX17" fmla="*/ 388092 w 698326"/>
                  <a:gd name="connsiteY17" fmla="*/ 117386 h 373718"/>
                  <a:gd name="connsiteX18" fmla="*/ 494697 w 698326"/>
                  <a:gd name="connsiteY18" fmla="*/ 178474 h 373718"/>
                  <a:gd name="connsiteX19" fmla="*/ 461159 w 698326"/>
                  <a:gd name="connsiteY19" fmla="*/ 178474 h 373718"/>
                  <a:gd name="connsiteX20" fmla="*/ 410850 w 698326"/>
                  <a:gd name="connsiteY20" fmla="*/ 128166 h 373718"/>
                  <a:gd name="connsiteX21" fmla="*/ 427620 w 698326"/>
                  <a:gd name="connsiteY21" fmla="*/ 111397 h 373718"/>
                  <a:gd name="connsiteX22" fmla="*/ 494697 w 698326"/>
                  <a:gd name="connsiteY22"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10850 w 698326"/>
                  <a:gd name="connsiteY17" fmla="*/ 128166 h 373718"/>
                  <a:gd name="connsiteX18" fmla="*/ 427620 w 698326"/>
                  <a:gd name="connsiteY18" fmla="*/ 111397 h 373718"/>
                  <a:gd name="connsiteX19" fmla="*/ 494697 w 698326"/>
                  <a:gd name="connsiteY19"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27620 w 698326"/>
                  <a:gd name="connsiteY17" fmla="*/ 111397 h 373718"/>
                  <a:gd name="connsiteX18" fmla="*/ 494697 w 698326"/>
                  <a:gd name="connsiteY18"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 name="connsiteX15" fmla="*/ 494697 w 698326"/>
                  <a:gd name="connsiteY15" fmla="*/ 178474 h 373718"/>
                  <a:gd name="connsiteX16" fmla="*/ 461159 w 698326"/>
                  <a:gd name="connsiteY16" fmla="*/ 178474 h 373718"/>
                  <a:gd name="connsiteX17" fmla="*/ 494697 w 698326"/>
                  <a:gd name="connsiteY17" fmla="*/ 178474 h 373718"/>
                  <a:gd name="connsiteX0" fmla="*/ 607292 w 698326"/>
                  <a:gd name="connsiteY0" fmla="*/ 29945 h 373718"/>
                  <a:gd name="connsiteX1" fmla="*/ 577347 w 698326"/>
                  <a:gd name="connsiteY1" fmla="*/ 0 h 373718"/>
                  <a:gd name="connsiteX2" fmla="*/ 577347 w 698326"/>
                  <a:gd name="connsiteY2" fmla="*/ 0 h 373718"/>
                  <a:gd name="connsiteX3" fmla="*/ 120979 w 698326"/>
                  <a:gd name="connsiteY3" fmla="*/ 0 h 373718"/>
                  <a:gd name="connsiteX4" fmla="*/ 91034 w 698326"/>
                  <a:gd name="connsiteY4" fmla="*/ 29945 h 373718"/>
                  <a:gd name="connsiteX5" fmla="*/ 91034 w 698326"/>
                  <a:gd name="connsiteY5" fmla="*/ 29945 h 373718"/>
                  <a:gd name="connsiteX6" fmla="*/ 91034 w 698326"/>
                  <a:gd name="connsiteY6" fmla="*/ 328201 h 373718"/>
                  <a:gd name="connsiteX7" fmla="*/ 0 w 698326"/>
                  <a:gd name="connsiteY7" fmla="*/ 328201 h 373718"/>
                  <a:gd name="connsiteX8" fmla="*/ 0 w 698326"/>
                  <a:gd name="connsiteY8" fmla="*/ 343773 h 373718"/>
                  <a:gd name="connsiteX9" fmla="*/ 29945 w 698326"/>
                  <a:gd name="connsiteY9" fmla="*/ 373718 h 373718"/>
                  <a:gd name="connsiteX10" fmla="*/ 668381 w 698326"/>
                  <a:gd name="connsiteY10" fmla="*/ 373718 h 373718"/>
                  <a:gd name="connsiteX11" fmla="*/ 698326 w 698326"/>
                  <a:gd name="connsiteY11" fmla="*/ 343773 h 373718"/>
                  <a:gd name="connsiteX12" fmla="*/ 698326 w 698326"/>
                  <a:gd name="connsiteY12" fmla="*/ 328201 h 373718"/>
                  <a:gd name="connsiteX13" fmla="*/ 607292 w 698326"/>
                  <a:gd name="connsiteY13" fmla="*/ 328201 h 373718"/>
                  <a:gd name="connsiteX14" fmla="*/ 607292 w 698326"/>
                  <a:gd name="connsiteY14" fmla="*/ 29945 h 37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326" h="373718">
                    <a:moveTo>
                      <a:pt x="607292" y="29945"/>
                    </a:moveTo>
                    <a:cubicBezTo>
                      <a:pt x="607292" y="13176"/>
                      <a:pt x="594116" y="0"/>
                      <a:pt x="577347" y="0"/>
                    </a:cubicBezTo>
                    <a:lnTo>
                      <a:pt x="577347" y="0"/>
                    </a:lnTo>
                    <a:lnTo>
                      <a:pt x="120979" y="0"/>
                    </a:lnTo>
                    <a:cubicBezTo>
                      <a:pt x="104210" y="0"/>
                      <a:pt x="91034" y="13176"/>
                      <a:pt x="91034" y="29945"/>
                    </a:cubicBezTo>
                    <a:lnTo>
                      <a:pt x="91034" y="29945"/>
                    </a:lnTo>
                    <a:lnTo>
                      <a:pt x="91034" y="328201"/>
                    </a:lnTo>
                    <a:lnTo>
                      <a:pt x="0" y="328201"/>
                    </a:lnTo>
                    <a:lnTo>
                      <a:pt x="0" y="343773"/>
                    </a:lnTo>
                    <a:cubicBezTo>
                      <a:pt x="0" y="360542"/>
                      <a:pt x="13176" y="373718"/>
                      <a:pt x="29945" y="373718"/>
                    </a:cubicBezTo>
                    <a:lnTo>
                      <a:pt x="668381" y="373718"/>
                    </a:lnTo>
                    <a:cubicBezTo>
                      <a:pt x="685150" y="373718"/>
                      <a:pt x="698326" y="360542"/>
                      <a:pt x="698326" y="343773"/>
                    </a:cubicBezTo>
                    <a:lnTo>
                      <a:pt x="698326" y="328201"/>
                    </a:lnTo>
                    <a:lnTo>
                      <a:pt x="607292" y="328201"/>
                    </a:lnTo>
                    <a:lnTo>
                      <a:pt x="607292" y="29945"/>
                    </a:lnTo>
                    <a:close/>
                  </a:path>
                </a:pathLst>
              </a:custGeom>
              <a:solidFill>
                <a:schemeClr val="bg1">
                  <a:lumMod val="65000"/>
                </a:schemeClr>
              </a:solidFill>
              <a:ln w="1190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9" name="Graphic 38" descr="Apple with solid fill">
                <a:extLst>
                  <a:ext uri="{FF2B5EF4-FFF2-40B4-BE49-F238E27FC236}">
                    <a16:creationId xmlns:a16="http://schemas.microsoft.com/office/drawing/2014/main" id="{24F04ABE-671E-9BE1-1CE5-0BD74F225B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550961">
                <a:off x="7509071" y="5701210"/>
                <a:ext cx="342908" cy="314834"/>
              </a:xfrm>
              <a:prstGeom prst="rect">
                <a:avLst/>
              </a:prstGeom>
            </p:spPr>
          </p:pic>
        </p:grpSp>
        <p:sp>
          <p:nvSpPr>
            <p:cNvPr id="41" name="TextBox 40">
              <a:extLst>
                <a:ext uri="{FF2B5EF4-FFF2-40B4-BE49-F238E27FC236}">
                  <a16:creationId xmlns:a16="http://schemas.microsoft.com/office/drawing/2014/main" id="{DE3CB910-228F-0F07-EF35-A34AA8E7A97B}"/>
                </a:ext>
              </a:extLst>
            </p:cNvPr>
            <p:cNvSpPr txBox="1"/>
            <p:nvPr/>
          </p:nvSpPr>
          <p:spPr>
            <a:xfrm>
              <a:off x="234505" y="4180600"/>
              <a:ext cx="818438" cy="261610"/>
            </a:xfrm>
            <a:prstGeom prst="rect">
              <a:avLst/>
            </a:prstGeom>
            <a:noFill/>
          </p:spPr>
          <p:txBody>
            <a:bodyPr wrap="square" rtlCol="0">
              <a:spAutoFit/>
            </a:bodyPr>
            <a:lstStyle/>
            <a:p>
              <a:pPr algn="ctr"/>
              <a:r>
                <a:rPr lang="en-GB" sz="1100" dirty="0">
                  <a:effectLst>
                    <a:glow rad="101600">
                      <a:schemeClr val="bg1">
                        <a:alpha val="60000"/>
                      </a:schemeClr>
                    </a:glow>
                  </a:effectLst>
                </a:rPr>
                <a:t>Designers</a:t>
              </a:r>
            </a:p>
          </p:txBody>
        </p:sp>
      </p:grpSp>
      <p:pic>
        <p:nvPicPr>
          <p:cNvPr id="43" name="Picture 42">
            <a:extLst>
              <a:ext uri="{FF2B5EF4-FFF2-40B4-BE49-F238E27FC236}">
                <a16:creationId xmlns:a16="http://schemas.microsoft.com/office/drawing/2014/main" id="{1E34D7A3-2C86-DB29-0077-D7BE72B6457A}"/>
              </a:ext>
            </a:extLst>
          </p:cNvPr>
          <p:cNvPicPr>
            <a:picLocks noChangeAspect="1"/>
          </p:cNvPicPr>
          <p:nvPr/>
        </p:nvPicPr>
        <p:blipFill>
          <a:blip r:embed="rId14"/>
          <a:stretch>
            <a:fillRect/>
          </a:stretch>
        </p:blipFill>
        <p:spPr>
          <a:xfrm>
            <a:off x="273407" y="554010"/>
            <a:ext cx="724070" cy="720000"/>
          </a:xfrm>
          <a:prstGeom prst="rect">
            <a:avLst/>
          </a:prstGeom>
        </p:spPr>
      </p:pic>
      <p:grpSp>
        <p:nvGrpSpPr>
          <p:cNvPr id="9" name="Group 8">
            <a:extLst>
              <a:ext uri="{FF2B5EF4-FFF2-40B4-BE49-F238E27FC236}">
                <a16:creationId xmlns:a16="http://schemas.microsoft.com/office/drawing/2014/main" id="{E9781E3D-9CBF-E990-9F9D-602FF617FCDA}"/>
              </a:ext>
            </a:extLst>
          </p:cNvPr>
          <p:cNvGrpSpPr/>
          <p:nvPr/>
        </p:nvGrpSpPr>
        <p:grpSpPr>
          <a:xfrm>
            <a:off x="215008" y="4611162"/>
            <a:ext cx="818438" cy="720000"/>
            <a:chOff x="215008" y="4611162"/>
            <a:chExt cx="818438" cy="720000"/>
          </a:xfrm>
        </p:grpSpPr>
        <p:sp>
          <p:nvSpPr>
            <p:cNvPr id="2" name="Rectangle: Rounded Corners 1">
              <a:extLst>
                <a:ext uri="{FF2B5EF4-FFF2-40B4-BE49-F238E27FC236}">
                  <a16:creationId xmlns:a16="http://schemas.microsoft.com/office/drawing/2014/main" id="{52957C8B-6447-B00C-9986-AD11CACDA97B}"/>
                </a:ext>
              </a:extLst>
            </p:cNvPr>
            <p:cNvSpPr/>
            <p:nvPr/>
          </p:nvSpPr>
          <p:spPr>
            <a:xfrm>
              <a:off x="274004" y="4611162"/>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7B7B461-51E6-A3EA-9920-26119DDCDCED}"/>
                </a:ext>
              </a:extLst>
            </p:cNvPr>
            <p:cNvSpPr txBox="1"/>
            <p:nvPr/>
          </p:nvSpPr>
          <p:spPr>
            <a:xfrm>
              <a:off x="215008" y="5027698"/>
              <a:ext cx="818438" cy="261610"/>
            </a:xfrm>
            <a:prstGeom prst="rect">
              <a:avLst/>
            </a:prstGeom>
            <a:noFill/>
          </p:spPr>
          <p:txBody>
            <a:bodyPr wrap="square" rtlCol="0">
              <a:spAutoFit/>
            </a:bodyPr>
            <a:lstStyle/>
            <a:p>
              <a:pPr algn="ctr"/>
              <a:r>
                <a:rPr lang="en-GB" sz="1100" dirty="0">
                  <a:effectLst>
                    <a:glow rad="101600">
                      <a:schemeClr val="bg1">
                        <a:alpha val="60000"/>
                      </a:schemeClr>
                    </a:glow>
                  </a:effectLst>
                </a:rPr>
                <a:t>Trainers </a:t>
              </a:r>
            </a:p>
          </p:txBody>
        </p:sp>
        <p:pic>
          <p:nvPicPr>
            <p:cNvPr id="8" name="Graphic 7" descr="Classroom outline">
              <a:extLst>
                <a:ext uri="{FF2B5EF4-FFF2-40B4-BE49-F238E27FC236}">
                  <a16:creationId xmlns:a16="http://schemas.microsoft.com/office/drawing/2014/main" id="{5768B983-9237-77DC-9332-19F3F825645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6864" y="4642950"/>
              <a:ext cx="499162" cy="499162"/>
            </a:xfrm>
            <a:prstGeom prst="rect">
              <a:avLst/>
            </a:prstGeom>
          </p:spPr>
        </p:pic>
      </p:grpSp>
    </p:spTree>
    <p:extLst>
      <p:ext uri="{BB962C8B-B14F-4D97-AF65-F5344CB8AC3E}">
        <p14:creationId xmlns:p14="http://schemas.microsoft.com/office/powerpoint/2010/main" val="10773774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Rounded Corners 95">
            <a:hlinkClick r:id="rId3" action="ppaction://hlinksldjump" highlightClick="1"/>
            <a:extLst>
              <a:ext uri="{FF2B5EF4-FFF2-40B4-BE49-F238E27FC236}">
                <a16:creationId xmlns:a16="http://schemas.microsoft.com/office/drawing/2014/main" id="{CD7569DD-3719-4B53-91BD-09854E05A764}"/>
              </a:ext>
            </a:extLst>
          </p:cNvPr>
          <p:cNvSpPr/>
          <p:nvPr/>
        </p:nvSpPr>
        <p:spPr>
          <a:xfrm>
            <a:off x="1073188" y="554010"/>
            <a:ext cx="10065867" cy="720000"/>
          </a:xfrm>
          <a:prstGeom prst="roundRect">
            <a:avLst>
              <a:gd name="adj" fmla="val 30718"/>
            </a:avLst>
          </a:prstGeom>
          <a:solidFill>
            <a:srgbClr val="B82652"/>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pc="-70" dirty="0">
                <a:solidFill>
                  <a:prstClr val="white"/>
                </a:solidFill>
                <a:latin typeface="Calibri" panose="020F0502020204030204"/>
              </a:rPr>
              <a:t>One</a:t>
            </a:r>
            <a:r>
              <a:rPr kumimoji="0" lang="en-GB" sz="1800" b="0" i="0" u="none" strike="noStrike" kern="1200" cap="none" spc="-70" normalizeH="0" noProof="0" dirty="0">
                <a:ln>
                  <a:noFill/>
                </a:ln>
                <a:solidFill>
                  <a:prstClr val="white"/>
                </a:solidFill>
                <a:effectLst/>
                <a:uLnTx/>
                <a:uFillTx/>
                <a:latin typeface="Calibri" panose="020F0502020204030204"/>
                <a:ea typeface="+mn-ea"/>
                <a:cs typeface="+mn-cs"/>
              </a:rPr>
              <a:t> </a:t>
            </a:r>
            <a:r>
              <a:rPr lang="en-GB" spc="-70" dirty="0">
                <a:solidFill>
                  <a:prstClr val="white"/>
                </a:solidFill>
                <a:latin typeface="Calibri" panose="020F0502020204030204"/>
              </a:rPr>
              <a:t>Plant </a:t>
            </a:r>
            <a:r>
              <a:rPr kumimoji="0" lang="en-GB" sz="1800" b="0" i="0" u="none" strike="noStrike" kern="1200" cap="none" spc="-70" normalizeH="0" noProof="0" dirty="0">
                <a:ln>
                  <a:noFill/>
                </a:ln>
                <a:solidFill>
                  <a:prstClr val="white"/>
                </a:solidFill>
                <a:effectLst/>
                <a:uLnTx/>
                <a:uFillTx/>
                <a:latin typeface="Calibri" panose="020F0502020204030204"/>
                <a:ea typeface="+mn-ea"/>
                <a:cs typeface="+mn-cs"/>
              </a:rPr>
              <a:t>standard has been revised in the September 2023 Standards catalogue </a:t>
            </a: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80377A48-5B8D-41DF-9FAB-F558CB22C76B}"/>
              </a:ext>
            </a:extLst>
          </p:cNvPr>
          <p:cNvPicPr>
            <a:picLocks noChangeAspect="1"/>
          </p:cNvPicPr>
          <p:nvPr/>
        </p:nvPicPr>
        <p:blipFill>
          <a:blip r:embed="rId6"/>
          <a:stretch>
            <a:fillRect/>
          </a:stretch>
        </p:blipFill>
        <p:spPr>
          <a:xfrm>
            <a:off x="89371" y="6016808"/>
            <a:ext cx="720000" cy="692039"/>
          </a:xfrm>
          <a:prstGeom prst="rect">
            <a:avLst/>
          </a:prstGeom>
        </p:spPr>
      </p:pic>
      <p:sp>
        <p:nvSpPr>
          <p:cNvPr id="4" name="Rectangle: Rounded Corners 3">
            <a:hlinkClick r:id="" action="ppaction://hlinkshowjump?jump=nextslide" highlightClick="1"/>
            <a:extLst>
              <a:ext uri="{FF2B5EF4-FFF2-40B4-BE49-F238E27FC236}">
                <a16:creationId xmlns:a16="http://schemas.microsoft.com/office/drawing/2014/main" id="{29C893A5-B17F-5F5F-1CDC-25F927163029}"/>
              </a:ext>
            </a:extLst>
          </p:cNvPr>
          <p:cNvSpPr/>
          <p:nvPr/>
        </p:nvSpPr>
        <p:spPr>
          <a:xfrm>
            <a:off x="1116922" y="1466595"/>
            <a:ext cx="10022133" cy="720000"/>
          </a:xfrm>
          <a:prstGeom prst="roundRect">
            <a:avLst>
              <a:gd name="adj" fmla="val 30718"/>
            </a:avLst>
          </a:prstGeom>
          <a:solidFill>
            <a:schemeClr val="bg1"/>
          </a:solidFill>
          <a:ln w="38100">
            <a:solidFill>
              <a:srgbClr val="B82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RIS-1530-PLT Issue 7, Technical requirements for On Track Plant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1BDBD936-624B-F561-FA36-D88B66BCDA7C}"/>
              </a:ext>
            </a:extLst>
          </p:cNvPr>
          <p:cNvSpPr txBox="1">
            <a:spLocks/>
          </p:cNvSpPr>
          <p:nvPr/>
        </p:nvSpPr>
        <p:spPr>
          <a:xfrm>
            <a:off x="2269099" y="2222628"/>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p>
        </p:txBody>
      </p:sp>
      <p:pic>
        <p:nvPicPr>
          <p:cNvPr id="2" name="Picture 1">
            <a:hlinkClick r:id="" action="ppaction://hlinkshowjump?jump=nextslide"/>
            <a:extLst>
              <a:ext uri="{FF2B5EF4-FFF2-40B4-BE49-F238E27FC236}">
                <a16:creationId xmlns:a16="http://schemas.microsoft.com/office/drawing/2014/main" id="{56D9A3D9-D40E-4A52-C2BE-6FA3C948AF69}"/>
              </a:ext>
            </a:extLst>
          </p:cNvPr>
          <p:cNvPicPr>
            <a:picLocks noChangeAspect="1"/>
          </p:cNvPicPr>
          <p:nvPr/>
        </p:nvPicPr>
        <p:blipFill>
          <a:blip r:embed="rId7">
            <a:biLevel thresh="75000"/>
          </a:blip>
          <a:stretch>
            <a:fillRect/>
          </a:stretch>
        </p:blipFill>
        <p:spPr>
          <a:xfrm>
            <a:off x="10529832" y="1442886"/>
            <a:ext cx="755970" cy="755970"/>
          </a:xfrm>
          <a:prstGeom prst="rect">
            <a:avLst/>
          </a:prstGeom>
        </p:spPr>
      </p:pic>
      <p:pic>
        <p:nvPicPr>
          <p:cNvPr id="5" name="Picture 4">
            <a:extLst>
              <a:ext uri="{FF2B5EF4-FFF2-40B4-BE49-F238E27FC236}">
                <a16:creationId xmlns:a16="http://schemas.microsoft.com/office/drawing/2014/main" id="{5C147586-9019-9461-BBD0-6DA453937CE5}"/>
              </a:ext>
            </a:extLst>
          </p:cNvPr>
          <p:cNvPicPr>
            <a:picLocks noChangeAspect="1"/>
          </p:cNvPicPr>
          <p:nvPr/>
        </p:nvPicPr>
        <p:blipFill>
          <a:blip r:embed="rId8"/>
          <a:stretch>
            <a:fillRect/>
          </a:stretch>
        </p:blipFill>
        <p:spPr>
          <a:xfrm>
            <a:off x="277477" y="554010"/>
            <a:ext cx="720000" cy="720000"/>
          </a:xfrm>
          <a:prstGeom prst="rect">
            <a:avLst/>
          </a:prstGeom>
          <a:ln>
            <a:noFill/>
          </a:ln>
        </p:spPr>
      </p:pic>
    </p:spTree>
    <p:extLst>
      <p:ext uri="{BB962C8B-B14F-4D97-AF65-F5344CB8AC3E}">
        <p14:creationId xmlns:p14="http://schemas.microsoft.com/office/powerpoint/2010/main" val="775967208"/>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Rounded Corners 96">
            <a:hlinkClick r:id="rId3"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B82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RIS-1530-PLT Issue 7 – Technical requirements for On Track Plant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rgbClr val="B8265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Overview </a:t>
            </a:r>
            <a:r>
              <a:rPr lang="en-GB" sz="1800" b="1" dirty="0">
                <a:solidFill>
                  <a:srgbClr val="000000"/>
                </a:solidFill>
                <a:effectLst/>
                <a:latin typeface="Calibri" panose="020F0502020204030204" pitchFamily="34" charset="0"/>
                <a:ea typeface="Calibri" panose="020F0502020204030204" pitchFamily="34" charset="0"/>
              </a:rPr>
              <a:t>–</a:t>
            </a:r>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 </a:t>
            </a:r>
            <a:r>
              <a:rPr lang="en-GB" sz="1800" b="0" i="0" u="none" strike="noStrike" baseline="0" dirty="0">
                <a:solidFill>
                  <a:srgbClr val="000000"/>
                </a:solidFill>
                <a:latin typeface="Calibri" panose="020F0502020204030204" pitchFamily="34" charset="0"/>
              </a:rPr>
              <a:t>RIS-1530-PLT </a:t>
            </a:r>
            <a:r>
              <a:rPr lang="en-GB" sz="1800" dirty="0">
                <a:solidFill>
                  <a:srgbClr val="000000"/>
                </a:solidFill>
                <a:effectLst/>
                <a:latin typeface="Calibri" panose="020F0502020204030204" pitchFamily="34" charset="0"/>
                <a:ea typeface="Calibri" panose="020F0502020204030204" pitchFamily="34" charset="0"/>
              </a:rPr>
              <a:t>–</a:t>
            </a:r>
            <a:r>
              <a:rPr lang="en-GB" sz="1800" b="0" i="0" u="none" strike="noStrike" baseline="0" dirty="0">
                <a:solidFill>
                  <a:srgbClr val="000000"/>
                </a:solidFill>
                <a:latin typeface="Calibri" panose="020F0502020204030204" pitchFamily="34" charset="0"/>
              </a:rPr>
              <a:t> Technical requirements for On Track Plant has been updated to refer to the latest legislative regime (including clarification on UKCA and CE marking), and to the latest issues of the ENs. Rationale has been provided along with updated guidance, and there is added clarity regarding preference for direct line of sight in the direction of travel of road-rail vehicles, and then prioritised alternatives (assistant, CCTV or ground staff).</a:t>
            </a:r>
            <a:endPar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algn="l"/>
            <a:endParaRPr kumimoji="0" lang="en-GB" sz="800" b="1" i="0" u="none" strike="noStrike" kern="1200" cap="none" spc="-50" normalizeH="0" baseline="0" noProof="0" dirty="0">
              <a:ln>
                <a:noFill/>
              </a:ln>
              <a:solidFill>
                <a:prstClr val="black"/>
              </a:solidFill>
              <a:effectLst/>
              <a:uLnTx/>
              <a:uFillTx/>
              <a:latin typeface="Calibri" panose="020F0502020204030204"/>
              <a:ea typeface="+mn-ea"/>
              <a:cs typeface="+mn-cs"/>
            </a:endParaRPr>
          </a:p>
          <a:p>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Benefits – </a:t>
            </a:r>
            <a:r>
              <a:rPr lang="en-GB" sz="1800" b="0" i="0" u="none" strike="noStrike" baseline="0" dirty="0">
                <a:solidFill>
                  <a:srgbClr val="000000"/>
                </a:solidFill>
                <a:latin typeface="Calibri" panose="020F0502020204030204" pitchFamily="34" charset="0"/>
              </a:rPr>
              <a:t>The updated rationale and guidance helps the user to understand better what they need to do and why. The updates help to improve clarity, such as those regarding the preference for direct line of sight, can help in complying with legal requirements and reducing the risk of injury, </a:t>
            </a:r>
            <a:r>
              <a:rPr lang="en-GB" dirty="0">
                <a:solidFill>
                  <a:srgbClr val="000000"/>
                </a:solidFill>
                <a:latin typeface="Calibri" panose="020F0502020204030204" pitchFamily="34" charset="0"/>
              </a:rPr>
              <a:t>providing an estimated saving for industry of £70,000 over five </a:t>
            </a:r>
            <a:r>
              <a:rPr lang="en-GB" sz="1800" b="0" i="0" u="none" strike="noStrike" baseline="0" dirty="0">
                <a:solidFill>
                  <a:srgbClr val="000000"/>
                </a:solidFill>
                <a:latin typeface="Calibri" panose="020F0502020204030204" pitchFamily="34" charset="0"/>
              </a:rPr>
              <a:t>years. The updates also help manufacturers in </a:t>
            </a:r>
          </a:p>
          <a:p>
            <a:pPr marL="4572000"/>
            <a:r>
              <a:rPr lang="en-GB" sz="1800" b="0" i="0" u="none" strike="noStrike" baseline="0" dirty="0">
                <a:solidFill>
                  <a:srgbClr val="000000"/>
                </a:solidFill>
                <a:latin typeface="Calibri" panose="020F0502020204030204" pitchFamily="34" charset="0"/>
              </a:rPr>
              <a:t>achieving ‘state of the art’ with respect to machine design and maintenance. </a:t>
            </a:r>
            <a:endPar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4572000" algn="l"/>
            <a:endParaRPr kumimoji="0" lang="en-GB" sz="1000" b="1" i="0" u="none" strike="noStrike" kern="1200" cap="none" spc="-50" normalizeH="0" baseline="0" noProof="0" dirty="0">
              <a:ln>
                <a:noFill/>
              </a:ln>
              <a:solidFill>
                <a:prstClr val="black"/>
              </a:solidFill>
              <a:effectLst/>
              <a:uLnTx/>
              <a:uFillTx/>
              <a:latin typeface="Calibri" panose="020F0502020204030204"/>
              <a:ea typeface="+mn-ea"/>
              <a:cs typeface="+mn-cs"/>
            </a:endParaRPr>
          </a:p>
          <a:p>
            <a:pPr marL="4572000" algn="l"/>
            <a:r>
              <a:rPr kumimoji="0" lang="en-GB" sz="1800" b="1" i="0" u="none" strike="noStrike" kern="1200" cap="none" spc="-50" normalizeH="0" baseline="0" noProof="0" dirty="0">
                <a:ln>
                  <a:noFill/>
                </a:ln>
                <a:solidFill>
                  <a:prstClr val="black"/>
                </a:solidFill>
                <a:effectLst/>
                <a:uLnTx/>
                <a:uFillTx/>
                <a:latin typeface="Calibri" panose="020F0502020204030204"/>
                <a:ea typeface="+mn-ea"/>
                <a:cs typeface="+mn-cs"/>
              </a:rPr>
              <a:t>Audience – </a:t>
            </a:r>
            <a:r>
              <a:rPr lang="en-GB" sz="1800" b="0" i="0" u="none" strike="noStrike" baseline="0" dirty="0">
                <a:solidFill>
                  <a:srgbClr val="000000"/>
                </a:solidFill>
                <a:latin typeface="Calibri" panose="020F0502020204030204" pitchFamily="34" charset="0"/>
              </a:rPr>
              <a:t>The revised requirements, rationale and guidance in RIS-1530-RST Issue 7 is for infrastructure managers, infrastructure maintainers and manufacturers of OTP and trolleys. The changes will also help plant assessment bodies (PABs), as well as owners, operators and maintainers of OTP and trolleys. </a:t>
            </a:r>
            <a:endParaRPr kumimoji="0" lang="en-GB" sz="180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4"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5"/>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3"/>
            <a:extLst>
              <a:ext uri="{FF2B5EF4-FFF2-40B4-BE49-F238E27FC236}">
                <a16:creationId xmlns:a16="http://schemas.microsoft.com/office/drawing/2014/main" id="{28BF2077-600C-4323-B7B7-25758286D64D}"/>
              </a:ext>
            </a:extLst>
          </p:cNvPr>
          <p:cNvPicPr>
            <a:picLocks noChangeAspect="1"/>
          </p:cNvPicPr>
          <p:nvPr/>
        </p:nvPicPr>
        <p:blipFill>
          <a:blip r:embed="rId6"/>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7"/>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8"/>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6" name="Group 15">
            <a:extLst>
              <a:ext uri="{FF2B5EF4-FFF2-40B4-BE49-F238E27FC236}">
                <a16:creationId xmlns:a16="http://schemas.microsoft.com/office/drawing/2014/main" id="{140E4494-8297-F1B4-8FE2-9B789659D219}"/>
              </a:ext>
            </a:extLst>
          </p:cNvPr>
          <p:cNvGrpSpPr/>
          <p:nvPr/>
        </p:nvGrpSpPr>
        <p:grpSpPr>
          <a:xfrm>
            <a:off x="279982" y="2978559"/>
            <a:ext cx="736531" cy="728660"/>
            <a:chOff x="260945" y="3762574"/>
            <a:chExt cx="736531" cy="728660"/>
          </a:xfrm>
        </p:grpSpPr>
        <p:grpSp>
          <p:nvGrpSpPr>
            <p:cNvPr id="17" name="Group 16">
              <a:extLst>
                <a:ext uri="{FF2B5EF4-FFF2-40B4-BE49-F238E27FC236}">
                  <a16:creationId xmlns:a16="http://schemas.microsoft.com/office/drawing/2014/main" id="{CC56CD30-E822-E2E4-30CF-583DF5682962}"/>
                </a:ext>
              </a:extLst>
            </p:cNvPr>
            <p:cNvGrpSpPr/>
            <p:nvPr/>
          </p:nvGrpSpPr>
          <p:grpSpPr>
            <a:xfrm>
              <a:off x="260945" y="3771234"/>
              <a:ext cx="736531" cy="720000"/>
              <a:chOff x="262400" y="2964625"/>
              <a:chExt cx="736531" cy="720000"/>
            </a:xfrm>
          </p:grpSpPr>
          <p:sp>
            <p:nvSpPr>
              <p:cNvPr id="20" name="Rectangle: Rounded Corners 19">
                <a:extLst>
                  <a:ext uri="{FF2B5EF4-FFF2-40B4-BE49-F238E27FC236}">
                    <a16:creationId xmlns:a16="http://schemas.microsoft.com/office/drawing/2014/main" id="{D9D4A7CA-4557-6351-CA33-F4F5E9FDBC7D}"/>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039301C-F977-8B62-3E34-CE16304A982F}"/>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8" name="Graphic 17" descr="Handshake outline">
              <a:extLst>
                <a:ext uri="{FF2B5EF4-FFF2-40B4-BE49-F238E27FC236}">
                  <a16:creationId xmlns:a16="http://schemas.microsoft.com/office/drawing/2014/main" id="{AE50E934-121E-26AA-8617-CEDE274CC8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5819" y="3762574"/>
              <a:ext cx="593637" cy="593637"/>
            </a:xfrm>
            <a:prstGeom prst="rect">
              <a:avLst/>
            </a:prstGeom>
          </p:spPr>
        </p:pic>
      </p:grpSp>
      <p:grpSp>
        <p:nvGrpSpPr>
          <p:cNvPr id="23" name="Group 22">
            <a:extLst>
              <a:ext uri="{FF2B5EF4-FFF2-40B4-BE49-F238E27FC236}">
                <a16:creationId xmlns:a16="http://schemas.microsoft.com/office/drawing/2014/main" id="{2F6CEA90-0FA3-330C-E84F-C75EBD54F602}"/>
              </a:ext>
            </a:extLst>
          </p:cNvPr>
          <p:cNvGrpSpPr/>
          <p:nvPr/>
        </p:nvGrpSpPr>
        <p:grpSpPr>
          <a:xfrm>
            <a:off x="269153" y="2188810"/>
            <a:ext cx="720000" cy="789749"/>
            <a:chOff x="296159" y="2222339"/>
            <a:chExt cx="720000" cy="789749"/>
          </a:xfrm>
        </p:grpSpPr>
        <p:sp>
          <p:nvSpPr>
            <p:cNvPr id="24" name="Rectangle: Rounded Corners 23">
              <a:extLst>
                <a:ext uri="{FF2B5EF4-FFF2-40B4-BE49-F238E27FC236}">
                  <a16:creationId xmlns:a16="http://schemas.microsoft.com/office/drawing/2014/main" id="{BAFCEA20-388A-331D-B50B-81644FDD5CC0}"/>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94209D30-ADC6-2F64-99CC-8897DCB738BB}"/>
                </a:ext>
              </a:extLst>
            </p:cNvPr>
            <p:cNvPicPr>
              <a:picLocks noChangeAspect="1"/>
            </p:cNvPicPr>
            <p:nvPr/>
          </p:nvPicPr>
          <p:blipFill>
            <a:blip r:embed="rId11"/>
            <a:stretch>
              <a:fillRect/>
            </a:stretch>
          </p:blipFill>
          <p:spPr>
            <a:xfrm>
              <a:off x="341670" y="2231693"/>
              <a:ext cx="628978" cy="625753"/>
            </a:xfrm>
            <a:prstGeom prst="rect">
              <a:avLst/>
            </a:prstGeom>
          </p:spPr>
        </p:pic>
        <p:sp>
          <p:nvSpPr>
            <p:cNvPr id="26" name="TextBox 25">
              <a:extLst>
                <a:ext uri="{FF2B5EF4-FFF2-40B4-BE49-F238E27FC236}">
                  <a16:creationId xmlns:a16="http://schemas.microsoft.com/office/drawing/2014/main" id="{01B49AA6-F5EE-905E-5D15-200182E6956A}"/>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sp>
        <p:nvSpPr>
          <p:cNvPr id="31" name="Rectangle: Rounded Corners 30">
            <a:extLst>
              <a:ext uri="{FF2B5EF4-FFF2-40B4-BE49-F238E27FC236}">
                <a16:creationId xmlns:a16="http://schemas.microsoft.com/office/drawing/2014/main" id="{8F5224C3-89D6-84F2-86A4-1DF361918B05}"/>
              </a:ext>
            </a:extLst>
          </p:cNvPr>
          <p:cNvSpPr/>
          <p:nvPr/>
        </p:nvSpPr>
        <p:spPr>
          <a:xfrm>
            <a:off x="279057" y="379571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5AFEC38-6711-E48A-BE12-F97E1151605F}"/>
              </a:ext>
            </a:extLst>
          </p:cNvPr>
          <p:cNvPicPr>
            <a:picLocks noChangeAspect="1"/>
          </p:cNvPicPr>
          <p:nvPr/>
        </p:nvPicPr>
        <p:blipFill>
          <a:blip r:embed="rId12"/>
          <a:stretch>
            <a:fillRect/>
          </a:stretch>
        </p:blipFill>
        <p:spPr>
          <a:xfrm>
            <a:off x="277477" y="554010"/>
            <a:ext cx="720000" cy="720000"/>
          </a:xfrm>
          <a:prstGeom prst="rect">
            <a:avLst/>
          </a:prstGeom>
          <a:ln>
            <a:noFill/>
          </a:ln>
        </p:spPr>
      </p:pic>
      <p:grpSp>
        <p:nvGrpSpPr>
          <p:cNvPr id="4" name="Group 3">
            <a:extLst>
              <a:ext uri="{FF2B5EF4-FFF2-40B4-BE49-F238E27FC236}">
                <a16:creationId xmlns:a16="http://schemas.microsoft.com/office/drawing/2014/main" id="{40620F36-6D01-82CD-EF5D-2B5D43E8BA0E}"/>
              </a:ext>
            </a:extLst>
          </p:cNvPr>
          <p:cNvGrpSpPr/>
          <p:nvPr/>
        </p:nvGrpSpPr>
        <p:grpSpPr>
          <a:xfrm>
            <a:off x="266215" y="4595450"/>
            <a:ext cx="779880" cy="720000"/>
            <a:chOff x="245315" y="3016903"/>
            <a:chExt cx="779880" cy="720000"/>
          </a:xfrm>
        </p:grpSpPr>
        <p:grpSp>
          <p:nvGrpSpPr>
            <p:cNvPr id="7" name="Group 6">
              <a:extLst>
                <a:ext uri="{FF2B5EF4-FFF2-40B4-BE49-F238E27FC236}">
                  <a16:creationId xmlns:a16="http://schemas.microsoft.com/office/drawing/2014/main" id="{6E715823-1FC0-484F-13A6-5990D2B36CBD}"/>
                </a:ext>
              </a:extLst>
            </p:cNvPr>
            <p:cNvGrpSpPr/>
            <p:nvPr/>
          </p:nvGrpSpPr>
          <p:grpSpPr>
            <a:xfrm>
              <a:off x="278739" y="3016903"/>
              <a:ext cx="720000" cy="720000"/>
              <a:chOff x="300871" y="4939444"/>
              <a:chExt cx="720000" cy="720000"/>
            </a:xfrm>
          </p:grpSpPr>
          <p:sp>
            <p:nvSpPr>
              <p:cNvPr id="9" name="Rectangle: Rounded Corners 8">
                <a:extLst>
                  <a:ext uri="{FF2B5EF4-FFF2-40B4-BE49-F238E27FC236}">
                    <a16:creationId xmlns:a16="http://schemas.microsoft.com/office/drawing/2014/main" id="{D6E981EF-02D6-FAB7-C75F-CFD277D7199C}"/>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A4F51B7-4DBF-F8C7-BA17-2D691F848FB4}"/>
                  </a:ext>
                </a:extLst>
              </p:cNvPr>
              <p:cNvPicPr>
                <a:picLocks noChangeAspect="1"/>
              </p:cNvPicPr>
              <p:nvPr/>
            </p:nvPicPr>
            <p:blipFill>
              <a:blip r:embed="rId13"/>
              <a:stretch>
                <a:fillRect/>
              </a:stretch>
            </p:blipFill>
            <p:spPr>
              <a:xfrm>
                <a:off x="300871" y="4957059"/>
                <a:ext cx="665743" cy="546505"/>
              </a:xfrm>
              <a:prstGeom prst="rect">
                <a:avLst/>
              </a:prstGeom>
            </p:spPr>
          </p:pic>
        </p:grpSp>
        <p:sp>
          <p:nvSpPr>
            <p:cNvPr id="8" name="TextBox 7">
              <a:extLst>
                <a:ext uri="{FF2B5EF4-FFF2-40B4-BE49-F238E27FC236}">
                  <a16:creationId xmlns:a16="http://schemas.microsoft.com/office/drawing/2014/main" id="{DF4235B9-0621-0B48-7CAB-9067B895932E}"/>
                </a:ext>
              </a:extLst>
            </p:cNvPr>
            <p:cNvSpPr txBox="1"/>
            <p:nvPr/>
          </p:nvSpPr>
          <p:spPr>
            <a:xfrm>
              <a:off x="245315" y="3411746"/>
              <a:ext cx="779880" cy="292388"/>
            </a:xfrm>
            <a:prstGeom prst="rect">
              <a:avLst/>
            </a:prstGeom>
            <a:noFill/>
          </p:spPr>
          <p:txBody>
            <a:bodyPr wrap="square" rtlCol="0">
              <a:spAutoFit/>
            </a:bodyPr>
            <a:lstStyle/>
            <a:p>
              <a:pPr algn="ctr"/>
              <a:r>
                <a:rPr lang="en-GB" sz="1300" b="1" spc="-50" dirty="0"/>
                <a:t>Builders</a:t>
              </a:r>
            </a:p>
          </p:txBody>
        </p:sp>
      </p:grpSp>
      <p:grpSp>
        <p:nvGrpSpPr>
          <p:cNvPr id="11" name="Group 10">
            <a:extLst>
              <a:ext uri="{FF2B5EF4-FFF2-40B4-BE49-F238E27FC236}">
                <a16:creationId xmlns:a16="http://schemas.microsoft.com/office/drawing/2014/main" id="{F8220FC2-65DB-F482-08C4-C6491AAAD7D4}"/>
              </a:ext>
            </a:extLst>
          </p:cNvPr>
          <p:cNvGrpSpPr/>
          <p:nvPr/>
        </p:nvGrpSpPr>
        <p:grpSpPr>
          <a:xfrm>
            <a:off x="196047" y="3729481"/>
            <a:ext cx="877142" cy="703217"/>
            <a:chOff x="4243467" y="117987"/>
            <a:chExt cx="1864523" cy="1494814"/>
          </a:xfrm>
        </p:grpSpPr>
        <p:pic>
          <p:nvPicPr>
            <p:cNvPr id="12" name="Graphic 11" descr="Office worker">
              <a:extLst>
                <a:ext uri="{FF2B5EF4-FFF2-40B4-BE49-F238E27FC236}">
                  <a16:creationId xmlns:a16="http://schemas.microsoft.com/office/drawing/2014/main" id="{FB31F8C1-1E34-8CB9-BE45-3C865C77BD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26813" y="117987"/>
              <a:ext cx="1301195" cy="1301195"/>
            </a:xfrm>
            <a:prstGeom prst="rect">
              <a:avLst/>
            </a:prstGeom>
          </p:spPr>
        </p:pic>
        <p:sp>
          <p:nvSpPr>
            <p:cNvPr id="13" name="Rectangle: Rounded Corners 12">
              <a:extLst>
                <a:ext uri="{FF2B5EF4-FFF2-40B4-BE49-F238E27FC236}">
                  <a16:creationId xmlns:a16="http://schemas.microsoft.com/office/drawing/2014/main" id="{3E175E68-AD54-5CFE-BC54-E940E280E0FC}"/>
                </a:ext>
              </a:extLst>
            </p:cNvPr>
            <p:cNvSpPr/>
            <p:nvPr/>
          </p:nvSpPr>
          <p:spPr>
            <a:xfrm rot="900000">
              <a:off x="5384081" y="729697"/>
              <a:ext cx="418188" cy="525051"/>
            </a:xfrm>
            <a:prstGeom prst="roundRect">
              <a:avLst>
                <a:gd name="adj" fmla="val 564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Graphic 14" descr="Clipboard Checked outline">
              <a:extLst>
                <a:ext uri="{FF2B5EF4-FFF2-40B4-BE49-F238E27FC236}">
                  <a16:creationId xmlns:a16="http://schemas.microsoft.com/office/drawing/2014/main" id="{5A19E738-6EFF-C9B5-005B-69F92EF0237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900000">
              <a:off x="5245973" y="613773"/>
              <a:ext cx="701079" cy="701078"/>
            </a:xfrm>
            <a:prstGeom prst="rect">
              <a:avLst/>
            </a:prstGeom>
          </p:spPr>
        </p:pic>
        <p:grpSp>
          <p:nvGrpSpPr>
            <p:cNvPr id="28" name="Group 27">
              <a:extLst>
                <a:ext uri="{FF2B5EF4-FFF2-40B4-BE49-F238E27FC236}">
                  <a16:creationId xmlns:a16="http://schemas.microsoft.com/office/drawing/2014/main" id="{BA3E6BD3-59C7-1B8D-BB93-2D1289934F7D}"/>
                </a:ext>
              </a:extLst>
            </p:cNvPr>
            <p:cNvGrpSpPr/>
            <p:nvPr/>
          </p:nvGrpSpPr>
          <p:grpSpPr>
            <a:xfrm rot="900000">
              <a:off x="5538036" y="681590"/>
              <a:ext cx="225810" cy="146170"/>
              <a:chOff x="6456045" y="5268446"/>
              <a:chExt cx="419100" cy="271293"/>
            </a:xfrm>
          </p:grpSpPr>
          <p:grpSp>
            <p:nvGrpSpPr>
              <p:cNvPr id="30" name="Group 29">
                <a:extLst>
                  <a:ext uri="{FF2B5EF4-FFF2-40B4-BE49-F238E27FC236}">
                    <a16:creationId xmlns:a16="http://schemas.microsoft.com/office/drawing/2014/main" id="{EE85C07E-0825-CBC0-D84C-8E281B7B3A9C}"/>
                  </a:ext>
                </a:extLst>
              </p:cNvPr>
              <p:cNvGrpSpPr/>
              <p:nvPr/>
            </p:nvGrpSpPr>
            <p:grpSpPr>
              <a:xfrm>
                <a:off x="6456045" y="5268446"/>
                <a:ext cx="419100" cy="271293"/>
                <a:chOff x="6456045" y="5268446"/>
                <a:chExt cx="419100" cy="271293"/>
              </a:xfrm>
            </p:grpSpPr>
            <p:sp>
              <p:nvSpPr>
                <p:cNvPr id="33" name="Rectangle: Rounded Corners 32">
                  <a:extLst>
                    <a:ext uri="{FF2B5EF4-FFF2-40B4-BE49-F238E27FC236}">
                      <a16:creationId xmlns:a16="http://schemas.microsoft.com/office/drawing/2014/main" id="{76681A1E-A372-41E1-AB73-F7FF1022F7A3}"/>
                    </a:ext>
                  </a:extLst>
                </p:cNvPr>
                <p:cNvSpPr/>
                <p:nvPr/>
              </p:nvSpPr>
              <p:spPr>
                <a:xfrm>
                  <a:off x="6505575" y="5268446"/>
                  <a:ext cx="318135" cy="17324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BE090245-84B6-CEE1-3D87-6E7430DF1C5F}"/>
                    </a:ext>
                  </a:extLst>
                </p:cNvPr>
                <p:cNvSpPr/>
                <p:nvPr/>
              </p:nvSpPr>
              <p:spPr>
                <a:xfrm>
                  <a:off x="6456045" y="5366490"/>
                  <a:ext cx="419100" cy="1732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2" name="Oval 31">
                <a:extLst>
                  <a:ext uri="{FF2B5EF4-FFF2-40B4-BE49-F238E27FC236}">
                    <a16:creationId xmlns:a16="http://schemas.microsoft.com/office/drawing/2014/main" id="{025DDE29-DE43-DBC9-C06E-05C0D604E034}"/>
                  </a:ext>
                </a:extLst>
              </p:cNvPr>
              <p:cNvSpPr/>
              <p:nvPr/>
            </p:nvSpPr>
            <p:spPr>
              <a:xfrm>
                <a:off x="6607659" y="5301743"/>
                <a:ext cx="108000" cy="10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9" name="TextBox 28">
              <a:extLst>
                <a:ext uri="{FF2B5EF4-FFF2-40B4-BE49-F238E27FC236}">
                  <a16:creationId xmlns:a16="http://schemas.microsoft.com/office/drawing/2014/main" id="{077CB63A-3DB7-FCBB-761E-5D62D2F90E08}"/>
                </a:ext>
              </a:extLst>
            </p:cNvPr>
            <p:cNvSpPr txBox="1"/>
            <p:nvPr/>
          </p:nvSpPr>
          <p:spPr>
            <a:xfrm>
              <a:off x="4243467" y="1056702"/>
              <a:ext cx="1864523" cy="556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effectLst/>
                  <a:uLnTx/>
                  <a:uFillTx/>
                  <a:latin typeface="Calibri" panose="020F0502020204030204"/>
                  <a:ea typeface="+mn-ea"/>
                  <a:cs typeface="+mn-cs"/>
                </a:rPr>
                <a:t>Assessors</a:t>
              </a:r>
            </a:p>
          </p:txBody>
        </p:sp>
      </p:grpSp>
      <p:pic>
        <p:nvPicPr>
          <p:cNvPr id="46" name="Picture 45">
            <a:extLst>
              <a:ext uri="{FF2B5EF4-FFF2-40B4-BE49-F238E27FC236}">
                <a16:creationId xmlns:a16="http://schemas.microsoft.com/office/drawing/2014/main" id="{78D25850-ABDE-2F32-9EE6-8C11B90434D8}"/>
              </a:ext>
            </a:extLst>
          </p:cNvPr>
          <p:cNvPicPr>
            <a:picLocks noChangeAspect="1"/>
          </p:cNvPicPr>
          <p:nvPr/>
        </p:nvPicPr>
        <p:blipFill>
          <a:blip r:embed="rId18"/>
          <a:stretch>
            <a:fillRect/>
          </a:stretch>
        </p:blipFill>
        <p:spPr>
          <a:xfrm>
            <a:off x="1151312" y="4075961"/>
            <a:ext cx="4570499" cy="2572341"/>
          </a:xfrm>
          <a:prstGeom prst="roundRect">
            <a:avLst>
              <a:gd name="adj" fmla="val 5992"/>
            </a:avLst>
          </a:prstGeom>
        </p:spPr>
      </p:pic>
    </p:spTree>
    <p:extLst>
      <p:ext uri="{BB962C8B-B14F-4D97-AF65-F5344CB8AC3E}">
        <p14:creationId xmlns:p14="http://schemas.microsoft.com/office/powerpoint/2010/main" val="322905023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F1F6837-382B-D4BE-AEBA-3D38CE355D38}"/>
              </a:ext>
            </a:extLst>
          </p:cNvPr>
          <p:cNvGrpSpPr/>
          <p:nvPr/>
        </p:nvGrpSpPr>
        <p:grpSpPr>
          <a:xfrm>
            <a:off x="277477" y="554010"/>
            <a:ext cx="720000" cy="720000"/>
            <a:chOff x="8664843" y="2661651"/>
            <a:chExt cx="1062000" cy="1062000"/>
          </a:xfrm>
        </p:grpSpPr>
        <p:sp>
          <p:nvSpPr>
            <p:cNvPr id="6" name="Rectangle: Rounded Corners 5">
              <a:extLst>
                <a:ext uri="{FF2B5EF4-FFF2-40B4-BE49-F238E27FC236}">
                  <a16:creationId xmlns:a16="http://schemas.microsoft.com/office/drawing/2014/main" id="{4AEC5610-3E79-0CDA-ED9B-46BA3A0360B9}"/>
                </a:ext>
              </a:extLst>
            </p:cNvPr>
            <p:cNvSpPr/>
            <p:nvPr/>
          </p:nvSpPr>
          <p:spPr>
            <a:xfrm>
              <a:off x="8664843" y="2661651"/>
              <a:ext cx="1062000" cy="1062000"/>
            </a:xfrm>
            <a:prstGeom prst="roundRect">
              <a:avLst>
                <a:gd name="adj" fmla="val 50000"/>
              </a:avLst>
            </a:prstGeom>
            <a:solidFill>
              <a:srgbClr val="E56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A7C76A8F-D9B2-907D-5CAF-4DCAEB3FA287}"/>
                </a:ext>
              </a:extLst>
            </p:cNvPr>
            <p:cNvGrpSpPr/>
            <p:nvPr/>
          </p:nvGrpSpPr>
          <p:grpSpPr>
            <a:xfrm>
              <a:off x="8810674" y="2850875"/>
              <a:ext cx="770338" cy="683552"/>
              <a:chOff x="8809837" y="2800956"/>
              <a:chExt cx="770338" cy="683552"/>
            </a:xfrm>
          </p:grpSpPr>
          <p:cxnSp>
            <p:nvCxnSpPr>
              <p:cNvPr id="8" name="Straight Connector 7">
                <a:extLst>
                  <a:ext uri="{FF2B5EF4-FFF2-40B4-BE49-F238E27FC236}">
                    <a16:creationId xmlns:a16="http://schemas.microsoft.com/office/drawing/2014/main" id="{1015CD0F-6D52-F504-24EB-583C1C3EA72E}"/>
                  </a:ext>
                </a:extLst>
              </p:cNvPr>
              <p:cNvCxnSpPr>
                <a:cxnSpLocks/>
              </p:cNvCxnSpPr>
              <p:nvPr/>
            </p:nvCxnSpPr>
            <p:spPr>
              <a:xfrm>
                <a:off x="8873904" y="291300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E2CD00C-0DFF-2773-4FC2-E47A18BD46D5}"/>
                  </a:ext>
                </a:extLst>
              </p:cNvPr>
              <p:cNvGrpSpPr/>
              <p:nvPr/>
            </p:nvGrpSpPr>
            <p:grpSpPr>
              <a:xfrm>
                <a:off x="8809837" y="2923966"/>
                <a:ext cx="232402" cy="365830"/>
                <a:chOff x="8814599" y="2923966"/>
                <a:chExt cx="232402" cy="365830"/>
              </a:xfrm>
            </p:grpSpPr>
            <p:grpSp>
              <p:nvGrpSpPr>
                <p:cNvPr id="25" name="Group 24">
                  <a:extLst>
                    <a:ext uri="{FF2B5EF4-FFF2-40B4-BE49-F238E27FC236}">
                      <a16:creationId xmlns:a16="http://schemas.microsoft.com/office/drawing/2014/main" id="{D09F645D-F1B6-6536-F047-3E436FC03E90}"/>
                    </a:ext>
                  </a:extLst>
                </p:cNvPr>
                <p:cNvGrpSpPr/>
                <p:nvPr/>
              </p:nvGrpSpPr>
              <p:grpSpPr>
                <a:xfrm>
                  <a:off x="8855715" y="2923966"/>
                  <a:ext cx="150171" cy="276225"/>
                  <a:chOff x="9384047" y="2929416"/>
                  <a:chExt cx="150171" cy="276225"/>
                </a:xfrm>
              </p:grpSpPr>
              <p:cxnSp>
                <p:nvCxnSpPr>
                  <p:cNvPr id="27" name="Straight Connector 26">
                    <a:extLst>
                      <a:ext uri="{FF2B5EF4-FFF2-40B4-BE49-F238E27FC236}">
                        <a16:creationId xmlns:a16="http://schemas.microsoft.com/office/drawing/2014/main" id="{E7079413-C4F3-7A49-D1C1-D06218997397}"/>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EB94E8-F4E3-B111-EC06-EBFA7616C10A}"/>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26" name="Arc 32">
                  <a:extLst>
                    <a:ext uri="{FF2B5EF4-FFF2-40B4-BE49-F238E27FC236}">
                      <a16:creationId xmlns:a16="http://schemas.microsoft.com/office/drawing/2014/main" id="{F4D67CAF-ED53-417B-417E-8E555722A800}"/>
                    </a:ext>
                  </a:extLst>
                </p:cNvPr>
                <p:cNvSpPr/>
                <p:nvPr/>
              </p:nvSpPr>
              <p:spPr>
                <a:xfrm rot="10800000">
                  <a:off x="8814599"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E56542"/>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C7C166CC-F859-6C43-BD19-E1FE0B98EC50}"/>
                  </a:ext>
                </a:extLst>
              </p:cNvPr>
              <p:cNvGrpSpPr/>
              <p:nvPr/>
            </p:nvGrpSpPr>
            <p:grpSpPr>
              <a:xfrm>
                <a:off x="9347773" y="2923966"/>
                <a:ext cx="232402" cy="365830"/>
                <a:chOff x="9347773" y="2923966"/>
                <a:chExt cx="232402" cy="365830"/>
              </a:xfrm>
            </p:grpSpPr>
            <p:grpSp>
              <p:nvGrpSpPr>
                <p:cNvPr id="21" name="Group 20">
                  <a:extLst>
                    <a:ext uri="{FF2B5EF4-FFF2-40B4-BE49-F238E27FC236}">
                      <a16:creationId xmlns:a16="http://schemas.microsoft.com/office/drawing/2014/main" id="{4F0D92DC-E320-DE57-2581-74C060B2A282}"/>
                    </a:ext>
                  </a:extLst>
                </p:cNvPr>
                <p:cNvGrpSpPr/>
                <p:nvPr/>
              </p:nvGrpSpPr>
              <p:grpSpPr>
                <a:xfrm>
                  <a:off x="9388889" y="2923966"/>
                  <a:ext cx="150171" cy="276225"/>
                  <a:chOff x="9384047" y="2929416"/>
                  <a:chExt cx="150171" cy="276225"/>
                </a:xfrm>
              </p:grpSpPr>
              <p:cxnSp>
                <p:nvCxnSpPr>
                  <p:cNvPr id="23" name="Straight Connector 22">
                    <a:extLst>
                      <a:ext uri="{FF2B5EF4-FFF2-40B4-BE49-F238E27FC236}">
                        <a16:creationId xmlns:a16="http://schemas.microsoft.com/office/drawing/2014/main" id="{B032D7C6-B36B-B961-99E1-D8E54A8554A7}"/>
                      </a:ext>
                    </a:extLst>
                  </p:cNvPr>
                  <p:cNvCxnSpPr>
                    <a:cxnSpLocks/>
                  </p:cNvCxnSpPr>
                  <p:nvPr/>
                </p:nvCxnSpPr>
                <p:spPr>
                  <a:xfrm rot="180000">
                    <a:off x="9453256"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DD3C21-55A9-A9FE-B257-2AD21D55CCB6}"/>
                      </a:ext>
                    </a:extLst>
                  </p:cNvPr>
                  <p:cNvCxnSpPr>
                    <a:cxnSpLocks/>
                  </p:cNvCxnSpPr>
                  <p:nvPr/>
                </p:nvCxnSpPr>
                <p:spPr>
                  <a:xfrm rot="21420000" flipH="1">
                    <a:off x="9384047" y="2929416"/>
                    <a:ext cx="80962" cy="276225"/>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22" name="Arc 32">
                  <a:extLst>
                    <a:ext uri="{FF2B5EF4-FFF2-40B4-BE49-F238E27FC236}">
                      <a16:creationId xmlns:a16="http://schemas.microsoft.com/office/drawing/2014/main" id="{64335DC7-867F-E497-3CB7-E5873F6A96E0}"/>
                    </a:ext>
                  </a:extLst>
                </p:cNvPr>
                <p:cNvSpPr/>
                <p:nvPr/>
              </p:nvSpPr>
              <p:spPr>
                <a:xfrm rot="10800000">
                  <a:off x="9347773" y="3219231"/>
                  <a:ext cx="232402" cy="70565"/>
                </a:xfrm>
                <a:custGeom>
                  <a:avLst/>
                  <a:gdLst>
                    <a:gd name="connsiteX0" fmla="*/ 2 w 232403"/>
                    <a:gd name="connsiteY0" fmla="*/ 70142 h 141127"/>
                    <a:gd name="connsiteX1" fmla="*/ 116330 w 232403"/>
                    <a:gd name="connsiteY1" fmla="*/ -1 h 141127"/>
                    <a:gd name="connsiteX2" fmla="*/ 232404 w 232403"/>
                    <a:gd name="connsiteY2" fmla="*/ 70563 h 141127"/>
                    <a:gd name="connsiteX3" fmla="*/ 116202 w 232403"/>
                    <a:gd name="connsiteY3" fmla="*/ 70564 h 141127"/>
                    <a:gd name="connsiteX4" fmla="*/ 2 w 232403"/>
                    <a:gd name="connsiteY4" fmla="*/ 70142 h 141127"/>
                    <a:gd name="connsiteX0" fmla="*/ 2 w 232403"/>
                    <a:gd name="connsiteY0" fmla="*/ 70142 h 141127"/>
                    <a:gd name="connsiteX1" fmla="*/ 116330 w 232403"/>
                    <a:gd name="connsiteY1" fmla="*/ -1 h 141127"/>
                    <a:gd name="connsiteX2" fmla="*/ 232404 w 232403"/>
                    <a:gd name="connsiteY2" fmla="*/ 70563 h 141127"/>
                    <a:gd name="connsiteX0" fmla="*/ 0 w 232402"/>
                    <a:gd name="connsiteY0" fmla="*/ 70143 h 70565"/>
                    <a:gd name="connsiteX1" fmla="*/ 116328 w 232402"/>
                    <a:gd name="connsiteY1" fmla="*/ 0 h 70565"/>
                    <a:gd name="connsiteX2" fmla="*/ 232402 w 232402"/>
                    <a:gd name="connsiteY2" fmla="*/ 70564 h 70565"/>
                    <a:gd name="connsiteX3" fmla="*/ 116200 w 232402"/>
                    <a:gd name="connsiteY3" fmla="*/ 70565 h 70565"/>
                    <a:gd name="connsiteX4" fmla="*/ 0 w 232402"/>
                    <a:gd name="connsiteY4" fmla="*/ 70143 h 70565"/>
                    <a:gd name="connsiteX0" fmla="*/ 0 w 232402"/>
                    <a:gd name="connsiteY0" fmla="*/ 70143 h 70565"/>
                    <a:gd name="connsiteX1" fmla="*/ 116328 w 232402"/>
                    <a:gd name="connsiteY1" fmla="*/ 0 h 70565"/>
                    <a:gd name="connsiteX2" fmla="*/ 232402 w 232402"/>
                    <a:gd name="connsiteY2" fmla="*/ 70564 h 70565"/>
                    <a:gd name="connsiteX3" fmla="*/ 0 w 232402"/>
                    <a:gd name="connsiteY3" fmla="*/ 70143 h 70565"/>
                  </a:gdLst>
                  <a:ahLst/>
                  <a:cxnLst>
                    <a:cxn ang="0">
                      <a:pos x="connsiteX0" y="connsiteY0"/>
                    </a:cxn>
                    <a:cxn ang="0">
                      <a:pos x="connsiteX1" y="connsiteY1"/>
                    </a:cxn>
                    <a:cxn ang="0">
                      <a:pos x="connsiteX2" y="connsiteY2"/>
                    </a:cxn>
                    <a:cxn ang="0">
                      <a:pos x="connsiteX3" y="connsiteY3"/>
                    </a:cxn>
                  </a:cxnLst>
                  <a:rect l="l" t="t" r="r" b="b"/>
                  <a:pathLst>
                    <a:path w="232402" h="70565" stroke="0" extrusionOk="0">
                      <a:moveTo>
                        <a:pt x="0" y="70143"/>
                      </a:moveTo>
                      <a:cubicBezTo>
                        <a:pt x="382" y="31306"/>
                        <a:pt x="52372" y="-43"/>
                        <a:pt x="116328" y="0"/>
                      </a:cubicBezTo>
                      <a:cubicBezTo>
                        <a:pt x="180455" y="43"/>
                        <a:pt x="232402" y="31623"/>
                        <a:pt x="232402" y="70564"/>
                      </a:cubicBezTo>
                      <a:lnTo>
                        <a:pt x="116200" y="70565"/>
                      </a:lnTo>
                      <a:lnTo>
                        <a:pt x="0" y="70143"/>
                      </a:lnTo>
                      <a:close/>
                    </a:path>
                    <a:path w="232402" h="70565" fill="none">
                      <a:moveTo>
                        <a:pt x="0" y="70143"/>
                      </a:moveTo>
                      <a:cubicBezTo>
                        <a:pt x="382" y="31306"/>
                        <a:pt x="52372" y="-43"/>
                        <a:pt x="116328" y="0"/>
                      </a:cubicBezTo>
                      <a:cubicBezTo>
                        <a:pt x="180455" y="43"/>
                        <a:pt x="232402" y="31623"/>
                        <a:pt x="232402" y="70564"/>
                      </a:cubicBezTo>
                      <a:lnTo>
                        <a:pt x="0" y="70143"/>
                      </a:lnTo>
                      <a:close/>
                    </a:path>
                  </a:pathLst>
                </a:custGeom>
                <a:solidFill>
                  <a:srgbClr val="E56542"/>
                </a:solidFill>
                <a:ln w="28575">
                  <a:solidFill>
                    <a:schemeClr val="bg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87FD9A5A-8356-DC92-8AFC-B1068EE60B3D}"/>
                  </a:ext>
                </a:extLst>
              </p:cNvPr>
              <p:cNvGrpSpPr/>
              <p:nvPr/>
            </p:nvGrpSpPr>
            <p:grpSpPr>
              <a:xfrm>
                <a:off x="9093425" y="2800956"/>
                <a:ext cx="213408" cy="662005"/>
                <a:chOff x="9093425" y="2800956"/>
                <a:chExt cx="213408" cy="662005"/>
              </a:xfrm>
            </p:grpSpPr>
            <p:grpSp>
              <p:nvGrpSpPr>
                <p:cNvPr id="16" name="Group 15">
                  <a:extLst>
                    <a:ext uri="{FF2B5EF4-FFF2-40B4-BE49-F238E27FC236}">
                      <a16:creationId xmlns:a16="http://schemas.microsoft.com/office/drawing/2014/main" id="{779B701D-1192-0A03-87B5-3C38653F27AF}"/>
                    </a:ext>
                  </a:extLst>
                </p:cNvPr>
                <p:cNvGrpSpPr/>
                <p:nvPr/>
              </p:nvGrpSpPr>
              <p:grpSpPr>
                <a:xfrm>
                  <a:off x="9093425" y="2800956"/>
                  <a:ext cx="213408" cy="662005"/>
                  <a:chOff x="9093425" y="2800956"/>
                  <a:chExt cx="213408" cy="662005"/>
                </a:xfrm>
              </p:grpSpPr>
              <p:cxnSp>
                <p:nvCxnSpPr>
                  <p:cNvPr id="18" name="Straight Connector 17">
                    <a:extLst>
                      <a:ext uri="{FF2B5EF4-FFF2-40B4-BE49-F238E27FC236}">
                        <a16:creationId xmlns:a16="http://schemas.microsoft.com/office/drawing/2014/main" id="{D1174FDC-1355-0564-770C-1937DEBC0711}"/>
                      </a:ext>
                    </a:extLst>
                  </p:cNvPr>
                  <p:cNvCxnSpPr>
                    <a:cxnSpLocks/>
                  </p:cNvCxnSpPr>
                  <p:nvPr/>
                </p:nvCxnSpPr>
                <p:spPr>
                  <a:xfrm rot="5400000">
                    <a:off x="8877951" y="3122368"/>
                    <a:ext cx="644357" cy="1533"/>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75B91D-48E7-174A-16FC-C3A9BC6197C3}"/>
                      </a:ext>
                    </a:extLst>
                  </p:cNvPr>
                  <p:cNvCxnSpPr>
                    <a:cxnSpLocks/>
                  </p:cNvCxnSpPr>
                  <p:nvPr/>
                </p:nvCxnSpPr>
                <p:spPr>
                  <a:xfrm>
                    <a:off x="9093425" y="3462961"/>
                    <a:ext cx="213408"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sp>
              <p:nvSpPr>
                <p:cNvPr id="17" name="Oval 16">
                  <a:extLst>
                    <a:ext uri="{FF2B5EF4-FFF2-40B4-BE49-F238E27FC236}">
                      <a16:creationId xmlns:a16="http://schemas.microsoft.com/office/drawing/2014/main" id="{24DA6E05-5631-0732-0429-C7B4E50E4CDE}"/>
                    </a:ext>
                  </a:extLst>
                </p:cNvPr>
                <p:cNvSpPr/>
                <p:nvPr/>
              </p:nvSpPr>
              <p:spPr>
                <a:xfrm>
                  <a:off x="9149894" y="2859450"/>
                  <a:ext cx="100471" cy="104694"/>
                </a:xfrm>
                <a:prstGeom prst="ellipse">
                  <a:avLst/>
                </a:prstGeom>
                <a:solidFill>
                  <a:srgbClr val="E5654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15" name="Straight Connector 14">
                <a:extLst>
                  <a:ext uri="{FF2B5EF4-FFF2-40B4-BE49-F238E27FC236}">
                    <a16:creationId xmlns:a16="http://schemas.microsoft.com/office/drawing/2014/main" id="{365880E3-06C9-D17E-F22C-15FDAD52839E}"/>
                  </a:ext>
                </a:extLst>
              </p:cNvPr>
              <p:cNvCxnSpPr>
                <a:cxnSpLocks/>
              </p:cNvCxnSpPr>
              <p:nvPr/>
            </p:nvCxnSpPr>
            <p:spPr>
              <a:xfrm>
                <a:off x="8969154" y="3484508"/>
                <a:ext cx="457200" cy="0"/>
              </a:xfrm>
              <a:prstGeom prst="line">
                <a:avLst/>
              </a:prstGeom>
              <a:ln w="28575" cap="rnd">
                <a:solidFill>
                  <a:schemeClr val="bg1"/>
                </a:solidFill>
                <a:round/>
              </a:ln>
              <a:effectLst/>
            </p:spPr>
            <p:style>
              <a:lnRef idx="1">
                <a:schemeClr val="accent1"/>
              </a:lnRef>
              <a:fillRef idx="0">
                <a:schemeClr val="accent1"/>
              </a:fillRef>
              <a:effectRef idx="0">
                <a:schemeClr val="accent1"/>
              </a:effectRef>
              <a:fontRef idx="minor">
                <a:schemeClr val="tx1"/>
              </a:fontRef>
            </p:style>
          </p:cxnSp>
        </p:grpSp>
      </p:grpSp>
      <p:sp>
        <p:nvSpPr>
          <p:cNvPr id="96" name="Rectangle: Rounded Corners 95">
            <a:hlinkClick r:id="rId3" action="ppaction://hlinksldjump" highlightClick="1"/>
            <a:extLst>
              <a:ext uri="{FF2B5EF4-FFF2-40B4-BE49-F238E27FC236}">
                <a16:creationId xmlns:a16="http://schemas.microsoft.com/office/drawing/2014/main" id="{CD7569DD-3719-4B53-91BD-09854E05A764}"/>
              </a:ext>
            </a:extLst>
          </p:cNvPr>
          <p:cNvSpPr/>
          <p:nvPr/>
        </p:nvSpPr>
        <p:spPr>
          <a:xfrm>
            <a:off x="1073188" y="554010"/>
            <a:ext cx="10065867" cy="720000"/>
          </a:xfrm>
          <a:prstGeom prst="roundRect">
            <a:avLst>
              <a:gd name="adj" fmla="val 30718"/>
            </a:avLst>
          </a:prstGeom>
          <a:solidFill>
            <a:srgbClr val="E56542"/>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pc="-70" dirty="0">
                <a:solidFill>
                  <a:prstClr val="white"/>
                </a:solidFill>
                <a:latin typeface="Calibri" panose="020F0502020204030204"/>
              </a:rPr>
              <a:t>Draft National Technical Specification Notices for review by industry</a:t>
            </a:r>
            <a:endParaRPr kumimoji="0" lang="en-GB" sz="1800" b="0" i="0" u="none" strike="noStrike" kern="1200" cap="none" spc="-70" normalizeH="0" noProof="0" dirty="0">
              <a:ln>
                <a:noFill/>
              </a:ln>
              <a:solidFill>
                <a:prstClr val="white"/>
              </a:solidFill>
              <a:effectLst/>
              <a:uLnTx/>
              <a:uFillTx/>
              <a:latin typeface="Calibri" panose="020F0502020204030204"/>
              <a:ea typeface="+mn-ea"/>
              <a:cs typeface="+mn-cs"/>
            </a:endParaRPr>
          </a:p>
        </p:txBody>
      </p:sp>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80377A48-5B8D-41DF-9FAB-F558CB22C76B}"/>
              </a:ext>
            </a:extLst>
          </p:cNvPr>
          <p:cNvPicPr>
            <a:picLocks noChangeAspect="1"/>
          </p:cNvPicPr>
          <p:nvPr/>
        </p:nvPicPr>
        <p:blipFill>
          <a:blip r:embed="rId6"/>
          <a:stretch>
            <a:fillRect/>
          </a:stretch>
        </p:blipFill>
        <p:spPr>
          <a:xfrm>
            <a:off x="89371" y="6016808"/>
            <a:ext cx="720000" cy="692039"/>
          </a:xfrm>
          <a:prstGeom prst="rect">
            <a:avLst/>
          </a:prstGeom>
        </p:spPr>
      </p:pic>
      <p:sp>
        <p:nvSpPr>
          <p:cNvPr id="4" name="Rectangle: Rounded Corners 3">
            <a:hlinkClick r:id="rId7" action="ppaction://hlinksldjump" highlightClick="1"/>
            <a:extLst>
              <a:ext uri="{FF2B5EF4-FFF2-40B4-BE49-F238E27FC236}">
                <a16:creationId xmlns:a16="http://schemas.microsoft.com/office/drawing/2014/main" id="{29C893A5-B17F-5F5F-1CDC-25F927163029}"/>
              </a:ext>
            </a:extLst>
          </p:cNvPr>
          <p:cNvSpPr/>
          <p:nvPr/>
        </p:nvSpPr>
        <p:spPr>
          <a:xfrm>
            <a:off x="1116922" y="1466594"/>
            <a:ext cx="10022133" cy="4837395"/>
          </a:xfrm>
          <a:prstGeom prst="roundRect">
            <a:avLst>
              <a:gd name="adj" fmla="val 4164"/>
            </a:avLst>
          </a:prstGeom>
          <a:solidFill>
            <a:schemeClr val="bg1"/>
          </a:solidFill>
          <a:ln w="38100">
            <a:solidFill>
              <a:srgbClr val="E5654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R="0" lvl="0" algn="l" defTabSz="914400" rtl="0" eaLnBrk="1" fontAlgn="auto" latinLnBrk="0" hangingPunct="1">
              <a:lnSpc>
                <a:spcPct val="100000"/>
              </a:lnSpc>
              <a:spcBef>
                <a:spcPts val="0"/>
              </a:spcBef>
              <a:spcAft>
                <a:spcPts val="600"/>
              </a:spcAft>
              <a:buClrTx/>
              <a:buSzTx/>
              <a:buFontTx/>
              <a:buNone/>
              <a:tabLst/>
              <a:defRPr/>
            </a:pPr>
            <a:endParaRPr lang="en-GB" sz="1800" dirty="0">
              <a:solidFill>
                <a:srgbClr val="000000"/>
              </a:solidFill>
              <a:effectLst/>
              <a:latin typeface="Calibri" panose="020F0502020204030204" pitchFamily="34" charset="0"/>
              <a:ea typeface="Calibri" panose="020F0502020204030204" pitchFamily="34" charset="0"/>
            </a:endParaRPr>
          </a:p>
        </p:txBody>
      </p:sp>
      <p:sp>
        <p:nvSpPr>
          <p:cNvPr id="30" name="TextBox 29">
            <a:extLst>
              <a:ext uri="{FF2B5EF4-FFF2-40B4-BE49-F238E27FC236}">
                <a16:creationId xmlns:a16="http://schemas.microsoft.com/office/drawing/2014/main" id="{CA82F399-5E7A-FE8D-B20D-80089FEA1E71}"/>
              </a:ext>
            </a:extLst>
          </p:cNvPr>
          <p:cNvSpPr txBox="1"/>
          <p:nvPr/>
        </p:nvSpPr>
        <p:spPr>
          <a:xfrm>
            <a:off x="1116921" y="1466594"/>
            <a:ext cx="10022133" cy="518603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60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Following the UK’s exit from the EU, on 31 December 2020, EU Technical Specifications for interoperability (TSIs) ceased to apply in the UK. </a:t>
            </a:r>
          </a:p>
          <a:p>
            <a:pPr marR="0" lvl="0" algn="l" defTabSz="914400" rtl="0" eaLnBrk="1" fontAlgn="auto" latinLnBrk="0" hangingPunct="1">
              <a:lnSpc>
                <a:spcPct val="100000"/>
              </a:lnSpc>
              <a:spcBef>
                <a:spcPts val="0"/>
              </a:spcBef>
              <a:spcAft>
                <a:spcPts val="60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The technical content of TSIs was replicated as National Technical Specification Notices (NTSNs). Issue 1 of these documents were published by the Secretary of State and are the relevant legal documents to be complied with under the Railways (Interoperability) Regulations 2011 (as amended).</a:t>
            </a:r>
          </a:p>
          <a:p>
            <a:pPr marR="0" lvl="0" algn="l" defTabSz="914400" rtl="0" eaLnBrk="1" fontAlgn="auto" latinLnBrk="0" hangingPunct="1">
              <a:lnSpc>
                <a:spcPct val="100000"/>
              </a:lnSpc>
              <a:spcBef>
                <a:spcPts val="0"/>
              </a:spcBef>
              <a:spcAft>
                <a:spcPts val="60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rPr>
              <a:t>NTSNs define the technical and operational standards which must be met to satisfy the ‘essential requirements’, and to ensure the interoperability of the railway system. This allows all parts of our network to run as a whole system, providing benefits for our customers and our society.</a:t>
            </a:r>
          </a:p>
          <a:p>
            <a:pPr marR="0" lvl="0" algn="l" defTabSz="914400" rtl="0" eaLnBrk="1" fontAlgn="auto" latinLnBrk="0" hangingPunct="1">
              <a:lnSpc>
                <a:spcPct val="100000"/>
              </a:lnSpc>
              <a:spcBef>
                <a:spcPts val="0"/>
              </a:spcBef>
              <a:spcAft>
                <a:spcPts val="600"/>
              </a:spcAft>
              <a:buClrTx/>
              <a:buSzTx/>
              <a:buFontTx/>
              <a:buNone/>
              <a:tabLst/>
              <a:defRPr/>
            </a:pPr>
            <a:r>
              <a:rPr lang="en-GB" dirty="0">
                <a:solidFill>
                  <a:srgbClr val="000000"/>
                </a:solidFill>
                <a:latin typeface="Calibri" panose="020F0502020204030204" pitchFamily="34" charset="0"/>
                <a:ea typeface="Calibri" panose="020F0502020204030204" pitchFamily="34" charset="0"/>
              </a:rPr>
              <a:t>In 2023 the EU published a new suite of TSIs. RSSB through consultation with Standards Committees have produced new versions of NTSNs for use in the UK. The draft versions of these will be sent out to industry for their views and comments in </a:t>
            </a:r>
            <a:r>
              <a:rPr lang="en-GB" b="1" dirty="0">
                <a:solidFill>
                  <a:srgbClr val="000000"/>
                </a:solidFill>
                <a:latin typeface="Calibri" panose="020F0502020204030204" pitchFamily="34" charset="0"/>
                <a:ea typeface="Calibri" panose="020F0502020204030204" pitchFamily="34" charset="0"/>
              </a:rPr>
              <a:t>November 2023</a:t>
            </a:r>
            <a:r>
              <a:rPr lang="en-GB" dirty="0">
                <a:solidFill>
                  <a:srgbClr val="000000"/>
                </a:solidFill>
                <a:latin typeface="Calibri" panose="020F0502020204030204" pitchFamily="34" charset="0"/>
                <a:ea typeface="Calibri" panose="020F0502020204030204" pitchFamily="34" charset="0"/>
              </a:rPr>
              <a:t>. Following consultation, recommendations will be sent to the Department of Transport for their consideration, with a view to them being publishing in spring 2024.</a:t>
            </a:r>
          </a:p>
          <a:p>
            <a:pPr lvl="0">
              <a:spcAft>
                <a:spcPts val="600"/>
              </a:spcAft>
              <a:defRPr/>
            </a:pPr>
            <a:r>
              <a:rPr lang="en-GB" dirty="0">
                <a:solidFill>
                  <a:srgbClr val="000000"/>
                </a:solidFill>
                <a:latin typeface="Calibri" panose="020F0502020204030204" pitchFamily="34" charset="0"/>
                <a:ea typeface="Calibri" panose="020F0502020204030204" pitchFamily="34" charset="0"/>
              </a:rPr>
              <a:t>If you are interested in being part of this process, please sign up to the RSSB consultation register, </a:t>
            </a:r>
            <a:r>
              <a:rPr lang="en-GB" dirty="0">
                <a:solidFill>
                  <a:srgbClr val="000000"/>
                </a:solidFill>
                <a:latin typeface="Calibri" panose="020F0502020204030204" pitchFamily="34" charset="0"/>
                <a:ea typeface="Calibri" panose="020F0502020204030204" pitchFamily="34" charset="0"/>
                <a:hlinkClick r:id="rId8"/>
              </a:rPr>
              <a:t>https://www.rssb.co.uk/standards/using-standards/sign-up-to-standards-consultations</a:t>
            </a:r>
            <a:r>
              <a:rPr lang="en-GB" dirty="0">
                <a:solidFill>
                  <a:srgbClr val="000000"/>
                </a:solidFill>
                <a:latin typeface="Calibri" panose="020F0502020204030204" pitchFamily="34" charset="0"/>
                <a:ea typeface="Calibri" panose="020F0502020204030204" pitchFamily="34" charset="0"/>
              </a:rPr>
              <a:t>. You will then be notified when the documents related to your selections on the form are being sent out.</a:t>
            </a:r>
          </a:p>
          <a:p>
            <a:pPr marR="0" lvl="0" algn="l" defTabSz="914400" rtl="0" eaLnBrk="1" fontAlgn="auto" latinLnBrk="0" hangingPunct="1">
              <a:lnSpc>
                <a:spcPct val="100000"/>
              </a:lnSpc>
              <a:spcBef>
                <a:spcPts val="0"/>
              </a:spcBef>
              <a:spcAft>
                <a:spcPts val="600"/>
              </a:spcAft>
              <a:buClrTx/>
              <a:buSzTx/>
              <a:buFontTx/>
              <a:buNone/>
              <a:tabLst/>
              <a:defRPr/>
            </a:pPr>
            <a:r>
              <a:rPr lang="en-GB" dirty="0">
                <a:solidFill>
                  <a:srgbClr val="000000"/>
                </a:solidFill>
                <a:latin typeface="Calibri" panose="020F0502020204030204" pitchFamily="34" charset="0"/>
                <a:ea typeface="Calibri" panose="020F0502020204030204" pitchFamily="34" charset="0"/>
              </a:rPr>
              <a:t>     </a:t>
            </a:r>
            <a:endParaRPr lang="en-GB" sz="18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25420470"/>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a:hlinkClick r:id="" action="ppaction://noaction" highlightClick="1"/>
            <a:extLst>
              <a:ext uri="{FF2B5EF4-FFF2-40B4-BE49-F238E27FC236}">
                <a16:creationId xmlns:a16="http://schemas.microsoft.com/office/drawing/2014/main" id="{F0FBF2D5-99C8-4F8F-B483-BBA65B41C826}"/>
              </a:ext>
            </a:extLst>
          </p:cNvPr>
          <p:cNvSpPr/>
          <p:nvPr/>
        </p:nvSpPr>
        <p:spPr>
          <a:xfrm>
            <a:off x="201765" y="798667"/>
            <a:ext cx="720000" cy="720000"/>
          </a:xfrm>
          <a:prstGeom prst="roundRect">
            <a:avLst>
              <a:gd name="adj" fmla="val 50000"/>
            </a:avLst>
          </a:prstGeom>
          <a:solidFill>
            <a:srgbClr val="1B8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itle 1">
            <a:extLst>
              <a:ext uri="{FF2B5EF4-FFF2-40B4-BE49-F238E27FC236}">
                <a16:creationId xmlns:a16="http://schemas.microsoft.com/office/drawing/2014/main" id="{3D7A3AEE-01C4-42B9-87E9-CF27BB612D7C}"/>
              </a:ext>
            </a:extLst>
          </p:cNvPr>
          <p:cNvSpPr txBox="1">
            <a:spLocks/>
          </p:cNvSpPr>
          <p:nvPr/>
        </p:nvSpPr>
        <p:spPr>
          <a:xfrm>
            <a:off x="201765" y="798667"/>
            <a:ext cx="720000" cy="72000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50" normalizeH="0" baseline="0" noProof="0" dirty="0">
                <a:ln>
                  <a:noFill/>
                </a:ln>
                <a:effectLst/>
                <a:uLnTx/>
                <a:uFillTx/>
                <a:latin typeface="Calibri" panose="020F0502020204030204"/>
                <a:ea typeface="+mj-ea"/>
                <a:cs typeface="+mj-cs"/>
              </a:rPr>
              <a:t>Non-RSSB </a:t>
            </a:r>
            <a:endParaRPr kumimoji="0" lang="en-GB" sz="2000" b="0" i="1" u="none" strike="noStrike" kern="1200" cap="none" spc="0" normalizeH="0" baseline="0" noProof="0" dirty="0">
              <a:ln>
                <a:noFill/>
              </a:ln>
              <a:effectLst/>
              <a:uLnTx/>
              <a:uFillTx/>
              <a:latin typeface="Calibri" panose="020F0502020204030204"/>
              <a:ea typeface="+mj-ea"/>
              <a:cs typeface="+mj-cs"/>
            </a:endParaRPr>
          </a:p>
        </p:txBody>
      </p:sp>
      <p:sp>
        <p:nvSpPr>
          <p:cNvPr id="96" name="Rectangle: Rounded Corners 95">
            <a:hlinkClick r:id="rId3" highlightClick="1"/>
            <a:extLst>
              <a:ext uri="{FF2B5EF4-FFF2-40B4-BE49-F238E27FC236}">
                <a16:creationId xmlns:a16="http://schemas.microsoft.com/office/drawing/2014/main" id="{CD7569DD-3719-4B53-91BD-09854E05A764}"/>
              </a:ext>
            </a:extLst>
          </p:cNvPr>
          <p:cNvSpPr/>
          <p:nvPr/>
        </p:nvSpPr>
        <p:spPr>
          <a:xfrm>
            <a:off x="1060620" y="252061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6075" indent="-1616075">
              <a:defRPr/>
            </a:pPr>
            <a:r>
              <a:rPr lang="en-GB" b="0" i="0" dirty="0">
                <a:solidFill>
                  <a:srgbClr val="444444"/>
                </a:solidFill>
                <a:effectLst/>
                <a:latin typeface="Calibri" panose="020F0502020204030204" pitchFamily="34" charset="0"/>
              </a:rPr>
              <a:t>COP0017 Issue 5 </a:t>
            </a:r>
            <a:r>
              <a:rPr lang="en-GB" sz="1800" dirty="0">
                <a:solidFill>
                  <a:srgbClr val="000000"/>
                </a:solidFill>
                <a:effectLst/>
                <a:latin typeface="Calibri" panose="020F0502020204030204" pitchFamily="34" charset="0"/>
                <a:ea typeface="Calibri" panose="020F0502020204030204" pitchFamily="34" charset="0"/>
              </a:rPr>
              <a:t>–</a:t>
            </a:r>
            <a:r>
              <a:rPr lang="en-GB" spc="-50" dirty="0">
                <a:solidFill>
                  <a:prstClr val="black"/>
                </a:solidFill>
                <a:latin typeface="Calibri" panose="020F0502020204030204"/>
              </a:rPr>
              <a:t> </a:t>
            </a:r>
            <a:r>
              <a:rPr lang="en-GB" b="0" i="0" dirty="0">
                <a:solidFill>
                  <a:srgbClr val="444444"/>
                </a:solidFill>
                <a:effectLst/>
                <a:latin typeface="Calibri" panose="020F0502020204030204" pitchFamily="34" charset="0"/>
              </a:rPr>
              <a:t>Code of Practice for Loading of OTP</a:t>
            </a:r>
            <a:endParaRPr lang="en-GB" spc="-50" dirty="0">
              <a:solidFill>
                <a:schemeClr val="tx1"/>
              </a:solidFill>
              <a:latin typeface="Calibri" panose="020F0502020204030204"/>
            </a:endParaRPr>
          </a:p>
        </p:txBody>
      </p:sp>
      <p:sp>
        <p:nvSpPr>
          <p:cNvPr id="18" name="Rectangle: Rounded Corners 17">
            <a:hlinkClick r:id="rId4" highlightClick="1"/>
            <a:extLst>
              <a:ext uri="{FF2B5EF4-FFF2-40B4-BE49-F238E27FC236}">
                <a16:creationId xmlns:a16="http://schemas.microsoft.com/office/drawing/2014/main" id="{F25F071E-2C67-4693-826A-4752657AA326}"/>
              </a:ext>
            </a:extLst>
          </p:cNvPr>
          <p:cNvSpPr/>
          <p:nvPr/>
        </p:nvSpPr>
        <p:spPr>
          <a:xfrm>
            <a:off x="1073188" y="798667"/>
            <a:ext cx="10065867" cy="720000"/>
          </a:xfrm>
          <a:prstGeom prst="roundRect">
            <a:avLst>
              <a:gd name="adj" fmla="val 30718"/>
            </a:avLst>
          </a:prstGeom>
          <a:solidFill>
            <a:srgbClr val="1B874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1976438" algn="l"/>
              </a:tabLst>
              <a:defRPr/>
            </a:pPr>
            <a:r>
              <a:rPr lang="en-GB" spc="-50" dirty="0">
                <a:solidFill>
                  <a:schemeClr val="bg1"/>
                </a:solidFill>
                <a:latin typeface="Calibri" panose="020F0502020204030204"/>
              </a:rPr>
              <a:t>Three n</a:t>
            </a:r>
            <a:r>
              <a:rPr kumimoji="0" lang="en-GB" sz="1800" b="0" i="0" u="none" strike="noStrike" kern="1200" cap="none" spc="-50" normalizeH="0" baseline="0" noProof="0" dirty="0">
                <a:ln>
                  <a:noFill/>
                </a:ln>
                <a:solidFill>
                  <a:schemeClr val="bg1"/>
                </a:solidFill>
                <a:effectLst/>
                <a:uLnTx/>
                <a:uFillTx/>
                <a:latin typeface="Calibri" panose="020F0502020204030204"/>
                <a:ea typeface="+mn-ea"/>
                <a:cs typeface="+mn-cs"/>
              </a:rPr>
              <a:t>on-RSSB standards and five posters have been published on the RSSB website</a:t>
            </a:r>
          </a:p>
        </p:txBody>
      </p:sp>
      <p:sp>
        <p:nvSpPr>
          <p:cNvPr id="19" name="Title 1">
            <a:extLst>
              <a:ext uri="{FF2B5EF4-FFF2-40B4-BE49-F238E27FC236}">
                <a16:creationId xmlns:a16="http://schemas.microsoft.com/office/drawing/2014/main" id="{4B503AFA-FD29-48AD-B982-2EB8B766ECBC}"/>
              </a:ext>
            </a:extLst>
          </p:cNvPr>
          <p:cNvSpPr txBox="1">
            <a:spLocks/>
          </p:cNvSpPr>
          <p:nvPr/>
        </p:nvSpPr>
        <p:spPr>
          <a:xfrm>
            <a:off x="2171812" y="6167719"/>
            <a:ext cx="7386554" cy="39021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standard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20" name="Picture 19">
            <a:hlinkClick r:id="rId5" action="ppaction://hlinksldjump"/>
            <a:extLst>
              <a:ext uri="{FF2B5EF4-FFF2-40B4-BE49-F238E27FC236}">
                <a16:creationId xmlns:a16="http://schemas.microsoft.com/office/drawing/2014/main" id="{E9248DA4-BE2F-413C-A699-A7A5259B8B7C}"/>
              </a:ext>
            </a:extLst>
          </p:cNvPr>
          <p:cNvPicPr>
            <a:picLocks noChangeAspect="1"/>
          </p:cNvPicPr>
          <p:nvPr/>
        </p:nvPicPr>
        <p:blipFill>
          <a:blip r:embed="rId6"/>
          <a:stretch>
            <a:fillRect/>
          </a:stretch>
        </p:blipFill>
        <p:spPr>
          <a:xfrm>
            <a:off x="11290478" y="157163"/>
            <a:ext cx="755970" cy="755970"/>
          </a:xfrm>
          <a:prstGeom prst="rect">
            <a:avLst/>
          </a:prstGeom>
        </p:spPr>
      </p:pic>
      <p:sp>
        <p:nvSpPr>
          <p:cNvPr id="31" name="Title 1">
            <a:extLst>
              <a:ext uri="{FF2B5EF4-FFF2-40B4-BE49-F238E27FC236}">
                <a16:creationId xmlns:a16="http://schemas.microsoft.com/office/drawing/2014/main" id="{681A6B2B-7EB0-4330-AC04-B14040390B0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1" name="Picture 10">
            <a:hlinkClick r:id="" action="ppaction://hlinkshowjump?jump=endshow"/>
            <a:extLst>
              <a:ext uri="{FF2B5EF4-FFF2-40B4-BE49-F238E27FC236}">
                <a16:creationId xmlns:a16="http://schemas.microsoft.com/office/drawing/2014/main" id="{4B14CEBE-8E1F-4E4E-99B3-DFA0F07303FE}"/>
              </a:ext>
            </a:extLst>
          </p:cNvPr>
          <p:cNvPicPr>
            <a:picLocks noChangeAspect="1"/>
          </p:cNvPicPr>
          <p:nvPr/>
        </p:nvPicPr>
        <p:blipFill>
          <a:blip r:embed="rId7"/>
          <a:stretch>
            <a:fillRect/>
          </a:stretch>
        </p:blipFill>
        <p:spPr>
          <a:xfrm>
            <a:off x="89371" y="6016808"/>
            <a:ext cx="720000" cy="692039"/>
          </a:xfrm>
          <a:prstGeom prst="rect">
            <a:avLst/>
          </a:prstGeom>
        </p:spPr>
      </p:pic>
      <p:sp>
        <p:nvSpPr>
          <p:cNvPr id="12" name="Rectangle: Rounded Corners 11">
            <a:hlinkClick r:id="rId8" highlightClick="1"/>
            <a:extLst>
              <a:ext uri="{FF2B5EF4-FFF2-40B4-BE49-F238E27FC236}">
                <a16:creationId xmlns:a16="http://schemas.microsoft.com/office/drawing/2014/main" id="{E5835C14-0833-4DB7-B29B-931E7BA4EE79}"/>
              </a:ext>
            </a:extLst>
          </p:cNvPr>
          <p:cNvSpPr/>
          <p:nvPr/>
        </p:nvSpPr>
        <p:spPr>
          <a:xfrm>
            <a:off x="1073188" y="4169727"/>
            <a:ext cx="3132000"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rPr>
              <a:t>Poster I5 Issue 1 – </a:t>
            </a:r>
            <a:r>
              <a:rPr lang="en-GB" b="0" i="0" spc="-50" dirty="0">
                <a:solidFill>
                  <a:schemeClr val="tx1"/>
                </a:solidFill>
                <a:effectLst/>
                <a:latin typeface="Calibri" panose="020F0502020204030204" pitchFamily="34" charset="0"/>
              </a:rPr>
              <a:t>Objects</a:t>
            </a:r>
            <a:br>
              <a:rPr lang="en-GB" b="0" i="0" spc="-50" dirty="0">
                <a:solidFill>
                  <a:schemeClr val="tx1"/>
                </a:solidFill>
                <a:effectLst/>
                <a:latin typeface="Calibri" panose="020F0502020204030204" pitchFamily="34" charset="0"/>
              </a:rPr>
            </a:br>
            <a:r>
              <a:rPr lang="en-GB" b="0" i="0" spc="-50" dirty="0">
                <a:solidFill>
                  <a:schemeClr val="tx1"/>
                </a:solidFill>
                <a:effectLst/>
                <a:latin typeface="Calibri" panose="020F0502020204030204" pitchFamily="34" charset="0"/>
              </a:rPr>
              <a:t>left on the line</a:t>
            </a:r>
            <a:endPar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endParaRPr>
          </a:p>
        </p:txBody>
      </p:sp>
      <p:sp>
        <p:nvSpPr>
          <p:cNvPr id="2" name="Rectangle: Rounded Corners 1">
            <a:hlinkClick r:id="rId9" highlightClick="1"/>
            <a:extLst>
              <a:ext uri="{FF2B5EF4-FFF2-40B4-BE49-F238E27FC236}">
                <a16:creationId xmlns:a16="http://schemas.microsoft.com/office/drawing/2014/main" id="{A477BA64-297C-7789-669B-FBBA3CD12336}"/>
              </a:ext>
            </a:extLst>
          </p:cNvPr>
          <p:cNvSpPr/>
          <p:nvPr/>
        </p:nvSpPr>
        <p:spPr>
          <a:xfrm>
            <a:off x="1073188" y="3346819"/>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44444"/>
                </a:solidFill>
                <a:effectLst/>
                <a:latin typeface="Calibri" panose="020F0502020204030204" pitchFamily="34" charset="0"/>
              </a:rPr>
              <a:t>COP0018 Issue 7</a:t>
            </a:r>
            <a:r>
              <a:rPr lang="en-GB" spc="-50" dirty="0">
                <a:solidFill>
                  <a:prstClr val="black"/>
                </a:solidFill>
                <a:latin typeface="Calibri" panose="020F0502020204030204"/>
              </a:rPr>
              <a:t> </a:t>
            </a:r>
            <a:r>
              <a:rPr lang="en-GB" sz="1800" dirty="0">
                <a:solidFill>
                  <a:srgbClr val="000000"/>
                </a:solidFill>
                <a:effectLst/>
                <a:latin typeface="Calibri" panose="020F0502020204030204" pitchFamily="34" charset="0"/>
                <a:ea typeface="Calibri" panose="020F0502020204030204" pitchFamily="34" charset="0"/>
              </a:rPr>
              <a:t>–</a:t>
            </a:r>
            <a:r>
              <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rPr>
              <a:t> </a:t>
            </a:r>
            <a:r>
              <a:rPr lang="en-GB" b="0" i="0" dirty="0">
                <a:solidFill>
                  <a:srgbClr val="444444"/>
                </a:solidFill>
                <a:effectLst/>
                <a:latin typeface="Calibri" panose="020F0502020204030204" pitchFamily="34" charset="0"/>
              </a:rPr>
              <a:t>Code of Practice for Rail Mounted Manually Propelled Equipment</a:t>
            </a: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pic>
        <p:nvPicPr>
          <p:cNvPr id="14" name="Picture 13">
            <a:hlinkClick r:id="rId10"/>
            <a:extLst>
              <a:ext uri="{FF2B5EF4-FFF2-40B4-BE49-F238E27FC236}">
                <a16:creationId xmlns:a16="http://schemas.microsoft.com/office/drawing/2014/main" id="{4702E7CA-9B89-4E0C-8B4C-CDF03E3019B4}"/>
              </a:ext>
            </a:extLst>
          </p:cNvPr>
          <p:cNvPicPr>
            <a:picLocks noChangeAspect="1"/>
          </p:cNvPicPr>
          <p:nvPr/>
        </p:nvPicPr>
        <p:blipFill>
          <a:blip r:embed="rId11"/>
          <a:stretch>
            <a:fillRect/>
          </a:stretch>
        </p:blipFill>
        <p:spPr>
          <a:xfrm>
            <a:off x="10476115" y="2503016"/>
            <a:ext cx="755970" cy="755970"/>
          </a:xfrm>
          <a:prstGeom prst="rect">
            <a:avLst/>
          </a:prstGeom>
        </p:spPr>
      </p:pic>
      <p:sp>
        <p:nvSpPr>
          <p:cNvPr id="3" name="Rectangle: Rounded Corners 2">
            <a:hlinkClick r:id="rId12" highlightClick="1"/>
            <a:extLst>
              <a:ext uri="{FF2B5EF4-FFF2-40B4-BE49-F238E27FC236}">
                <a16:creationId xmlns:a16="http://schemas.microsoft.com/office/drawing/2014/main" id="{484FED05-3F24-BF8F-B407-53DC05EF3E98}"/>
              </a:ext>
            </a:extLst>
          </p:cNvPr>
          <p:cNvSpPr/>
          <p:nvPr/>
        </p:nvSpPr>
        <p:spPr>
          <a:xfrm>
            <a:off x="1073188" y="1679506"/>
            <a:ext cx="10065867"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b="0" i="0" dirty="0">
                <a:solidFill>
                  <a:srgbClr val="444444"/>
                </a:solidFill>
                <a:effectLst/>
                <a:latin typeface="Calibri" panose="020F0502020204030204" pitchFamily="34" charset="0"/>
              </a:rPr>
              <a:t>COP0002 Issue 13</a:t>
            </a:r>
            <a:r>
              <a:rPr lang="en-GB" b="0" i="0" spc="-50" dirty="0">
                <a:solidFill>
                  <a:prstClr val="black"/>
                </a:solidFill>
                <a:effectLst/>
                <a:latin typeface="Calibri" panose="020F0502020204030204"/>
              </a:rPr>
              <a:t> </a:t>
            </a:r>
            <a:r>
              <a:rPr lang="en-GB" sz="1800" dirty="0">
                <a:solidFill>
                  <a:srgbClr val="000000"/>
                </a:solidFill>
                <a:effectLst/>
                <a:latin typeface="Calibri" panose="020F0502020204030204" pitchFamily="34" charset="0"/>
                <a:ea typeface="Calibri" panose="020F0502020204030204" pitchFamily="34" charset="0"/>
              </a:rPr>
              <a:t>–</a:t>
            </a:r>
            <a:r>
              <a:rPr lang="en-GB" spc="-50" dirty="0">
                <a:solidFill>
                  <a:prstClr val="black"/>
                </a:solidFill>
                <a:latin typeface="Calibri" panose="020F0502020204030204"/>
              </a:rPr>
              <a:t> </a:t>
            </a:r>
            <a:r>
              <a:rPr lang="en-GB" b="0" i="0" dirty="0">
                <a:solidFill>
                  <a:srgbClr val="444444"/>
                </a:solidFill>
                <a:effectLst/>
                <a:latin typeface="Calibri" panose="020F0502020204030204" pitchFamily="34" charset="0"/>
              </a:rPr>
              <a:t>Code of Practice Planning for the Use of Mobile Operated Plant</a:t>
            </a:r>
            <a:endParaRPr lang="en-GB" spc="-50" dirty="0">
              <a:solidFill>
                <a:schemeClr val="tx1"/>
              </a:solidFill>
              <a:latin typeface="Calibri" panose="020F0502020204030204"/>
            </a:endParaRPr>
          </a:p>
        </p:txBody>
      </p:sp>
      <p:pic>
        <p:nvPicPr>
          <p:cNvPr id="4" name="Picture 3">
            <a:hlinkClick r:id="rId9"/>
            <a:extLst>
              <a:ext uri="{FF2B5EF4-FFF2-40B4-BE49-F238E27FC236}">
                <a16:creationId xmlns:a16="http://schemas.microsoft.com/office/drawing/2014/main" id="{9D8687EC-9CFE-F1B9-BDCB-BE46658AB97A}"/>
              </a:ext>
            </a:extLst>
          </p:cNvPr>
          <p:cNvPicPr>
            <a:picLocks noChangeAspect="1"/>
          </p:cNvPicPr>
          <p:nvPr/>
        </p:nvPicPr>
        <p:blipFill>
          <a:blip r:embed="rId11"/>
          <a:stretch>
            <a:fillRect/>
          </a:stretch>
        </p:blipFill>
        <p:spPr>
          <a:xfrm>
            <a:off x="10476115" y="3326526"/>
            <a:ext cx="755970" cy="755970"/>
          </a:xfrm>
          <a:prstGeom prst="rect">
            <a:avLst/>
          </a:prstGeom>
        </p:spPr>
      </p:pic>
      <p:pic>
        <p:nvPicPr>
          <p:cNvPr id="5" name="Picture 4">
            <a:hlinkClick r:id="rId13"/>
            <a:extLst>
              <a:ext uri="{FF2B5EF4-FFF2-40B4-BE49-F238E27FC236}">
                <a16:creationId xmlns:a16="http://schemas.microsoft.com/office/drawing/2014/main" id="{5A34216A-AADA-A719-E677-71B4F0291ED3}"/>
              </a:ext>
            </a:extLst>
          </p:cNvPr>
          <p:cNvPicPr>
            <a:picLocks noChangeAspect="1"/>
          </p:cNvPicPr>
          <p:nvPr/>
        </p:nvPicPr>
        <p:blipFill>
          <a:blip r:embed="rId11"/>
          <a:stretch>
            <a:fillRect/>
          </a:stretch>
        </p:blipFill>
        <p:spPr>
          <a:xfrm>
            <a:off x="3628799" y="4151125"/>
            <a:ext cx="755970" cy="755970"/>
          </a:xfrm>
          <a:prstGeom prst="rect">
            <a:avLst/>
          </a:prstGeom>
        </p:spPr>
      </p:pic>
      <p:pic>
        <p:nvPicPr>
          <p:cNvPr id="24" name="Picture 23">
            <a:hlinkClick r:id="rId12"/>
            <a:extLst>
              <a:ext uri="{FF2B5EF4-FFF2-40B4-BE49-F238E27FC236}">
                <a16:creationId xmlns:a16="http://schemas.microsoft.com/office/drawing/2014/main" id="{E4553271-2344-4312-85F6-BF958EB44518}"/>
              </a:ext>
            </a:extLst>
          </p:cNvPr>
          <p:cNvPicPr>
            <a:picLocks noChangeAspect="1"/>
          </p:cNvPicPr>
          <p:nvPr/>
        </p:nvPicPr>
        <p:blipFill>
          <a:blip r:embed="rId11"/>
          <a:stretch>
            <a:fillRect/>
          </a:stretch>
        </p:blipFill>
        <p:spPr>
          <a:xfrm>
            <a:off x="10476115" y="1679506"/>
            <a:ext cx="755970" cy="755970"/>
          </a:xfrm>
          <a:prstGeom prst="rect">
            <a:avLst/>
          </a:prstGeom>
        </p:spPr>
      </p:pic>
      <p:sp>
        <p:nvSpPr>
          <p:cNvPr id="8" name="Rectangle: Rounded Corners 7">
            <a:hlinkClick r:id="rId14" highlightClick="1"/>
            <a:extLst>
              <a:ext uri="{FF2B5EF4-FFF2-40B4-BE49-F238E27FC236}">
                <a16:creationId xmlns:a16="http://schemas.microsoft.com/office/drawing/2014/main" id="{B96DEF2E-853E-A704-CA40-4788A0722050}"/>
              </a:ext>
            </a:extLst>
          </p:cNvPr>
          <p:cNvSpPr/>
          <p:nvPr/>
        </p:nvSpPr>
        <p:spPr>
          <a:xfrm>
            <a:off x="4451644" y="4169727"/>
            <a:ext cx="3132000"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rPr>
              <a:t>Poster I6 Issue 1 – </a:t>
            </a:r>
            <a:r>
              <a:rPr lang="en-GB" b="0" i="0" spc="-50" dirty="0">
                <a:solidFill>
                  <a:schemeClr val="tx1"/>
                </a:solidFill>
                <a:effectLst/>
                <a:latin typeface="Calibri" panose="020F0502020204030204" pitchFamily="34" charset="0"/>
              </a:rPr>
              <a:t>Points</a:t>
            </a:r>
            <a:br>
              <a:rPr lang="en-GB" b="0" i="0" spc="-50" dirty="0">
                <a:solidFill>
                  <a:schemeClr val="tx1"/>
                </a:solidFill>
                <a:effectLst/>
                <a:latin typeface="Calibri" panose="020F0502020204030204" pitchFamily="34" charset="0"/>
              </a:rPr>
            </a:br>
            <a:r>
              <a:rPr lang="en-GB" b="0" i="0" spc="-50" dirty="0">
                <a:solidFill>
                  <a:schemeClr val="tx1"/>
                </a:solidFill>
                <a:effectLst/>
                <a:latin typeface="Calibri" panose="020F0502020204030204" pitchFamily="34" charset="0"/>
              </a:rPr>
              <a:t>run through</a:t>
            </a:r>
            <a:endPar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endParaRPr>
          </a:p>
        </p:txBody>
      </p:sp>
      <p:pic>
        <p:nvPicPr>
          <p:cNvPr id="9" name="Picture 8">
            <a:hlinkClick r:id="rId14"/>
            <a:extLst>
              <a:ext uri="{FF2B5EF4-FFF2-40B4-BE49-F238E27FC236}">
                <a16:creationId xmlns:a16="http://schemas.microsoft.com/office/drawing/2014/main" id="{4459F976-543C-E0DB-09C1-A3F4CFAC4D9E}"/>
              </a:ext>
            </a:extLst>
          </p:cNvPr>
          <p:cNvPicPr>
            <a:picLocks noChangeAspect="1"/>
          </p:cNvPicPr>
          <p:nvPr/>
        </p:nvPicPr>
        <p:blipFill>
          <a:blip r:embed="rId11"/>
          <a:stretch>
            <a:fillRect/>
          </a:stretch>
        </p:blipFill>
        <p:spPr>
          <a:xfrm>
            <a:off x="7019626" y="4153592"/>
            <a:ext cx="755970" cy="755970"/>
          </a:xfrm>
          <a:prstGeom prst="rect">
            <a:avLst/>
          </a:prstGeom>
        </p:spPr>
      </p:pic>
      <p:sp>
        <p:nvSpPr>
          <p:cNvPr id="10" name="Rectangle: Rounded Corners 9">
            <a:hlinkClick r:id="rId15" highlightClick="1"/>
            <a:extLst>
              <a:ext uri="{FF2B5EF4-FFF2-40B4-BE49-F238E27FC236}">
                <a16:creationId xmlns:a16="http://schemas.microsoft.com/office/drawing/2014/main" id="{6F04E6C0-B1C6-718D-1E5A-14F215F1B028}"/>
              </a:ext>
            </a:extLst>
          </p:cNvPr>
          <p:cNvSpPr/>
          <p:nvPr/>
        </p:nvSpPr>
        <p:spPr>
          <a:xfrm>
            <a:off x="7830100" y="4169727"/>
            <a:ext cx="3132000"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rPr>
              <a:t>Poster I8 Issue 1 –</a:t>
            </a:r>
            <a:br>
              <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rPr>
            </a:br>
            <a:r>
              <a:rPr lang="en-GB" b="0" i="0" spc="-50" dirty="0">
                <a:solidFill>
                  <a:schemeClr val="tx1"/>
                </a:solidFill>
                <a:effectLst/>
                <a:latin typeface="Calibri" panose="020F0502020204030204" pitchFamily="34" charset="0"/>
              </a:rPr>
              <a:t>Reporting track defects</a:t>
            </a:r>
            <a:endPar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endParaRPr>
          </a:p>
        </p:txBody>
      </p:sp>
      <p:pic>
        <p:nvPicPr>
          <p:cNvPr id="13" name="Picture 12">
            <a:hlinkClick r:id="rId15"/>
            <a:extLst>
              <a:ext uri="{FF2B5EF4-FFF2-40B4-BE49-F238E27FC236}">
                <a16:creationId xmlns:a16="http://schemas.microsoft.com/office/drawing/2014/main" id="{9E0219C3-9FCB-C7F7-3B5B-3F00BA84C895}"/>
              </a:ext>
            </a:extLst>
          </p:cNvPr>
          <p:cNvPicPr>
            <a:picLocks noChangeAspect="1"/>
          </p:cNvPicPr>
          <p:nvPr/>
        </p:nvPicPr>
        <p:blipFill>
          <a:blip r:embed="rId11"/>
          <a:stretch>
            <a:fillRect/>
          </a:stretch>
        </p:blipFill>
        <p:spPr>
          <a:xfrm>
            <a:off x="10424152" y="4158215"/>
            <a:ext cx="755970" cy="755970"/>
          </a:xfrm>
          <a:prstGeom prst="rect">
            <a:avLst/>
          </a:prstGeom>
        </p:spPr>
      </p:pic>
      <p:sp>
        <p:nvSpPr>
          <p:cNvPr id="6" name="Rectangle: Rounded Corners 5">
            <a:hlinkClick r:id="rId16" highlightClick="1"/>
            <a:extLst>
              <a:ext uri="{FF2B5EF4-FFF2-40B4-BE49-F238E27FC236}">
                <a16:creationId xmlns:a16="http://schemas.microsoft.com/office/drawing/2014/main" id="{6B44FFDF-3DF5-768F-37F8-73F4043D9C52}"/>
              </a:ext>
            </a:extLst>
          </p:cNvPr>
          <p:cNvSpPr/>
          <p:nvPr/>
        </p:nvSpPr>
        <p:spPr>
          <a:xfrm>
            <a:off x="1073188" y="5010003"/>
            <a:ext cx="3132000"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rPr>
              <a:t>Poster I9 Issue 1 – </a:t>
            </a:r>
            <a:r>
              <a:rPr lang="en-GB" b="0" i="0" spc="-50" dirty="0">
                <a:solidFill>
                  <a:schemeClr val="tx1"/>
                </a:solidFill>
                <a:effectLst/>
                <a:latin typeface="Calibri" panose="020F0502020204030204" pitchFamily="34" charset="0"/>
              </a:rPr>
              <a:t>Seat</a:t>
            </a:r>
            <a:br>
              <a:rPr lang="en-GB" b="0" i="0" spc="-50" dirty="0">
                <a:solidFill>
                  <a:schemeClr val="tx1"/>
                </a:solidFill>
                <a:effectLst/>
                <a:latin typeface="Calibri" panose="020F0502020204030204" pitchFamily="34" charset="0"/>
              </a:rPr>
            </a:br>
            <a:r>
              <a:rPr lang="en-GB" b="0" i="0" spc="-50" dirty="0">
                <a:solidFill>
                  <a:schemeClr val="tx1"/>
                </a:solidFill>
                <a:effectLst/>
                <a:latin typeface="Calibri" panose="020F0502020204030204" pitchFamily="34" charset="0"/>
              </a:rPr>
              <a:t>belts</a:t>
            </a:r>
            <a:endPar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endParaRPr>
          </a:p>
        </p:txBody>
      </p:sp>
      <p:sp>
        <p:nvSpPr>
          <p:cNvPr id="7" name="Rectangle: Rounded Corners 6">
            <a:hlinkClick r:id="rId17" highlightClick="1"/>
            <a:extLst>
              <a:ext uri="{FF2B5EF4-FFF2-40B4-BE49-F238E27FC236}">
                <a16:creationId xmlns:a16="http://schemas.microsoft.com/office/drawing/2014/main" id="{5703F0CA-2C34-A853-C54B-8E6E41533053}"/>
              </a:ext>
            </a:extLst>
          </p:cNvPr>
          <p:cNvSpPr/>
          <p:nvPr/>
        </p:nvSpPr>
        <p:spPr>
          <a:xfrm>
            <a:off x="4451645" y="4992087"/>
            <a:ext cx="3132000" cy="720000"/>
          </a:xfrm>
          <a:prstGeom prst="roundRect">
            <a:avLst>
              <a:gd name="adj" fmla="val 307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rPr>
              <a:t>Poster OTM14 Iss 1 – </a:t>
            </a:r>
            <a:r>
              <a:rPr lang="en-GB" b="0" i="0" spc="-50" dirty="0">
                <a:solidFill>
                  <a:schemeClr val="tx1"/>
                </a:solidFill>
                <a:effectLst/>
                <a:latin typeface="Calibri" panose="020F0502020204030204" pitchFamily="34" charset="0"/>
              </a:rPr>
              <a:t>Safety</a:t>
            </a:r>
            <a:br>
              <a:rPr lang="en-GB" b="0" i="0" spc="-50" dirty="0">
                <a:solidFill>
                  <a:schemeClr val="tx1"/>
                </a:solidFill>
                <a:effectLst/>
                <a:latin typeface="Calibri" panose="020F0502020204030204" pitchFamily="34" charset="0"/>
              </a:rPr>
            </a:br>
            <a:r>
              <a:rPr lang="en-GB" b="0" i="0" spc="-50" dirty="0">
                <a:solidFill>
                  <a:schemeClr val="tx1"/>
                </a:solidFill>
                <a:effectLst/>
                <a:latin typeface="Calibri" panose="020F0502020204030204" pitchFamily="34" charset="0"/>
              </a:rPr>
              <a:t>within depot yards &amp; sidings</a:t>
            </a:r>
            <a:endParaRPr kumimoji="0" lang="en-GB" b="0" i="0" u="none" strike="noStrike" kern="1200" cap="none" spc="-50" normalizeH="0" baseline="0" noProof="0" dirty="0">
              <a:ln>
                <a:noFill/>
              </a:ln>
              <a:solidFill>
                <a:schemeClr val="tx1"/>
              </a:solidFill>
              <a:effectLst/>
              <a:uLnTx/>
              <a:uFillTx/>
              <a:latin typeface="Calibri" panose="020F0502020204030204"/>
              <a:ea typeface="+mn-ea"/>
              <a:cs typeface="+mn-cs"/>
            </a:endParaRPr>
          </a:p>
        </p:txBody>
      </p:sp>
      <p:pic>
        <p:nvPicPr>
          <p:cNvPr id="15" name="Picture 14">
            <a:hlinkClick r:id="rId17"/>
            <a:extLst>
              <a:ext uri="{FF2B5EF4-FFF2-40B4-BE49-F238E27FC236}">
                <a16:creationId xmlns:a16="http://schemas.microsoft.com/office/drawing/2014/main" id="{DC7CB01C-03ED-0B74-1187-5861925DDDB9}"/>
              </a:ext>
            </a:extLst>
          </p:cNvPr>
          <p:cNvPicPr>
            <a:picLocks noChangeAspect="1"/>
          </p:cNvPicPr>
          <p:nvPr/>
        </p:nvPicPr>
        <p:blipFill>
          <a:blip r:embed="rId11"/>
          <a:stretch>
            <a:fillRect/>
          </a:stretch>
        </p:blipFill>
        <p:spPr>
          <a:xfrm>
            <a:off x="7074130" y="4974033"/>
            <a:ext cx="755970" cy="755970"/>
          </a:xfrm>
          <a:prstGeom prst="rect">
            <a:avLst/>
          </a:prstGeom>
        </p:spPr>
      </p:pic>
      <p:pic>
        <p:nvPicPr>
          <p:cNvPr id="16" name="Picture 15">
            <a:hlinkClick r:id="rId16"/>
            <a:extLst>
              <a:ext uri="{FF2B5EF4-FFF2-40B4-BE49-F238E27FC236}">
                <a16:creationId xmlns:a16="http://schemas.microsoft.com/office/drawing/2014/main" id="{45CA003F-D618-64D8-DC51-D524F0AC225D}"/>
              </a:ext>
            </a:extLst>
          </p:cNvPr>
          <p:cNvPicPr>
            <a:picLocks noChangeAspect="1"/>
          </p:cNvPicPr>
          <p:nvPr/>
        </p:nvPicPr>
        <p:blipFill>
          <a:blip r:embed="rId11"/>
          <a:stretch>
            <a:fillRect/>
          </a:stretch>
        </p:blipFill>
        <p:spPr>
          <a:xfrm>
            <a:off x="3628799" y="4985253"/>
            <a:ext cx="755970" cy="755970"/>
          </a:xfrm>
          <a:prstGeom prst="rect">
            <a:avLst/>
          </a:prstGeom>
        </p:spPr>
      </p:pic>
    </p:spTree>
    <p:extLst>
      <p:ext uri="{BB962C8B-B14F-4D97-AF65-F5344CB8AC3E}">
        <p14:creationId xmlns:p14="http://schemas.microsoft.com/office/powerpoint/2010/main" val="2970162977"/>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6" name="Rectangle: Rounded Corners 25">
            <a:extLst>
              <a:ext uri="{FF2B5EF4-FFF2-40B4-BE49-F238E27FC236}">
                <a16:creationId xmlns:a16="http://schemas.microsoft.com/office/drawing/2014/main" id="{3C94C168-699A-4E09-B7DB-564B5CC44F1F}"/>
              </a:ext>
            </a:extLst>
          </p:cNvPr>
          <p:cNvSpPr/>
          <p:nvPr/>
        </p:nvSpPr>
        <p:spPr>
          <a:xfrm>
            <a:off x="986864" y="234119"/>
            <a:ext cx="10227414" cy="720000"/>
          </a:xfrm>
          <a:prstGeom prst="roundRect">
            <a:avLst>
              <a:gd name="adj" fmla="val 30718"/>
            </a:avLst>
          </a:prstGeom>
          <a:solidFill>
            <a:srgbClr val="377A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Eleven deviations </a:t>
            </a:r>
            <a:r>
              <a:rPr kumimoji="0" lang="en-GB" sz="1800" b="0" i="0" u="none" strike="noStrike" kern="1200" cap="none" spc="-50" normalizeH="0" baseline="0" noProof="0" dirty="0">
                <a:ln>
                  <a:noFill/>
                </a:ln>
                <a:effectLst/>
                <a:uLnTx/>
                <a:uFillTx/>
                <a:latin typeface="Calibri" panose="020F0502020204030204"/>
                <a:ea typeface="+mn-ea"/>
                <a:cs typeface="+mn-cs"/>
              </a:rPr>
              <a:t>have been published since June</a:t>
            </a:r>
            <a:r>
              <a:rPr lang="en-GB" spc="-50" dirty="0">
                <a:latin typeface="Calibri" panose="020F0502020204030204"/>
              </a:rPr>
              <a:t> 2023 (slide 1 of 2)</a:t>
            </a:r>
            <a:endParaRPr kumimoji="0" lang="en-GB" sz="1800" b="0" i="0" u="none" strike="noStrike" kern="1200" cap="none" spc="-50" normalizeH="0" baseline="0" noProof="0" dirty="0">
              <a:ln>
                <a:noFill/>
              </a:ln>
              <a:effectLst/>
              <a:uLnTx/>
              <a:uFillTx/>
              <a:latin typeface="Calibri" panose="020F0502020204030204"/>
              <a:ea typeface="+mn-ea"/>
              <a:cs typeface="+mn-cs"/>
            </a:endParaRPr>
          </a:p>
        </p:txBody>
      </p:sp>
      <p:sp>
        <p:nvSpPr>
          <p:cNvPr id="18" name="Rectangle: Rounded Corners 17">
            <a:hlinkClick r:id="rId5" highlightClick="1"/>
            <a:extLst>
              <a:ext uri="{FF2B5EF4-FFF2-40B4-BE49-F238E27FC236}">
                <a16:creationId xmlns:a16="http://schemas.microsoft.com/office/drawing/2014/main" id="{0AA42FDC-982A-4CC2-B318-67CE29BAA7A6}"/>
              </a:ext>
            </a:extLst>
          </p:cNvPr>
          <p:cNvSpPr/>
          <p:nvPr/>
        </p:nvSpPr>
        <p:spPr>
          <a:xfrm>
            <a:off x="986863" y="2183609"/>
            <a:ext cx="10119751"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23-020-DEV</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GERT8000-T3 Issue 11 </a:t>
            </a:r>
            <a:r>
              <a:rPr lang="en-GB" b="1" spc="-50" dirty="0">
                <a:solidFill>
                  <a:srgbClr val="377A83"/>
                </a:solidFill>
                <a:latin typeface="Calibri" panose="020F0502020204030204"/>
              </a:rPr>
              <a:t>–</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Possession of a running line for engineering work. </a:t>
            </a:r>
            <a:r>
              <a:rPr kumimoji="0" lang="en-GB" i="0" u="none" strike="noStrike" kern="1200" cap="none" spc="-50" normalizeH="0" noProof="0" dirty="0">
                <a:ln>
                  <a:noFill/>
                </a:ln>
                <a:solidFill>
                  <a:schemeClr val="tx1"/>
                </a:solidFill>
                <a:effectLst/>
                <a:uLnTx/>
                <a:uFillTx/>
                <a:latin typeface="Calibri" panose="020F0502020204030204"/>
                <a:ea typeface="+mn-ea"/>
                <a:cs typeface="+mn-cs"/>
              </a:rPr>
              <a:t>The use of Remotely Activated Track Circuit Operating Devices (RA T-CODs) as secondary protection for T3 possessions.</a:t>
            </a:r>
          </a:p>
          <a:p>
            <a:pPr>
              <a:defRPr/>
            </a:pPr>
            <a:endParaRPr lang="en-GB" i="0" u="none" strike="noStrike" kern="1200" cap="none" spc="-50" normalizeH="0" noProof="0" dirty="0">
              <a:ln>
                <a:noFill/>
              </a:ln>
              <a:solidFill>
                <a:schemeClr val="tx1"/>
              </a:solidFill>
              <a:effectLst/>
              <a:uLnTx/>
              <a:uFillTx/>
              <a:latin typeface="Calibri" panose="020F0502020204030204"/>
              <a:cs typeface="Calibri"/>
            </a:endParaRPr>
          </a:p>
        </p:txBody>
      </p:sp>
      <p:pic>
        <p:nvPicPr>
          <p:cNvPr id="25" name="Picture 24">
            <a:hlinkClick r:id="rId6"/>
            <a:extLst>
              <a:ext uri="{FF2B5EF4-FFF2-40B4-BE49-F238E27FC236}">
                <a16:creationId xmlns:a16="http://schemas.microsoft.com/office/drawing/2014/main" id="{4B30D020-994C-4BE1-821B-49A776084686}"/>
              </a:ext>
            </a:extLst>
          </p:cNvPr>
          <p:cNvPicPr>
            <a:picLocks noChangeAspect="1"/>
          </p:cNvPicPr>
          <p:nvPr/>
        </p:nvPicPr>
        <p:blipFill>
          <a:blip r:embed="rId7"/>
          <a:stretch>
            <a:fillRect/>
          </a:stretch>
        </p:blipFill>
        <p:spPr>
          <a:xfrm>
            <a:off x="10723532" y="2165624"/>
            <a:ext cx="755970" cy="755970"/>
          </a:xfrm>
          <a:prstGeom prst="rect">
            <a:avLst/>
          </a:prstGeom>
        </p:spPr>
      </p:pic>
      <p:sp>
        <p:nvSpPr>
          <p:cNvPr id="28" name="Rectangle: Rounded Corners 27">
            <a:hlinkClick r:id="rId8" highlightClick="1"/>
            <a:extLst>
              <a:ext uri="{FF2B5EF4-FFF2-40B4-BE49-F238E27FC236}">
                <a16:creationId xmlns:a16="http://schemas.microsoft.com/office/drawing/2014/main" id="{E57B71A8-E958-4A16-8A41-4E340BFD98AB}"/>
              </a:ext>
            </a:extLst>
          </p:cNvPr>
          <p:cNvSpPr/>
          <p:nvPr/>
        </p:nvSpPr>
        <p:spPr>
          <a:xfrm>
            <a:off x="986863" y="3959059"/>
            <a:ext cx="10119751"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23-023-DEV</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GIRT7020</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Issue </a:t>
            </a:r>
            <a:r>
              <a:rPr lang="en-GB" b="1" spc="-50" dirty="0">
                <a:solidFill>
                  <a:srgbClr val="377A83"/>
                </a:solidFill>
                <a:latin typeface="Calibri" panose="020F0502020204030204"/>
              </a:rPr>
              <a:t>2  –</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GB Requirements for Platform Height, Platform Offset and Platform Width.</a:t>
            </a:r>
            <a:br>
              <a:rPr lang="en-GB" b="1" i="0" u="none" strike="noStrike" kern="1200" cap="none" spc="-50" normalizeH="0" noProof="0" dirty="0">
                <a:ln>
                  <a:noFill/>
                </a:ln>
                <a:effectLst/>
                <a:uLnTx/>
                <a:uFillTx/>
                <a:latin typeface="Calibri" panose="020F0502020204030204"/>
              </a:rPr>
            </a:br>
            <a:r>
              <a:rPr lang="en-GB" spc="-50" dirty="0">
                <a:solidFill>
                  <a:schemeClr val="tx1"/>
                </a:solidFill>
                <a:latin typeface="Calibri" panose="020F0502020204030204"/>
              </a:rPr>
              <a:t>Glynde station repairs and scaffolding reduces platform width.</a:t>
            </a:r>
            <a:endParaRPr lang="en-GB" i="0" u="none" strike="noStrike" kern="1200" cap="none" spc="-50" normalizeH="0" noProof="0" dirty="0">
              <a:ln>
                <a:noFill/>
              </a:ln>
              <a:solidFill>
                <a:schemeClr val="tx1"/>
              </a:solidFill>
              <a:effectLst/>
              <a:uLnTx/>
              <a:uFillTx/>
              <a:latin typeface="Calibri" panose="020F0502020204030204"/>
              <a:cs typeface="Calibri"/>
            </a:endParaRPr>
          </a:p>
        </p:txBody>
      </p:sp>
      <p:pic>
        <p:nvPicPr>
          <p:cNvPr id="33" name="Picture 32">
            <a:hlinkClick r:id="rId8"/>
            <a:extLst>
              <a:ext uri="{FF2B5EF4-FFF2-40B4-BE49-F238E27FC236}">
                <a16:creationId xmlns:a16="http://schemas.microsoft.com/office/drawing/2014/main" id="{52304F5B-DB8D-4B61-A76E-31BB75D38397}"/>
              </a:ext>
            </a:extLst>
          </p:cNvPr>
          <p:cNvPicPr>
            <a:picLocks noChangeAspect="1"/>
          </p:cNvPicPr>
          <p:nvPr/>
        </p:nvPicPr>
        <p:blipFill>
          <a:blip r:embed="rId7"/>
          <a:stretch>
            <a:fillRect/>
          </a:stretch>
        </p:blipFill>
        <p:spPr>
          <a:xfrm>
            <a:off x="10717584" y="3955581"/>
            <a:ext cx="755970" cy="755970"/>
          </a:xfrm>
          <a:prstGeom prst="rect">
            <a:avLst/>
          </a:prstGeom>
        </p:spPr>
      </p:pic>
      <p:sp>
        <p:nvSpPr>
          <p:cNvPr id="34" name="Rectangle: Rounded Corners 33">
            <a:hlinkClick r:id="rId5" highlightClick="1"/>
            <a:extLst>
              <a:ext uri="{FF2B5EF4-FFF2-40B4-BE49-F238E27FC236}">
                <a16:creationId xmlns:a16="http://schemas.microsoft.com/office/drawing/2014/main" id="{8977F8E0-90CD-4A56-9419-ED1D1D450DF2}"/>
              </a:ext>
            </a:extLst>
          </p:cNvPr>
          <p:cNvSpPr/>
          <p:nvPr/>
        </p:nvSpPr>
        <p:spPr>
          <a:xfrm>
            <a:off x="986864" y="1082188"/>
            <a:ext cx="10148579" cy="933696"/>
          </a:xfrm>
          <a:prstGeom prst="roundRect">
            <a:avLst>
              <a:gd name="adj" fmla="val 17302"/>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21-054-DEV</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GERT8000-HB12 </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Issue 9</a:t>
            </a:r>
            <a:r>
              <a:rPr lang="en-GB" b="1" spc="-50" dirty="0">
                <a:solidFill>
                  <a:srgbClr val="377A83"/>
                </a:solidFill>
                <a:latin typeface="Calibri" panose="020F0502020204030204"/>
              </a:rPr>
              <a:t> –</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Duties of the engineering supervisor (ES) or safe work leader (SWL) in </a:t>
            </a:r>
            <a:br>
              <a:rPr lang="en-GB" b="1" spc="-50" dirty="0">
                <a:solidFill>
                  <a:srgbClr val="377A83"/>
                </a:solidFill>
                <a:latin typeface="Calibri" panose="020F0502020204030204"/>
              </a:rPr>
            </a:br>
            <a:r>
              <a:rPr lang="en-GB" b="1" spc="-50" dirty="0">
                <a:solidFill>
                  <a:srgbClr val="377A83"/>
                </a:solidFill>
                <a:latin typeface="Calibri" panose="020F0502020204030204"/>
              </a:rPr>
              <a:t>a possession. </a:t>
            </a:r>
            <a:r>
              <a:rPr lang="en-GB" spc="-50" dirty="0">
                <a:solidFill>
                  <a:schemeClr val="tx1"/>
                </a:solidFill>
                <a:ea typeface="+mn-lt"/>
                <a:cs typeface="+mn-lt"/>
              </a:rPr>
              <a:t>Birmingham New Street station area: Requirement to work within 100­ metres of the Work Site Marker Boards (WSMB) where there is no more than a 10 ­mph permissible speed limit.</a:t>
            </a:r>
            <a:endParaRPr lang="en-GB" dirty="0">
              <a:solidFill>
                <a:schemeClr val="tx1"/>
              </a:solidFill>
              <a:cs typeface="Calibri"/>
            </a:endParaRPr>
          </a:p>
        </p:txBody>
      </p:sp>
      <p:pic>
        <p:nvPicPr>
          <p:cNvPr id="35" name="Picture 34">
            <a:hlinkClick r:id="rId9"/>
            <a:extLst>
              <a:ext uri="{FF2B5EF4-FFF2-40B4-BE49-F238E27FC236}">
                <a16:creationId xmlns:a16="http://schemas.microsoft.com/office/drawing/2014/main" id="{2912DCA1-0C60-4099-A3A8-323FEC37CA64}"/>
              </a:ext>
            </a:extLst>
          </p:cNvPr>
          <p:cNvPicPr>
            <a:picLocks noChangeAspect="1"/>
          </p:cNvPicPr>
          <p:nvPr/>
        </p:nvPicPr>
        <p:blipFill>
          <a:blip r:embed="rId7"/>
          <a:stretch>
            <a:fillRect/>
          </a:stretch>
        </p:blipFill>
        <p:spPr>
          <a:xfrm>
            <a:off x="10717584" y="1035992"/>
            <a:ext cx="755970" cy="755970"/>
          </a:xfrm>
          <a:prstGeom prst="rect">
            <a:avLst/>
          </a:prstGeom>
        </p:spPr>
      </p:pic>
      <p:sp>
        <p:nvSpPr>
          <p:cNvPr id="39" name="Title 1">
            <a:extLst>
              <a:ext uri="{FF2B5EF4-FFF2-40B4-BE49-F238E27FC236}">
                <a16:creationId xmlns:a16="http://schemas.microsoft.com/office/drawing/2014/main" id="{70EE589A-9C05-480C-AC19-888F105236F6}"/>
              </a:ext>
            </a:extLst>
          </p:cNvPr>
          <p:cNvSpPr txBox="1">
            <a:spLocks/>
          </p:cNvSpPr>
          <p:nvPr/>
        </p:nvSpPr>
        <p:spPr>
          <a:xfrm>
            <a:off x="2669686" y="5627603"/>
            <a:ext cx="6784861"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42" name="Picture 41">
            <a:hlinkClick r:id="" action="ppaction://hlinkshowjump?jump=endshow"/>
            <a:extLst>
              <a:ext uri="{FF2B5EF4-FFF2-40B4-BE49-F238E27FC236}">
                <a16:creationId xmlns:a16="http://schemas.microsoft.com/office/drawing/2014/main" id="{48226B99-E179-4659-9B4E-906B3002A6A7}"/>
              </a:ext>
            </a:extLst>
          </p:cNvPr>
          <p:cNvPicPr>
            <a:picLocks noChangeAspect="1"/>
          </p:cNvPicPr>
          <p:nvPr/>
        </p:nvPicPr>
        <p:blipFill>
          <a:blip r:embed="rId10"/>
          <a:stretch>
            <a:fillRect/>
          </a:stretch>
        </p:blipFill>
        <p:spPr>
          <a:xfrm>
            <a:off x="89371" y="6016808"/>
            <a:ext cx="720000" cy="692039"/>
          </a:xfrm>
          <a:prstGeom prst="rect">
            <a:avLst/>
          </a:prstGeom>
        </p:spPr>
      </p:pic>
      <p:sp>
        <p:nvSpPr>
          <p:cNvPr id="2" name="Rectangle: Rounded Corners 1">
            <a:hlinkClick r:id="rId11" highlightClick="1"/>
            <a:extLst>
              <a:ext uri="{FF2B5EF4-FFF2-40B4-BE49-F238E27FC236}">
                <a16:creationId xmlns:a16="http://schemas.microsoft.com/office/drawing/2014/main" id="{6FDF32EA-F35F-AB83-F10E-CF4A5FD84C3B}"/>
              </a:ext>
            </a:extLst>
          </p:cNvPr>
          <p:cNvSpPr/>
          <p:nvPr/>
        </p:nvSpPr>
        <p:spPr>
          <a:xfrm>
            <a:off x="986863" y="3071334"/>
            <a:ext cx="10119751"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23-012-DEV</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GERT8000-TW1 Issue 18.1 </a:t>
            </a:r>
            <a:r>
              <a:rPr lang="en-GB" b="1" spc="-50" dirty="0">
                <a:solidFill>
                  <a:srgbClr val="377A83"/>
                </a:solidFill>
                <a:latin typeface="Calibri" panose="020F0502020204030204"/>
              </a:rPr>
              <a:t>–</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Preparation and movement of trains. </a:t>
            </a:r>
            <a:r>
              <a:rPr kumimoji="0" lang="en-GB" i="0" u="none" strike="noStrike" kern="1200" cap="none" spc="-50" normalizeH="0" noProof="0" dirty="0">
                <a:ln>
                  <a:noFill/>
                </a:ln>
                <a:solidFill>
                  <a:schemeClr val="tx1"/>
                </a:solidFill>
                <a:effectLst/>
                <a:uLnTx/>
                <a:uFillTx/>
                <a:latin typeface="Calibri" panose="020F0502020204030204"/>
                <a:ea typeface="+mn-ea"/>
                <a:cs typeface="+mn-cs"/>
              </a:rPr>
              <a:t>Operation of Network Rail Infrastructure Maintenance Unit (IMU) train with Ultrasonic Test Unit (UTU) brakes isolated.</a:t>
            </a:r>
          </a:p>
          <a:p>
            <a:pPr>
              <a:defRPr/>
            </a:pPr>
            <a:endParaRPr lang="en-GB" i="0" u="none" strike="noStrike" kern="1200" cap="none" spc="-50" normalizeH="0" noProof="0" dirty="0">
              <a:ln>
                <a:noFill/>
              </a:ln>
              <a:solidFill>
                <a:schemeClr val="tx1"/>
              </a:solidFill>
              <a:effectLst/>
              <a:uLnTx/>
              <a:uFillTx/>
              <a:latin typeface="Calibri" panose="020F0502020204030204"/>
              <a:cs typeface="Calibri"/>
            </a:endParaRPr>
          </a:p>
        </p:txBody>
      </p:sp>
      <p:pic>
        <p:nvPicPr>
          <p:cNvPr id="3" name="Picture 2">
            <a:hlinkClick r:id="rId11"/>
            <a:extLst>
              <a:ext uri="{FF2B5EF4-FFF2-40B4-BE49-F238E27FC236}">
                <a16:creationId xmlns:a16="http://schemas.microsoft.com/office/drawing/2014/main" id="{34C71B77-CDB2-C1F3-544B-68BB7E8519D1}"/>
              </a:ext>
            </a:extLst>
          </p:cNvPr>
          <p:cNvPicPr>
            <a:picLocks noChangeAspect="1"/>
          </p:cNvPicPr>
          <p:nvPr/>
        </p:nvPicPr>
        <p:blipFill>
          <a:blip r:embed="rId7"/>
          <a:stretch>
            <a:fillRect/>
          </a:stretch>
        </p:blipFill>
        <p:spPr>
          <a:xfrm>
            <a:off x="10734911" y="3060183"/>
            <a:ext cx="755970" cy="755970"/>
          </a:xfrm>
          <a:prstGeom prst="rect">
            <a:avLst/>
          </a:prstGeom>
        </p:spPr>
      </p:pic>
      <p:sp>
        <p:nvSpPr>
          <p:cNvPr id="10" name="Rectangle: Rounded Corners 9">
            <a:hlinkClick r:id="rId12" highlightClick="1"/>
            <a:extLst>
              <a:ext uri="{FF2B5EF4-FFF2-40B4-BE49-F238E27FC236}">
                <a16:creationId xmlns:a16="http://schemas.microsoft.com/office/drawing/2014/main" id="{4DE59ED3-B581-9616-602C-C78F608AF7C5}"/>
              </a:ext>
            </a:extLst>
          </p:cNvPr>
          <p:cNvSpPr/>
          <p:nvPr/>
        </p:nvSpPr>
        <p:spPr>
          <a:xfrm>
            <a:off x="986863" y="4882784"/>
            <a:ext cx="10119751"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23-016-DEV</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GIRT7020</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Issue </a:t>
            </a:r>
            <a:r>
              <a:rPr lang="en-GB" b="1" spc="-50" dirty="0">
                <a:solidFill>
                  <a:srgbClr val="377A83"/>
                </a:solidFill>
                <a:latin typeface="Calibri" panose="020F0502020204030204"/>
              </a:rPr>
              <a:t>2  –</a:t>
            </a:r>
            <a:r>
              <a:rPr kumimoji="0" lang="en-GB"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GB Requirements for Platform Height, Platform Offset and Platform Width.</a:t>
            </a:r>
            <a:br>
              <a:rPr lang="en-GB" b="1" i="0" u="none" strike="noStrike" kern="1200" cap="none" spc="-50" normalizeH="0" noProof="0" dirty="0">
                <a:ln>
                  <a:noFill/>
                </a:ln>
                <a:effectLst/>
                <a:uLnTx/>
                <a:uFillTx/>
                <a:latin typeface="Calibri" panose="020F0502020204030204"/>
              </a:rPr>
            </a:br>
            <a:r>
              <a:rPr lang="en-GB" spc="-50" dirty="0">
                <a:solidFill>
                  <a:schemeClr val="tx1"/>
                </a:solidFill>
                <a:latin typeface="Calibri" panose="020F0502020204030204"/>
              </a:rPr>
              <a:t>Barnes station compound for Access for All footbridge work activities.</a:t>
            </a:r>
            <a:endParaRPr lang="en-GB" i="0" u="none" strike="noStrike" kern="1200" cap="none" spc="-50" normalizeH="0" noProof="0" dirty="0">
              <a:ln>
                <a:noFill/>
              </a:ln>
              <a:solidFill>
                <a:schemeClr val="tx1"/>
              </a:solidFill>
              <a:effectLst/>
              <a:uLnTx/>
              <a:uFillTx/>
              <a:latin typeface="Calibri" panose="020F0502020204030204"/>
              <a:cs typeface="Calibri"/>
            </a:endParaRPr>
          </a:p>
        </p:txBody>
      </p:sp>
      <p:pic>
        <p:nvPicPr>
          <p:cNvPr id="11" name="Picture 10">
            <a:hlinkClick r:id="rId12"/>
            <a:extLst>
              <a:ext uri="{FF2B5EF4-FFF2-40B4-BE49-F238E27FC236}">
                <a16:creationId xmlns:a16="http://schemas.microsoft.com/office/drawing/2014/main" id="{9CB1F0F4-EAAC-76A3-9988-204303DA510C}"/>
              </a:ext>
            </a:extLst>
          </p:cNvPr>
          <p:cNvPicPr>
            <a:picLocks noChangeAspect="1"/>
          </p:cNvPicPr>
          <p:nvPr/>
        </p:nvPicPr>
        <p:blipFill>
          <a:blip r:embed="rId7"/>
          <a:stretch>
            <a:fillRect/>
          </a:stretch>
        </p:blipFill>
        <p:spPr>
          <a:xfrm>
            <a:off x="10717584" y="4871633"/>
            <a:ext cx="755970" cy="755970"/>
          </a:xfrm>
          <a:prstGeom prst="rect">
            <a:avLst/>
          </a:prstGeom>
        </p:spPr>
      </p:pic>
      <p:pic>
        <p:nvPicPr>
          <p:cNvPr id="4" name="Picture 3">
            <a:hlinkClick r:id="" action="ppaction://hlinkshowjump?jump=nextslide"/>
            <a:extLst>
              <a:ext uri="{FF2B5EF4-FFF2-40B4-BE49-F238E27FC236}">
                <a16:creationId xmlns:a16="http://schemas.microsoft.com/office/drawing/2014/main" id="{19A94868-0BB8-5CDC-594D-8FB64EAFAD21}"/>
              </a:ext>
            </a:extLst>
          </p:cNvPr>
          <p:cNvPicPr>
            <a:picLocks noChangeAspect="1"/>
          </p:cNvPicPr>
          <p:nvPr/>
        </p:nvPicPr>
        <p:blipFill>
          <a:blip r:embed="rId13">
            <a:alphaModFix/>
          </a:blip>
          <a:stretch>
            <a:fillRect/>
          </a:stretch>
        </p:blipFill>
        <p:spPr>
          <a:xfrm>
            <a:off x="11290478" y="6016808"/>
            <a:ext cx="756000" cy="756000"/>
          </a:xfrm>
          <a:prstGeom prst="rect">
            <a:avLst/>
          </a:prstGeom>
        </p:spPr>
      </p:pic>
      <p:pic>
        <p:nvPicPr>
          <p:cNvPr id="5" name="Picture 4">
            <a:extLst>
              <a:ext uri="{FF2B5EF4-FFF2-40B4-BE49-F238E27FC236}">
                <a16:creationId xmlns:a16="http://schemas.microsoft.com/office/drawing/2014/main" id="{F0FEE212-FAAA-91BD-9095-C368F93B6ACB}"/>
              </a:ext>
            </a:extLst>
          </p:cNvPr>
          <p:cNvPicPr>
            <a:picLocks noChangeAspect="1"/>
          </p:cNvPicPr>
          <p:nvPr/>
        </p:nvPicPr>
        <p:blipFill>
          <a:blip r:embed="rId13">
            <a:alphaModFix amt="20000"/>
          </a:blip>
          <a:stretch>
            <a:fillRect/>
          </a:stretch>
        </p:blipFill>
        <p:spPr>
          <a:xfrm flipH="1">
            <a:off x="10372933" y="6016808"/>
            <a:ext cx="756000" cy="756000"/>
          </a:xfrm>
          <a:prstGeom prst="rect">
            <a:avLst/>
          </a:prstGeom>
        </p:spPr>
      </p:pic>
    </p:spTree>
    <p:extLst>
      <p:ext uri="{BB962C8B-B14F-4D97-AF65-F5344CB8AC3E}">
        <p14:creationId xmlns:p14="http://schemas.microsoft.com/office/powerpoint/2010/main" val="181641626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hlinkClick r:id="rId3" action="ppaction://hlinksldjump"/>
            <a:extLst>
              <a:ext uri="{FF2B5EF4-FFF2-40B4-BE49-F238E27FC236}">
                <a16:creationId xmlns:a16="http://schemas.microsoft.com/office/drawing/2014/main" id="{851F0A8B-3C29-4D5A-B8B1-6DFEC7E501E7}"/>
              </a:ext>
            </a:extLst>
          </p:cNvPr>
          <p:cNvPicPr>
            <a:picLocks noChangeAspect="1"/>
          </p:cNvPicPr>
          <p:nvPr/>
        </p:nvPicPr>
        <p:blipFill>
          <a:blip r:embed="rId4"/>
          <a:stretch>
            <a:fillRect/>
          </a:stretch>
        </p:blipFill>
        <p:spPr>
          <a:xfrm>
            <a:off x="11290478" y="157163"/>
            <a:ext cx="755970" cy="755970"/>
          </a:xfrm>
          <a:prstGeom prst="rect">
            <a:avLst/>
          </a:prstGeom>
        </p:spPr>
      </p:pic>
      <p:sp>
        <p:nvSpPr>
          <p:cNvPr id="28" name="Rectangle: Rounded Corners 27">
            <a:hlinkClick r:id="rId5" highlightClick="1"/>
            <a:extLst>
              <a:ext uri="{FF2B5EF4-FFF2-40B4-BE49-F238E27FC236}">
                <a16:creationId xmlns:a16="http://schemas.microsoft.com/office/drawing/2014/main" id="{E57B71A8-E958-4A16-8A41-4E340BFD98AB}"/>
              </a:ext>
            </a:extLst>
          </p:cNvPr>
          <p:cNvSpPr/>
          <p:nvPr/>
        </p:nvSpPr>
        <p:spPr>
          <a:xfrm>
            <a:off x="986863" y="3567985"/>
            <a:ext cx="10142069"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23-021-DEV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GERT8000-HB11 Issue 10</a:t>
            </a:r>
            <a:r>
              <a:rPr lang="en-GB" b="1" spc="-50" dirty="0">
                <a:solidFill>
                  <a:srgbClr val="377A83"/>
                </a:solidFill>
                <a:latin typeface="Calibri" panose="020F0502020204030204"/>
              </a:rPr>
              <a:t>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Duties of the Person in charge of the possession (PICOP).</a:t>
            </a:r>
            <a:br>
              <a:rPr lang="en-GB" sz="1800" b="1" i="0" u="none" strike="noStrike" kern="1200" cap="none" spc="-50" normalizeH="0" noProof="0" dirty="0">
                <a:ln>
                  <a:noFill/>
                </a:ln>
                <a:effectLst/>
                <a:uLnTx/>
                <a:uFillTx/>
                <a:latin typeface="Calibri" panose="020F0502020204030204"/>
              </a:rPr>
            </a:br>
            <a:r>
              <a:rPr lang="en-GB" spc="-50" dirty="0">
                <a:solidFill>
                  <a:schemeClr val="tx1"/>
                </a:solidFill>
                <a:latin typeface="Calibri" panose="020F0502020204030204"/>
              </a:rPr>
              <a:t>Work site X in T3 possessions using an Engineering Supervisor.</a:t>
            </a:r>
            <a:endParaRPr lang="en-GB" sz="1800" i="0" u="none" strike="noStrike" kern="1200" cap="none" spc="-50" normalizeH="0" noProof="0" dirty="0">
              <a:ln>
                <a:noFill/>
              </a:ln>
              <a:solidFill>
                <a:schemeClr val="tx1"/>
              </a:solidFill>
              <a:effectLst/>
              <a:uLnTx/>
              <a:uFillTx/>
              <a:latin typeface="Calibri" panose="020F0502020204030204"/>
              <a:cs typeface="Calibri"/>
            </a:endParaRPr>
          </a:p>
        </p:txBody>
      </p:sp>
      <p:pic>
        <p:nvPicPr>
          <p:cNvPr id="33" name="Picture 32">
            <a:hlinkClick r:id="rId5"/>
            <a:extLst>
              <a:ext uri="{FF2B5EF4-FFF2-40B4-BE49-F238E27FC236}">
                <a16:creationId xmlns:a16="http://schemas.microsoft.com/office/drawing/2014/main" id="{52304F5B-DB8D-4B61-A76E-31BB75D38397}"/>
              </a:ext>
            </a:extLst>
          </p:cNvPr>
          <p:cNvPicPr>
            <a:picLocks noChangeAspect="1"/>
          </p:cNvPicPr>
          <p:nvPr/>
        </p:nvPicPr>
        <p:blipFill>
          <a:blip r:embed="rId6"/>
          <a:stretch>
            <a:fillRect/>
          </a:stretch>
        </p:blipFill>
        <p:spPr>
          <a:xfrm>
            <a:off x="10562938" y="3562032"/>
            <a:ext cx="755970" cy="755970"/>
          </a:xfrm>
          <a:prstGeom prst="rect">
            <a:avLst/>
          </a:prstGeom>
        </p:spPr>
      </p:pic>
      <p:sp>
        <p:nvSpPr>
          <p:cNvPr id="39" name="Title 1">
            <a:extLst>
              <a:ext uri="{FF2B5EF4-FFF2-40B4-BE49-F238E27FC236}">
                <a16:creationId xmlns:a16="http://schemas.microsoft.com/office/drawing/2014/main" id="{70EE589A-9C05-480C-AC19-888F105236F6}"/>
              </a:ext>
            </a:extLst>
          </p:cNvPr>
          <p:cNvSpPr txBox="1">
            <a:spLocks/>
          </p:cNvSpPr>
          <p:nvPr/>
        </p:nvSpPr>
        <p:spPr>
          <a:xfrm>
            <a:off x="2669686" y="5953680"/>
            <a:ext cx="6784861" cy="49951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title to access the deviation on the RSSB website</a:t>
            </a:r>
            <a:endParaRPr kumimoji="0" lang="en-GB" sz="2000" b="1" i="1" u="none" strike="noStrike" kern="1200" cap="none" spc="0" normalizeH="0" baseline="0" noProof="0" dirty="0">
              <a:ln>
                <a:noFill/>
              </a:ln>
              <a:solidFill>
                <a:srgbClr val="C00000"/>
              </a:solidFill>
              <a:effectLst/>
              <a:uLnTx/>
              <a:uFillTx/>
              <a:latin typeface="Calibri"/>
              <a:ea typeface="+mj-ea"/>
              <a:cs typeface="+mj-cs"/>
            </a:endParaRPr>
          </a:p>
        </p:txBody>
      </p:sp>
      <p:pic>
        <p:nvPicPr>
          <p:cNvPr id="42" name="Picture 41">
            <a:hlinkClick r:id="" action="ppaction://hlinkshowjump?jump=endshow"/>
            <a:extLst>
              <a:ext uri="{FF2B5EF4-FFF2-40B4-BE49-F238E27FC236}">
                <a16:creationId xmlns:a16="http://schemas.microsoft.com/office/drawing/2014/main" id="{48226B99-E179-4659-9B4E-906B3002A6A7}"/>
              </a:ext>
            </a:extLst>
          </p:cNvPr>
          <p:cNvPicPr>
            <a:picLocks noChangeAspect="1"/>
          </p:cNvPicPr>
          <p:nvPr/>
        </p:nvPicPr>
        <p:blipFill>
          <a:blip r:embed="rId7"/>
          <a:stretch>
            <a:fillRect/>
          </a:stretch>
        </p:blipFill>
        <p:spPr>
          <a:xfrm>
            <a:off x="89371" y="6016808"/>
            <a:ext cx="720000" cy="692039"/>
          </a:xfrm>
          <a:prstGeom prst="rect">
            <a:avLst/>
          </a:prstGeom>
        </p:spPr>
      </p:pic>
      <p:sp>
        <p:nvSpPr>
          <p:cNvPr id="4" name="Rectangle: Rounded Corners 3">
            <a:hlinkClick r:id="rId8" highlightClick="1"/>
            <a:extLst>
              <a:ext uri="{FF2B5EF4-FFF2-40B4-BE49-F238E27FC236}">
                <a16:creationId xmlns:a16="http://schemas.microsoft.com/office/drawing/2014/main" id="{5A1DB858-8C94-CF4E-1775-FF85D227AAB1}"/>
              </a:ext>
            </a:extLst>
          </p:cNvPr>
          <p:cNvSpPr/>
          <p:nvPr/>
        </p:nvSpPr>
        <p:spPr>
          <a:xfrm>
            <a:off x="986863" y="2733045"/>
            <a:ext cx="10142069"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23-014-DEV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GIRT7020</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Issue </a:t>
            </a:r>
            <a:r>
              <a:rPr lang="en-GB" b="1" spc="-50" dirty="0">
                <a:solidFill>
                  <a:srgbClr val="377A83"/>
                </a:solidFill>
                <a:latin typeface="Calibri" panose="020F0502020204030204"/>
              </a:rPr>
              <a:t>2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GB Requirements for Platform Height, Platform Offset and Platform </a:t>
            </a:r>
            <a:br>
              <a:rPr lang="en-GB" b="1" spc="-50" dirty="0">
                <a:solidFill>
                  <a:srgbClr val="377A83"/>
                </a:solidFill>
                <a:latin typeface="Calibri" panose="020F0502020204030204"/>
              </a:rPr>
            </a:br>
            <a:r>
              <a:rPr lang="en-GB" b="1" spc="-50" dirty="0">
                <a:solidFill>
                  <a:srgbClr val="377A83"/>
                </a:solidFill>
                <a:latin typeface="Calibri" panose="020F0502020204030204"/>
              </a:rPr>
              <a:t>Width. </a:t>
            </a:r>
            <a:r>
              <a:rPr lang="en-GB" spc="-50" dirty="0">
                <a:solidFill>
                  <a:schemeClr val="tx1"/>
                </a:solidFill>
                <a:latin typeface="Calibri" panose="020F0502020204030204"/>
              </a:rPr>
              <a:t>Motspur Park station island platform temporary hoarding for Access for All footbridge work activities.</a:t>
            </a:r>
            <a:endParaRPr lang="en-GB" sz="1800" i="0" u="none" strike="noStrike" kern="1200" cap="none" spc="-50" normalizeH="0" noProof="0" dirty="0">
              <a:ln>
                <a:noFill/>
              </a:ln>
              <a:solidFill>
                <a:schemeClr val="tx1"/>
              </a:solidFill>
              <a:effectLst/>
              <a:uLnTx/>
              <a:uFillTx/>
              <a:latin typeface="Calibri" panose="020F0502020204030204"/>
              <a:cs typeface="Calibri"/>
            </a:endParaRPr>
          </a:p>
        </p:txBody>
      </p:sp>
      <p:pic>
        <p:nvPicPr>
          <p:cNvPr id="5" name="Picture 4">
            <a:hlinkClick r:id="rId8"/>
            <a:extLst>
              <a:ext uri="{FF2B5EF4-FFF2-40B4-BE49-F238E27FC236}">
                <a16:creationId xmlns:a16="http://schemas.microsoft.com/office/drawing/2014/main" id="{27991D16-B423-650F-84F2-7C7859F255D6}"/>
              </a:ext>
            </a:extLst>
          </p:cNvPr>
          <p:cNvPicPr>
            <a:picLocks noChangeAspect="1"/>
          </p:cNvPicPr>
          <p:nvPr/>
        </p:nvPicPr>
        <p:blipFill>
          <a:blip r:embed="rId6"/>
          <a:stretch>
            <a:fillRect/>
          </a:stretch>
        </p:blipFill>
        <p:spPr>
          <a:xfrm>
            <a:off x="10534508" y="2720704"/>
            <a:ext cx="755970" cy="755970"/>
          </a:xfrm>
          <a:prstGeom prst="rect">
            <a:avLst/>
          </a:prstGeom>
        </p:spPr>
      </p:pic>
      <p:sp>
        <p:nvSpPr>
          <p:cNvPr id="6" name="Rectangle: Rounded Corners 5">
            <a:hlinkClick r:id="rId9" highlightClick="1"/>
            <a:extLst>
              <a:ext uri="{FF2B5EF4-FFF2-40B4-BE49-F238E27FC236}">
                <a16:creationId xmlns:a16="http://schemas.microsoft.com/office/drawing/2014/main" id="{19627D73-EDC5-4C8B-0328-0119C7CD74D8}"/>
              </a:ext>
            </a:extLst>
          </p:cNvPr>
          <p:cNvSpPr/>
          <p:nvPr/>
        </p:nvSpPr>
        <p:spPr>
          <a:xfrm>
            <a:off x="986863" y="1898105"/>
            <a:ext cx="10142069"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23-026-DEV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GIRT7020</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Issue </a:t>
            </a:r>
            <a:r>
              <a:rPr lang="en-GB" b="1" spc="-50" dirty="0">
                <a:solidFill>
                  <a:srgbClr val="377A83"/>
                </a:solidFill>
                <a:latin typeface="Calibri" panose="020F0502020204030204"/>
              </a:rPr>
              <a:t>2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GB Requirements for Platform Height, Platform Offset and Platform </a:t>
            </a:r>
            <a:br>
              <a:rPr lang="en-GB" b="1" spc="-50" dirty="0">
                <a:solidFill>
                  <a:srgbClr val="377A83"/>
                </a:solidFill>
                <a:latin typeface="Calibri" panose="020F0502020204030204"/>
              </a:rPr>
            </a:br>
            <a:r>
              <a:rPr lang="en-GB" b="1" spc="-50" dirty="0">
                <a:solidFill>
                  <a:srgbClr val="377A83"/>
                </a:solidFill>
                <a:latin typeface="Calibri" panose="020F0502020204030204"/>
              </a:rPr>
              <a:t>Width. </a:t>
            </a:r>
            <a:r>
              <a:rPr lang="en-GB" spc="-50" dirty="0">
                <a:solidFill>
                  <a:schemeClr val="tx1"/>
                </a:solidFill>
                <a:latin typeface="Calibri" panose="020F0502020204030204"/>
              </a:rPr>
              <a:t>Hither Green station island platform temporary hoarding for Access for All footbridge work activities.</a:t>
            </a:r>
            <a:endParaRPr lang="en-GB" sz="1800" i="0" u="none" strike="noStrike" kern="1200" cap="none" spc="-50" normalizeH="0" noProof="0" dirty="0">
              <a:ln>
                <a:noFill/>
              </a:ln>
              <a:solidFill>
                <a:schemeClr val="tx1"/>
              </a:solidFill>
              <a:effectLst/>
              <a:uLnTx/>
              <a:uFillTx/>
              <a:latin typeface="Calibri" panose="020F0502020204030204"/>
              <a:cs typeface="Calibri"/>
            </a:endParaRPr>
          </a:p>
        </p:txBody>
      </p:sp>
      <p:pic>
        <p:nvPicPr>
          <p:cNvPr id="7" name="Picture 6">
            <a:hlinkClick r:id="rId9"/>
            <a:extLst>
              <a:ext uri="{FF2B5EF4-FFF2-40B4-BE49-F238E27FC236}">
                <a16:creationId xmlns:a16="http://schemas.microsoft.com/office/drawing/2014/main" id="{C61391A5-EF30-B254-C0EA-7990E59BC0DA}"/>
              </a:ext>
            </a:extLst>
          </p:cNvPr>
          <p:cNvPicPr>
            <a:picLocks noChangeAspect="1"/>
          </p:cNvPicPr>
          <p:nvPr/>
        </p:nvPicPr>
        <p:blipFill>
          <a:blip r:embed="rId6"/>
          <a:stretch>
            <a:fillRect/>
          </a:stretch>
        </p:blipFill>
        <p:spPr>
          <a:xfrm>
            <a:off x="10520303" y="1879376"/>
            <a:ext cx="755970" cy="755970"/>
          </a:xfrm>
          <a:prstGeom prst="rect">
            <a:avLst/>
          </a:prstGeom>
        </p:spPr>
      </p:pic>
      <p:sp>
        <p:nvSpPr>
          <p:cNvPr id="8" name="Rectangle: Rounded Corners 7">
            <a:hlinkClick r:id="rId10" highlightClick="1"/>
            <a:extLst>
              <a:ext uri="{FF2B5EF4-FFF2-40B4-BE49-F238E27FC236}">
                <a16:creationId xmlns:a16="http://schemas.microsoft.com/office/drawing/2014/main" id="{42A78140-56A3-28DB-B421-83314B4CFDAC}"/>
              </a:ext>
            </a:extLst>
          </p:cNvPr>
          <p:cNvSpPr/>
          <p:nvPr/>
        </p:nvSpPr>
        <p:spPr>
          <a:xfrm>
            <a:off x="986863" y="1063165"/>
            <a:ext cx="10142069"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23-015-DEV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GIRT7020</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Issue </a:t>
            </a:r>
            <a:r>
              <a:rPr lang="en-GB" b="1" spc="-50" dirty="0">
                <a:solidFill>
                  <a:srgbClr val="377A83"/>
                </a:solidFill>
                <a:latin typeface="Calibri" panose="020F0502020204030204"/>
              </a:rPr>
              <a:t>2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GB Requirements for Platform Height, Platform Offset and Platform </a:t>
            </a:r>
            <a:br>
              <a:rPr lang="en-GB" b="1" spc="-50" dirty="0">
                <a:solidFill>
                  <a:srgbClr val="377A83"/>
                </a:solidFill>
                <a:latin typeface="Calibri" panose="020F0502020204030204"/>
              </a:rPr>
            </a:br>
            <a:r>
              <a:rPr lang="en-GB" b="1" spc="-50" dirty="0">
                <a:solidFill>
                  <a:srgbClr val="377A83"/>
                </a:solidFill>
                <a:latin typeface="Calibri" panose="020F0502020204030204"/>
              </a:rPr>
              <a:t>Width. </a:t>
            </a:r>
            <a:r>
              <a:rPr lang="en-GB" spc="-50" dirty="0">
                <a:solidFill>
                  <a:schemeClr val="tx1"/>
                </a:solidFill>
                <a:latin typeface="Calibri" panose="020F0502020204030204"/>
              </a:rPr>
              <a:t>Shortlands station Access for All lifts work activities.</a:t>
            </a:r>
            <a:endParaRPr lang="en-GB" sz="1800" i="0" u="none" strike="noStrike" kern="1200" cap="none" spc="-50" normalizeH="0" noProof="0" dirty="0">
              <a:ln>
                <a:noFill/>
              </a:ln>
              <a:solidFill>
                <a:schemeClr val="tx1"/>
              </a:solidFill>
              <a:effectLst/>
              <a:uLnTx/>
              <a:uFillTx/>
              <a:latin typeface="Calibri" panose="020F0502020204030204"/>
              <a:cs typeface="Calibri"/>
            </a:endParaRPr>
          </a:p>
        </p:txBody>
      </p:sp>
      <p:pic>
        <p:nvPicPr>
          <p:cNvPr id="9" name="Picture 8">
            <a:hlinkClick r:id="rId11"/>
            <a:extLst>
              <a:ext uri="{FF2B5EF4-FFF2-40B4-BE49-F238E27FC236}">
                <a16:creationId xmlns:a16="http://schemas.microsoft.com/office/drawing/2014/main" id="{FED71D08-B416-B62E-32B3-858796A98CDE}"/>
              </a:ext>
            </a:extLst>
          </p:cNvPr>
          <p:cNvPicPr>
            <a:picLocks noChangeAspect="1"/>
          </p:cNvPicPr>
          <p:nvPr/>
        </p:nvPicPr>
        <p:blipFill>
          <a:blip r:embed="rId6"/>
          <a:stretch>
            <a:fillRect/>
          </a:stretch>
        </p:blipFill>
        <p:spPr>
          <a:xfrm>
            <a:off x="10520303" y="1038048"/>
            <a:ext cx="755970" cy="755970"/>
          </a:xfrm>
          <a:prstGeom prst="rect">
            <a:avLst/>
          </a:prstGeom>
        </p:spPr>
      </p:pic>
      <p:sp>
        <p:nvSpPr>
          <p:cNvPr id="10" name="Rectangle: Rounded Corners 9">
            <a:hlinkClick r:id="rId12" highlightClick="1"/>
            <a:extLst>
              <a:ext uri="{FF2B5EF4-FFF2-40B4-BE49-F238E27FC236}">
                <a16:creationId xmlns:a16="http://schemas.microsoft.com/office/drawing/2014/main" id="{EAC8FFFE-9971-80A8-8F5C-5DB7A15F4F22}"/>
              </a:ext>
            </a:extLst>
          </p:cNvPr>
          <p:cNvSpPr/>
          <p:nvPr/>
        </p:nvSpPr>
        <p:spPr>
          <a:xfrm>
            <a:off x="986863" y="4402925"/>
            <a:ext cx="10142069"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23-017-DEV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GIRT7020</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Issue </a:t>
            </a:r>
            <a:r>
              <a:rPr lang="en-GB" b="1" spc="-50" dirty="0">
                <a:solidFill>
                  <a:srgbClr val="377A83"/>
                </a:solidFill>
                <a:latin typeface="Calibri" panose="020F0502020204030204"/>
              </a:rPr>
              <a:t>2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GB Requirements for Platform Height, Platform Offset and Platform Width.</a:t>
            </a:r>
            <a:br>
              <a:rPr lang="en-GB" sz="1800" b="1" i="0" u="none" strike="noStrike" kern="1200" cap="none" spc="-50" normalizeH="0" noProof="0" dirty="0">
                <a:ln>
                  <a:noFill/>
                </a:ln>
                <a:effectLst/>
                <a:uLnTx/>
                <a:uFillTx/>
                <a:latin typeface="Calibri" panose="020F0502020204030204"/>
              </a:rPr>
            </a:br>
            <a:r>
              <a:rPr lang="en-GB" sz="1800" i="0" u="none" strike="noStrike" kern="1200" cap="none" spc="-50" normalizeH="0" noProof="0" dirty="0">
                <a:ln>
                  <a:noFill/>
                </a:ln>
                <a:solidFill>
                  <a:schemeClr val="tx1"/>
                </a:solidFill>
                <a:effectLst/>
                <a:uLnTx/>
                <a:uFillTx/>
                <a:latin typeface="Calibri" panose="020F0502020204030204"/>
              </a:rPr>
              <a:t>S</a:t>
            </a:r>
            <a:r>
              <a:rPr lang="en-GB" spc="-50" dirty="0">
                <a:solidFill>
                  <a:schemeClr val="tx1"/>
                </a:solidFill>
                <a:latin typeface="Calibri" panose="020F0502020204030204"/>
              </a:rPr>
              <a:t>toneleigh station temporary hoarding for Access for All footbridge work activities.</a:t>
            </a:r>
            <a:endParaRPr lang="en-GB" sz="1800" i="0" u="none" strike="noStrike" kern="1200" cap="none" spc="-50" normalizeH="0" noProof="0" dirty="0">
              <a:ln>
                <a:noFill/>
              </a:ln>
              <a:solidFill>
                <a:schemeClr val="tx1"/>
              </a:solidFill>
              <a:effectLst/>
              <a:uLnTx/>
              <a:uFillTx/>
              <a:latin typeface="Calibri" panose="020F0502020204030204"/>
              <a:cs typeface="Calibri"/>
            </a:endParaRPr>
          </a:p>
        </p:txBody>
      </p:sp>
      <p:pic>
        <p:nvPicPr>
          <p:cNvPr id="11" name="Picture 10">
            <a:hlinkClick r:id="rId12"/>
            <a:extLst>
              <a:ext uri="{FF2B5EF4-FFF2-40B4-BE49-F238E27FC236}">
                <a16:creationId xmlns:a16="http://schemas.microsoft.com/office/drawing/2014/main" id="{E260005B-D2A6-3ECA-C4C2-10F2AA2836C2}"/>
              </a:ext>
            </a:extLst>
          </p:cNvPr>
          <p:cNvPicPr>
            <a:picLocks noChangeAspect="1"/>
          </p:cNvPicPr>
          <p:nvPr/>
        </p:nvPicPr>
        <p:blipFill>
          <a:blip r:embed="rId6"/>
          <a:stretch>
            <a:fillRect/>
          </a:stretch>
        </p:blipFill>
        <p:spPr>
          <a:xfrm>
            <a:off x="10562938" y="4403360"/>
            <a:ext cx="755970" cy="755970"/>
          </a:xfrm>
          <a:prstGeom prst="rect">
            <a:avLst/>
          </a:prstGeom>
        </p:spPr>
      </p:pic>
      <p:sp>
        <p:nvSpPr>
          <p:cNvPr id="12" name="Rectangle: Rounded Corners 11">
            <a:hlinkClick r:id="rId13" highlightClick="1"/>
            <a:extLst>
              <a:ext uri="{FF2B5EF4-FFF2-40B4-BE49-F238E27FC236}">
                <a16:creationId xmlns:a16="http://schemas.microsoft.com/office/drawing/2014/main" id="{AC5A0583-7760-2356-ADDF-5D332EB755B5}"/>
              </a:ext>
            </a:extLst>
          </p:cNvPr>
          <p:cNvSpPr/>
          <p:nvPr/>
        </p:nvSpPr>
        <p:spPr>
          <a:xfrm>
            <a:off x="986863" y="5237867"/>
            <a:ext cx="10142069" cy="720000"/>
          </a:xfrm>
          <a:prstGeom prst="roundRect">
            <a:avLst>
              <a:gd name="adj" fmla="val 2207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rtlCol="0" anchor="t" anchorCtr="0"/>
          <a:lstStyle/>
          <a:p>
            <a:pPr>
              <a:defRPr/>
            </a:pPr>
            <a:r>
              <a:rPr lang="en-GB" b="1" spc="-50" dirty="0">
                <a:solidFill>
                  <a:srgbClr val="377A83"/>
                </a:solidFill>
                <a:latin typeface="Calibri" panose="020F0502020204030204"/>
              </a:rPr>
              <a:t>23-007-DEV</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GIRT7073</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Issue </a:t>
            </a:r>
            <a:r>
              <a:rPr lang="en-GB" b="1" spc="-50" dirty="0">
                <a:solidFill>
                  <a:srgbClr val="377A83"/>
                </a:solidFill>
                <a:latin typeface="Calibri" panose="020F0502020204030204"/>
              </a:rPr>
              <a:t>2 –</a:t>
            </a:r>
            <a:r>
              <a:rPr kumimoji="0" lang="en-GB" sz="1800" b="1" i="0" u="none" strike="noStrike" kern="1200" cap="none" spc="-50" normalizeH="0" noProof="0" dirty="0">
                <a:ln>
                  <a:noFill/>
                </a:ln>
                <a:solidFill>
                  <a:srgbClr val="377A83"/>
                </a:solidFill>
                <a:effectLst/>
                <a:uLnTx/>
                <a:uFillTx/>
                <a:latin typeface="Calibri" panose="020F0502020204030204"/>
                <a:ea typeface="+mn-ea"/>
                <a:cs typeface="+mn-cs"/>
              </a:rPr>
              <a:t> </a:t>
            </a:r>
            <a:r>
              <a:rPr lang="en-GB" b="1" spc="-50" dirty="0">
                <a:solidFill>
                  <a:srgbClr val="377A83"/>
                </a:solidFill>
                <a:latin typeface="Calibri" panose="020F0502020204030204"/>
              </a:rPr>
              <a:t>Requirements for the Position of Infrastructure and for Defining and</a:t>
            </a:r>
            <a:br>
              <a:rPr lang="en-GB" b="1" spc="-50" dirty="0">
                <a:solidFill>
                  <a:srgbClr val="377A83"/>
                </a:solidFill>
                <a:latin typeface="Calibri" panose="020F0502020204030204"/>
              </a:rPr>
            </a:br>
            <a:r>
              <a:rPr lang="en-GB" b="1" spc="-50" dirty="0">
                <a:solidFill>
                  <a:srgbClr val="377A83"/>
                </a:solidFill>
                <a:latin typeface="Calibri" panose="020F0502020204030204"/>
              </a:rPr>
              <a:t>Maintaining Clearances. </a:t>
            </a:r>
            <a:r>
              <a:rPr lang="en-GB" spc="-50" dirty="0">
                <a:solidFill>
                  <a:schemeClr val="tx1"/>
                </a:solidFill>
                <a:latin typeface="Calibri" panose="020F0502020204030204"/>
              </a:rPr>
              <a:t>Morley Tunnel Window Box Clearance.</a:t>
            </a:r>
            <a:br>
              <a:rPr lang="en-GB" sz="1800" b="1" i="0" u="none" strike="noStrike" kern="1200" cap="none" spc="-50" normalizeH="0" noProof="0" dirty="0">
                <a:ln>
                  <a:noFill/>
                </a:ln>
                <a:effectLst/>
                <a:uLnTx/>
                <a:uFillTx/>
                <a:latin typeface="Calibri" panose="020F0502020204030204"/>
              </a:rPr>
            </a:br>
            <a:endParaRPr lang="en-GB" sz="1800" i="0" u="none" strike="noStrike" kern="1200" cap="none" spc="-50" normalizeH="0" noProof="0" dirty="0">
              <a:ln>
                <a:noFill/>
              </a:ln>
              <a:solidFill>
                <a:schemeClr val="tx1"/>
              </a:solidFill>
              <a:effectLst/>
              <a:uLnTx/>
              <a:uFillTx/>
              <a:latin typeface="Calibri" panose="020F0502020204030204"/>
              <a:cs typeface="Calibri"/>
            </a:endParaRPr>
          </a:p>
        </p:txBody>
      </p:sp>
      <p:pic>
        <p:nvPicPr>
          <p:cNvPr id="13" name="Picture 12">
            <a:hlinkClick r:id="rId13"/>
            <a:extLst>
              <a:ext uri="{FF2B5EF4-FFF2-40B4-BE49-F238E27FC236}">
                <a16:creationId xmlns:a16="http://schemas.microsoft.com/office/drawing/2014/main" id="{D8EDB6CB-1735-64BE-2C9B-E29441D4D550}"/>
              </a:ext>
            </a:extLst>
          </p:cNvPr>
          <p:cNvPicPr>
            <a:picLocks noChangeAspect="1"/>
          </p:cNvPicPr>
          <p:nvPr/>
        </p:nvPicPr>
        <p:blipFill>
          <a:blip r:embed="rId6"/>
          <a:stretch>
            <a:fillRect/>
          </a:stretch>
        </p:blipFill>
        <p:spPr>
          <a:xfrm>
            <a:off x="10562938" y="5244690"/>
            <a:ext cx="755970" cy="755970"/>
          </a:xfrm>
          <a:prstGeom prst="rect">
            <a:avLst/>
          </a:prstGeom>
        </p:spPr>
      </p:pic>
      <p:pic>
        <p:nvPicPr>
          <p:cNvPr id="2" name="Picture 1">
            <a:hlinkClick r:id="" action="ppaction://hlinkshowjump?jump=previousslide"/>
            <a:extLst>
              <a:ext uri="{FF2B5EF4-FFF2-40B4-BE49-F238E27FC236}">
                <a16:creationId xmlns:a16="http://schemas.microsoft.com/office/drawing/2014/main" id="{BA3D0A11-88EE-BFE7-4771-692358027CEB}"/>
              </a:ext>
            </a:extLst>
          </p:cNvPr>
          <p:cNvPicPr>
            <a:picLocks noChangeAspect="1"/>
          </p:cNvPicPr>
          <p:nvPr/>
        </p:nvPicPr>
        <p:blipFill>
          <a:blip r:embed="rId14"/>
          <a:stretch>
            <a:fillRect/>
          </a:stretch>
        </p:blipFill>
        <p:spPr>
          <a:xfrm flipH="1">
            <a:off x="10372933" y="6016808"/>
            <a:ext cx="756000" cy="756000"/>
          </a:xfrm>
          <a:prstGeom prst="rect">
            <a:avLst/>
          </a:prstGeom>
        </p:spPr>
      </p:pic>
      <p:pic>
        <p:nvPicPr>
          <p:cNvPr id="3" name="Picture 2">
            <a:extLst>
              <a:ext uri="{FF2B5EF4-FFF2-40B4-BE49-F238E27FC236}">
                <a16:creationId xmlns:a16="http://schemas.microsoft.com/office/drawing/2014/main" id="{B8D5D96E-4393-E7C3-1101-CFB2E41B49DF}"/>
              </a:ext>
            </a:extLst>
          </p:cNvPr>
          <p:cNvPicPr>
            <a:picLocks noChangeAspect="1"/>
          </p:cNvPicPr>
          <p:nvPr/>
        </p:nvPicPr>
        <p:blipFill>
          <a:blip r:embed="rId14">
            <a:alphaModFix amt="20000"/>
          </a:blip>
          <a:stretch>
            <a:fillRect/>
          </a:stretch>
        </p:blipFill>
        <p:spPr>
          <a:xfrm>
            <a:off x="11290478" y="6016808"/>
            <a:ext cx="756000" cy="756000"/>
          </a:xfrm>
          <a:prstGeom prst="rect">
            <a:avLst/>
          </a:prstGeom>
        </p:spPr>
      </p:pic>
      <p:sp>
        <p:nvSpPr>
          <p:cNvPr id="15" name="Rectangle: Rounded Corners 14">
            <a:extLst>
              <a:ext uri="{FF2B5EF4-FFF2-40B4-BE49-F238E27FC236}">
                <a16:creationId xmlns:a16="http://schemas.microsoft.com/office/drawing/2014/main" id="{DE64BC72-90B8-E420-1F62-4097AAF86172}"/>
              </a:ext>
            </a:extLst>
          </p:cNvPr>
          <p:cNvSpPr/>
          <p:nvPr/>
        </p:nvSpPr>
        <p:spPr>
          <a:xfrm>
            <a:off x="986864" y="234119"/>
            <a:ext cx="10227414" cy="720000"/>
          </a:xfrm>
          <a:prstGeom prst="roundRect">
            <a:avLst>
              <a:gd name="adj" fmla="val 30718"/>
            </a:avLst>
          </a:prstGeom>
          <a:solidFill>
            <a:srgbClr val="377A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Eleven deviations have been published since June 2023 (slide 2 of 2)</a:t>
            </a:r>
            <a:endParaRPr kumimoji="0" lang="en-GB" sz="1800" b="0" i="0" u="none" strike="noStrike" kern="1200" cap="none" spc="-5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399642442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hlinkClick r:id="rId3" action="ppaction://hlinksldjump" highlightClick="1"/>
            <a:extLst>
              <a:ext uri="{FF2B5EF4-FFF2-40B4-BE49-F238E27FC236}">
                <a16:creationId xmlns:a16="http://schemas.microsoft.com/office/drawing/2014/main" id="{24592447-56E8-9F04-BB2B-F670029CA0A7}"/>
              </a:ext>
            </a:extLst>
          </p:cNvPr>
          <p:cNvSpPr/>
          <p:nvPr/>
        </p:nvSpPr>
        <p:spPr>
          <a:xfrm>
            <a:off x="1073188" y="1451011"/>
            <a:ext cx="10055745"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Calibri" panose="020F0502020204030204" pitchFamily="34" charset="0"/>
                <a:ea typeface="Calibri" panose="020F0502020204030204" pitchFamily="34" charset="0"/>
              </a:rPr>
              <a:t>RIS-4472-RST Issue 2</a:t>
            </a:r>
            <a:r>
              <a:rPr lang="en-GB" dirty="0">
                <a:solidFill>
                  <a:schemeClr val="tx1"/>
                </a:solidFill>
                <a:latin typeface="Calibri" panose="020F0502020204030204" pitchFamily="34" charset="0"/>
                <a:ea typeface="Calibri" panose="020F0502020204030204" pitchFamily="34" charset="0"/>
              </a:rPr>
              <a:t>,</a:t>
            </a:r>
            <a:r>
              <a:rPr lang="en-GB" sz="1800" dirty="0">
                <a:solidFill>
                  <a:schemeClr val="tx1"/>
                </a:solidFill>
                <a:effectLst/>
                <a:latin typeface="Calibri" panose="020F0502020204030204" pitchFamily="34" charset="0"/>
                <a:ea typeface="Calibri" panose="020F0502020204030204" pitchFamily="34" charset="0"/>
              </a:rPr>
              <a:t> Engineering Requirements for Steam Locomotives and other Heritage Vehicles </a:t>
            </a:r>
            <a:endPar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459997AD-6DF7-44F0-A359-858916CC550D}"/>
              </a:ext>
            </a:extLst>
          </p:cNvPr>
          <p:cNvPicPr>
            <a:picLocks noChangeAspect="1"/>
          </p:cNvPicPr>
          <p:nvPr/>
        </p:nvPicPr>
        <p:blipFill>
          <a:blip r:embed="rId4"/>
          <a:stretch>
            <a:fillRect/>
          </a:stretch>
        </p:blipFill>
        <p:spPr>
          <a:xfrm>
            <a:off x="267883" y="563010"/>
            <a:ext cx="720000" cy="720000"/>
          </a:xfrm>
          <a:prstGeom prst="rect">
            <a:avLst/>
          </a:prstGeom>
        </p:spPr>
      </p:pic>
      <p:sp>
        <p:nvSpPr>
          <p:cNvPr id="96" name="Rectangle: Rounded Corners 95">
            <a:hlinkClick r:id="" action="ppaction://noaction" highlightClick="1"/>
            <a:extLst>
              <a:ext uri="{FF2B5EF4-FFF2-40B4-BE49-F238E27FC236}">
                <a16:creationId xmlns:a16="http://schemas.microsoft.com/office/drawing/2014/main" id="{CD7569DD-3719-4B53-91BD-09854E05A764}"/>
              </a:ext>
            </a:extLst>
          </p:cNvPr>
          <p:cNvSpPr/>
          <p:nvPr/>
        </p:nvSpPr>
        <p:spPr>
          <a:xfrm>
            <a:off x="1073188" y="563010"/>
            <a:ext cx="10065867" cy="720000"/>
          </a:xfrm>
          <a:prstGeom prst="roundRect">
            <a:avLst>
              <a:gd name="adj" fmla="val 30718"/>
            </a:avLst>
          </a:prstGeom>
          <a:solidFill>
            <a:srgbClr val="3444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One Rolling Stock standard has been revised in the September 2023 Standards catalogue. </a:t>
            </a:r>
          </a:p>
        </p:txBody>
      </p:sp>
      <p:pic>
        <p:nvPicPr>
          <p:cNvPr id="13" name="Picture 12">
            <a:hlinkClick r:id="rId5"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6"/>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7"/>
          <a:stretch>
            <a:fillRect/>
          </a:stretch>
        </p:blipFill>
        <p:spPr>
          <a:xfrm>
            <a:off x="89371" y="6016808"/>
            <a:ext cx="720000" cy="692039"/>
          </a:xfrm>
          <a:prstGeom prst="rect">
            <a:avLst/>
          </a:prstGeom>
        </p:spPr>
      </p:pic>
      <p:sp>
        <p:nvSpPr>
          <p:cNvPr id="15" name="Title 1">
            <a:extLst>
              <a:ext uri="{FF2B5EF4-FFF2-40B4-BE49-F238E27FC236}">
                <a16:creationId xmlns:a16="http://schemas.microsoft.com/office/drawing/2014/main" id="{0722A038-6C2F-4E9D-AA72-0B194804F51E}"/>
              </a:ext>
            </a:extLst>
          </p:cNvPr>
          <p:cNvSpPr txBox="1">
            <a:spLocks/>
          </p:cNvSpPr>
          <p:nvPr/>
        </p:nvSpPr>
        <p:spPr>
          <a:xfrm>
            <a:off x="2402723" y="2177875"/>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p>
        </p:txBody>
      </p:sp>
      <p:pic>
        <p:nvPicPr>
          <p:cNvPr id="11" name="Picture 10">
            <a:hlinkClick r:id="rId3" action="ppaction://hlinksldjump"/>
            <a:extLst>
              <a:ext uri="{FF2B5EF4-FFF2-40B4-BE49-F238E27FC236}">
                <a16:creationId xmlns:a16="http://schemas.microsoft.com/office/drawing/2014/main" id="{288218FB-57C4-A61B-987D-0205EAA36975}"/>
              </a:ext>
            </a:extLst>
          </p:cNvPr>
          <p:cNvPicPr>
            <a:picLocks noChangeAspect="1"/>
          </p:cNvPicPr>
          <p:nvPr/>
        </p:nvPicPr>
        <p:blipFill>
          <a:blip r:embed="rId8">
            <a:biLevel thresh="75000"/>
          </a:blip>
          <a:stretch>
            <a:fillRect/>
          </a:stretch>
        </p:blipFill>
        <p:spPr>
          <a:xfrm>
            <a:off x="10628681" y="1433026"/>
            <a:ext cx="755970" cy="755970"/>
          </a:xfrm>
          <a:prstGeom prst="rect">
            <a:avLst/>
          </a:prstGeom>
        </p:spPr>
      </p:pic>
      <p:pic>
        <p:nvPicPr>
          <p:cNvPr id="2" name="Picture 1">
            <a:extLst>
              <a:ext uri="{FF2B5EF4-FFF2-40B4-BE49-F238E27FC236}">
                <a16:creationId xmlns:a16="http://schemas.microsoft.com/office/drawing/2014/main" id="{6FB51C01-BCC1-7B9B-5F0C-E9C8BD1E8400}"/>
              </a:ext>
            </a:extLst>
          </p:cNvPr>
          <p:cNvPicPr>
            <a:picLocks noChangeAspect="1"/>
          </p:cNvPicPr>
          <p:nvPr/>
        </p:nvPicPr>
        <p:blipFill>
          <a:blip r:embed="rId4"/>
          <a:stretch>
            <a:fillRect/>
          </a:stretch>
        </p:blipFill>
        <p:spPr>
          <a:xfrm>
            <a:off x="272944" y="3429000"/>
            <a:ext cx="720000" cy="720000"/>
          </a:xfrm>
          <a:prstGeom prst="rect">
            <a:avLst/>
          </a:prstGeom>
        </p:spPr>
      </p:pic>
      <p:sp>
        <p:nvSpPr>
          <p:cNvPr id="3" name="Rectangle: Rounded Corners 2">
            <a:hlinkClick r:id="" action="ppaction://noaction" highlightClick="1"/>
            <a:extLst>
              <a:ext uri="{FF2B5EF4-FFF2-40B4-BE49-F238E27FC236}">
                <a16:creationId xmlns:a16="http://schemas.microsoft.com/office/drawing/2014/main" id="{C00D63F4-D091-CAD3-05AD-470D82D8715E}"/>
              </a:ext>
            </a:extLst>
          </p:cNvPr>
          <p:cNvSpPr/>
          <p:nvPr/>
        </p:nvSpPr>
        <p:spPr>
          <a:xfrm>
            <a:off x="1078249" y="3429000"/>
            <a:ext cx="10065867" cy="720000"/>
          </a:xfrm>
          <a:prstGeom prst="roundRect">
            <a:avLst>
              <a:gd name="adj" fmla="val 30718"/>
            </a:avLst>
          </a:prstGeom>
          <a:solidFill>
            <a:srgbClr val="3444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One new Rolling Stock Technical Note has been published in the September 2023 Standards catalogue. </a:t>
            </a:r>
          </a:p>
        </p:txBody>
      </p:sp>
      <p:sp>
        <p:nvSpPr>
          <p:cNvPr id="4" name="Title 1">
            <a:extLst>
              <a:ext uri="{FF2B5EF4-FFF2-40B4-BE49-F238E27FC236}">
                <a16:creationId xmlns:a16="http://schemas.microsoft.com/office/drawing/2014/main" id="{5A30689C-1F31-A167-05AA-B1F8A9CB9B1E}"/>
              </a:ext>
            </a:extLst>
          </p:cNvPr>
          <p:cNvSpPr txBox="1">
            <a:spLocks/>
          </p:cNvSpPr>
          <p:nvPr/>
        </p:nvSpPr>
        <p:spPr>
          <a:xfrm>
            <a:off x="2417905" y="5373979"/>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link to go to the Technical Note</a:t>
            </a:r>
          </a:p>
        </p:txBody>
      </p:sp>
      <p:sp>
        <p:nvSpPr>
          <p:cNvPr id="6" name="Rectangle: Rounded Corners 5">
            <a:hlinkClick r:id="rId9" highlightClick="1"/>
            <a:extLst>
              <a:ext uri="{FF2B5EF4-FFF2-40B4-BE49-F238E27FC236}">
                <a16:creationId xmlns:a16="http://schemas.microsoft.com/office/drawing/2014/main" id="{A75BAA0F-B00B-1639-185B-4CA38A8F9E7E}"/>
              </a:ext>
            </a:extLst>
          </p:cNvPr>
          <p:cNvSpPr/>
          <p:nvPr/>
        </p:nvSpPr>
        <p:spPr>
          <a:xfrm>
            <a:off x="1073188" y="4352330"/>
            <a:ext cx="10055745" cy="9662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1800" dirty="0">
                <a:solidFill>
                  <a:schemeClr val="tx1"/>
                </a:solidFill>
                <a:effectLst/>
                <a:latin typeface="Calibri" panose="020F0502020204030204" pitchFamily="34" charset="0"/>
                <a:ea typeface="Calibri" panose="020F0502020204030204" pitchFamily="34" charset="0"/>
              </a:rPr>
              <a:t>TN106 issue 1 Examination and repair of structural corrosion in Mark 1 type rolling stock – </a:t>
            </a:r>
            <a:br>
              <a:rPr lang="en-GB" sz="1800" dirty="0">
                <a:solidFill>
                  <a:schemeClr val="tx1"/>
                </a:solidFill>
                <a:effectLst/>
                <a:latin typeface="Calibri" panose="020F0502020204030204" pitchFamily="34" charset="0"/>
                <a:ea typeface="Calibri" panose="020F0502020204030204" pitchFamily="34" charset="0"/>
              </a:rPr>
            </a:br>
            <a:r>
              <a:rPr lang="en-GB" sz="1800" dirty="0">
                <a:solidFill>
                  <a:schemeClr val="tx1"/>
                </a:solidFill>
                <a:effectLst/>
                <a:latin typeface="Calibri" panose="020F0502020204030204" pitchFamily="34" charset="0"/>
                <a:ea typeface="Calibri" panose="020F0502020204030204" pitchFamily="34" charset="0"/>
              </a:rPr>
              <a:t>It supports and complements two standards, RIS-4472-RST and RIS-2003-RST, and includes guidance</a:t>
            </a:r>
            <a:br>
              <a:rPr lang="en-GB" sz="1800" dirty="0">
                <a:solidFill>
                  <a:schemeClr val="tx1"/>
                </a:solidFill>
                <a:effectLst/>
                <a:latin typeface="Calibri" panose="020F0502020204030204" pitchFamily="34" charset="0"/>
                <a:ea typeface="Calibri" panose="020F0502020204030204" pitchFamily="34" charset="0"/>
              </a:rPr>
            </a:br>
            <a:r>
              <a:rPr lang="en-GB" dirty="0">
                <a:solidFill>
                  <a:schemeClr val="tx1"/>
                </a:solidFill>
                <a:latin typeface="Calibri" panose="020F0502020204030204" pitchFamily="34" charset="0"/>
                <a:ea typeface="Calibri" panose="020F0502020204030204" pitchFamily="34" charset="0"/>
              </a:rPr>
              <a:t>diagrams and photographs </a:t>
            </a:r>
            <a:r>
              <a:rPr lang="en-GB" sz="1800" dirty="0">
                <a:solidFill>
                  <a:schemeClr val="tx1"/>
                </a:solidFill>
                <a:effectLst/>
                <a:latin typeface="Calibri" panose="020F0502020204030204" pitchFamily="34" charset="0"/>
                <a:ea typeface="Calibri" panose="020F0502020204030204" pitchFamily="34" charset="0"/>
              </a:rPr>
              <a:t>on how to examine and repair corrosion on this type of vehicle </a:t>
            </a:r>
          </a:p>
        </p:txBody>
      </p:sp>
      <p:pic>
        <p:nvPicPr>
          <p:cNvPr id="8" name="Picture 7">
            <a:hlinkClick r:id="rId9"/>
            <a:extLst>
              <a:ext uri="{FF2B5EF4-FFF2-40B4-BE49-F238E27FC236}">
                <a16:creationId xmlns:a16="http://schemas.microsoft.com/office/drawing/2014/main" id="{AC6E38E0-BB1B-4231-51AE-F07E2D95FC35}"/>
              </a:ext>
            </a:extLst>
          </p:cNvPr>
          <p:cNvPicPr>
            <a:picLocks noChangeAspect="1"/>
          </p:cNvPicPr>
          <p:nvPr/>
        </p:nvPicPr>
        <p:blipFill>
          <a:blip r:embed="rId10"/>
          <a:stretch>
            <a:fillRect/>
          </a:stretch>
        </p:blipFill>
        <p:spPr>
          <a:xfrm>
            <a:off x="10628681" y="4317001"/>
            <a:ext cx="755970" cy="755970"/>
          </a:xfrm>
          <a:prstGeom prst="rect">
            <a:avLst/>
          </a:prstGeom>
        </p:spPr>
      </p:pic>
    </p:spTree>
    <p:extLst>
      <p:ext uri="{BB962C8B-B14F-4D97-AF65-F5344CB8AC3E}">
        <p14:creationId xmlns:p14="http://schemas.microsoft.com/office/powerpoint/2010/main" val="151900624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sp>
        <p:nvSpPr>
          <p:cNvPr id="24" name="Rectangle: Rounded Corners 23">
            <a:extLst>
              <a:ext uri="{FF2B5EF4-FFF2-40B4-BE49-F238E27FC236}">
                <a16:creationId xmlns:a16="http://schemas.microsoft.com/office/drawing/2014/main" id="{3B177E74-444C-B695-F5F2-41AB6F9C3126}"/>
              </a:ext>
            </a:extLst>
          </p:cNvPr>
          <p:cNvSpPr/>
          <p:nvPr/>
        </p:nvSpPr>
        <p:spPr>
          <a:xfrm>
            <a:off x="1063065" y="201140"/>
            <a:ext cx="10227414" cy="720000"/>
          </a:xfrm>
          <a:prstGeom prst="roundRect">
            <a:avLst>
              <a:gd name="adj" fmla="val 30718"/>
            </a:avLst>
          </a:prstGeom>
          <a:solidFill>
            <a:srgbClr val="29563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publishing in December 2023</a:t>
            </a:r>
          </a:p>
        </p:txBody>
      </p:sp>
      <p:pic>
        <p:nvPicPr>
          <p:cNvPr id="25" name="Picture 24">
            <a:extLst>
              <a:ext uri="{FF2B5EF4-FFF2-40B4-BE49-F238E27FC236}">
                <a16:creationId xmlns:a16="http://schemas.microsoft.com/office/drawing/2014/main" id="{A4171672-8000-E521-FA18-E100F9C50D20}"/>
              </a:ext>
            </a:extLst>
          </p:cNvPr>
          <p:cNvPicPr>
            <a:picLocks noChangeAspect="1"/>
          </p:cNvPicPr>
          <p:nvPr/>
        </p:nvPicPr>
        <p:blipFill>
          <a:blip r:embed="rId6"/>
          <a:stretch>
            <a:fillRect/>
          </a:stretch>
        </p:blipFill>
        <p:spPr>
          <a:xfrm>
            <a:off x="258511" y="1933085"/>
            <a:ext cx="720000" cy="720000"/>
          </a:xfrm>
          <a:prstGeom prst="rect">
            <a:avLst/>
          </a:prstGeom>
        </p:spPr>
      </p:pic>
      <p:sp>
        <p:nvSpPr>
          <p:cNvPr id="26" name="Rectangle: Rounded Corners 25">
            <a:hlinkClick r:id="" action="ppaction://noaction" highlightClick="1"/>
            <a:extLst>
              <a:ext uri="{FF2B5EF4-FFF2-40B4-BE49-F238E27FC236}">
                <a16:creationId xmlns:a16="http://schemas.microsoft.com/office/drawing/2014/main" id="{70144890-351B-2B55-7E91-868A9E39E6C3}"/>
              </a:ext>
            </a:extLst>
          </p:cNvPr>
          <p:cNvSpPr/>
          <p:nvPr/>
        </p:nvSpPr>
        <p:spPr>
          <a:xfrm>
            <a:off x="1063065" y="1933085"/>
            <a:ext cx="10227414" cy="720000"/>
          </a:xfrm>
          <a:prstGeom prst="roundRect">
            <a:avLst>
              <a:gd name="adj" fmla="val 25789"/>
            </a:avLst>
          </a:prstGeom>
          <a:solidFill>
            <a:schemeClr val="bg1"/>
          </a:solidFill>
          <a:ln w="38100">
            <a:solidFill>
              <a:srgbClr val="14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3750" lvl="0" indent="-2063750">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RIS-7707-INS Issue 1 – Infrastructure requirements for switches and crossings </a:t>
            </a:r>
          </a:p>
        </p:txBody>
      </p:sp>
      <p:pic>
        <p:nvPicPr>
          <p:cNvPr id="27" name="Picture 26">
            <a:extLst>
              <a:ext uri="{FF2B5EF4-FFF2-40B4-BE49-F238E27FC236}">
                <a16:creationId xmlns:a16="http://schemas.microsoft.com/office/drawing/2014/main" id="{D57B9F23-AFC2-6441-B9FA-F239F809A37F}"/>
              </a:ext>
            </a:extLst>
          </p:cNvPr>
          <p:cNvPicPr>
            <a:picLocks noChangeAspect="1"/>
          </p:cNvPicPr>
          <p:nvPr/>
        </p:nvPicPr>
        <p:blipFill>
          <a:blip r:embed="rId6"/>
          <a:stretch>
            <a:fillRect/>
          </a:stretch>
        </p:blipFill>
        <p:spPr>
          <a:xfrm>
            <a:off x="258511" y="1088666"/>
            <a:ext cx="720000" cy="720000"/>
          </a:xfrm>
          <a:prstGeom prst="rect">
            <a:avLst/>
          </a:prstGeom>
        </p:spPr>
      </p:pic>
      <p:sp>
        <p:nvSpPr>
          <p:cNvPr id="28" name="Rectangle: Rounded Corners 27">
            <a:hlinkClick r:id="" action="ppaction://noaction" highlightClick="1"/>
            <a:extLst>
              <a:ext uri="{FF2B5EF4-FFF2-40B4-BE49-F238E27FC236}">
                <a16:creationId xmlns:a16="http://schemas.microsoft.com/office/drawing/2014/main" id="{07E31830-9D38-49B4-2B9C-1CE806C765A9}"/>
              </a:ext>
            </a:extLst>
          </p:cNvPr>
          <p:cNvSpPr/>
          <p:nvPr/>
        </p:nvSpPr>
        <p:spPr>
          <a:xfrm>
            <a:off x="1063065" y="1088666"/>
            <a:ext cx="10227414" cy="720000"/>
          </a:xfrm>
          <a:prstGeom prst="roundRect">
            <a:avLst>
              <a:gd name="adj" fmla="val 25789"/>
            </a:avLst>
          </a:prstGeom>
          <a:solidFill>
            <a:schemeClr val="bg1"/>
          </a:solidFill>
          <a:ln w="38100">
            <a:solidFill>
              <a:srgbClr val="14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5463" marR="0" lvl="0" indent="-1795463"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GCRT5021 Issue 6 </a:t>
            </a:r>
            <a:r>
              <a:rPr lang="en-GB" dirty="0">
                <a:solidFill>
                  <a:prstClr val="black"/>
                </a:solidFill>
                <a:latin typeface="Calibri" panose="020F0502020204030204"/>
              </a:rPr>
              <a:t>– Track System Requirements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22835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pic>
        <p:nvPicPr>
          <p:cNvPr id="5" name="Picture 4">
            <a:hlinkClick r:id="" action="ppaction://hlinkshowjump?jump=nextslide"/>
            <a:extLst>
              <a:ext uri="{FF2B5EF4-FFF2-40B4-BE49-F238E27FC236}">
                <a16:creationId xmlns:a16="http://schemas.microsoft.com/office/drawing/2014/main" id="{D641779B-4BEA-C34E-0E58-3E41DA527B54}"/>
              </a:ext>
            </a:extLst>
          </p:cNvPr>
          <p:cNvPicPr>
            <a:picLocks noChangeAspect="1"/>
          </p:cNvPicPr>
          <p:nvPr/>
        </p:nvPicPr>
        <p:blipFill>
          <a:blip r:embed="rId6">
            <a:alphaModFix/>
          </a:blip>
          <a:stretch>
            <a:fillRect/>
          </a:stretch>
        </p:blipFill>
        <p:spPr>
          <a:xfrm>
            <a:off x="11290478" y="6016808"/>
            <a:ext cx="756000" cy="756000"/>
          </a:xfrm>
          <a:prstGeom prst="rect">
            <a:avLst/>
          </a:prstGeom>
        </p:spPr>
      </p:pic>
      <p:pic>
        <p:nvPicPr>
          <p:cNvPr id="3" name="Picture 2">
            <a:extLst>
              <a:ext uri="{FF2B5EF4-FFF2-40B4-BE49-F238E27FC236}">
                <a16:creationId xmlns:a16="http://schemas.microsoft.com/office/drawing/2014/main" id="{3C639492-BB2C-60CA-D991-D633D562B35F}"/>
              </a:ext>
            </a:extLst>
          </p:cNvPr>
          <p:cNvPicPr>
            <a:picLocks noChangeAspect="1"/>
          </p:cNvPicPr>
          <p:nvPr/>
        </p:nvPicPr>
        <p:blipFill>
          <a:blip r:embed="rId6">
            <a:alphaModFix amt="20000"/>
          </a:blip>
          <a:stretch>
            <a:fillRect/>
          </a:stretch>
        </p:blipFill>
        <p:spPr>
          <a:xfrm flipH="1">
            <a:off x="10372933" y="6016808"/>
            <a:ext cx="756000" cy="756000"/>
          </a:xfrm>
          <a:prstGeom prst="rect">
            <a:avLst/>
          </a:prstGeom>
        </p:spPr>
      </p:pic>
      <p:pic>
        <p:nvPicPr>
          <p:cNvPr id="6" name="Picture 5">
            <a:extLst>
              <a:ext uri="{FF2B5EF4-FFF2-40B4-BE49-F238E27FC236}">
                <a16:creationId xmlns:a16="http://schemas.microsoft.com/office/drawing/2014/main" id="{880E9F8F-4D85-E332-EFA6-1C62B5D169DA}"/>
              </a:ext>
            </a:extLst>
          </p:cNvPr>
          <p:cNvPicPr preferRelativeResize="0">
            <a:picLocks/>
          </p:cNvPicPr>
          <p:nvPr/>
        </p:nvPicPr>
        <p:blipFill>
          <a:blip r:embed="rId7"/>
          <a:stretch>
            <a:fillRect/>
          </a:stretch>
        </p:blipFill>
        <p:spPr>
          <a:xfrm>
            <a:off x="289306" y="1001581"/>
            <a:ext cx="720000" cy="720000"/>
          </a:xfrm>
          <a:prstGeom prst="rect">
            <a:avLst/>
          </a:prstGeom>
        </p:spPr>
      </p:pic>
      <p:sp>
        <p:nvSpPr>
          <p:cNvPr id="7" name="Rectangle: Rounded Corners 6">
            <a:extLst>
              <a:ext uri="{FF2B5EF4-FFF2-40B4-BE49-F238E27FC236}">
                <a16:creationId xmlns:a16="http://schemas.microsoft.com/office/drawing/2014/main" id="{60CF878C-C42D-52AF-B09D-227E15FAD973}"/>
              </a:ext>
            </a:extLst>
          </p:cNvPr>
          <p:cNvSpPr/>
          <p:nvPr/>
        </p:nvSpPr>
        <p:spPr>
          <a:xfrm>
            <a:off x="1058582" y="157163"/>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September 2023</a:t>
            </a:r>
          </a:p>
        </p:txBody>
      </p:sp>
      <p:sp>
        <p:nvSpPr>
          <p:cNvPr id="9" name="Rectangle: Rounded Corners 8">
            <a:hlinkClick r:id="" action="ppaction://noaction" highlightClick="1"/>
            <a:extLst>
              <a:ext uri="{FF2B5EF4-FFF2-40B4-BE49-F238E27FC236}">
                <a16:creationId xmlns:a16="http://schemas.microsoft.com/office/drawing/2014/main" id="{5C759B6F-2D80-0084-091D-D2D3D9385C92}"/>
              </a:ext>
            </a:extLst>
          </p:cNvPr>
          <p:cNvSpPr/>
          <p:nvPr/>
        </p:nvSpPr>
        <p:spPr>
          <a:xfrm>
            <a:off x="1058582" y="1001581"/>
            <a:ext cx="10227414" cy="720000"/>
          </a:xfrm>
          <a:prstGeom prst="roundRect">
            <a:avLst>
              <a:gd name="adj" fmla="val 25789"/>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RIS-3787-TOM Issue 1 </a:t>
            </a:r>
            <a:r>
              <a:rPr lang="en-GB" sz="1800" dirty="0">
                <a:solidFill>
                  <a:srgbClr val="000000"/>
                </a:solidFill>
                <a:effectLst/>
                <a:latin typeface="Calibri" panose="020F0502020204030204" pitchFamily="34" charset="0"/>
                <a:ea typeface="Calibri" panose="020F0502020204030204" pitchFamily="34" charset="0"/>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dirty="0">
                <a:solidFill>
                  <a:prstClr val="black"/>
                </a:solidFill>
                <a:latin typeface="Calibri" panose="020F0502020204030204"/>
              </a:rPr>
              <a:t>Secondary Communications in the absence of GSM-R</a:t>
            </a:r>
          </a:p>
        </p:txBody>
      </p:sp>
      <p:pic>
        <p:nvPicPr>
          <p:cNvPr id="10" name="Picture 9">
            <a:extLst>
              <a:ext uri="{FF2B5EF4-FFF2-40B4-BE49-F238E27FC236}">
                <a16:creationId xmlns:a16="http://schemas.microsoft.com/office/drawing/2014/main" id="{F57F2DBF-CD94-6669-D325-95B56C5871B9}"/>
              </a:ext>
            </a:extLst>
          </p:cNvPr>
          <p:cNvPicPr preferRelativeResize="0">
            <a:picLocks/>
          </p:cNvPicPr>
          <p:nvPr/>
        </p:nvPicPr>
        <p:blipFill>
          <a:blip r:embed="rId8"/>
          <a:stretch>
            <a:fillRect/>
          </a:stretch>
        </p:blipFill>
        <p:spPr>
          <a:xfrm>
            <a:off x="289306" y="2690417"/>
            <a:ext cx="720000" cy="720000"/>
          </a:xfrm>
          <a:prstGeom prst="rect">
            <a:avLst/>
          </a:prstGeom>
        </p:spPr>
      </p:pic>
      <p:sp>
        <p:nvSpPr>
          <p:cNvPr id="11" name="Rectangle: Rounded Corners 10">
            <a:hlinkClick r:id="" action="ppaction://noaction" highlightClick="1"/>
            <a:extLst>
              <a:ext uri="{FF2B5EF4-FFF2-40B4-BE49-F238E27FC236}">
                <a16:creationId xmlns:a16="http://schemas.microsoft.com/office/drawing/2014/main" id="{8BD023D8-71B2-AF9C-1D4D-51A3284CC7A8}"/>
              </a:ext>
            </a:extLst>
          </p:cNvPr>
          <p:cNvSpPr/>
          <p:nvPr/>
        </p:nvSpPr>
        <p:spPr>
          <a:xfrm>
            <a:off x="1058582" y="2690417"/>
            <a:ext cx="10227414" cy="720000"/>
          </a:xfrm>
          <a:prstGeom prst="roundRect">
            <a:avLst>
              <a:gd name="adj" fmla="val 25789"/>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GMGN2688 Issue 3 </a:t>
            </a:r>
            <a:r>
              <a:rPr lang="en-GB" sz="1800" dirty="0">
                <a:solidFill>
                  <a:srgbClr val="000000"/>
                </a:solidFill>
                <a:effectLst/>
                <a:latin typeface="Calibri" panose="020F0502020204030204" pitchFamily="34" charset="0"/>
                <a:ea typeface="Calibri" panose="020F0502020204030204" pitchFamily="34" charset="0"/>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Guidance on Designing Rail Freight Wagons for use on the GB Mainline Railway</a:t>
            </a:r>
          </a:p>
        </p:txBody>
      </p:sp>
      <p:sp>
        <p:nvSpPr>
          <p:cNvPr id="14" name="Rectangle: Rounded Corners 13">
            <a:extLst>
              <a:ext uri="{FF2B5EF4-FFF2-40B4-BE49-F238E27FC236}">
                <a16:creationId xmlns:a16="http://schemas.microsoft.com/office/drawing/2014/main" id="{62BBE9B1-2D64-011F-452E-AB0D5B19414B}"/>
              </a:ext>
            </a:extLst>
          </p:cNvPr>
          <p:cNvSpPr/>
          <p:nvPr/>
        </p:nvSpPr>
        <p:spPr>
          <a:xfrm>
            <a:off x="1058582" y="3534835"/>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November 2023</a:t>
            </a:r>
          </a:p>
        </p:txBody>
      </p:sp>
      <p:pic>
        <p:nvPicPr>
          <p:cNvPr id="17" name="Picture 16">
            <a:extLst>
              <a:ext uri="{FF2B5EF4-FFF2-40B4-BE49-F238E27FC236}">
                <a16:creationId xmlns:a16="http://schemas.microsoft.com/office/drawing/2014/main" id="{0A351331-62B0-C1E8-D345-10A99BAE2B92}"/>
              </a:ext>
            </a:extLst>
          </p:cNvPr>
          <p:cNvPicPr>
            <a:picLocks noChangeAspect="1"/>
          </p:cNvPicPr>
          <p:nvPr/>
        </p:nvPicPr>
        <p:blipFill>
          <a:blip r:embed="rId9"/>
          <a:stretch>
            <a:fillRect/>
          </a:stretch>
        </p:blipFill>
        <p:spPr>
          <a:xfrm>
            <a:off x="285236" y="1863999"/>
            <a:ext cx="724070" cy="720000"/>
          </a:xfrm>
          <a:prstGeom prst="rect">
            <a:avLst/>
          </a:prstGeom>
        </p:spPr>
      </p:pic>
      <p:sp>
        <p:nvSpPr>
          <p:cNvPr id="18" name="Rectangle: Rounded Corners 17">
            <a:hlinkClick r:id="rId10" action="ppaction://hlinksldjump" highlightClick="1"/>
            <a:extLst>
              <a:ext uri="{FF2B5EF4-FFF2-40B4-BE49-F238E27FC236}">
                <a16:creationId xmlns:a16="http://schemas.microsoft.com/office/drawing/2014/main" id="{A1B5C31A-FA3F-F994-C7EA-5FB098B56014}"/>
              </a:ext>
            </a:extLst>
          </p:cNvPr>
          <p:cNvSpPr/>
          <p:nvPr/>
        </p:nvSpPr>
        <p:spPr>
          <a:xfrm>
            <a:off x="1093860" y="1845999"/>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rPr>
              <a:t>GOGN3067 Issue 2 </a:t>
            </a:r>
            <a:r>
              <a:rPr lang="en-GB" sz="1800" dirty="0">
                <a:solidFill>
                  <a:srgbClr val="000000"/>
                </a:solidFill>
                <a:effectLst/>
                <a:latin typeface="Calibri" panose="020F0502020204030204" pitchFamily="34" charset="0"/>
                <a:ea typeface="Calibri" panose="020F0502020204030204" pitchFamily="34" charset="0"/>
              </a:rPr>
              <a:t>– </a:t>
            </a:r>
            <a:r>
              <a:rPr lang="en-GB" dirty="0">
                <a:solidFill>
                  <a:prstClr val="black"/>
                </a:solidFill>
                <a:latin typeface="Calibri" panose="020F0502020204030204"/>
              </a:rPr>
              <a:t>Guidance on the provision of Lineside telephones (withdrawn)</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CC6F2885-BDD0-FB39-CFC3-4D0DD2D56198}"/>
              </a:ext>
            </a:extLst>
          </p:cNvPr>
          <p:cNvPicPr>
            <a:picLocks noChangeAspect="1"/>
          </p:cNvPicPr>
          <p:nvPr/>
        </p:nvPicPr>
        <p:blipFill>
          <a:blip r:embed="rId11"/>
          <a:stretch>
            <a:fillRect/>
          </a:stretch>
        </p:blipFill>
        <p:spPr>
          <a:xfrm>
            <a:off x="289306" y="5223672"/>
            <a:ext cx="720000" cy="720000"/>
          </a:xfrm>
          <a:prstGeom prst="rect">
            <a:avLst/>
          </a:prstGeom>
        </p:spPr>
      </p:pic>
      <p:sp>
        <p:nvSpPr>
          <p:cNvPr id="21" name="Rectangle: Rounded Corners 20">
            <a:hlinkClick r:id="" action="ppaction://noaction" highlightClick="1"/>
            <a:extLst>
              <a:ext uri="{FF2B5EF4-FFF2-40B4-BE49-F238E27FC236}">
                <a16:creationId xmlns:a16="http://schemas.microsoft.com/office/drawing/2014/main" id="{B1D088AA-1A0E-9FF0-D043-012E92F8A4B7}"/>
              </a:ext>
            </a:extLst>
          </p:cNvPr>
          <p:cNvSpPr/>
          <p:nvPr/>
        </p:nvSpPr>
        <p:spPr>
          <a:xfrm>
            <a:off x="1093860" y="5223672"/>
            <a:ext cx="10227414" cy="720000"/>
          </a:xfrm>
          <a:prstGeom prst="roundRect">
            <a:avLst>
              <a:gd name="adj" fmla="val 25789"/>
            </a:avLst>
          </a:prstGeom>
          <a:solidFill>
            <a:schemeClr val="bg1"/>
          </a:solidFill>
          <a:ln w="38100">
            <a:solidFill>
              <a:srgbClr val="14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3750" lvl="0" indent="-2063750">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RIS-8706-INS Issue 4 – Route level assessment of Technical Compatibility </a:t>
            </a:r>
            <a:r>
              <a:rPr lang="en-GB" dirty="0">
                <a:solidFill>
                  <a:prstClr val="black"/>
                </a:solidFill>
              </a:rPr>
              <a:t>between Rail Vehicles and Underline Bridges</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B613DFE-815B-8BFD-8FE2-6B47C6D01B09}"/>
              </a:ext>
            </a:extLst>
          </p:cNvPr>
          <p:cNvPicPr>
            <a:picLocks noChangeAspect="1"/>
          </p:cNvPicPr>
          <p:nvPr/>
        </p:nvPicPr>
        <p:blipFill>
          <a:blip r:embed="rId11"/>
          <a:stretch>
            <a:fillRect/>
          </a:stretch>
        </p:blipFill>
        <p:spPr>
          <a:xfrm>
            <a:off x="289306" y="4379253"/>
            <a:ext cx="720000" cy="720000"/>
          </a:xfrm>
          <a:prstGeom prst="rect">
            <a:avLst/>
          </a:prstGeom>
        </p:spPr>
      </p:pic>
      <p:sp>
        <p:nvSpPr>
          <p:cNvPr id="23" name="Rectangle: Rounded Corners 22">
            <a:hlinkClick r:id="" action="ppaction://noaction" highlightClick="1"/>
            <a:extLst>
              <a:ext uri="{FF2B5EF4-FFF2-40B4-BE49-F238E27FC236}">
                <a16:creationId xmlns:a16="http://schemas.microsoft.com/office/drawing/2014/main" id="{B32698A9-7F24-C43E-0158-CB2B5B0431E3}"/>
              </a:ext>
            </a:extLst>
          </p:cNvPr>
          <p:cNvSpPr/>
          <p:nvPr/>
        </p:nvSpPr>
        <p:spPr>
          <a:xfrm>
            <a:off x="1093860" y="4379253"/>
            <a:ext cx="10227414" cy="720000"/>
          </a:xfrm>
          <a:prstGeom prst="roundRect">
            <a:avLst>
              <a:gd name="adj" fmla="val 25789"/>
            </a:avLst>
          </a:prstGeom>
          <a:solidFill>
            <a:schemeClr val="bg1"/>
          </a:solidFill>
          <a:ln w="38100">
            <a:solidFill>
              <a:srgbClr val="14B2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5463" marR="0" lvl="0" indent="-1795463"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GERT8006 Issue 4 </a:t>
            </a:r>
            <a:r>
              <a:rPr lang="en-GB" sz="1800" dirty="0">
                <a:solidFill>
                  <a:srgbClr val="000000"/>
                </a:solidFill>
                <a:effectLst/>
                <a:latin typeface="Calibri" panose="020F0502020204030204" pitchFamily="34" charset="0"/>
                <a:ea typeface="Calibri" panose="020F0502020204030204" pitchFamily="34" charset="0"/>
              </a:rPr>
              <a:t>–</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Route Availability Number for Assessment of Compatibility between Rail Vehicles and Underline Bridges</a:t>
            </a:r>
          </a:p>
        </p:txBody>
      </p:sp>
    </p:spTree>
    <p:extLst>
      <p:ext uri="{BB962C8B-B14F-4D97-AF65-F5344CB8AC3E}">
        <p14:creationId xmlns:p14="http://schemas.microsoft.com/office/powerpoint/2010/main" val="23412193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3" action="ppaction://hlinksldjump"/>
            <a:extLst>
              <a:ext uri="{FF2B5EF4-FFF2-40B4-BE49-F238E27FC236}">
                <a16:creationId xmlns:a16="http://schemas.microsoft.com/office/drawing/2014/main" id="{A0D6A46D-C166-449E-BBD7-C67CF4A9F4F0}"/>
              </a:ext>
            </a:extLst>
          </p:cNvPr>
          <p:cNvPicPr>
            <a:picLocks noChangeAspect="1"/>
          </p:cNvPicPr>
          <p:nvPr/>
        </p:nvPicPr>
        <p:blipFill>
          <a:blip r:embed="rId4"/>
          <a:stretch>
            <a:fillRect/>
          </a:stretch>
        </p:blipFill>
        <p:spPr>
          <a:xfrm>
            <a:off x="11290478" y="157163"/>
            <a:ext cx="755970" cy="755970"/>
          </a:xfrm>
          <a:prstGeom prst="rect">
            <a:avLst/>
          </a:prstGeom>
        </p:spPr>
      </p:pic>
      <p:pic>
        <p:nvPicPr>
          <p:cNvPr id="37" name="Picture 36">
            <a:hlinkClick r:id="" action="ppaction://hlinkshowjump?jump=endshow"/>
            <a:extLst>
              <a:ext uri="{FF2B5EF4-FFF2-40B4-BE49-F238E27FC236}">
                <a16:creationId xmlns:a16="http://schemas.microsoft.com/office/drawing/2014/main" id="{DB84A75D-F55C-FB87-39EA-4D941010E2FC}"/>
              </a:ext>
            </a:extLst>
          </p:cNvPr>
          <p:cNvPicPr>
            <a:picLocks noChangeAspect="1"/>
          </p:cNvPicPr>
          <p:nvPr/>
        </p:nvPicPr>
        <p:blipFill>
          <a:blip r:embed="rId5"/>
          <a:stretch>
            <a:fillRect/>
          </a:stretch>
        </p:blipFill>
        <p:spPr>
          <a:xfrm>
            <a:off x="89371" y="6016808"/>
            <a:ext cx="720000" cy="692039"/>
          </a:xfrm>
          <a:prstGeom prst="rect">
            <a:avLst/>
          </a:prstGeom>
        </p:spPr>
      </p:pic>
      <p:pic>
        <p:nvPicPr>
          <p:cNvPr id="3" name="Picture 2">
            <a:hlinkClick r:id="" action="ppaction://hlinkshowjump?jump=previousslide"/>
            <a:extLst>
              <a:ext uri="{FF2B5EF4-FFF2-40B4-BE49-F238E27FC236}">
                <a16:creationId xmlns:a16="http://schemas.microsoft.com/office/drawing/2014/main" id="{86E6521D-F8A6-D278-FE4B-FDE2B4C2C6BA}"/>
              </a:ext>
            </a:extLst>
          </p:cNvPr>
          <p:cNvPicPr>
            <a:picLocks noChangeAspect="1"/>
          </p:cNvPicPr>
          <p:nvPr/>
        </p:nvPicPr>
        <p:blipFill>
          <a:blip r:embed="rId6"/>
          <a:stretch>
            <a:fillRect/>
          </a:stretch>
        </p:blipFill>
        <p:spPr>
          <a:xfrm flipH="1">
            <a:off x="10372933" y="6016808"/>
            <a:ext cx="756000" cy="756000"/>
          </a:xfrm>
          <a:prstGeom prst="rect">
            <a:avLst/>
          </a:prstGeom>
        </p:spPr>
      </p:pic>
      <p:pic>
        <p:nvPicPr>
          <p:cNvPr id="17" name="Picture 16">
            <a:extLst>
              <a:ext uri="{FF2B5EF4-FFF2-40B4-BE49-F238E27FC236}">
                <a16:creationId xmlns:a16="http://schemas.microsoft.com/office/drawing/2014/main" id="{9A308040-5B8E-21AF-73DF-73BFEB7F31B7}"/>
              </a:ext>
            </a:extLst>
          </p:cNvPr>
          <p:cNvPicPr>
            <a:picLocks noChangeAspect="1"/>
          </p:cNvPicPr>
          <p:nvPr/>
        </p:nvPicPr>
        <p:blipFill>
          <a:blip r:embed="rId6">
            <a:alphaModFix amt="20000"/>
          </a:blip>
          <a:stretch>
            <a:fillRect/>
          </a:stretch>
        </p:blipFill>
        <p:spPr>
          <a:xfrm>
            <a:off x="11290478" y="6016808"/>
            <a:ext cx="756000" cy="756000"/>
          </a:xfrm>
          <a:prstGeom prst="rect">
            <a:avLst/>
          </a:prstGeom>
        </p:spPr>
      </p:pic>
      <p:sp>
        <p:nvSpPr>
          <p:cNvPr id="15" name="Rectangle: Rounded Corners 14">
            <a:extLst>
              <a:ext uri="{FF2B5EF4-FFF2-40B4-BE49-F238E27FC236}">
                <a16:creationId xmlns:a16="http://schemas.microsoft.com/office/drawing/2014/main" id="{193A8134-0427-3E7B-DB66-9BD951C0F158}"/>
              </a:ext>
            </a:extLst>
          </p:cNvPr>
          <p:cNvSpPr/>
          <p:nvPr/>
        </p:nvSpPr>
        <p:spPr>
          <a:xfrm>
            <a:off x="1063065" y="157163"/>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January 2024 </a:t>
            </a:r>
          </a:p>
        </p:txBody>
      </p:sp>
      <p:pic>
        <p:nvPicPr>
          <p:cNvPr id="16" name="Picture 15">
            <a:extLst>
              <a:ext uri="{FF2B5EF4-FFF2-40B4-BE49-F238E27FC236}">
                <a16:creationId xmlns:a16="http://schemas.microsoft.com/office/drawing/2014/main" id="{F6124276-B583-4323-C90D-61B502586981}"/>
              </a:ext>
            </a:extLst>
          </p:cNvPr>
          <p:cNvPicPr>
            <a:picLocks noChangeAspect="1"/>
          </p:cNvPicPr>
          <p:nvPr/>
        </p:nvPicPr>
        <p:blipFill>
          <a:blip r:embed="rId7"/>
          <a:stretch>
            <a:fillRect/>
          </a:stretch>
        </p:blipFill>
        <p:spPr>
          <a:xfrm>
            <a:off x="219550" y="966578"/>
            <a:ext cx="724070" cy="720000"/>
          </a:xfrm>
          <a:prstGeom prst="rect">
            <a:avLst/>
          </a:prstGeom>
        </p:spPr>
      </p:pic>
      <p:sp>
        <p:nvSpPr>
          <p:cNvPr id="18" name="Rectangle: Rounded Corners 17">
            <a:hlinkClick r:id="rId8" action="ppaction://hlinksldjump" highlightClick="1"/>
            <a:extLst>
              <a:ext uri="{FF2B5EF4-FFF2-40B4-BE49-F238E27FC236}">
                <a16:creationId xmlns:a16="http://schemas.microsoft.com/office/drawing/2014/main" id="{BAFA3B75-61C4-2C96-3902-3C9D8C1A8D89}"/>
              </a:ext>
            </a:extLst>
          </p:cNvPr>
          <p:cNvSpPr/>
          <p:nvPr/>
        </p:nvSpPr>
        <p:spPr>
          <a:xfrm>
            <a:off x="1063065" y="966578"/>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RIS‐0793‐CCS Issue 1 </a:t>
            </a:r>
            <a:r>
              <a:rPr lang="en-GB" sz="1800" dirty="0">
                <a:solidFill>
                  <a:srgbClr val="000000"/>
                </a:solidFill>
                <a:effectLst/>
                <a:latin typeface="Calibri" panose="020F0502020204030204" pitchFamily="34" charset="0"/>
                <a:ea typeface="Calibri" panose="020F0502020204030204" pitchFamily="34" charset="0"/>
              </a:rPr>
              <a:t>–</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Level Crossing System Integration</a:t>
            </a:r>
          </a:p>
        </p:txBody>
      </p:sp>
      <p:pic>
        <p:nvPicPr>
          <p:cNvPr id="21" name="Picture 20">
            <a:extLst>
              <a:ext uri="{FF2B5EF4-FFF2-40B4-BE49-F238E27FC236}">
                <a16:creationId xmlns:a16="http://schemas.microsoft.com/office/drawing/2014/main" id="{43242967-D19D-DC12-2917-20CE5CD870F5}"/>
              </a:ext>
            </a:extLst>
          </p:cNvPr>
          <p:cNvPicPr>
            <a:picLocks noChangeAspect="1"/>
          </p:cNvPicPr>
          <p:nvPr/>
        </p:nvPicPr>
        <p:blipFill>
          <a:blip r:embed="rId7"/>
          <a:stretch>
            <a:fillRect/>
          </a:stretch>
        </p:blipFill>
        <p:spPr>
          <a:xfrm>
            <a:off x="219550" y="1843345"/>
            <a:ext cx="724070" cy="720000"/>
          </a:xfrm>
          <a:prstGeom prst="rect">
            <a:avLst/>
          </a:prstGeom>
        </p:spPr>
      </p:pic>
      <p:sp>
        <p:nvSpPr>
          <p:cNvPr id="23" name="Rectangle: Rounded Corners 22">
            <a:hlinkClick r:id="rId8" action="ppaction://hlinksldjump" highlightClick="1"/>
            <a:extLst>
              <a:ext uri="{FF2B5EF4-FFF2-40B4-BE49-F238E27FC236}">
                <a16:creationId xmlns:a16="http://schemas.microsoft.com/office/drawing/2014/main" id="{CDDD54D5-1298-EA86-CC80-77F51FD3D918}"/>
              </a:ext>
            </a:extLst>
          </p:cNvPr>
          <p:cNvSpPr/>
          <p:nvPr/>
        </p:nvSpPr>
        <p:spPr>
          <a:xfrm>
            <a:off x="1063065" y="1843345"/>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RIS‐0792‐CCS </a:t>
            </a:r>
            <a:r>
              <a:rPr lang="en-GB" dirty="0">
                <a:solidFill>
                  <a:prstClr val="black"/>
                </a:solidFill>
                <a:latin typeface="Calibri" panose="020F0502020204030204"/>
              </a:rPr>
              <a:t>Issue 1 </a:t>
            </a:r>
            <a:r>
              <a:rPr lang="en-GB" sz="1800" dirty="0">
                <a:solidFill>
                  <a:srgbClr val="000000"/>
                </a:solidFill>
                <a:effectLst/>
                <a:latin typeface="Calibri" panose="020F0502020204030204" pitchFamily="34" charset="0"/>
                <a:ea typeface="Calibri" panose="020F0502020204030204" pitchFamily="34" charset="0"/>
              </a:rPr>
              <a:t>–</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Level Crossing Operational Interfaces with Trains (withdrawal)</a:t>
            </a:r>
          </a:p>
        </p:txBody>
      </p:sp>
      <p:pic>
        <p:nvPicPr>
          <p:cNvPr id="26" name="Picture 25">
            <a:extLst>
              <a:ext uri="{FF2B5EF4-FFF2-40B4-BE49-F238E27FC236}">
                <a16:creationId xmlns:a16="http://schemas.microsoft.com/office/drawing/2014/main" id="{06C92158-828F-AC26-31E3-EF1F603639C0}"/>
              </a:ext>
            </a:extLst>
          </p:cNvPr>
          <p:cNvPicPr>
            <a:picLocks noChangeAspect="1"/>
          </p:cNvPicPr>
          <p:nvPr/>
        </p:nvPicPr>
        <p:blipFill>
          <a:blip r:embed="rId7"/>
          <a:stretch>
            <a:fillRect/>
          </a:stretch>
        </p:blipFill>
        <p:spPr>
          <a:xfrm>
            <a:off x="219550" y="2646360"/>
            <a:ext cx="724070" cy="720000"/>
          </a:xfrm>
          <a:prstGeom prst="rect">
            <a:avLst/>
          </a:prstGeom>
        </p:spPr>
      </p:pic>
      <p:sp>
        <p:nvSpPr>
          <p:cNvPr id="27" name="Rectangle: Rounded Corners 26">
            <a:hlinkClick r:id="rId8" action="ppaction://hlinksldjump" highlightClick="1"/>
            <a:extLst>
              <a:ext uri="{FF2B5EF4-FFF2-40B4-BE49-F238E27FC236}">
                <a16:creationId xmlns:a16="http://schemas.microsoft.com/office/drawing/2014/main" id="{FDFDC053-85A1-E919-5799-EC4F24A415D3}"/>
              </a:ext>
            </a:extLst>
          </p:cNvPr>
          <p:cNvSpPr/>
          <p:nvPr/>
        </p:nvSpPr>
        <p:spPr>
          <a:xfrm>
            <a:off x="1063065" y="2646360"/>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GKRT0057 Issue 2 </a:t>
            </a:r>
            <a:r>
              <a:rPr lang="en-GB" sz="1800" dirty="0">
                <a:solidFill>
                  <a:srgbClr val="000000"/>
                </a:solidFill>
                <a:effectLst/>
                <a:latin typeface="Calibri" panose="020F0502020204030204" pitchFamily="34" charset="0"/>
                <a:ea typeface="Calibri" panose="020F0502020204030204" pitchFamily="34" charset="0"/>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Lineside Signal and Indicator Product Design and Assessment Requirements</a:t>
            </a:r>
          </a:p>
        </p:txBody>
      </p:sp>
      <p:pic>
        <p:nvPicPr>
          <p:cNvPr id="28" name="Picture 27">
            <a:extLst>
              <a:ext uri="{FF2B5EF4-FFF2-40B4-BE49-F238E27FC236}">
                <a16:creationId xmlns:a16="http://schemas.microsoft.com/office/drawing/2014/main" id="{51BB88C3-6719-EF99-417E-9D68EA7240CD}"/>
              </a:ext>
            </a:extLst>
          </p:cNvPr>
          <p:cNvPicPr>
            <a:picLocks noChangeAspect="1"/>
          </p:cNvPicPr>
          <p:nvPr/>
        </p:nvPicPr>
        <p:blipFill>
          <a:blip r:embed="rId7"/>
          <a:stretch>
            <a:fillRect/>
          </a:stretch>
        </p:blipFill>
        <p:spPr>
          <a:xfrm>
            <a:off x="219550" y="3523127"/>
            <a:ext cx="724070" cy="720000"/>
          </a:xfrm>
          <a:prstGeom prst="rect">
            <a:avLst/>
          </a:prstGeom>
        </p:spPr>
      </p:pic>
      <p:sp>
        <p:nvSpPr>
          <p:cNvPr id="29" name="Rectangle: Rounded Corners 28">
            <a:hlinkClick r:id="rId8" action="ppaction://hlinksldjump" highlightClick="1"/>
            <a:extLst>
              <a:ext uri="{FF2B5EF4-FFF2-40B4-BE49-F238E27FC236}">
                <a16:creationId xmlns:a16="http://schemas.microsoft.com/office/drawing/2014/main" id="{55B68130-6183-DD16-5F29-048B2ED2BA55}"/>
              </a:ext>
            </a:extLst>
          </p:cNvPr>
          <p:cNvSpPr/>
          <p:nvPr/>
        </p:nvSpPr>
        <p:spPr>
          <a:xfrm>
            <a:off x="1063065" y="3523127"/>
            <a:ext cx="10227413" cy="720000"/>
          </a:xfrm>
          <a:prstGeom prst="roundRect">
            <a:avLst>
              <a:gd name="adj" fmla="val 30718"/>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2241550" marR="0" lvl="0" indent="-224155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GKGN0657 Issue 1 </a:t>
            </a:r>
            <a:r>
              <a:rPr lang="en-GB" sz="1800" dirty="0">
                <a:solidFill>
                  <a:srgbClr val="000000"/>
                </a:solidFill>
                <a:effectLst/>
                <a:latin typeface="Calibri" panose="020F0502020204030204" pitchFamily="34" charset="0"/>
                <a:ea typeface="Calibri" panose="020F0502020204030204" pitchFamily="34" charset="0"/>
              </a:rPr>
              <a: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Guidance on Lineside Signal &amp; Indicator Product Design and Assessment Requirements</a:t>
            </a:r>
          </a:p>
        </p:txBody>
      </p:sp>
      <p:sp>
        <p:nvSpPr>
          <p:cNvPr id="30" name="Rectangle: Rounded Corners 29">
            <a:hlinkClick r:id="" action="ppaction://noaction" highlightClick="1"/>
            <a:extLst>
              <a:ext uri="{FF2B5EF4-FFF2-40B4-BE49-F238E27FC236}">
                <a16:creationId xmlns:a16="http://schemas.microsoft.com/office/drawing/2014/main" id="{196A3C4B-FA5D-D96B-4110-C4183DF3B0ED}"/>
              </a:ext>
            </a:extLst>
          </p:cNvPr>
          <p:cNvSpPr/>
          <p:nvPr/>
        </p:nvSpPr>
        <p:spPr>
          <a:xfrm>
            <a:off x="1063065" y="5177903"/>
            <a:ext cx="10227414" cy="720000"/>
          </a:xfrm>
          <a:prstGeom prst="roundRect">
            <a:avLst>
              <a:gd name="adj" fmla="val 25789"/>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RIS-2702-RST Issue 3 </a:t>
            </a:r>
            <a:r>
              <a:rPr lang="en-GB" sz="1800" dirty="0">
                <a:solidFill>
                  <a:srgbClr val="000000"/>
                </a:solidFill>
                <a:effectLst/>
                <a:latin typeface="Calibri" panose="020F0502020204030204" pitchFamily="34" charset="0"/>
                <a:ea typeface="Calibri" panose="020F0502020204030204" pitchFamily="34" charset="0"/>
              </a:rPr>
              <a:t>–</a:t>
            </a:r>
            <a:r>
              <a:rPr lang="en-GB" dirty="0">
                <a:solidFill>
                  <a:prstClr val="black"/>
                </a:solidFill>
                <a:latin typeface="Calibri" panose="020F0502020204030204"/>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In-service Examination and Reference Limits for Freight Wagons</a:t>
            </a:r>
          </a:p>
        </p:txBody>
      </p:sp>
      <p:pic>
        <p:nvPicPr>
          <p:cNvPr id="31" name="Picture 30">
            <a:extLst>
              <a:ext uri="{FF2B5EF4-FFF2-40B4-BE49-F238E27FC236}">
                <a16:creationId xmlns:a16="http://schemas.microsoft.com/office/drawing/2014/main" id="{D7373228-CFEA-6B3F-3927-1B6C43E18B13}"/>
              </a:ext>
            </a:extLst>
          </p:cNvPr>
          <p:cNvPicPr preferRelativeResize="0">
            <a:picLocks/>
          </p:cNvPicPr>
          <p:nvPr/>
        </p:nvPicPr>
        <p:blipFill>
          <a:blip r:embed="rId9"/>
          <a:stretch>
            <a:fillRect/>
          </a:stretch>
        </p:blipFill>
        <p:spPr>
          <a:xfrm>
            <a:off x="257060" y="5177903"/>
            <a:ext cx="720000" cy="720000"/>
          </a:xfrm>
          <a:prstGeom prst="rect">
            <a:avLst/>
          </a:prstGeom>
        </p:spPr>
      </p:pic>
      <p:sp>
        <p:nvSpPr>
          <p:cNvPr id="32" name="Rectangle: Rounded Corners 31">
            <a:extLst>
              <a:ext uri="{FF2B5EF4-FFF2-40B4-BE49-F238E27FC236}">
                <a16:creationId xmlns:a16="http://schemas.microsoft.com/office/drawing/2014/main" id="{E0AB351C-D195-3BED-EF17-862C1F83AFD9}"/>
              </a:ext>
            </a:extLst>
          </p:cNvPr>
          <p:cNvSpPr/>
          <p:nvPr/>
        </p:nvSpPr>
        <p:spPr>
          <a:xfrm>
            <a:off x="1063065" y="4362032"/>
            <a:ext cx="10227414" cy="720000"/>
          </a:xfrm>
          <a:prstGeom prst="roundRect">
            <a:avLst>
              <a:gd name="adj" fmla="val 30718"/>
            </a:avLst>
          </a:prstGeom>
          <a:solidFill>
            <a:srgbClr val="2D6B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lang="en-GB" spc="-50" dirty="0">
                <a:latin typeface="Calibri" panose="020F0502020204030204"/>
              </a:rPr>
              <a:t>Draft standards scheduled for consultation in February 2024</a:t>
            </a:r>
          </a:p>
        </p:txBody>
      </p:sp>
    </p:spTree>
    <p:extLst>
      <p:ext uri="{BB962C8B-B14F-4D97-AF65-F5344CB8AC3E}">
        <p14:creationId xmlns:p14="http://schemas.microsoft.com/office/powerpoint/2010/main" val="287699727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59997AD-6DF7-44F0-A359-858916CC550D}"/>
              </a:ext>
            </a:extLst>
          </p:cNvPr>
          <p:cNvPicPr>
            <a:picLocks noChangeAspect="1"/>
          </p:cNvPicPr>
          <p:nvPr/>
        </p:nvPicPr>
        <p:blipFill>
          <a:blip r:embed="rId3"/>
          <a:stretch>
            <a:fillRect/>
          </a:stretch>
        </p:blipFill>
        <p:spPr>
          <a:xfrm>
            <a:off x="267883" y="563010"/>
            <a:ext cx="720000" cy="720000"/>
          </a:xfrm>
          <a:prstGeom prst="rect">
            <a:avLst/>
          </a:prstGeom>
        </p:spPr>
      </p:pic>
      <p:pic>
        <p:nvPicPr>
          <p:cNvPr id="13" name="Picture 12">
            <a:hlinkClick r:id="rId4"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5"/>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14" name="Picture 13">
            <a:hlinkClick r:id="" action="ppaction://hlinkshowjump?jump=endshow"/>
            <a:extLst>
              <a:ext uri="{FF2B5EF4-FFF2-40B4-BE49-F238E27FC236}">
                <a16:creationId xmlns:a16="http://schemas.microsoft.com/office/drawing/2014/main" id="{F669768E-9899-433D-8744-18C270214005}"/>
              </a:ext>
            </a:extLst>
          </p:cNvPr>
          <p:cNvPicPr>
            <a:picLocks noChangeAspect="1"/>
          </p:cNvPicPr>
          <p:nvPr/>
        </p:nvPicPr>
        <p:blipFill>
          <a:blip r:embed="rId6"/>
          <a:stretch>
            <a:fillRect/>
          </a:stretch>
        </p:blipFill>
        <p:spPr>
          <a:xfrm>
            <a:off x="89371" y="6016808"/>
            <a:ext cx="720000" cy="692039"/>
          </a:xfrm>
          <a:prstGeom prst="rect">
            <a:avLst/>
          </a:prstGeom>
        </p:spPr>
      </p:pic>
      <p:sp>
        <p:nvSpPr>
          <p:cNvPr id="10" name="Rectangle: Rounded Corners 9">
            <a:hlinkClick r:id="" action="ppaction://noaction" highlightClick="1"/>
            <a:extLst>
              <a:ext uri="{FF2B5EF4-FFF2-40B4-BE49-F238E27FC236}">
                <a16:creationId xmlns:a16="http://schemas.microsoft.com/office/drawing/2014/main" id="{23BD0080-C146-DA79-279B-B1504B1594A3}"/>
              </a:ext>
            </a:extLst>
          </p:cNvPr>
          <p:cNvSpPr/>
          <p:nvPr/>
        </p:nvSpPr>
        <p:spPr>
          <a:xfrm>
            <a:off x="1063066" y="566203"/>
            <a:ext cx="10065867" cy="720000"/>
          </a:xfrm>
          <a:prstGeom prst="roundRect">
            <a:avLst>
              <a:gd name="adj" fmla="val 30718"/>
            </a:avLst>
          </a:prstGeom>
          <a:solidFill>
            <a:srgbClr val="34448A"/>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normalizeH="0" noProof="0" dirty="0">
                <a:ln>
                  <a:noFill/>
                </a:ln>
                <a:solidFill>
                  <a:prstClr val="white"/>
                </a:solidFill>
                <a:effectLst/>
                <a:uLnTx/>
                <a:uFillTx/>
                <a:latin typeface="Calibri" panose="020F0502020204030204"/>
                <a:ea typeface="+mn-ea"/>
                <a:cs typeface="+mn-cs"/>
              </a:rPr>
              <a:t>One Rolling Stock Point Release has been published in the September 2023 Standards catalogue. </a:t>
            </a:r>
          </a:p>
        </p:txBody>
      </p:sp>
      <p:sp>
        <p:nvSpPr>
          <p:cNvPr id="12" name="Title 1">
            <a:extLst>
              <a:ext uri="{FF2B5EF4-FFF2-40B4-BE49-F238E27FC236}">
                <a16:creationId xmlns:a16="http://schemas.microsoft.com/office/drawing/2014/main" id="{FE094B54-0C24-8DCA-3C79-FD8930677E15}"/>
              </a:ext>
            </a:extLst>
          </p:cNvPr>
          <p:cNvSpPr txBox="1">
            <a:spLocks/>
          </p:cNvSpPr>
          <p:nvPr/>
        </p:nvSpPr>
        <p:spPr>
          <a:xfrm>
            <a:off x="2402723" y="2674242"/>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the link to go to that standard</a:t>
            </a:r>
          </a:p>
        </p:txBody>
      </p:sp>
      <p:sp>
        <p:nvSpPr>
          <p:cNvPr id="17" name="Rectangle: Rounded Corners 16">
            <a:hlinkClick r:id="rId7" highlightClick="1"/>
            <a:extLst>
              <a:ext uri="{FF2B5EF4-FFF2-40B4-BE49-F238E27FC236}">
                <a16:creationId xmlns:a16="http://schemas.microsoft.com/office/drawing/2014/main" id="{6BB91615-A9F6-72C8-5418-BA770882F929}"/>
              </a:ext>
            </a:extLst>
          </p:cNvPr>
          <p:cNvSpPr/>
          <p:nvPr/>
        </p:nvSpPr>
        <p:spPr>
          <a:xfrm>
            <a:off x="1058005" y="1423723"/>
            <a:ext cx="10055745" cy="1181825"/>
          </a:xfrm>
          <a:prstGeom prst="roundRect">
            <a:avLst>
              <a:gd name="adj" fmla="val 17506"/>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effectLst/>
                <a:latin typeface="Calibri" panose="020F0502020204030204" pitchFamily="34" charset="0"/>
                <a:ea typeface="Calibri" panose="020F0502020204030204" pitchFamily="34" charset="0"/>
              </a:rPr>
              <a:t>RIS-2795-RST Issue 2.3 </a:t>
            </a:r>
            <a:r>
              <a:rPr lang="en-GB" sz="1800" dirty="0">
                <a:solidFill>
                  <a:srgbClr val="000000"/>
                </a:solidFill>
                <a:effectLst/>
                <a:latin typeface="Calibri" panose="020F0502020204030204" pitchFamily="34" charset="0"/>
                <a:ea typeface="Calibri" panose="020F0502020204030204" pitchFamily="34" charset="0"/>
              </a:rPr>
              <a:t>–</a:t>
            </a:r>
            <a:r>
              <a:rPr lang="en-GB" sz="1800" dirty="0">
                <a:solidFill>
                  <a:schemeClr val="tx1"/>
                </a:solidFill>
                <a:effectLst/>
                <a:latin typeface="Calibri" panose="020F0502020204030204" pitchFamily="34" charset="0"/>
                <a:ea typeface="Calibri" panose="020F0502020204030204" pitchFamily="34" charset="0"/>
              </a:rPr>
              <a:t> Track to Train RFID Compatibility. </a:t>
            </a:r>
            <a:br>
              <a:rPr lang="en-GB" sz="1800" dirty="0">
                <a:solidFill>
                  <a:schemeClr val="tx1"/>
                </a:solidFill>
                <a:effectLst/>
                <a:latin typeface="Calibri" panose="020F0502020204030204" pitchFamily="34" charset="0"/>
                <a:ea typeface="Calibri" panose="020F0502020204030204" pitchFamily="34" charset="0"/>
              </a:rPr>
            </a:br>
            <a:r>
              <a:rPr lang="en-GB" sz="1800" i="1" dirty="0">
                <a:solidFill>
                  <a:schemeClr val="tx1"/>
                </a:solidFill>
                <a:effectLst/>
                <a:latin typeface="Calibri" panose="020F0502020204030204" pitchFamily="34" charset="0"/>
                <a:ea typeface="Calibri" panose="020F0502020204030204" pitchFamily="34" charset="0"/>
              </a:rPr>
              <a:t>N</a:t>
            </a:r>
            <a:r>
              <a:rPr lang="en-GB" i="1" spc="-50" dirty="0">
                <a:solidFill>
                  <a:schemeClr val="tx1"/>
                </a:solidFill>
                <a:latin typeface="Calibri" panose="020F0502020204030204"/>
                <a:cs typeface="Calibri"/>
              </a:rPr>
              <a:t>ew application code for APMC added which will lead to a reduction in the driver’s workload where they</a:t>
            </a:r>
            <a:br>
              <a:rPr lang="en-GB" i="1" spc="-50" dirty="0">
                <a:solidFill>
                  <a:schemeClr val="tx1"/>
                </a:solidFill>
                <a:latin typeface="Calibri" panose="020F0502020204030204"/>
                <a:cs typeface="Calibri"/>
              </a:rPr>
            </a:br>
            <a:r>
              <a:rPr lang="en-GB" i="1" spc="-50" dirty="0">
                <a:solidFill>
                  <a:schemeClr val="tx1"/>
                </a:solidFill>
                <a:latin typeface="Calibri" panose="020F0502020204030204"/>
                <a:cs typeface="Calibri"/>
              </a:rPr>
              <a:t>may usually have to read trackside signs to understand the locations of unwired section or PES (Permanently Earthed Sections) </a:t>
            </a:r>
            <a:endParaRPr lang="en-GB" spc="-50" dirty="0">
              <a:solidFill>
                <a:schemeClr val="tx1"/>
              </a:solidFill>
            </a:endParaRPr>
          </a:p>
        </p:txBody>
      </p:sp>
      <p:pic>
        <p:nvPicPr>
          <p:cNvPr id="18" name="Picture 17">
            <a:hlinkClick r:id="rId7"/>
            <a:extLst>
              <a:ext uri="{FF2B5EF4-FFF2-40B4-BE49-F238E27FC236}">
                <a16:creationId xmlns:a16="http://schemas.microsoft.com/office/drawing/2014/main" id="{A74F3969-190B-FD9A-2C4A-5FE759169A4E}"/>
              </a:ext>
            </a:extLst>
          </p:cNvPr>
          <p:cNvPicPr>
            <a:picLocks noChangeAspect="1"/>
          </p:cNvPicPr>
          <p:nvPr/>
        </p:nvPicPr>
        <p:blipFill>
          <a:blip r:embed="rId8"/>
          <a:stretch>
            <a:fillRect/>
          </a:stretch>
        </p:blipFill>
        <p:spPr>
          <a:xfrm>
            <a:off x="10613498" y="1423723"/>
            <a:ext cx="755970" cy="755970"/>
          </a:xfrm>
          <a:prstGeom prst="rect">
            <a:avLst/>
          </a:prstGeom>
        </p:spPr>
      </p:pic>
    </p:spTree>
    <p:extLst>
      <p:ext uri="{BB962C8B-B14F-4D97-AF65-F5344CB8AC3E}">
        <p14:creationId xmlns:p14="http://schemas.microsoft.com/office/powerpoint/2010/main" val="161622095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0B67698-4559-4FCE-9A27-8033E50EE5BD}"/>
              </a:ext>
            </a:extLst>
          </p:cNvPr>
          <p:cNvPicPr>
            <a:picLocks noChangeAspect="1"/>
          </p:cNvPicPr>
          <p:nvPr/>
        </p:nvPicPr>
        <p:blipFill>
          <a:blip r:embed="rId3"/>
          <a:stretch>
            <a:fillRect/>
          </a:stretch>
        </p:blipFill>
        <p:spPr>
          <a:xfrm>
            <a:off x="267883" y="554876"/>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5338" marR="0" lvl="0" indent="-2065338" algn="l" defTabSz="914400" rtl="0" eaLnBrk="1" fontAlgn="auto" latinLnBrk="0" hangingPunct="1">
              <a:lnSpc>
                <a:spcPct val="100000"/>
              </a:lnSpc>
              <a:spcBef>
                <a:spcPts val="0"/>
              </a:spcBef>
              <a:spcAft>
                <a:spcPts val="0"/>
              </a:spcAft>
              <a:buClrTx/>
              <a:buSzTx/>
              <a:buFontTx/>
              <a:buNone/>
              <a:tabLst>
                <a:tab pos="2065338" algn="l"/>
              </a:tabLst>
              <a:defRPr/>
            </a:pPr>
            <a:r>
              <a:rPr lang="en-GB" sz="1800" dirty="0">
                <a:solidFill>
                  <a:schemeClr val="tx1"/>
                </a:solidFill>
                <a:effectLst/>
                <a:latin typeface="Calibri" panose="020F0502020204030204" pitchFamily="34" charset="0"/>
                <a:ea typeface="Calibri" panose="020F0502020204030204" pitchFamily="34" charset="0"/>
              </a:rPr>
              <a:t>RIS-4472-RST Issue </a:t>
            </a:r>
            <a:r>
              <a:rPr lang="en-GB" dirty="0">
                <a:solidFill>
                  <a:schemeClr val="tx1"/>
                </a:solidFill>
                <a:latin typeface="Calibri" panose="020F0502020204030204" pitchFamily="34" charset="0"/>
                <a:ea typeface="Calibri" panose="020F0502020204030204" pitchFamily="34" charset="0"/>
              </a:rPr>
              <a:t>2 </a:t>
            </a:r>
            <a:r>
              <a:rPr lang="en-GB" sz="1800" dirty="0">
                <a:solidFill>
                  <a:srgbClr val="000000"/>
                </a:solidFill>
                <a:effectLst/>
                <a:latin typeface="Calibri" panose="020F0502020204030204" pitchFamily="34" charset="0"/>
                <a:ea typeface="Calibri" panose="020F0502020204030204" pitchFamily="34" charset="0"/>
              </a:rPr>
              <a:t>–</a:t>
            </a:r>
            <a:r>
              <a:rPr lang="en-GB" dirty="0">
                <a:solidFill>
                  <a:schemeClr val="tx1"/>
                </a:solidFill>
                <a:latin typeface="Calibri" panose="020F0502020204030204" pitchFamily="34" charset="0"/>
                <a:ea typeface="Calibri" panose="020F0502020204030204" pitchFamily="34" charset="0"/>
              </a:rPr>
              <a:t> </a:t>
            </a:r>
            <a:r>
              <a:rPr lang="en-GB" sz="1800" dirty="0">
                <a:solidFill>
                  <a:schemeClr val="tx1"/>
                </a:solidFill>
                <a:effectLst/>
                <a:latin typeface="Calibri" panose="020F0502020204030204" pitchFamily="34" charset="0"/>
                <a:ea typeface="Calibri" panose="020F0502020204030204" pitchFamily="34" charset="0"/>
              </a:rPr>
              <a:t>Engineering Requirements for Steam Locomotives and other Heritage</a:t>
            </a:r>
            <a:br>
              <a:rPr lang="en-GB" sz="1800" dirty="0">
                <a:solidFill>
                  <a:schemeClr val="tx1"/>
                </a:solidFill>
                <a:effectLst/>
                <a:latin typeface="Calibri" panose="020F0502020204030204" pitchFamily="34" charset="0"/>
                <a:ea typeface="Calibri" panose="020F0502020204030204" pitchFamily="34" charset="0"/>
              </a:rPr>
            </a:br>
            <a:r>
              <a:rPr lang="en-GB" sz="1800" dirty="0">
                <a:solidFill>
                  <a:schemeClr val="tx1"/>
                </a:solidFill>
                <a:effectLst/>
                <a:latin typeface="Calibri" panose="020F0502020204030204" pitchFamily="34" charset="0"/>
                <a:ea typeface="Calibri" panose="020F0502020204030204" pitchFamily="34" charset="0"/>
              </a:rPr>
              <a:t>Vehicles </a:t>
            </a:r>
            <a:endParaRPr kumimoji="0" lang="en-GB" sz="18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rgbClr val="34448A"/>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8"/>
            <a:ext cx="10045924" cy="5131640"/>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0" marR="0" lvl="0" indent="0" algn="l" defTabSz="914400" rtl="0" eaLnBrk="1" fontAlgn="auto" latinLnBrk="0" hangingPunct="1">
              <a:spcBef>
                <a:spcPts val="0"/>
              </a:spcBef>
              <a:spcAft>
                <a:spcPts val="600"/>
              </a:spcAft>
              <a:buClrTx/>
              <a:buSzTx/>
              <a:buFontTx/>
              <a:buNone/>
              <a:tabLst/>
              <a:defRPr/>
            </a:pPr>
            <a:r>
              <a:rPr kumimoji="0" lang="en-GB" b="1" i="0" u="none" strike="noStrike" kern="1200" cap="none" spc="-50" normalizeH="0" noProof="0" dirty="0">
                <a:ln>
                  <a:noFill/>
                </a:ln>
                <a:solidFill>
                  <a:schemeClr val="tx1"/>
                </a:solidFill>
                <a:effectLst/>
                <a:uLnTx/>
                <a:uFillTx/>
                <a:ea typeface="+mn-ea"/>
                <a:cs typeface="+mn-cs"/>
              </a:rPr>
              <a:t>Overview – </a:t>
            </a:r>
            <a:r>
              <a:rPr lang="en-GB" dirty="0">
                <a:solidFill>
                  <a:schemeClr val="tx1"/>
                </a:solidFill>
              </a:rPr>
              <a:t>The standard has been amended to reflect developments on the GB mainline railway since the publication of issue one and to improve the clarity of existing guidance. Significant changes include: </a:t>
            </a:r>
          </a:p>
          <a:p>
            <a:pPr marL="182563" marR="0" lvl="0" indent="-182563" algn="l" defTabSz="914400" rtl="0" eaLnBrk="1" fontAlgn="auto" latinLnBrk="0" hangingPunct="1">
              <a:spcBef>
                <a:spcPts val="0"/>
              </a:spcBef>
              <a:spcAft>
                <a:spcPts val="600"/>
              </a:spcAft>
              <a:buClrTx/>
              <a:buSzTx/>
              <a:buFontTx/>
              <a:buNone/>
              <a:tabLst/>
              <a:defRPr/>
            </a:pPr>
            <a:r>
              <a:rPr lang="en-GB" dirty="0">
                <a:solidFill>
                  <a:schemeClr val="tx1"/>
                </a:solidFill>
              </a:rPr>
              <a:t>• Clarification on the application of the Rail Vehicle Accessibility Regulations. </a:t>
            </a:r>
          </a:p>
          <a:p>
            <a:pPr marL="182563" marR="0" lvl="0" indent="-182563" algn="l" defTabSz="914400" rtl="0" eaLnBrk="1" fontAlgn="auto" latinLnBrk="0" hangingPunct="1">
              <a:spcBef>
                <a:spcPts val="0"/>
              </a:spcBef>
              <a:spcAft>
                <a:spcPts val="600"/>
              </a:spcAft>
              <a:buClrTx/>
              <a:buSzTx/>
              <a:buFontTx/>
              <a:buNone/>
              <a:tabLst/>
              <a:defRPr/>
            </a:pPr>
            <a:r>
              <a:rPr lang="en-GB" dirty="0">
                <a:solidFill>
                  <a:schemeClr val="tx1"/>
                </a:solidFill>
              </a:rPr>
              <a:t>• Updating to reflect the current regulatory position on continued use of Mark 1 type and hinged door rolling stock. </a:t>
            </a:r>
          </a:p>
          <a:p>
            <a:pPr marL="182563" marR="0" lvl="0" indent="-182563" algn="l" defTabSz="914400" rtl="0" eaLnBrk="1" fontAlgn="auto" latinLnBrk="0" hangingPunct="1">
              <a:spcBef>
                <a:spcPts val="0"/>
              </a:spcBef>
              <a:spcAft>
                <a:spcPts val="600"/>
              </a:spcAft>
              <a:buClrTx/>
              <a:buSzTx/>
              <a:buFontTx/>
              <a:buNone/>
              <a:tabLst/>
              <a:defRPr/>
            </a:pPr>
            <a:r>
              <a:rPr lang="en-GB" dirty="0">
                <a:solidFill>
                  <a:schemeClr val="tx1"/>
                </a:solidFill>
              </a:rPr>
              <a:t>• Inclusion of guidance on the fitting of European Train Control System onboard equipment. </a:t>
            </a:r>
          </a:p>
          <a:p>
            <a:pPr marL="182563" marR="0" lvl="0" indent="-182563" algn="l" defTabSz="914400" rtl="0" eaLnBrk="1" fontAlgn="auto" latinLnBrk="0" hangingPunct="1">
              <a:spcBef>
                <a:spcPts val="0"/>
              </a:spcBef>
              <a:spcAft>
                <a:spcPts val="600"/>
              </a:spcAft>
              <a:buClrTx/>
              <a:buSzTx/>
              <a:buFontTx/>
              <a:buNone/>
              <a:tabLst/>
              <a:defRPr/>
            </a:pPr>
            <a:r>
              <a:rPr lang="en-GB" dirty="0">
                <a:solidFill>
                  <a:schemeClr val="tx1"/>
                </a:solidFill>
              </a:rPr>
              <a:t>• Clarification of the responsibilities as an Entity in Charge of Maintenance when operating within the mainline heritage sector </a:t>
            </a:r>
          </a:p>
          <a:p>
            <a:pPr marL="182563" marR="0" lvl="0" indent="-182563" algn="l" defTabSz="914400" rtl="0" eaLnBrk="1" fontAlgn="auto" latinLnBrk="0" hangingPunct="1">
              <a:spcBef>
                <a:spcPts val="0"/>
              </a:spcBef>
              <a:spcAft>
                <a:spcPts val="600"/>
              </a:spcAft>
              <a:buClrTx/>
              <a:buSzTx/>
              <a:buFontTx/>
              <a:buNone/>
              <a:tabLst/>
              <a:defRPr/>
            </a:pPr>
            <a:r>
              <a:rPr lang="en-GB" dirty="0">
                <a:solidFill>
                  <a:schemeClr val="tx1"/>
                </a:solidFill>
              </a:rPr>
              <a:t>• Acknowledgement of the role of Heritage Train Risk Group in overseeing the risk profile of the mainline heritage sector. References to other standards and legislation have also been updated.</a:t>
            </a:r>
          </a:p>
          <a:p>
            <a:pPr marL="0" marR="0" lvl="0" indent="0" algn="l" defTabSz="914400" rtl="0" eaLnBrk="1" fontAlgn="auto" latinLnBrk="0" hangingPunct="1">
              <a:spcBef>
                <a:spcPts val="0"/>
              </a:spcBef>
              <a:buClrTx/>
              <a:buSzTx/>
              <a:buFontTx/>
              <a:buNone/>
              <a:tabLst/>
              <a:defRPr/>
            </a:pPr>
            <a:endParaRPr kumimoji="0" lang="en-GB" sz="800" b="1" i="0" u="none" strike="noStrike" kern="1200" cap="none" spc="-50" normalizeH="0" noProof="0" dirty="0">
              <a:ln>
                <a:noFill/>
              </a:ln>
              <a:solidFill>
                <a:schemeClr val="tx1"/>
              </a:solidFill>
              <a:effectLst/>
              <a:uLnTx/>
              <a:uFillTx/>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GB" b="1" i="0" u="none" strike="noStrike" kern="1200" cap="none" spc="-50" normalizeH="0" noProof="0" dirty="0">
                <a:ln>
                  <a:noFill/>
                </a:ln>
                <a:solidFill>
                  <a:schemeClr val="tx1"/>
                </a:solidFill>
                <a:effectLst/>
                <a:uLnTx/>
                <a:uFillTx/>
                <a:ea typeface="+mn-ea"/>
                <a:cs typeface="+mn-cs"/>
              </a:rPr>
              <a:t>Benefits – </a:t>
            </a:r>
            <a:r>
              <a:rPr lang="en-GB" dirty="0">
                <a:solidFill>
                  <a:schemeClr val="tx1"/>
                </a:solidFill>
              </a:rPr>
              <a:t>The standard sets out industry agreed requirements and guidance that provide a common understanding of the technical integration of heritage rail vehicles with the modern GB mainline railway network. </a:t>
            </a:r>
            <a:r>
              <a:rPr kumimoji="0" lang="en-GB" b="1" i="0" u="none" strike="noStrike" kern="1200" cap="none" spc="-50" normalizeH="0" noProof="0" dirty="0">
                <a:ln>
                  <a:noFill/>
                </a:ln>
                <a:solidFill>
                  <a:schemeClr val="tx1"/>
                </a:solidFill>
                <a:effectLst/>
                <a:uLnTx/>
                <a:uFillTx/>
                <a:ea typeface="+mn-ea"/>
                <a:cs typeface="+mn-cs"/>
              </a:rPr>
              <a:t>  </a:t>
            </a:r>
          </a:p>
          <a:p>
            <a:pPr marL="0" marR="0" lvl="0" indent="0" algn="l" defTabSz="914400" rtl="0" eaLnBrk="1" fontAlgn="auto" latinLnBrk="0" hangingPunct="1">
              <a:spcBef>
                <a:spcPts val="0"/>
              </a:spcBef>
              <a:buClrTx/>
              <a:buSzTx/>
              <a:buFontTx/>
              <a:buNone/>
              <a:tabLst/>
              <a:defRPr/>
            </a:pPr>
            <a:endParaRPr kumimoji="0" lang="en-GB" sz="800" b="1" i="0" u="none" strike="noStrike" kern="1200" cap="none" spc="-50" normalizeH="0" dirty="0">
              <a:ln>
                <a:noFill/>
              </a:ln>
              <a:solidFill>
                <a:schemeClr val="tx1"/>
              </a:solidFill>
              <a:effectLst/>
              <a:uLnTx/>
              <a:uFillTx/>
              <a:ea typeface="+mn-ea"/>
              <a:cs typeface="+mn-cs"/>
            </a:endParaRPr>
          </a:p>
          <a:p>
            <a:pPr marL="0" marR="0" lvl="0" indent="0" algn="l" defTabSz="914400" rtl="0" eaLnBrk="1" fontAlgn="auto" latinLnBrk="0" hangingPunct="1">
              <a:spcBef>
                <a:spcPts val="0"/>
              </a:spcBef>
              <a:spcAft>
                <a:spcPts val="600"/>
              </a:spcAft>
              <a:buClrTx/>
              <a:buSzTx/>
              <a:buFontTx/>
              <a:buNone/>
              <a:tabLst/>
              <a:defRPr/>
            </a:pPr>
            <a:r>
              <a:rPr kumimoji="0" lang="en-GB" b="1" i="0" u="none" strike="noStrike" kern="1200" cap="none" spc="-50" normalizeH="0" noProof="0" dirty="0">
                <a:ln>
                  <a:noFill/>
                </a:ln>
                <a:solidFill>
                  <a:schemeClr val="tx1"/>
                </a:solidFill>
                <a:effectLst/>
                <a:uLnTx/>
                <a:uFillTx/>
                <a:ea typeface="+mn-ea"/>
                <a:cs typeface="+mn-cs"/>
              </a:rPr>
              <a:t>Audience – </a:t>
            </a:r>
            <a:r>
              <a:rPr lang="en-GB" dirty="0">
                <a:solidFill>
                  <a:schemeClr val="tx1"/>
                </a:solidFill>
              </a:rPr>
              <a:t>This standard is of particular interest to owners, restorers and builders of heritage rail vehicles that operate on the GB mainline railway.</a:t>
            </a:r>
            <a:endParaRPr kumimoji="0" lang="en-GB" i="0" u="none" strike="noStrike" kern="1200" cap="none" spc="-50" normalizeH="0" noProof="0" dirty="0">
              <a:ln>
                <a:noFill/>
              </a:ln>
              <a:solidFill>
                <a:schemeClr val="tx1"/>
              </a:solidFill>
              <a:effectLst/>
              <a:uLnTx/>
              <a:uFillTx/>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7"/>
            <a:extLst>
              <a:ext uri="{FF2B5EF4-FFF2-40B4-BE49-F238E27FC236}">
                <a16:creationId xmlns:a16="http://schemas.microsoft.com/office/drawing/2014/main" id="{28BF2077-600C-4323-B7B7-25758286D64D}"/>
              </a:ext>
            </a:extLst>
          </p:cNvPr>
          <p:cNvPicPr>
            <a:picLocks noChangeAspect="1"/>
          </p:cNvPicPr>
          <p:nvPr/>
        </p:nvPicPr>
        <p:blipFill>
          <a:blip r:embed="rId8"/>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9"/>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algn="ctr"/>
              <a:r>
                <a:rPr lang="en-GB" sz="1600" b="1" dirty="0"/>
                <a:t>RU</a:t>
              </a:r>
            </a:p>
          </p:txBody>
        </p:sp>
      </p:grpSp>
      <p:grpSp>
        <p:nvGrpSpPr>
          <p:cNvPr id="4" name="Group 3">
            <a:extLst>
              <a:ext uri="{FF2B5EF4-FFF2-40B4-BE49-F238E27FC236}">
                <a16:creationId xmlns:a16="http://schemas.microsoft.com/office/drawing/2014/main" id="{CDAB088C-F746-8D0E-0441-2641FB56262A}"/>
              </a:ext>
            </a:extLst>
          </p:cNvPr>
          <p:cNvGrpSpPr/>
          <p:nvPr/>
        </p:nvGrpSpPr>
        <p:grpSpPr>
          <a:xfrm>
            <a:off x="245315" y="2198689"/>
            <a:ext cx="779880" cy="720000"/>
            <a:chOff x="245315" y="3016903"/>
            <a:chExt cx="779880" cy="720000"/>
          </a:xfrm>
        </p:grpSpPr>
        <p:grpSp>
          <p:nvGrpSpPr>
            <p:cNvPr id="272" name="Group 271">
              <a:extLst>
                <a:ext uri="{FF2B5EF4-FFF2-40B4-BE49-F238E27FC236}">
                  <a16:creationId xmlns:a16="http://schemas.microsoft.com/office/drawing/2014/main" id="{DC2F099A-5C15-4A75-A9FD-AA44069EC83C}"/>
                </a:ext>
              </a:extLst>
            </p:cNvPr>
            <p:cNvGrpSpPr/>
            <p:nvPr/>
          </p:nvGrpSpPr>
          <p:grpSpPr>
            <a:xfrm>
              <a:off x="278739" y="3016903"/>
              <a:ext cx="720000" cy="720000"/>
              <a:chOff x="300871" y="4939444"/>
              <a:chExt cx="720000" cy="720000"/>
            </a:xfrm>
          </p:grpSpPr>
          <p:sp>
            <p:nvSpPr>
              <p:cNvPr id="264" name="Rectangle: Rounded Corners 263">
                <a:extLst>
                  <a:ext uri="{FF2B5EF4-FFF2-40B4-BE49-F238E27FC236}">
                    <a16:creationId xmlns:a16="http://schemas.microsoft.com/office/drawing/2014/main" id="{08A90D6D-F7F4-4F56-AE5D-DA56069A34AD}"/>
                  </a:ext>
                </a:extLst>
              </p:cNvPr>
              <p:cNvSpPr/>
              <p:nvPr/>
            </p:nvSpPr>
            <p:spPr>
              <a:xfrm>
                <a:off x="300871" y="4939444"/>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1" name="Picture 270">
                <a:extLst>
                  <a:ext uri="{FF2B5EF4-FFF2-40B4-BE49-F238E27FC236}">
                    <a16:creationId xmlns:a16="http://schemas.microsoft.com/office/drawing/2014/main" id="{E6168258-AEC0-47E3-9605-5B3685AF6413}"/>
                  </a:ext>
                </a:extLst>
              </p:cNvPr>
              <p:cNvPicPr>
                <a:picLocks noChangeAspect="1"/>
              </p:cNvPicPr>
              <p:nvPr/>
            </p:nvPicPr>
            <p:blipFill>
              <a:blip r:embed="rId11"/>
              <a:stretch>
                <a:fillRect/>
              </a:stretch>
            </p:blipFill>
            <p:spPr>
              <a:xfrm>
                <a:off x="300871" y="4957059"/>
                <a:ext cx="665743" cy="546505"/>
              </a:xfrm>
              <a:prstGeom prst="rect">
                <a:avLst/>
              </a:prstGeom>
            </p:spPr>
          </p:pic>
        </p:grpSp>
        <p:sp>
          <p:nvSpPr>
            <p:cNvPr id="2" name="TextBox 1">
              <a:extLst>
                <a:ext uri="{FF2B5EF4-FFF2-40B4-BE49-F238E27FC236}">
                  <a16:creationId xmlns:a16="http://schemas.microsoft.com/office/drawing/2014/main" id="{46DD1692-C40E-75F3-5337-614747D69D42}"/>
                </a:ext>
              </a:extLst>
            </p:cNvPr>
            <p:cNvSpPr txBox="1"/>
            <p:nvPr/>
          </p:nvSpPr>
          <p:spPr>
            <a:xfrm>
              <a:off x="245315" y="3411746"/>
              <a:ext cx="779880" cy="292388"/>
            </a:xfrm>
            <a:prstGeom prst="rect">
              <a:avLst/>
            </a:prstGeom>
            <a:noFill/>
          </p:spPr>
          <p:txBody>
            <a:bodyPr wrap="square" rtlCol="0">
              <a:spAutoFit/>
            </a:bodyPr>
            <a:lstStyle/>
            <a:p>
              <a:pPr algn="ctr"/>
              <a:r>
                <a:rPr lang="en-GB" sz="1300" b="1" spc="-50" dirty="0"/>
                <a:t>Builders</a:t>
              </a:r>
            </a:p>
          </p:txBody>
        </p:sp>
      </p:grpSp>
    </p:spTree>
    <p:extLst>
      <p:ext uri="{BB962C8B-B14F-4D97-AF65-F5344CB8AC3E}">
        <p14:creationId xmlns:p14="http://schemas.microsoft.com/office/powerpoint/2010/main" val="1468211234"/>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hlinkClick r:id="rId3" action="ppaction://hlinksldjump" highlightClick="1"/>
            <a:extLst>
              <a:ext uri="{FF2B5EF4-FFF2-40B4-BE49-F238E27FC236}">
                <a16:creationId xmlns:a16="http://schemas.microsoft.com/office/drawing/2014/main" id="{F68DFE94-0C9A-5D49-D0FA-1C898C9007B8}"/>
              </a:ext>
            </a:extLst>
          </p:cNvPr>
          <p:cNvSpPr/>
          <p:nvPr/>
        </p:nvSpPr>
        <p:spPr>
          <a:xfrm>
            <a:off x="1093860" y="1382476"/>
            <a:ext cx="10035073" cy="720000"/>
          </a:xfrm>
          <a:prstGeom prst="roundRect">
            <a:avLst>
              <a:gd name="adj" fmla="val 25789"/>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RIS-3780-TOM Issue </a:t>
            </a:r>
            <a:r>
              <a:rPr lang="en-GB" dirty="0">
                <a:solidFill>
                  <a:srgbClr val="000000"/>
                </a:solidFill>
                <a:latin typeface="Calibri" panose="020F0502020204030204" pitchFamily="34" charset="0"/>
                <a:ea typeface="Calibri" panose="020F0502020204030204" pitchFamily="34" charset="0"/>
              </a:rPr>
              <a:t>2</a:t>
            </a:r>
            <a:r>
              <a:rPr lang="en-GB" sz="1800" dirty="0">
                <a:solidFill>
                  <a:srgbClr val="000000"/>
                </a:solidFill>
                <a:effectLst/>
                <a:latin typeface="Calibri" panose="020F0502020204030204" pitchFamily="34" charset="0"/>
                <a:ea typeface="Calibri" panose="020F0502020204030204" pitchFamily="34" charset="0"/>
              </a:rPr>
              <a:t>, Operational Requirements for GSM-R Radio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375B8884-F015-4520-96F2-1314CBA491FC}"/>
              </a:ext>
            </a:extLst>
          </p:cNvPr>
          <p:cNvPicPr preferRelativeResize="0">
            <a:picLocks/>
          </p:cNvPicPr>
          <p:nvPr/>
        </p:nvPicPr>
        <p:blipFill>
          <a:blip r:embed="rId4"/>
          <a:stretch>
            <a:fillRect/>
          </a:stretch>
        </p:blipFill>
        <p:spPr>
          <a:xfrm>
            <a:off x="287855" y="554010"/>
            <a:ext cx="720000" cy="720000"/>
          </a:xfrm>
          <a:prstGeom prst="rect">
            <a:avLst/>
          </a:prstGeom>
        </p:spPr>
      </p:pic>
      <p:pic>
        <p:nvPicPr>
          <p:cNvPr id="13" name="Picture 12">
            <a:hlinkClick r:id="rId5" action="ppaction://hlinksldjump"/>
            <a:extLst>
              <a:ext uri="{FF2B5EF4-FFF2-40B4-BE49-F238E27FC236}">
                <a16:creationId xmlns:a16="http://schemas.microsoft.com/office/drawing/2014/main" id="{C8B40F3F-6F4D-419A-8D07-6E20A5B50E0E}"/>
              </a:ext>
            </a:extLst>
          </p:cNvPr>
          <p:cNvPicPr>
            <a:picLocks noChangeAspect="1"/>
          </p:cNvPicPr>
          <p:nvPr/>
        </p:nvPicPr>
        <p:blipFill>
          <a:blip r:embed="rId6"/>
          <a:stretch>
            <a:fillRect/>
          </a:stretch>
        </p:blipFill>
        <p:spPr>
          <a:xfrm>
            <a:off x="11290478" y="157163"/>
            <a:ext cx="755970" cy="755970"/>
          </a:xfrm>
          <a:prstGeom prst="rect">
            <a:avLst/>
          </a:prstGeom>
        </p:spPr>
      </p:pic>
      <p:sp>
        <p:nvSpPr>
          <p:cNvPr id="20" name="Title 1">
            <a:extLst>
              <a:ext uri="{FF2B5EF4-FFF2-40B4-BE49-F238E27FC236}">
                <a16:creationId xmlns:a16="http://schemas.microsoft.com/office/drawing/2014/main" id="{3FC419C9-125C-440F-B86B-135CD3F21D56}"/>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a:t>
            </a:r>
            <a:r>
              <a:rPr lang="en-GB" sz="2400" spc="-50" dirty="0">
                <a:solidFill>
                  <a:prstClr val="black"/>
                </a:solidFill>
                <a:latin typeface="Calibri"/>
              </a:rPr>
              <a:t>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sp>
        <p:nvSpPr>
          <p:cNvPr id="17" name="Rectangle: Rounded Corners 16">
            <a:hlinkClick r:id="rId7" action="ppaction://hlinksldjump" highlightClick="1"/>
            <a:extLst>
              <a:ext uri="{FF2B5EF4-FFF2-40B4-BE49-F238E27FC236}">
                <a16:creationId xmlns:a16="http://schemas.microsoft.com/office/drawing/2014/main" id="{40122811-5FBA-4F67-A283-007D079EF217}"/>
              </a:ext>
            </a:extLst>
          </p:cNvPr>
          <p:cNvSpPr/>
          <p:nvPr/>
        </p:nvSpPr>
        <p:spPr>
          <a:xfrm>
            <a:off x="1063066" y="545799"/>
            <a:ext cx="10065867" cy="720000"/>
          </a:xfrm>
          <a:prstGeom prst="roundRect">
            <a:avLst>
              <a:gd name="adj" fmla="val 30718"/>
            </a:avLst>
          </a:prstGeom>
          <a:solidFill>
            <a:srgbClr val="3EB7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kumimoji="0" lang="en-GB" sz="1800" b="0" i="0" u="none" strike="noStrike" kern="1200" cap="none" spc="-80" normalizeH="0" baseline="0" noProof="0" dirty="0">
                <a:ln>
                  <a:noFill/>
                </a:ln>
                <a:effectLst/>
                <a:uLnTx/>
                <a:uFillTx/>
                <a:latin typeface="Calibri" panose="020F0502020204030204"/>
                <a:ea typeface="+mn-ea"/>
                <a:cs typeface="+mn-cs"/>
              </a:rPr>
              <a:t>One </a:t>
            </a:r>
            <a:r>
              <a:rPr lang="en-GB" spc="-80" dirty="0">
                <a:latin typeface="Calibri" panose="020F0502020204030204"/>
              </a:rPr>
              <a:t>Traffic Operation and Management</a:t>
            </a:r>
            <a:r>
              <a:rPr kumimoji="0" lang="en-GB" sz="1800" b="0" i="0" u="none" strike="noStrike" kern="1200" cap="none" spc="-80" normalizeH="0" baseline="0" noProof="0" dirty="0">
                <a:ln>
                  <a:noFill/>
                </a:ln>
                <a:effectLst/>
                <a:uLnTx/>
                <a:uFillTx/>
                <a:latin typeface="Calibri" panose="020F0502020204030204"/>
                <a:ea typeface="+mn-ea"/>
                <a:cs typeface="+mn-cs"/>
              </a:rPr>
              <a:t> standard has been revised in the September 2023 </a:t>
            </a:r>
            <a:r>
              <a:rPr lang="en-GB" spc="-80" dirty="0">
                <a:latin typeface="Calibri" panose="020F0502020204030204"/>
              </a:rPr>
              <a:t>S</a:t>
            </a:r>
            <a:r>
              <a:rPr kumimoji="0" lang="en-GB" sz="1800" b="0" i="0" u="none" strike="noStrike" kern="1200" cap="none" spc="-80" normalizeH="0" baseline="0" noProof="0" dirty="0">
                <a:ln>
                  <a:noFill/>
                </a:ln>
                <a:effectLst/>
                <a:uLnTx/>
                <a:uFillTx/>
                <a:latin typeface="Calibri" panose="020F0502020204030204"/>
                <a:ea typeface="+mn-ea"/>
                <a:cs typeface="+mn-cs"/>
              </a:rPr>
              <a:t>tandards catalogue </a:t>
            </a:r>
          </a:p>
        </p:txBody>
      </p:sp>
      <p:pic>
        <p:nvPicPr>
          <p:cNvPr id="47" name="Picture 46">
            <a:hlinkClick r:id="" action="ppaction://hlinkshowjump?jump=endshow"/>
            <a:extLst>
              <a:ext uri="{FF2B5EF4-FFF2-40B4-BE49-F238E27FC236}">
                <a16:creationId xmlns:a16="http://schemas.microsoft.com/office/drawing/2014/main" id="{89F0C3E4-DBF6-4318-9BEA-B790DBF7F676}"/>
              </a:ext>
            </a:extLst>
          </p:cNvPr>
          <p:cNvPicPr>
            <a:picLocks noChangeAspect="1"/>
          </p:cNvPicPr>
          <p:nvPr/>
        </p:nvPicPr>
        <p:blipFill>
          <a:blip r:embed="rId8"/>
          <a:stretch>
            <a:fillRect/>
          </a:stretch>
        </p:blipFill>
        <p:spPr>
          <a:xfrm>
            <a:off x="89371" y="6016808"/>
            <a:ext cx="720000" cy="692039"/>
          </a:xfrm>
          <a:prstGeom prst="rect">
            <a:avLst/>
          </a:prstGeom>
        </p:spPr>
      </p:pic>
      <p:sp>
        <p:nvSpPr>
          <p:cNvPr id="7" name="Title 1">
            <a:extLst>
              <a:ext uri="{FF2B5EF4-FFF2-40B4-BE49-F238E27FC236}">
                <a16:creationId xmlns:a16="http://schemas.microsoft.com/office/drawing/2014/main" id="{7C94B5CB-83FA-6E79-E2D5-6F0CBBDB4271}"/>
              </a:ext>
            </a:extLst>
          </p:cNvPr>
          <p:cNvSpPr txBox="1">
            <a:spLocks/>
          </p:cNvSpPr>
          <p:nvPr/>
        </p:nvSpPr>
        <p:spPr>
          <a:xfrm>
            <a:off x="2139677" y="2102476"/>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standard to find out more</a:t>
            </a:r>
          </a:p>
        </p:txBody>
      </p:sp>
      <p:pic>
        <p:nvPicPr>
          <p:cNvPr id="9" name="Picture 8">
            <a:hlinkClick r:id="rId3" action="ppaction://hlinksldjump"/>
            <a:extLst>
              <a:ext uri="{FF2B5EF4-FFF2-40B4-BE49-F238E27FC236}">
                <a16:creationId xmlns:a16="http://schemas.microsoft.com/office/drawing/2014/main" id="{D4BD02D0-9C12-B2EA-C48E-731A81744465}"/>
              </a:ext>
            </a:extLst>
          </p:cNvPr>
          <p:cNvPicPr>
            <a:picLocks noChangeAspect="1"/>
          </p:cNvPicPr>
          <p:nvPr/>
        </p:nvPicPr>
        <p:blipFill>
          <a:blip r:embed="rId9">
            <a:biLevel thresh="75000"/>
          </a:blip>
          <a:stretch>
            <a:fillRect/>
          </a:stretch>
        </p:blipFill>
        <p:spPr>
          <a:xfrm>
            <a:off x="10624312" y="1364491"/>
            <a:ext cx="755970" cy="755970"/>
          </a:xfrm>
          <a:prstGeom prst="rect">
            <a:avLst/>
          </a:prstGeom>
        </p:spPr>
      </p:pic>
      <p:pic>
        <p:nvPicPr>
          <p:cNvPr id="2" name="Picture 1">
            <a:extLst>
              <a:ext uri="{FF2B5EF4-FFF2-40B4-BE49-F238E27FC236}">
                <a16:creationId xmlns:a16="http://schemas.microsoft.com/office/drawing/2014/main" id="{22647789-B4A4-3B70-7F06-32DFF633DCB1}"/>
              </a:ext>
            </a:extLst>
          </p:cNvPr>
          <p:cNvPicPr preferRelativeResize="0">
            <a:picLocks/>
          </p:cNvPicPr>
          <p:nvPr/>
        </p:nvPicPr>
        <p:blipFill>
          <a:blip r:embed="rId4"/>
          <a:stretch>
            <a:fillRect/>
          </a:stretch>
        </p:blipFill>
        <p:spPr>
          <a:xfrm>
            <a:off x="318649" y="2634355"/>
            <a:ext cx="720000" cy="720000"/>
          </a:xfrm>
          <a:prstGeom prst="rect">
            <a:avLst/>
          </a:prstGeom>
        </p:spPr>
      </p:pic>
      <p:sp>
        <p:nvSpPr>
          <p:cNvPr id="4" name="Rectangle: Rounded Corners 3">
            <a:hlinkClick r:id="rId7" action="ppaction://hlinksldjump" highlightClick="1"/>
            <a:extLst>
              <a:ext uri="{FF2B5EF4-FFF2-40B4-BE49-F238E27FC236}">
                <a16:creationId xmlns:a16="http://schemas.microsoft.com/office/drawing/2014/main" id="{59086EFD-07EB-2AFA-9EA9-53AD7FA21B2F}"/>
              </a:ext>
            </a:extLst>
          </p:cNvPr>
          <p:cNvSpPr/>
          <p:nvPr/>
        </p:nvSpPr>
        <p:spPr>
          <a:xfrm>
            <a:off x="1093860" y="2626144"/>
            <a:ext cx="10065867" cy="720000"/>
          </a:xfrm>
          <a:prstGeom prst="roundRect">
            <a:avLst>
              <a:gd name="adj" fmla="val 30718"/>
            </a:avLst>
          </a:prstGeom>
          <a:solidFill>
            <a:srgbClr val="3EB758"/>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ctr"/>
          <a:lstStyle/>
          <a:p>
            <a:pPr>
              <a:defRPr/>
            </a:pPr>
            <a:r>
              <a:rPr kumimoji="0" lang="en-GB" sz="1800" b="0" i="0" u="none" strike="noStrike" kern="1200" cap="none" normalizeH="0" baseline="0" noProof="0" dirty="0">
                <a:ln>
                  <a:noFill/>
                </a:ln>
                <a:effectLst/>
                <a:uLnTx/>
                <a:uFillTx/>
                <a:latin typeface="Calibri" panose="020F0502020204030204"/>
                <a:ea typeface="+mn-ea"/>
                <a:cs typeface="+mn-cs"/>
              </a:rPr>
              <a:t>The following Rule Book Modules, Handbooks and Forms have been </a:t>
            </a:r>
            <a:r>
              <a:rPr lang="en-GB" dirty="0">
                <a:latin typeface="Calibri" panose="020F0502020204030204"/>
              </a:rPr>
              <a:t>revised </a:t>
            </a:r>
            <a:r>
              <a:rPr kumimoji="0" lang="en-GB" sz="1800" b="0" i="0" u="none" strike="noStrike" kern="1200" cap="none" normalizeH="0" baseline="0" noProof="0" dirty="0">
                <a:ln>
                  <a:noFill/>
                </a:ln>
                <a:effectLst/>
                <a:uLnTx/>
                <a:uFillTx/>
                <a:latin typeface="Calibri" panose="020F0502020204030204"/>
                <a:ea typeface="+mn-ea"/>
                <a:cs typeface="+mn-cs"/>
              </a:rPr>
              <a:t>in the September 2023 Standards catalogue </a:t>
            </a:r>
          </a:p>
        </p:txBody>
      </p:sp>
      <p:sp>
        <p:nvSpPr>
          <p:cNvPr id="6" name="Rectangle: Rounded Corners 5">
            <a:hlinkClick r:id="rId10" action="ppaction://hlinksldjump"/>
            <a:extLst>
              <a:ext uri="{FF2B5EF4-FFF2-40B4-BE49-F238E27FC236}">
                <a16:creationId xmlns:a16="http://schemas.microsoft.com/office/drawing/2014/main" id="{2B084961-F85E-284C-6F4B-49D67F00AFFD}"/>
              </a:ext>
            </a:extLst>
          </p:cNvPr>
          <p:cNvSpPr/>
          <p:nvPr/>
        </p:nvSpPr>
        <p:spPr>
          <a:xfrm>
            <a:off x="1093860" y="3451156"/>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GERT8000-HB10 Handbook 10  </a:t>
            </a:r>
          </a:p>
        </p:txBody>
      </p:sp>
      <p:sp>
        <p:nvSpPr>
          <p:cNvPr id="8" name="Rectangle: Rounded Corners 7">
            <a:hlinkClick r:id="rId11" action="ppaction://hlinksldjump"/>
            <a:extLst>
              <a:ext uri="{FF2B5EF4-FFF2-40B4-BE49-F238E27FC236}">
                <a16:creationId xmlns:a16="http://schemas.microsoft.com/office/drawing/2014/main" id="{D837FBBC-9AC4-BF7F-E612-24E83C0CDFA2}"/>
              </a:ext>
            </a:extLst>
          </p:cNvPr>
          <p:cNvSpPr/>
          <p:nvPr/>
        </p:nvSpPr>
        <p:spPr>
          <a:xfrm>
            <a:off x="2775898" y="3451156"/>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GERT8000-HB13 Handbook 13  </a:t>
            </a:r>
          </a:p>
        </p:txBody>
      </p:sp>
      <p:sp>
        <p:nvSpPr>
          <p:cNvPr id="10" name="Rectangle: Rounded Corners 9">
            <a:hlinkClick r:id="rId12" action="ppaction://hlinksldjump"/>
            <a:extLst>
              <a:ext uri="{FF2B5EF4-FFF2-40B4-BE49-F238E27FC236}">
                <a16:creationId xmlns:a16="http://schemas.microsoft.com/office/drawing/2014/main" id="{07805FCF-AC43-55D3-0E4B-030DC11EEF5B}"/>
              </a:ext>
            </a:extLst>
          </p:cNvPr>
          <p:cNvSpPr/>
          <p:nvPr/>
        </p:nvSpPr>
        <p:spPr>
          <a:xfrm>
            <a:off x="4472271" y="3451156"/>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GERT8000-HB19 Handbook 19  </a:t>
            </a:r>
          </a:p>
        </p:txBody>
      </p:sp>
      <p:sp>
        <p:nvSpPr>
          <p:cNvPr id="11" name="Rectangle: Rounded Corners 10">
            <a:hlinkClick r:id="rId13" action="ppaction://hlinksldjump"/>
            <a:extLst>
              <a:ext uri="{FF2B5EF4-FFF2-40B4-BE49-F238E27FC236}">
                <a16:creationId xmlns:a16="http://schemas.microsoft.com/office/drawing/2014/main" id="{20174338-253E-2BB4-3510-CF98A59C0A43}"/>
              </a:ext>
            </a:extLst>
          </p:cNvPr>
          <p:cNvSpPr/>
          <p:nvPr/>
        </p:nvSpPr>
        <p:spPr>
          <a:xfrm>
            <a:off x="6168644" y="3451156"/>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GERT8000-HB20 Handbook 20 (withdrawn)  </a:t>
            </a:r>
          </a:p>
        </p:txBody>
      </p:sp>
      <p:sp>
        <p:nvSpPr>
          <p:cNvPr id="12" name="Rectangle: Rounded Corners 11">
            <a:hlinkClick r:id="rId13" action="ppaction://hlinksldjump"/>
            <a:extLst>
              <a:ext uri="{FF2B5EF4-FFF2-40B4-BE49-F238E27FC236}">
                <a16:creationId xmlns:a16="http://schemas.microsoft.com/office/drawing/2014/main" id="{B99BC0BA-404D-E1A3-4BBA-426E6BD21063}"/>
              </a:ext>
            </a:extLst>
          </p:cNvPr>
          <p:cNvSpPr/>
          <p:nvPr/>
        </p:nvSpPr>
        <p:spPr>
          <a:xfrm>
            <a:off x="7865019" y="3451156"/>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GERT8000-HB21 Handbook 21 (withdrawn)</a:t>
            </a:r>
          </a:p>
        </p:txBody>
      </p:sp>
      <p:sp>
        <p:nvSpPr>
          <p:cNvPr id="15" name="Rectangle: Rounded Corners 14">
            <a:hlinkClick r:id="rId13" action="ppaction://hlinksldjump"/>
            <a:extLst>
              <a:ext uri="{FF2B5EF4-FFF2-40B4-BE49-F238E27FC236}">
                <a16:creationId xmlns:a16="http://schemas.microsoft.com/office/drawing/2014/main" id="{EBEF7751-2F77-2485-2A2E-0654141BDEF1}"/>
              </a:ext>
            </a:extLst>
          </p:cNvPr>
          <p:cNvSpPr/>
          <p:nvPr/>
        </p:nvSpPr>
        <p:spPr>
          <a:xfrm>
            <a:off x="9575727" y="3451156"/>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GERT8000-OTM</a:t>
            </a:r>
          </a:p>
        </p:txBody>
      </p:sp>
      <p:sp>
        <p:nvSpPr>
          <p:cNvPr id="14" name="Rectangle: Rounded Corners 13">
            <a:hlinkClick r:id="rId14" action="ppaction://hlinksldjump"/>
            <a:extLst>
              <a:ext uri="{FF2B5EF4-FFF2-40B4-BE49-F238E27FC236}">
                <a16:creationId xmlns:a16="http://schemas.microsoft.com/office/drawing/2014/main" id="{0735576C-AD43-9F25-E3D6-033B1420C6EA}"/>
              </a:ext>
            </a:extLst>
          </p:cNvPr>
          <p:cNvSpPr/>
          <p:nvPr/>
        </p:nvSpPr>
        <p:spPr>
          <a:xfrm>
            <a:off x="1095519" y="422386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GERT8000-S5</a:t>
            </a:r>
          </a:p>
        </p:txBody>
      </p:sp>
      <p:sp>
        <p:nvSpPr>
          <p:cNvPr id="16" name="Rectangle: Rounded Corners 15">
            <a:hlinkClick r:id="rId15" action="ppaction://hlinksldjump"/>
            <a:extLst>
              <a:ext uri="{FF2B5EF4-FFF2-40B4-BE49-F238E27FC236}">
                <a16:creationId xmlns:a16="http://schemas.microsoft.com/office/drawing/2014/main" id="{B84BDAF0-269A-B4AE-9F70-FEF52897DDDC}"/>
              </a:ext>
            </a:extLst>
          </p:cNvPr>
          <p:cNvSpPr/>
          <p:nvPr/>
        </p:nvSpPr>
        <p:spPr>
          <a:xfrm>
            <a:off x="2790648" y="422386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GERT8000-S7</a:t>
            </a:r>
          </a:p>
        </p:txBody>
      </p:sp>
      <p:sp>
        <p:nvSpPr>
          <p:cNvPr id="18" name="Rectangle: Rounded Corners 17">
            <a:hlinkClick r:id="rId16" action="ppaction://hlinksldjump"/>
            <a:extLst>
              <a:ext uri="{FF2B5EF4-FFF2-40B4-BE49-F238E27FC236}">
                <a16:creationId xmlns:a16="http://schemas.microsoft.com/office/drawing/2014/main" id="{8CA2AA22-D107-14D6-BBE5-0972D4EC14C2}"/>
              </a:ext>
            </a:extLst>
          </p:cNvPr>
          <p:cNvSpPr/>
          <p:nvPr/>
        </p:nvSpPr>
        <p:spPr>
          <a:xfrm>
            <a:off x="4487021" y="422386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GERT8000-SS1</a:t>
            </a:r>
          </a:p>
        </p:txBody>
      </p:sp>
      <p:sp>
        <p:nvSpPr>
          <p:cNvPr id="19" name="Rectangle: Rounded Corners 18">
            <a:hlinkClick r:id="rId17" action="ppaction://hlinksldjump"/>
            <a:extLst>
              <a:ext uri="{FF2B5EF4-FFF2-40B4-BE49-F238E27FC236}">
                <a16:creationId xmlns:a16="http://schemas.microsoft.com/office/drawing/2014/main" id="{2F7E6388-914B-2552-23B3-BC9FB1707E89}"/>
              </a:ext>
            </a:extLst>
          </p:cNvPr>
          <p:cNvSpPr/>
          <p:nvPr/>
        </p:nvSpPr>
        <p:spPr>
          <a:xfrm>
            <a:off x="6183396" y="422386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GERT8000-SS2</a:t>
            </a:r>
          </a:p>
        </p:txBody>
      </p:sp>
      <p:sp>
        <p:nvSpPr>
          <p:cNvPr id="21" name="Rectangle: Rounded Corners 20">
            <a:hlinkClick r:id="rId18" action="ppaction://hlinksldjump"/>
            <a:extLst>
              <a:ext uri="{FF2B5EF4-FFF2-40B4-BE49-F238E27FC236}">
                <a16:creationId xmlns:a16="http://schemas.microsoft.com/office/drawing/2014/main" id="{B287B17D-C556-E484-6570-52C833894164}"/>
              </a:ext>
            </a:extLst>
          </p:cNvPr>
          <p:cNvSpPr/>
          <p:nvPr/>
        </p:nvSpPr>
        <p:spPr>
          <a:xfrm>
            <a:off x="7881013" y="422386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GERT8000-TW1</a:t>
            </a:r>
          </a:p>
        </p:txBody>
      </p:sp>
      <p:sp>
        <p:nvSpPr>
          <p:cNvPr id="22" name="Rectangle: Rounded Corners 21">
            <a:hlinkClick r:id="rId19" action="ppaction://hlinksldjump"/>
            <a:extLst>
              <a:ext uri="{FF2B5EF4-FFF2-40B4-BE49-F238E27FC236}">
                <a16:creationId xmlns:a16="http://schemas.microsoft.com/office/drawing/2014/main" id="{9A66AF31-ADF1-1E7F-4403-358A8193DEB5}"/>
              </a:ext>
            </a:extLst>
          </p:cNvPr>
          <p:cNvSpPr/>
          <p:nvPr/>
        </p:nvSpPr>
        <p:spPr>
          <a:xfrm>
            <a:off x="9575727" y="422386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GERT8000-TW4</a:t>
            </a:r>
          </a:p>
        </p:txBody>
      </p:sp>
      <p:sp>
        <p:nvSpPr>
          <p:cNvPr id="23" name="Rectangle: Rounded Corners 22">
            <a:hlinkClick r:id="rId20" action="ppaction://hlinksldjump"/>
            <a:extLst>
              <a:ext uri="{FF2B5EF4-FFF2-40B4-BE49-F238E27FC236}">
                <a16:creationId xmlns:a16="http://schemas.microsoft.com/office/drawing/2014/main" id="{B47555DE-AD94-C07A-99AC-A7B6030C109A}"/>
              </a:ext>
            </a:extLst>
          </p:cNvPr>
          <p:cNvSpPr/>
          <p:nvPr/>
        </p:nvSpPr>
        <p:spPr>
          <a:xfrm>
            <a:off x="1095934" y="500651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 TW5</a:t>
            </a:r>
          </a:p>
        </p:txBody>
      </p:sp>
      <p:sp>
        <p:nvSpPr>
          <p:cNvPr id="24" name="Rectangle: Rounded Corners 23">
            <a:hlinkClick r:id="rId21" action="ppaction://hlinksldjump"/>
            <a:extLst>
              <a:ext uri="{FF2B5EF4-FFF2-40B4-BE49-F238E27FC236}">
                <a16:creationId xmlns:a16="http://schemas.microsoft.com/office/drawing/2014/main" id="{42F67BF6-A76B-55C2-15F4-4F83647FE742}"/>
              </a:ext>
            </a:extLst>
          </p:cNvPr>
          <p:cNvSpPr/>
          <p:nvPr/>
        </p:nvSpPr>
        <p:spPr>
          <a:xfrm>
            <a:off x="4489510" y="500651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GERT8000-TS2</a:t>
            </a:r>
          </a:p>
        </p:txBody>
      </p:sp>
      <p:sp>
        <p:nvSpPr>
          <p:cNvPr id="25" name="Rectangle: Rounded Corners 24">
            <a:hlinkClick r:id="rId22" action="ppaction://hlinksldjump"/>
            <a:extLst>
              <a:ext uri="{FF2B5EF4-FFF2-40B4-BE49-F238E27FC236}">
                <a16:creationId xmlns:a16="http://schemas.microsoft.com/office/drawing/2014/main" id="{806D0AE8-DD08-B838-A0FD-3E5265862009}"/>
              </a:ext>
            </a:extLst>
          </p:cNvPr>
          <p:cNvSpPr/>
          <p:nvPr/>
        </p:nvSpPr>
        <p:spPr>
          <a:xfrm>
            <a:off x="2790648" y="500651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GERT8000-TS1</a:t>
            </a:r>
          </a:p>
        </p:txBody>
      </p:sp>
      <p:sp>
        <p:nvSpPr>
          <p:cNvPr id="26" name="Rectangle: Rounded Corners 25">
            <a:hlinkClick r:id="rId23" action="ppaction://hlinksldjump"/>
            <a:extLst>
              <a:ext uri="{FF2B5EF4-FFF2-40B4-BE49-F238E27FC236}">
                <a16:creationId xmlns:a16="http://schemas.microsoft.com/office/drawing/2014/main" id="{560ED12F-F756-636D-4537-4C407460BD18}"/>
              </a:ext>
            </a:extLst>
          </p:cNvPr>
          <p:cNvSpPr/>
          <p:nvPr/>
        </p:nvSpPr>
        <p:spPr>
          <a:xfrm>
            <a:off x="6186299" y="500651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 TS11</a:t>
            </a:r>
          </a:p>
        </p:txBody>
      </p:sp>
      <p:sp>
        <p:nvSpPr>
          <p:cNvPr id="27" name="Rectangle: Rounded Corners 26">
            <a:hlinkClick r:id="rId24" action="ppaction://hlinksldjump"/>
            <a:extLst>
              <a:ext uri="{FF2B5EF4-FFF2-40B4-BE49-F238E27FC236}">
                <a16:creationId xmlns:a16="http://schemas.microsoft.com/office/drawing/2014/main" id="{A2C9B1D2-1899-2532-49A9-D1172CC55577}"/>
              </a:ext>
            </a:extLst>
          </p:cNvPr>
          <p:cNvSpPr/>
          <p:nvPr/>
        </p:nvSpPr>
        <p:spPr>
          <a:xfrm>
            <a:off x="7881013" y="500651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GERT8000-M1</a:t>
            </a:r>
          </a:p>
        </p:txBody>
      </p:sp>
      <p:sp>
        <p:nvSpPr>
          <p:cNvPr id="28" name="Rectangle: Rounded Corners 27">
            <a:hlinkClick r:id="rId25" action="ppaction://hlinksldjump"/>
            <a:extLst>
              <a:ext uri="{FF2B5EF4-FFF2-40B4-BE49-F238E27FC236}">
                <a16:creationId xmlns:a16="http://schemas.microsoft.com/office/drawing/2014/main" id="{559434BD-679C-0CB3-F16F-FCFA734DC8F6}"/>
              </a:ext>
            </a:extLst>
          </p:cNvPr>
          <p:cNvSpPr/>
          <p:nvPr/>
        </p:nvSpPr>
        <p:spPr>
          <a:xfrm>
            <a:off x="9575727" y="5006517"/>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GERT8000-M2</a:t>
            </a:r>
          </a:p>
        </p:txBody>
      </p:sp>
      <p:sp>
        <p:nvSpPr>
          <p:cNvPr id="29" name="Title 1">
            <a:extLst>
              <a:ext uri="{FF2B5EF4-FFF2-40B4-BE49-F238E27FC236}">
                <a16:creationId xmlns:a16="http://schemas.microsoft.com/office/drawing/2014/main" id="{7A60A316-27DE-BC8A-73DF-9A221C2D98DA}"/>
              </a:ext>
            </a:extLst>
          </p:cNvPr>
          <p:cNvSpPr txBox="1">
            <a:spLocks/>
          </p:cNvSpPr>
          <p:nvPr/>
        </p:nvSpPr>
        <p:spPr>
          <a:xfrm>
            <a:off x="2490119" y="6432400"/>
            <a:ext cx="7386554" cy="39297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50" normalizeH="0" baseline="0" noProof="0" dirty="0">
                <a:ln>
                  <a:noFill/>
                </a:ln>
                <a:solidFill>
                  <a:srgbClr val="C00000"/>
                </a:solidFill>
                <a:effectLst/>
                <a:uLnTx/>
                <a:uFillTx/>
                <a:latin typeface="Calibri"/>
                <a:ea typeface="+mj-ea"/>
                <a:cs typeface="+mj-cs"/>
              </a:rPr>
              <a:t>Click on a handbook or module to find out more</a:t>
            </a:r>
          </a:p>
        </p:txBody>
      </p:sp>
      <p:sp>
        <p:nvSpPr>
          <p:cNvPr id="33" name="Rectangle: Rounded Corners 32">
            <a:hlinkClick r:id="rId26" action="ppaction://hlinksldjump"/>
            <a:extLst>
              <a:ext uri="{FF2B5EF4-FFF2-40B4-BE49-F238E27FC236}">
                <a16:creationId xmlns:a16="http://schemas.microsoft.com/office/drawing/2014/main" id="{CAA3783F-1106-EF29-7666-6DC8E5D4EF39}"/>
              </a:ext>
            </a:extLst>
          </p:cNvPr>
          <p:cNvSpPr/>
          <p:nvPr/>
        </p:nvSpPr>
        <p:spPr>
          <a:xfrm>
            <a:off x="3585135" y="5783468"/>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Glossary</a:t>
            </a:r>
          </a:p>
        </p:txBody>
      </p:sp>
      <p:sp>
        <p:nvSpPr>
          <p:cNvPr id="5" name="Rectangle: Rounded Corners 4">
            <a:hlinkClick r:id="rId27" action="ppaction://hlinksldjump"/>
            <a:extLst>
              <a:ext uri="{FF2B5EF4-FFF2-40B4-BE49-F238E27FC236}">
                <a16:creationId xmlns:a16="http://schemas.microsoft.com/office/drawing/2014/main" id="{96D75446-1E5A-94F2-4778-FA43C485F293}"/>
              </a:ext>
            </a:extLst>
          </p:cNvPr>
          <p:cNvSpPr/>
          <p:nvPr/>
        </p:nvSpPr>
        <p:spPr>
          <a:xfrm>
            <a:off x="5281924" y="5783468"/>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Rule Book Forms</a:t>
            </a:r>
          </a:p>
        </p:txBody>
      </p:sp>
      <p:sp>
        <p:nvSpPr>
          <p:cNvPr id="30" name="Rectangle: Rounded Corners 29">
            <a:hlinkClick r:id="rId28" action="ppaction://hlinksldjump"/>
            <a:extLst>
              <a:ext uri="{FF2B5EF4-FFF2-40B4-BE49-F238E27FC236}">
                <a16:creationId xmlns:a16="http://schemas.microsoft.com/office/drawing/2014/main" id="{3D5B3CA1-305C-C271-450F-308B44B21075}"/>
              </a:ext>
            </a:extLst>
          </p:cNvPr>
          <p:cNvSpPr/>
          <p:nvPr/>
        </p:nvSpPr>
        <p:spPr>
          <a:xfrm>
            <a:off x="6960644" y="5783468"/>
            <a:ext cx="1584000" cy="684000"/>
          </a:xfrm>
          <a:prstGeom prst="roundRect">
            <a:avLst>
              <a:gd name="adj" fmla="val 29813"/>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R="0" lvl="0" algn="ctr" defTabSz="914400" rtl="0" eaLnBrk="1" fontAlgn="auto" latinLnBrk="0" hangingPunct="1">
              <a:lnSpc>
                <a:spcPts val="1600"/>
              </a:lnSpc>
              <a:spcBef>
                <a:spcPts val="0"/>
              </a:spcBef>
              <a:spcAft>
                <a:spcPts val="0"/>
              </a:spcAft>
              <a:buClrTx/>
              <a:buSzTx/>
              <a:buFontTx/>
              <a:buNone/>
              <a:tabLst/>
              <a:defRPr/>
            </a:pP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Rule </a:t>
            </a:r>
            <a:r>
              <a:rPr kumimoji="0" lang="en-GB" sz="1700" i="0" u="none" strike="noStrike" kern="1200" cap="none" spc="-50" normalizeH="0" noProof="0">
                <a:ln>
                  <a:noFill/>
                </a:ln>
                <a:solidFill>
                  <a:prstClr val="black"/>
                </a:solidFill>
                <a:effectLst/>
                <a:uLnTx/>
                <a:uFillTx/>
                <a:latin typeface="Calibri" panose="020F0502020204030204"/>
                <a:ea typeface="+mn-ea"/>
                <a:cs typeface="+mn-cs"/>
              </a:rPr>
              <a:t>Book histories </a:t>
            </a:r>
            <a:r>
              <a:rPr kumimoji="0" lang="en-GB" sz="1700" i="0" u="none" strike="noStrike" kern="1200" cap="none" spc="-50" normalizeH="0" noProof="0" dirty="0">
                <a:ln>
                  <a:noFill/>
                </a:ln>
                <a:solidFill>
                  <a:prstClr val="black"/>
                </a:solidFill>
                <a:effectLst/>
                <a:uLnTx/>
                <a:uFillTx/>
                <a:latin typeface="Calibri" panose="020F0502020204030204"/>
                <a:ea typeface="+mn-ea"/>
                <a:cs typeface="+mn-cs"/>
              </a:rPr>
              <a:t>and briefing notes </a:t>
            </a:r>
          </a:p>
        </p:txBody>
      </p:sp>
    </p:spTree>
    <p:extLst>
      <p:ext uri="{BB962C8B-B14F-4D97-AF65-F5344CB8AC3E}">
        <p14:creationId xmlns:p14="http://schemas.microsoft.com/office/powerpoint/2010/main" val="190917989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6175" marR="0" lvl="0" indent="-2416175" algn="l" defTabSz="914400" rtl="0" eaLnBrk="1" fontAlgn="auto" latinLnBrk="0" hangingPunct="1">
              <a:lnSpc>
                <a:spcPct val="100000"/>
              </a:lnSpc>
              <a:spcBef>
                <a:spcPts val="0"/>
              </a:spcBef>
              <a:spcAft>
                <a:spcPts val="0"/>
              </a:spcAft>
              <a:buClrTx/>
              <a:buSzTx/>
              <a:buFontTx/>
              <a:buNone/>
              <a:tabLst>
                <a:tab pos="2601913" algn="l"/>
              </a:tabLst>
              <a:defRPr/>
            </a:pPr>
            <a:r>
              <a:rPr lang="en-GB" sz="1800" dirty="0">
                <a:solidFill>
                  <a:srgbClr val="000000"/>
                </a:solidFill>
                <a:effectLst/>
                <a:latin typeface="Calibri" panose="020F0502020204030204" pitchFamily="34" charset="0"/>
                <a:ea typeface="Calibri" panose="020F0502020204030204" pitchFamily="34" charset="0"/>
              </a:rPr>
              <a:t>RIS-3780-TOM Issue </a:t>
            </a:r>
            <a:r>
              <a:rPr lang="en-GB" dirty="0">
                <a:solidFill>
                  <a:srgbClr val="000000"/>
                </a:solidFill>
                <a:latin typeface="Calibri" panose="020F0502020204030204" pitchFamily="34" charset="0"/>
                <a:ea typeface="Calibri" panose="020F0502020204030204" pitchFamily="34" charset="0"/>
              </a:rPr>
              <a:t>2</a:t>
            </a:r>
            <a:r>
              <a:rPr lang="en-GB" sz="1800" dirty="0">
                <a:solidFill>
                  <a:srgbClr val="000000"/>
                </a:solidFill>
                <a:effectLst/>
                <a:latin typeface="Calibri" panose="020F0502020204030204" pitchFamily="34" charset="0"/>
                <a:ea typeface="Calibri" panose="020F0502020204030204" pitchFamily="34" charset="0"/>
              </a:rPr>
              <a:t>, Operational Requirements for GSM-R Radio</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a:extLst>
              <a:ext uri="{FF2B5EF4-FFF2-40B4-BE49-F238E27FC236}">
                <a16:creationId xmlns:a16="http://schemas.microsoft.com/office/drawing/2014/main" id="{E62B2296-9CCF-4DBD-BB1C-6B80B8E5D278}"/>
              </a:ext>
            </a:extLst>
          </p:cNvPr>
          <p:cNvSpPr/>
          <p:nvPr/>
        </p:nvSpPr>
        <p:spPr>
          <a:xfrm>
            <a:off x="1063066" y="1429659"/>
            <a:ext cx="10065867" cy="5279188"/>
          </a:xfrm>
          <a:prstGeom prst="roundRect">
            <a:avLst>
              <a:gd name="adj" fmla="val 4382"/>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7D01F6F1-598F-4434-8D94-65E01C529F5E}"/>
              </a:ext>
            </a:extLst>
          </p:cNvPr>
          <p:cNvSpPr/>
          <p:nvPr/>
        </p:nvSpPr>
        <p:spPr>
          <a:xfrm>
            <a:off x="1093132" y="1378017"/>
            <a:ext cx="10045924" cy="5336087"/>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algn="l"/>
            <a:r>
              <a:rPr kumimoji="0" lang="en-GB" b="1" i="0" u="none" strike="noStrike" kern="1200" cap="none" spc="-50" normalizeH="0" baseline="0" noProof="0" dirty="0">
                <a:ln>
                  <a:noFill/>
                </a:ln>
                <a:solidFill>
                  <a:schemeClr val="tx1"/>
                </a:solidFill>
                <a:effectLst/>
                <a:uLnTx/>
                <a:uFillTx/>
                <a:ea typeface="+mn-ea"/>
                <a:cs typeface="+mn-cs"/>
              </a:rPr>
              <a:t>Overview – </a:t>
            </a:r>
            <a:r>
              <a:rPr lang="en-GB" sz="1800" b="0" i="0" u="none" strike="noStrike" baseline="0" dirty="0">
                <a:solidFill>
                  <a:srgbClr val="000000"/>
                </a:solidFill>
                <a:latin typeface="Calibri" panose="020F0502020204030204" pitchFamily="34" charset="0"/>
              </a:rPr>
              <a:t> The original risk model has been expanded to assess the benefits of an additional mitigation measure. The changes introduced by this revision to the standard allow railway undertakings to use a competent person in a non-leading cab to operate the GSM-R radio in an emergency if the radio in the leading cab of a train fails. This optional mitigation measure can be used when portable equipment is not available and is subject to additional requirements. </a:t>
            </a:r>
          </a:p>
          <a:p>
            <a:pPr algn="l"/>
            <a:endParaRPr lang="en-GB" sz="800" b="0" i="0" u="none" strike="noStrike" baseline="0" dirty="0">
              <a:solidFill>
                <a:srgbClr val="000000"/>
              </a:solidFill>
              <a:latin typeface="Calibri" panose="020F0502020204030204" pitchFamily="34" charset="0"/>
            </a:endParaRPr>
          </a:p>
          <a:p>
            <a:r>
              <a:rPr kumimoji="0" lang="en-GB" b="1" i="0" u="none" strike="noStrike" kern="1200" cap="none" spc="-50" normalizeH="0" baseline="0" noProof="0" dirty="0">
                <a:ln>
                  <a:noFill/>
                </a:ln>
                <a:solidFill>
                  <a:schemeClr val="tx1"/>
                </a:solidFill>
                <a:effectLst/>
                <a:uLnTx/>
                <a:uFillTx/>
                <a:ea typeface="+mn-ea"/>
                <a:cs typeface="+mn-cs"/>
              </a:rPr>
              <a:t>Benefits –  </a:t>
            </a:r>
            <a:r>
              <a:rPr lang="en-GB" sz="1800" b="0" i="0" u="none" strike="noStrike" baseline="0" dirty="0">
                <a:solidFill>
                  <a:srgbClr val="000000"/>
                </a:solidFill>
                <a:latin typeface="Calibri" panose="020F0502020204030204" pitchFamily="34" charset="0"/>
              </a:rPr>
              <a:t>The extra mitigation measure provided will assist railway undertakings in complying with their legal obligations in case of a radio defect. </a:t>
            </a:r>
          </a:p>
          <a:p>
            <a:r>
              <a:rPr lang="en-GB" sz="1800" b="0" i="0" u="none" strike="noStrike" baseline="0" dirty="0">
                <a:solidFill>
                  <a:srgbClr val="000000"/>
                </a:solidFill>
                <a:latin typeface="Calibri" panose="020F0502020204030204" pitchFamily="34" charset="0"/>
              </a:rPr>
              <a:t>Where portable equipment or a hand-portable device is not immediately available, the provision of a competent person in the non-leading cab will allow trains to remain in service when they would have previously not been able to. This is estimated to have the potential to reduce some GSM-R-related delays, with an estimated benefit of £491,606 to the industry over 5 years. In addition, the editorial changes applied to the structure of the document will assist transport operators and users of the standard to clearly identify requirements and guidance. </a:t>
            </a:r>
            <a:endParaRPr lang="en-GB" i="0" dirty="0">
              <a:solidFill>
                <a:schemeClr val="tx1"/>
              </a:solidFill>
              <a:effectLst/>
            </a:endParaRPr>
          </a:p>
          <a:p>
            <a:pPr algn="l" rtl="0" fontAlgn="base"/>
            <a:endParaRPr kumimoji="0" lang="en-GB" sz="800" i="0" u="none" strike="noStrike" kern="1200" cap="none" spc="-50" normalizeH="0" baseline="0" noProof="0" dirty="0">
              <a:ln>
                <a:noFill/>
              </a:ln>
              <a:solidFill>
                <a:schemeClr val="tx1"/>
              </a:solidFill>
              <a:effectLst/>
              <a:uLnTx/>
              <a:uFillTx/>
              <a:ea typeface="+mn-ea"/>
              <a:cs typeface="+mn-cs"/>
            </a:endParaRPr>
          </a:p>
          <a:p>
            <a:pPr algn="l"/>
            <a:r>
              <a:rPr kumimoji="0" lang="en-GB" b="1" i="0" u="none" strike="noStrike" kern="1200" cap="none" spc="-50" normalizeH="0" baseline="0" noProof="0" dirty="0">
                <a:ln>
                  <a:noFill/>
                </a:ln>
                <a:solidFill>
                  <a:schemeClr val="tx1"/>
                </a:solidFill>
                <a:effectLst/>
                <a:uLnTx/>
                <a:uFillTx/>
                <a:ea typeface="+mn-ea"/>
                <a:cs typeface="+mn-cs"/>
              </a:rPr>
              <a:t>Audience –  </a:t>
            </a:r>
            <a:r>
              <a:rPr lang="en-GB" sz="1800" b="0" i="0" u="none" strike="noStrike" baseline="0" dirty="0">
                <a:solidFill>
                  <a:srgbClr val="000000"/>
                </a:solidFill>
                <a:latin typeface="Calibri" panose="020F0502020204030204" pitchFamily="34" charset="0"/>
              </a:rPr>
              <a:t>Railway undertakings will be able to update their</a:t>
            </a:r>
            <a:br>
              <a:rPr lang="en-GB" sz="1800" b="0" i="0" u="none" strike="noStrike" baseline="0" dirty="0">
                <a:solidFill>
                  <a:srgbClr val="000000"/>
                </a:solidFill>
                <a:latin typeface="Calibri" panose="020F0502020204030204" pitchFamily="34" charset="0"/>
              </a:rPr>
            </a:br>
            <a:r>
              <a:rPr lang="en-GB" sz="1800" b="0" i="0" u="none" strike="noStrike" baseline="0" dirty="0">
                <a:solidFill>
                  <a:srgbClr val="000000"/>
                </a:solidFill>
                <a:latin typeface="Calibri" panose="020F0502020204030204" pitchFamily="34" charset="0"/>
              </a:rPr>
              <a:t>contingency plans to incorporate this extra mitigation</a:t>
            </a:r>
            <a:br>
              <a:rPr lang="en-GB" sz="1800" b="0" i="0" u="none" strike="noStrike" baseline="0" dirty="0">
                <a:solidFill>
                  <a:srgbClr val="000000"/>
                </a:solidFill>
                <a:latin typeface="Calibri" panose="020F0502020204030204" pitchFamily="34" charset="0"/>
              </a:rPr>
            </a:br>
            <a:r>
              <a:rPr lang="en-GB" sz="1800" b="0" i="0" u="none" strike="noStrike" baseline="0" dirty="0">
                <a:solidFill>
                  <a:srgbClr val="000000"/>
                </a:solidFill>
                <a:latin typeface="Calibri" panose="020F0502020204030204" pitchFamily="34" charset="0"/>
              </a:rPr>
              <a:t>measure. Transport operators will benefit from the clearer</a:t>
            </a:r>
            <a:br>
              <a:rPr lang="en-GB" sz="1800" b="0" i="0" u="none" strike="noStrike" baseline="0" dirty="0">
                <a:solidFill>
                  <a:srgbClr val="000000"/>
                </a:solidFill>
                <a:latin typeface="Calibri" panose="020F0502020204030204" pitchFamily="34" charset="0"/>
              </a:rPr>
            </a:br>
            <a:r>
              <a:rPr lang="en-GB" sz="1800" b="0" i="0" u="none" strike="noStrike" baseline="0" dirty="0">
                <a:solidFill>
                  <a:srgbClr val="000000"/>
                </a:solidFill>
                <a:latin typeface="Calibri" panose="020F0502020204030204" pitchFamily="34" charset="0"/>
              </a:rPr>
              <a:t>structure of the document following the editorial review. </a:t>
            </a:r>
            <a:endParaRPr kumimoji="0" lang="en-GB" b="0" i="0" u="none" strike="noStrike" kern="1200" cap="none" spc="-50" normalizeH="0" baseline="0" noProof="0" dirty="0">
              <a:ln>
                <a:noFill/>
              </a:ln>
              <a:solidFill>
                <a:schemeClr val="tx1"/>
              </a:solidFill>
              <a:effectLst/>
              <a:uLnTx/>
              <a:uFillTx/>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grpSp>
        <p:nvGrpSpPr>
          <p:cNvPr id="6" name="Group 5">
            <a:extLst>
              <a:ext uri="{FF2B5EF4-FFF2-40B4-BE49-F238E27FC236}">
                <a16:creationId xmlns:a16="http://schemas.microsoft.com/office/drawing/2014/main" id="{B3FB3724-08CD-494C-B934-D7A7670EC2D5}"/>
              </a:ext>
            </a:extLst>
          </p:cNvPr>
          <p:cNvGrpSpPr/>
          <p:nvPr/>
        </p:nvGrpSpPr>
        <p:grpSpPr>
          <a:xfrm>
            <a:off x="279057" y="1377452"/>
            <a:ext cx="720000" cy="756754"/>
            <a:chOff x="279057" y="1377452"/>
            <a:chExt cx="720000" cy="756754"/>
          </a:xfrm>
        </p:grpSpPr>
        <p:sp>
          <p:nvSpPr>
            <p:cNvPr id="35" name="Rectangle: Rounded Corners 34">
              <a:extLst>
                <a:ext uri="{FF2B5EF4-FFF2-40B4-BE49-F238E27FC236}">
                  <a16:creationId xmlns:a16="http://schemas.microsoft.com/office/drawing/2014/main" id="{D8318DEF-D46B-407F-A800-9C706528D90D}"/>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9D8951F-F4F8-4959-B0DC-34E0BBAF074D}"/>
                </a:ext>
              </a:extLst>
            </p:cNvPr>
            <p:cNvPicPr>
              <a:picLocks noChangeAspect="1"/>
            </p:cNvPicPr>
            <p:nvPr/>
          </p:nvPicPr>
          <p:blipFill>
            <a:blip r:embed="rId9"/>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3F85144B-827C-4621-93EA-0A3E7BA18A32}"/>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10" name="Group 9">
            <a:extLst>
              <a:ext uri="{FF2B5EF4-FFF2-40B4-BE49-F238E27FC236}">
                <a16:creationId xmlns:a16="http://schemas.microsoft.com/office/drawing/2014/main" id="{4B5FD9A3-8E6C-3F4F-4702-67570C257705}"/>
              </a:ext>
            </a:extLst>
          </p:cNvPr>
          <p:cNvGrpSpPr/>
          <p:nvPr/>
        </p:nvGrpSpPr>
        <p:grpSpPr>
          <a:xfrm>
            <a:off x="269153" y="2172184"/>
            <a:ext cx="720000" cy="789749"/>
            <a:chOff x="296159" y="2222339"/>
            <a:chExt cx="720000" cy="789749"/>
          </a:xfrm>
        </p:grpSpPr>
        <p:sp>
          <p:nvSpPr>
            <p:cNvPr id="11" name="Rectangle: Rounded Corners 10">
              <a:extLst>
                <a:ext uri="{FF2B5EF4-FFF2-40B4-BE49-F238E27FC236}">
                  <a16:creationId xmlns:a16="http://schemas.microsoft.com/office/drawing/2014/main" id="{E156F0F0-C635-FBBA-0700-4B03A7C3F17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C8CA8629-2786-9AB1-566D-D6AD44F3A090}"/>
                </a:ext>
              </a:extLst>
            </p:cNvPr>
            <p:cNvPicPr>
              <a:picLocks noChangeAspect="1"/>
            </p:cNvPicPr>
            <p:nvPr/>
          </p:nvPicPr>
          <p:blipFill>
            <a:blip r:embed="rId10"/>
            <a:stretch>
              <a:fillRect/>
            </a:stretch>
          </p:blipFill>
          <p:spPr>
            <a:xfrm>
              <a:off x="341670" y="2231693"/>
              <a:ext cx="628978" cy="625753"/>
            </a:xfrm>
            <a:prstGeom prst="rect">
              <a:avLst/>
            </a:prstGeom>
          </p:spPr>
        </p:pic>
        <p:sp>
          <p:nvSpPr>
            <p:cNvPr id="13" name="TextBox 12">
              <a:extLst>
                <a:ext uri="{FF2B5EF4-FFF2-40B4-BE49-F238E27FC236}">
                  <a16:creationId xmlns:a16="http://schemas.microsoft.com/office/drawing/2014/main" id="{06A114F3-0A3B-D4B5-E84C-71C36F0DA6EC}"/>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9" name="Group 8">
            <a:extLst>
              <a:ext uri="{FF2B5EF4-FFF2-40B4-BE49-F238E27FC236}">
                <a16:creationId xmlns:a16="http://schemas.microsoft.com/office/drawing/2014/main" id="{5D0AA02B-278E-5364-4B57-5A965C63B8F5}"/>
              </a:ext>
            </a:extLst>
          </p:cNvPr>
          <p:cNvGrpSpPr/>
          <p:nvPr/>
        </p:nvGrpSpPr>
        <p:grpSpPr>
          <a:xfrm>
            <a:off x="6920956" y="5227144"/>
            <a:ext cx="4135928" cy="1426745"/>
            <a:chOff x="6920956" y="5227144"/>
            <a:chExt cx="4135928" cy="1426745"/>
          </a:xfrm>
        </p:grpSpPr>
        <p:pic>
          <p:nvPicPr>
            <p:cNvPr id="1026" name="Picture 2" descr="GSM-R Bulletin 01 - Railway Emergency Calls - Version 2 new format">
              <a:extLst>
                <a:ext uri="{FF2B5EF4-FFF2-40B4-BE49-F238E27FC236}">
                  <a16:creationId xmlns:a16="http://schemas.microsoft.com/office/drawing/2014/main" id="{BE4DC0EA-2C06-4466-D45B-40D6FDBB9A6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090" r="921"/>
            <a:stretch/>
          </p:blipFill>
          <p:spPr bwMode="auto">
            <a:xfrm>
              <a:off x="6920956" y="5227144"/>
              <a:ext cx="4135928" cy="1426745"/>
            </a:xfrm>
            <a:prstGeom prst="roundRect">
              <a:avLst>
                <a:gd name="adj" fmla="val 7923"/>
              </a:avLst>
            </a:prstGeom>
            <a:noFill/>
            <a:extLst>
              <a:ext uri="{909E8E84-426E-40DD-AFC4-6F175D3DCCD1}">
                <a14:hiddenFill xmlns:a14="http://schemas.microsoft.com/office/drawing/2010/main">
                  <a:solidFill>
                    <a:srgbClr val="FFFFFF"/>
                  </a:solidFill>
                </a14:hiddenFill>
              </a:ext>
            </a:extLst>
          </p:spPr>
        </p:pic>
        <p:pic>
          <p:nvPicPr>
            <p:cNvPr id="8" name="Picture 2" descr="GSM-R Bulletin 01 - Railway Emergency Calls - Version 2 new format">
              <a:extLst>
                <a:ext uri="{FF2B5EF4-FFF2-40B4-BE49-F238E27FC236}">
                  <a16:creationId xmlns:a16="http://schemas.microsoft.com/office/drawing/2014/main" id="{E2BB884A-AFB2-226F-5072-E99C54C56F4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734" t="2669" r="50397" b="88344"/>
            <a:stretch/>
          </p:blipFill>
          <p:spPr bwMode="auto">
            <a:xfrm>
              <a:off x="7732109" y="5251669"/>
              <a:ext cx="704194" cy="176672"/>
            </a:xfrm>
            <a:prstGeom prst="roundRect">
              <a:avLst>
                <a:gd name="adj" fmla="val 7923"/>
              </a:avLst>
            </a:prstGeom>
            <a:noFill/>
            <a:effectLst>
              <a:softEdge rad="3175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45507799"/>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A6116E-75CE-C46D-C801-AE7EA15585F2}"/>
              </a:ext>
            </a:extLst>
          </p:cNvPr>
          <p:cNvPicPr preferRelativeResize="0">
            <a:picLocks/>
          </p:cNvPicPr>
          <p:nvPr/>
        </p:nvPicPr>
        <p:blipFill>
          <a:blip r:embed="rId3"/>
          <a:stretch>
            <a:fillRect/>
          </a:stretch>
        </p:blipFill>
        <p:spPr>
          <a:xfrm>
            <a:off x="287855" y="554010"/>
            <a:ext cx="720000" cy="720000"/>
          </a:xfrm>
          <a:prstGeom prst="rect">
            <a:avLst/>
          </a:prstGeom>
        </p:spPr>
      </p:pic>
      <p:sp>
        <p:nvSpPr>
          <p:cNvPr id="97" name="Rectangle: Rounded Corners 96">
            <a:hlinkClick r:id="rId4" highlightClick="1"/>
            <a:extLst>
              <a:ext uri="{FF2B5EF4-FFF2-40B4-BE49-F238E27FC236}">
                <a16:creationId xmlns:a16="http://schemas.microsoft.com/office/drawing/2014/main" id="{44C61555-BA2A-4BC9-A516-C8062C254B09}"/>
              </a:ext>
            </a:extLst>
          </p:cNvPr>
          <p:cNvSpPr/>
          <p:nvPr/>
        </p:nvSpPr>
        <p:spPr>
          <a:xfrm>
            <a:off x="1073189" y="554876"/>
            <a:ext cx="9826040" cy="720000"/>
          </a:xfrm>
          <a:prstGeom prst="roundRect">
            <a:avLst>
              <a:gd name="adj" fmla="val 30718"/>
            </a:avLst>
          </a:prstGeom>
          <a:solidFill>
            <a:schemeClr val="bg1"/>
          </a:solid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9350" marR="0" lvl="0" indent="-2419350" algn="l" defTabSz="914400" rtl="0" eaLnBrk="1" fontAlgn="auto" latinLnBrk="0" hangingPunct="1">
              <a:lnSpc>
                <a:spcPct val="100000"/>
              </a:lnSpc>
              <a:spcBef>
                <a:spcPts val="0"/>
              </a:spcBef>
              <a:spcAft>
                <a:spcPts val="0"/>
              </a:spcAft>
              <a:buClrTx/>
              <a:buSzTx/>
              <a:buFontTx/>
              <a:buNone/>
              <a:tabLst>
                <a:tab pos="2419350" algn="l"/>
              </a:tabLst>
              <a:defRPr/>
            </a:pPr>
            <a:r>
              <a:rPr lang="en-GB" sz="1800" dirty="0">
                <a:solidFill>
                  <a:srgbClr val="000000"/>
                </a:solidFill>
                <a:effectLst/>
                <a:latin typeface="Calibri" panose="020F0502020204030204" pitchFamily="34" charset="0"/>
                <a:ea typeface="Calibri" panose="020F0502020204030204" pitchFamily="34" charset="0"/>
              </a:rPr>
              <a:t>GERT8000-HB10 Issue 5 – Handbook 10 Duties of the COSS or SWL and person in charge when</a:t>
            </a:r>
            <a:br>
              <a:rPr lang="en-GB" sz="1800" dirty="0">
                <a:solidFill>
                  <a:srgbClr val="000000"/>
                </a:solidFill>
                <a:effectLst/>
                <a:latin typeface="Calibri" panose="020F0502020204030204" pitchFamily="34" charset="0"/>
                <a:ea typeface="Calibri" panose="020F0502020204030204" pitchFamily="34" charset="0"/>
              </a:rPr>
            </a:br>
            <a:r>
              <a:rPr lang="en-GB" sz="1800" dirty="0">
                <a:solidFill>
                  <a:srgbClr val="000000"/>
                </a:solidFill>
                <a:effectLst/>
                <a:latin typeface="Calibri" panose="020F0502020204030204" pitchFamily="34" charset="0"/>
                <a:ea typeface="Calibri" panose="020F0502020204030204" pitchFamily="34" charset="0"/>
              </a:rPr>
              <a:t>using a hand trolley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26">
            <a:hlinkClick r:id="rId5" action="ppaction://hlinksldjump"/>
            <a:extLst>
              <a:ext uri="{FF2B5EF4-FFF2-40B4-BE49-F238E27FC236}">
                <a16:creationId xmlns:a16="http://schemas.microsoft.com/office/drawing/2014/main" id="{6CEC08C8-FEB9-417F-B4EA-027F8C65F4EF}"/>
              </a:ext>
            </a:extLst>
          </p:cNvPr>
          <p:cNvPicPr>
            <a:picLocks noChangeAspect="1"/>
          </p:cNvPicPr>
          <p:nvPr/>
        </p:nvPicPr>
        <p:blipFill>
          <a:blip r:embed="rId6"/>
          <a:stretch>
            <a:fillRect/>
          </a:stretch>
        </p:blipFill>
        <p:spPr>
          <a:xfrm>
            <a:off x="11290478" y="157163"/>
            <a:ext cx="755970" cy="755970"/>
          </a:xfrm>
          <a:prstGeom prst="rect">
            <a:avLst/>
          </a:prstGeom>
        </p:spPr>
      </p:pic>
      <p:sp>
        <p:nvSpPr>
          <p:cNvPr id="44" name="Title 1">
            <a:extLst>
              <a:ext uri="{FF2B5EF4-FFF2-40B4-BE49-F238E27FC236}">
                <a16:creationId xmlns:a16="http://schemas.microsoft.com/office/drawing/2014/main" id="{EBDCB6C3-5C52-48D9-A3F3-05A658C9208C}"/>
              </a:ext>
            </a:extLst>
          </p:cNvPr>
          <p:cNvSpPr txBox="1">
            <a:spLocks/>
          </p:cNvSpPr>
          <p:nvPr/>
        </p:nvSpPr>
        <p:spPr>
          <a:xfrm>
            <a:off x="2402723" y="1425"/>
            <a:ext cx="7386554" cy="60421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45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50" normalizeH="0" baseline="0" noProof="0" dirty="0">
                <a:ln>
                  <a:noFill/>
                </a:ln>
                <a:solidFill>
                  <a:prstClr val="black"/>
                </a:solidFill>
                <a:effectLst/>
                <a:uLnTx/>
                <a:uFillTx/>
                <a:latin typeface="Calibri"/>
                <a:ea typeface="+mj-ea"/>
                <a:cs typeface="+mj-cs"/>
              </a:rPr>
              <a:t>Changes to Standards – September 2023</a:t>
            </a:r>
            <a:endParaRPr kumimoji="0" lang="en-GB" sz="2400" b="0" i="1" u="none" strike="noStrike" kern="1200" cap="none" spc="0" normalizeH="0" baseline="0" noProof="0" dirty="0">
              <a:ln>
                <a:noFill/>
              </a:ln>
              <a:solidFill>
                <a:prstClr val="black"/>
              </a:solidFill>
              <a:effectLst/>
              <a:uLnTx/>
              <a:uFillTx/>
              <a:latin typeface="Calibri"/>
              <a:ea typeface="+mj-ea"/>
              <a:cs typeface="+mj-cs"/>
            </a:endParaRPr>
          </a:p>
        </p:txBody>
      </p:sp>
      <p:pic>
        <p:nvPicPr>
          <p:cNvPr id="22" name="Picture 21">
            <a:hlinkClick r:id="rId4"/>
            <a:extLst>
              <a:ext uri="{FF2B5EF4-FFF2-40B4-BE49-F238E27FC236}">
                <a16:creationId xmlns:a16="http://schemas.microsoft.com/office/drawing/2014/main" id="{28BF2077-600C-4323-B7B7-25758286D64D}"/>
              </a:ext>
            </a:extLst>
          </p:cNvPr>
          <p:cNvPicPr>
            <a:picLocks noChangeAspect="1"/>
          </p:cNvPicPr>
          <p:nvPr/>
        </p:nvPicPr>
        <p:blipFill>
          <a:blip r:embed="rId7"/>
          <a:stretch>
            <a:fillRect/>
          </a:stretch>
        </p:blipFill>
        <p:spPr>
          <a:xfrm>
            <a:off x="10395930" y="542761"/>
            <a:ext cx="755970" cy="755970"/>
          </a:xfrm>
          <a:prstGeom prst="rect">
            <a:avLst/>
          </a:prstGeom>
        </p:spPr>
      </p:pic>
      <p:pic>
        <p:nvPicPr>
          <p:cNvPr id="14" name="Picture 13">
            <a:hlinkClick r:id="" action="ppaction://hlinkshowjump?jump=endshow"/>
            <a:extLst>
              <a:ext uri="{FF2B5EF4-FFF2-40B4-BE49-F238E27FC236}">
                <a16:creationId xmlns:a16="http://schemas.microsoft.com/office/drawing/2014/main" id="{F3E13EC4-7204-4B8D-89F0-07C9C189E4F4}"/>
              </a:ext>
            </a:extLst>
          </p:cNvPr>
          <p:cNvPicPr>
            <a:picLocks noChangeAspect="1"/>
          </p:cNvPicPr>
          <p:nvPr/>
        </p:nvPicPr>
        <p:blipFill>
          <a:blip r:embed="rId8"/>
          <a:stretch>
            <a:fillRect/>
          </a:stretch>
        </p:blipFill>
        <p:spPr>
          <a:xfrm>
            <a:off x="89371" y="6016808"/>
            <a:ext cx="720000" cy="692039"/>
          </a:xfrm>
          <a:prstGeom prst="rect">
            <a:avLst/>
          </a:prstGeom>
        </p:spPr>
      </p:pic>
      <p:sp>
        <p:nvSpPr>
          <p:cNvPr id="20" name="Rectangle: Rounded Corners 19">
            <a:extLst>
              <a:ext uri="{FF2B5EF4-FFF2-40B4-BE49-F238E27FC236}">
                <a16:creationId xmlns:a16="http://schemas.microsoft.com/office/drawing/2014/main" id="{547D817D-C692-9D86-EE2E-2D2B9FF2E9A7}"/>
              </a:ext>
            </a:extLst>
          </p:cNvPr>
          <p:cNvSpPr/>
          <p:nvPr/>
        </p:nvSpPr>
        <p:spPr>
          <a:xfrm>
            <a:off x="1075910" y="1400851"/>
            <a:ext cx="10065867" cy="4500328"/>
          </a:xfrm>
          <a:prstGeom prst="roundRect">
            <a:avLst>
              <a:gd name="adj" fmla="val 2865"/>
            </a:avLst>
          </a:prstGeom>
          <a:noFill/>
          <a:ln w="38100">
            <a:solidFill>
              <a:srgbClr val="3EB758"/>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5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9D71E9F4-4CDA-4B7C-F2EC-E9C73E90B392}"/>
              </a:ext>
            </a:extLst>
          </p:cNvPr>
          <p:cNvSpPr/>
          <p:nvPr/>
        </p:nvSpPr>
        <p:spPr>
          <a:xfrm>
            <a:off x="1050223" y="1376997"/>
            <a:ext cx="10114521" cy="3393514"/>
          </a:xfrm>
          <a:prstGeom prst="roundRect">
            <a:avLst>
              <a:gd name="adj" fmla="val 438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t" anchorCtr="0"/>
          <a:lstStyle/>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Following an accident in which a train struck an unlit trolley left on the line, a recommendation was made that a trolley must always carry a red light, and that the use of a red flag, which might be less effective, is no longer allowed.</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Safe work leader (SWL) is no longer a recognised competency and all references have been removed. It will always be a COSS who carries out the relevant rules.  </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To remove gender-specific language from the Rule Book, the term ‘manned’ </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level crossings has been replaced by ‘manually-controlled’. This change was</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previously published in the December 2022 Periodical Operating Notice.  </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To improve clarity, an explanation has been included, that in this handbook</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‘person in charge’ means the person referred to as the ‘person in charge of</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the trolley’.</a:t>
            </a:r>
          </a:p>
          <a:p>
            <a:pPr marL="342900" indent="-342900" algn="l">
              <a:spcAft>
                <a:spcPts val="600"/>
              </a:spcAft>
              <a:buFont typeface="+mj-lt"/>
              <a:buAutoNum type="arabicPeriod"/>
            </a:pPr>
            <a:r>
              <a:rPr kumimoji="0" lang="en-GB" i="0" u="none" strike="noStrike" kern="1200" cap="none" normalizeH="0" noProof="0" dirty="0">
                <a:ln>
                  <a:noFill/>
                </a:ln>
                <a:solidFill>
                  <a:schemeClr val="tx1"/>
                </a:solidFill>
                <a:effectLst/>
                <a:uLnTx/>
                <a:uFillTx/>
                <a:ea typeface="+mn-ea"/>
                <a:cs typeface="+mn-cs"/>
              </a:rPr>
              <a:t>There is an existing instruction concerning not stopping a trolley within two</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metres of an axle counter head, unless rest arrangements have been agreed.  </a:t>
            </a:r>
            <a:br>
              <a:rPr kumimoji="0" lang="en-GB" i="0" u="none" strike="noStrike" kern="1200" cap="none" normalizeH="0" noProof="0" dirty="0">
                <a:ln>
                  <a:noFill/>
                </a:ln>
                <a:solidFill>
                  <a:schemeClr val="tx1"/>
                </a:solidFill>
                <a:effectLst/>
                <a:uLnTx/>
                <a:uFillTx/>
                <a:ea typeface="+mn-ea"/>
                <a:cs typeface="+mn-cs"/>
              </a:rPr>
            </a:br>
            <a:r>
              <a:rPr kumimoji="0" lang="en-GB" i="0" u="none" strike="noStrike" kern="1200" cap="none" normalizeH="0" noProof="0" dirty="0">
                <a:ln>
                  <a:noFill/>
                </a:ln>
                <a:solidFill>
                  <a:schemeClr val="tx1"/>
                </a:solidFill>
                <a:effectLst/>
                <a:uLnTx/>
                <a:uFillTx/>
                <a:ea typeface="+mn-ea"/>
                <a:cs typeface="+mn-cs"/>
              </a:rPr>
              <a:t>This has been included in the handbook for completeness.</a:t>
            </a:r>
          </a:p>
        </p:txBody>
      </p:sp>
      <p:pic>
        <p:nvPicPr>
          <p:cNvPr id="26" name="Picture 25">
            <a:extLst>
              <a:ext uri="{FF2B5EF4-FFF2-40B4-BE49-F238E27FC236}">
                <a16:creationId xmlns:a16="http://schemas.microsoft.com/office/drawing/2014/main" id="{D00BD059-90CF-0EC5-4727-5E1BB5F0DC17}"/>
              </a:ext>
            </a:extLst>
          </p:cNvPr>
          <p:cNvPicPr>
            <a:picLocks noChangeAspect="1"/>
          </p:cNvPicPr>
          <p:nvPr/>
        </p:nvPicPr>
        <p:blipFill>
          <a:blip r:embed="rId9"/>
          <a:stretch>
            <a:fillRect/>
          </a:stretch>
        </p:blipFill>
        <p:spPr>
          <a:xfrm>
            <a:off x="8841712" y="2703943"/>
            <a:ext cx="2200847" cy="3109229"/>
          </a:xfrm>
          <a:prstGeom prst="rect">
            <a:avLst/>
          </a:prstGeom>
        </p:spPr>
      </p:pic>
      <p:grpSp>
        <p:nvGrpSpPr>
          <p:cNvPr id="2" name="Group 1">
            <a:extLst>
              <a:ext uri="{FF2B5EF4-FFF2-40B4-BE49-F238E27FC236}">
                <a16:creationId xmlns:a16="http://schemas.microsoft.com/office/drawing/2014/main" id="{247C8BBB-CCF5-BF3D-C9D2-BA9BD59294EE}"/>
              </a:ext>
            </a:extLst>
          </p:cNvPr>
          <p:cNvGrpSpPr/>
          <p:nvPr/>
        </p:nvGrpSpPr>
        <p:grpSpPr>
          <a:xfrm>
            <a:off x="279057" y="1377452"/>
            <a:ext cx="720000" cy="756754"/>
            <a:chOff x="279057" y="1377452"/>
            <a:chExt cx="720000" cy="756754"/>
          </a:xfrm>
        </p:grpSpPr>
        <p:sp>
          <p:nvSpPr>
            <p:cNvPr id="3" name="Rectangle: Rounded Corners 2">
              <a:extLst>
                <a:ext uri="{FF2B5EF4-FFF2-40B4-BE49-F238E27FC236}">
                  <a16:creationId xmlns:a16="http://schemas.microsoft.com/office/drawing/2014/main" id="{ABFCDDA4-5B87-3F21-7928-77BAE4B84D34}"/>
                </a:ext>
              </a:extLst>
            </p:cNvPr>
            <p:cNvSpPr/>
            <p:nvPr/>
          </p:nvSpPr>
          <p:spPr>
            <a:xfrm>
              <a:off x="279057" y="138761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D80CCE2-D8C7-9BC8-3F34-D8DB06396E99}"/>
                </a:ext>
              </a:extLst>
            </p:cNvPr>
            <p:cNvPicPr>
              <a:picLocks noChangeAspect="1"/>
            </p:cNvPicPr>
            <p:nvPr/>
          </p:nvPicPr>
          <p:blipFill>
            <a:blip r:embed="rId10"/>
            <a:stretch>
              <a:fillRect/>
            </a:stretch>
          </p:blipFill>
          <p:spPr>
            <a:xfrm>
              <a:off x="344173" y="1377452"/>
              <a:ext cx="629587" cy="587962"/>
            </a:xfrm>
            <a:prstGeom prst="rect">
              <a:avLst/>
            </a:prstGeom>
          </p:spPr>
        </p:pic>
        <p:sp>
          <p:nvSpPr>
            <p:cNvPr id="5" name="TextBox 4">
              <a:extLst>
                <a:ext uri="{FF2B5EF4-FFF2-40B4-BE49-F238E27FC236}">
                  <a16:creationId xmlns:a16="http://schemas.microsoft.com/office/drawing/2014/main" id="{F5A8E9C2-C8E6-2727-5C2D-A42D40194FC3}"/>
                </a:ext>
              </a:extLst>
            </p:cNvPr>
            <p:cNvSpPr txBox="1"/>
            <p:nvPr/>
          </p:nvSpPr>
          <p:spPr>
            <a:xfrm>
              <a:off x="352161" y="1795652"/>
              <a:ext cx="5727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RU</a:t>
              </a:r>
            </a:p>
          </p:txBody>
        </p:sp>
      </p:grpSp>
      <p:grpSp>
        <p:nvGrpSpPr>
          <p:cNvPr id="6" name="Group 5">
            <a:extLst>
              <a:ext uri="{FF2B5EF4-FFF2-40B4-BE49-F238E27FC236}">
                <a16:creationId xmlns:a16="http://schemas.microsoft.com/office/drawing/2014/main" id="{E2EB66B0-2BED-40DC-910C-22AF76C7175D}"/>
              </a:ext>
            </a:extLst>
          </p:cNvPr>
          <p:cNvGrpSpPr/>
          <p:nvPr/>
        </p:nvGrpSpPr>
        <p:grpSpPr>
          <a:xfrm>
            <a:off x="269153" y="2172184"/>
            <a:ext cx="720000" cy="789749"/>
            <a:chOff x="296159" y="2222339"/>
            <a:chExt cx="720000" cy="789749"/>
          </a:xfrm>
        </p:grpSpPr>
        <p:sp>
          <p:nvSpPr>
            <p:cNvPr id="8" name="Rectangle: Rounded Corners 7">
              <a:extLst>
                <a:ext uri="{FF2B5EF4-FFF2-40B4-BE49-F238E27FC236}">
                  <a16:creationId xmlns:a16="http://schemas.microsoft.com/office/drawing/2014/main" id="{F5C66372-DE4A-8117-F41B-EDB766CDF9C5}"/>
                </a:ext>
              </a:extLst>
            </p:cNvPr>
            <p:cNvSpPr/>
            <p:nvPr/>
          </p:nvSpPr>
          <p:spPr>
            <a:xfrm>
              <a:off x="296159" y="2222339"/>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935F1D2-EB33-0096-BE1F-7C18AC1BF46E}"/>
                </a:ext>
              </a:extLst>
            </p:cNvPr>
            <p:cNvPicPr>
              <a:picLocks noChangeAspect="1"/>
            </p:cNvPicPr>
            <p:nvPr/>
          </p:nvPicPr>
          <p:blipFill>
            <a:blip r:embed="rId11"/>
            <a:stretch>
              <a:fillRect/>
            </a:stretch>
          </p:blipFill>
          <p:spPr>
            <a:xfrm>
              <a:off x="341670" y="2231693"/>
              <a:ext cx="628978" cy="625753"/>
            </a:xfrm>
            <a:prstGeom prst="rect">
              <a:avLst/>
            </a:prstGeom>
          </p:spPr>
        </p:pic>
        <p:sp>
          <p:nvSpPr>
            <p:cNvPr id="10" name="TextBox 9">
              <a:extLst>
                <a:ext uri="{FF2B5EF4-FFF2-40B4-BE49-F238E27FC236}">
                  <a16:creationId xmlns:a16="http://schemas.microsoft.com/office/drawing/2014/main" id="{5DE0B57F-0CF3-1344-2381-33FE9A254B83}"/>
                </a:ext>
              </a:extLst>
            </p:cNvPr>
            <p:cNvSpPr txBox="1"/>
            <p:nvPr/>
          </p:nvSpPr>
          <p:spPr>
            <a:xfrm>
              <a:off x="369768" y="2673534"/>
              <a:ext cx="572781" cy="338554"/>
            </a:xfrm>
            <a:prstGeom prst="rect">
              <a:avLst/>
            </a:prstGeom>
            <a:noFill/>
          </p:spPr>
          <p:txBody>
            <a:bodyPr wrap="square" rtlCol="0">
              <a:spAutoFit/>
            </a:bodyPr>
            <a:lstStyle/>
            <a:p>
              <a:pPr algn="ctr"/>
              <a:r>
                <a:rPr lang="en-GB" sz="1600" b="1" dirty="0"/>
                <a:t>IM</a:t>
              </a:r>
            </a:p>
          </p:txBody>
        </p:sp>
      </p:grpSp>
      <p:grpSp>
        <p:nvGrpSpPr>
          <p:cNvPr id="11" name="Group 10">
            <a:extLst>
              <a:ext uri="{FF2B5EF4-FFF2-40B4-BE49-F238E27FC236}">
                <a16:creationId xmlns:a16="http://schemas.microsoft.com/office/drawing/2014/main" id="{20F29701-F21E-C5EB-D865-01823E54574F}"/>
              </a:ext>
            </a:extLst>
          </p:cNvPr>
          <p:cNvGrpSpPr/>
          <p:nvPr/>
        </p:nvGrpSpPr>
        <p:grpSpPr>
          <a:xfrm>
            <a:off x="279982" y="2978559"/>
            <a:ext cx="736531" cy="728660"/>
            <a:chOff x="260945" y="3762574"/>
            <a:chExt cx="736531" cy="728660"/>
          </a:xfrm>
        </p:grpSpPr>
        <p:grpSp>
          <p:nvGrpSpPr>
            <p:cNvPr id="12" name="Group 11">
              <a:extLst>
                <a:ext uri="{FF2B5EF4-FFF2-40B4-BE49-F238E27FC236}">
                  <a16:creationId xmlns:a16="http://schemas.microsoft.com/office/drawing/2014/main" id="{F088FD34-C256-0976-5D1A-77069FABCF1C}"/>
                </a:ext>
              </a:extLst>
            </p:cNvPr>
            <p:cNvGrpSpPr/>
            <p:nvPr/>
          </p:nvGrpSpPr>
          <p:grpSpPr>
            <a:xfrm>
              <a:off x="260945" y="3771234"/>
              <a:ext cx="736531" cy="720000"/>
              <a:chOff x="262400" y="2964625"/>
              <a:chExt cx="736531" cy="720000"/>
            </a:xfrm>
          </p:grpSpPr>
          <p:sp>
            <p:nvSpPr>
              <p:cNvPr id="15" name="Rectangle: Rounded Corners 14">
                <a:extLst>
                  <a:ext uri="{FF2B5EF4-FFF2-40B4-BE49-F238E27FC236}">
                    <a16:creationId xmlns:a16="http://schemas.microsoft.com/office/drawing/2014/main" id="{E3D50783-9465-891D-7B6D-121F0B1D5F64}"/>
                  </a:ext>
                </a:extLst>
              </p:cNvPr>
              <p:cNvSpPr/>
              <p:nvPr/>
            </p:nvSpPr>
            <p:spPr>
              <a:xfrm>
                <a:off x="262400" y="2964625"/>
                <a:ext cx="720000" cy="720000"/>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6F3CF4B5-0C12-8229-593A-93E763306D06}"/>
                  </a:ext>
                </a:extLst>
              </p:cNvPr>
              <p:cNvSpPr txBox="1"/>
              <p:nvPr/>
            </p:nvSpPr>
            <p:spPr>
              <a:xfrm>
                <a:off x="278931" y="3339393"/>
                <a:ext cx="720000"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Suppliers</a:t>
                </a:r>
              </a:p>
            </p:txBody>
          </p:sp>
        </p:grpSp>
        <p:pic>
          <p:nvPicPr>
            <p:cNvPr id="13" name="Graphic 12" descr="Handshake outline">
              <a:extLst>
                <a:ext uri="{FF2B5EF4-FFF2-40B4-BE49-F238E27FC236}">
                  <a16:creationId xmlns:a16="http://schemas.microsoft.com/office/drawing/2014/main" id="{06E8531B-C717-4997-9D77-75BC20907B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5819" y="3762574"/>
              <a:ext cx="593637" cy="593637"/>
            </a:xfrm>
            <a:prstGeom prst="rect">
              <a:avLst/>
            </a:prstGeom>
          </p:spPr>
        </p:pic>
      </p:grpSp>
    </p:spTree>
    <p:extLst>
      <p:ext uri="{BB962C8B-B14F-4D97-AF65-F5344CB8AC3E}">
        <p14:creationId xmlns:p14="http://schemas.microsoft.com/office/powerpoint/2010/main" val="1918974093"/>
      </p:ext>
    </p:extLst>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sld>
</file>

<file path=ppt/theme/theme1.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chemeClr val="tx1"/>
          </a:solidFill>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y test" id="{A8017CE5-8DB6-1640-ACC2-337831A8C94F}" vid="{6D3B8E94-BD00-BB43-9D2B-34F974CF12B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c562db-e93c-4d45-a7c1-9e4a2fbd2fc0">
      <Terms xmlns="http://schemas.microsoft.com/office/infopath/2007/PartnerControls"/>
    </lcf76f155ced4ddcb4097134ff3c332f>
    <TaxCatchAll xmlns="8089b08c-abae-4574-a6ff-2d07be0713db" xsi:nil="true"/>
    <SharedWithUsers xmlns="8089b08c-abae-4574-a6ff-2d07be0713db">
      <UserInfo>
        <DisplayName>Wayne Murphy</DisplayName>
        <AccountId>22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31BA71C05D99449D01563567B1F2C2" ma:contentTypeVersion="14" ma:contentTypeDescription="Create a new document." ma:contentTypeScope="" ma:versionID="969c30f79b57c7fcb06a58cb488f2e1d">
  <xsd:schema xmlns:xsd="http://www.w3.org/2001/XMLSchema" xmlns:xs="http://www.w3.org/2001/XMLSchema" xmlns:p="http://schemas.microsoft.com/office/2006/metadata/properties" xmlns:ns2="d1c562db-e93c-4d45-a7c1-9e4a2fbd2fc0" xmlns:ns3="8089b08c-abae-4574-a6ff-2d07be0713db" targetNamespace="http://schemas.microsoft.com/office/2006/metadata/properties" ma:root="true" ma:fieldsID="1c43ead56c7cfb683b2f6e219eddef02" ns2:_="" ns3:_="">
    <xsd:import namespace="d1c562db-e93c-4d45-a7c1-9e4a2fbd2fc0"/>
    <xsd:import namespace="8089b08c-abae-4574-a6ff-2d07be0713d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c562db-e93c-4d45-a7c1-9e4a2fbd2f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56541f7f-1005-4369-9bab-4b4ace30016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08c-abae-4574-a6ff-2d07be0713d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4a9667-8eed-45d4-9b23-f18e111ee661}" ma:internalName="TaxCatchAll" ma:showField="CatchAllData" ma:web="8089b08c-abae-4574-a6ff-2d07be0713d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8D6100-6E53-4C91-9DBE-E4254FBE7151}">
  <ds:schemaRefs>
    <ds:schemaRef ds:uri="http://purl.org/dc/dcmitype/"/>
    <ds:schemaRef ds:uri="http://schemas.openxmlformats.org/package/2006/metadata/core-properties"/>
    <ds:schemaRef ds:uri="d1c562db-e93c-4d45-a7c1-9e4a2fbd2fc0"/>
    <ds:schemaRef ds:uri="http://purl.org/dc/elements/1.1/"/>
    <ds:schemaRef ds:uri="http://schemas.microsoft.com/office/2006/documentManagement/types"/>
    <ds:schemaRef ds:uri="http://purl.org/dc/terms/"/>
    <ds:schemaRef ds:uri="http://schemas.microsoft.com/office/infopath/2007/PartnerControls"/>
    <ds:schemaRef ds:uri="8089b08c-abae-4574-a6ff-2d07be0713d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84C09D5-E8FB-49D3-910A-371F8E003D1A}">
  <ds:schemaRefs>
    <ds:schemaRef ds:uri="http://schemas.microsoft.com/sharepoint/v3/contenttype/forms"/>
  </ds:schemaRefs>
</ds:datastoreItem>
</file>

<file path=customXml/itemProps3.xml><?xml version="1.0" encoding="utf-8"?>
<ds:datastoreItem xmlns:ds="http://schemas.openxmlformats.org/officeDocument/2006/customXml" ds:itemID="{9FD36A2D-EB13-4882-B62A-50889A27B9D8}">
  <ds:schemaRefs>
    <ds:schemaRef ds:uri="8089b08c-abae-4574-a6ff-2d07be0713db"/>
    <ds:schemaRef ds:uri="d1c562db-e93c-4d45-a7c1-9e4a2fbd2f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285</TotalTime>
  <Words>7410</Words>
  <Application>Microsoft Office PowerPoint</Application>
  <PresentationFormat>Widescreen</PresentationFormat>
  <Paragraphs>449</Paragraphs>
  <Slides>42</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Bahnschrift</vt:lpstr>
      <vt:lpstr>Calibri</vt:lpstr>
      <vt:lpstr>Calibri Light</vt:lpstr>
      <vt:lpstr>9_Office Theme</vt:lpstr>
      <vt:lpstr>Cover</vt:lpstr>
      <vt:lpstr>Changes to Standards –  September 2023 Interactive Briefing Slide Deck  Please view in slideshow mode for the links to 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Wayne Murphy</dc:creator>
  <cp:lastModifiedBy>Wayne Murphy</cp:lastModifiedBy>
  <cp:revision>27</cp:revision>
  <dcterms:created xsi:type="dcterms:W3CDTF">2021-09-02T09:08:56Z</dcterms:created>
  <dcterms:modified xsi:type="dcterms:W3CDTF">2023-12-04T12:04:47Z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0x0101005E31BA71C05D99449D01563567B1F2C2</vt:lpwstr>
  </property>
  <property fmtid="{D5CDD505-2E9C-101B-9397-08002B2CF9AE}" pid="3" name="MediaServiceImageTags">
    <vt:lpwstr/>
  </property>
</Properties>
</file>