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61" r:id="rId3"/>
    <p:sldId id="295" r:id="rId4"/>
    <p:sldId id="296" r:id="rId5"/>
    <p:sldId id="298" r:id="rId6"/>
    <p:sldId id="293" r:id="rId7"/>
    <p:sldId id="294" r:id="rId8"/>
    <p:sldId id="299" r:id="rId9"/>
    <p:sldId id="287" r:id="rId10"/>
    <p:sldId id="291" r:id="rId11"/>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44"/>
    <a:srgbClr val="00B140"/>
    <a:srgbClr val="00968E"/>
    <a:srgbClr val="006272"/>
    <a:srgbClr val="00A5E1"/>
    <a:srgbClr val="141B4D"/>
    <a:srgbClr val="EF3B24"/>
    <a:srgbClr val="FF7500"/>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7A110-394E-42C5-A4B0-BC119510FEFA}" v="19" dt="2020-09-02T10:36:25.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114" d="100"/>
          <a:sy n="114" d="100"/>
        </p:scale>
        <p:origin x="127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7" d="100"/>
          <a:sy n="47" d="100"/>
        </p:scale>
        <p:origin x="143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4EB462-98FC-4072-8633-C50B2CCEC85C}" type="datetimeFigureOut">
              <a:rPr lang="en-GB" smtClean="0"/>
              <a:t>04/09/2020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C4B86-80E6-4D44-A160-807F12D0930A}" type="slidenum">
              <a:rPr lang="en-GB" smtClean="0"/>
              <a:t>‹#›</a:t>
            </a:fld>
            <a:endParaRPr lang="en-GB"/>
          </a:p>
        </p:txBody>
      </p:sp>
    </p:spTree>
    <p:extLst>
      <p:ext uri="{BB962C8B-B14F-4D97-AF65-F5344CB8AC3E}">
        <p14:creationId xmlns:p14="http://schemas.microsoft.com/office/powerpoint/2010/main" val="236291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22AFE-A276-42FB-A93A-B0F7F521EF17}" type="datetimeFigureOut">
              <a:rPr lang="en-GB" smtClean="0"/>
              <a:t>04/09/2020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689CC-6958-4F62-A2B0-6289660D9B22}" type="slidenum">
              <a:rPr lang="en-GB" smtClean="0"/>
              <a:t>‹#›</a:t>
            </a:fld>
            <a:endParaRPr lang="en-GB"/>
          </a:p>
        </p:txBody>
      </p:sp>
    </p:spTree>
    <p:extLst>
      <p:ext uri="{BB962C8B-B14F-4D97-AF65-F5344CB8AC3E}">
        <p14:creationId xmlns:p14="http://schemas.microsoft.com/office/powerpoint/2010/main" val="72226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F689CC-6958-4F62-A2B0-6289660D9B22}" type="slidenum">
              <a:rPr lang="en-GB" smtClean="0"/>
              <a:t>1</a:t>
            </a:fld>
            <a:endParaRPr lang="en-GB"/>
          </a:p>
        </p:txBody>
      </p:sp>
    </p:spTree>
    <p:extLst>
      <p:ext uri="{BB962C8B-B14F-4D97-AF65-F5344CB8AC3E}">
        <p14:creationId xmlns:p14="http://schemas.microsoft.com/office/powerpoint/2010/main" val="66078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updated the requirements for managing defective on-train equipment so that they permit a more proportionate approach to improve the performance when trains are defective.  By </a:t>
            </a:r>
            <a:r>
              <a:rPr lang="en-GB" dirty="0" err="1"/>
              <a:t>consideringed</a:t>
            </a:r>
            <a:r>
              <a:rPr lang="en-GB" dirty="0"/>
              <a:t> whole system risk certain requirements concerning when passengers are detrained , introduces additional controls for duration and speed for defective passenger trains to continue to manage risk, but these are more proportionate and should improve the performance of defective trains have been relaxed, but additional controls on speed and duration have been introduced as a more effective means of managing risk.  Read the update.</a:t>
            </a:r>
          </a:p>
        </p:txBody>
      </p:sp>
      <p:sp>
        <p:nvSpPr>
          <p:cNvPr id="4" name="Slide Number Placeholder 3"/>
          <p:cNvSpPr>
            <a:spLocks noGrp="1"/>
          </p:cNvSpPr>
          <p:nvPr>
            <p:ph type="sldNum" sz="quarter" idx="10"/>
          </p:nvPr>
        </p:nvSpPr>
        <p:spPr/>
        <p:txBody>
          <a:bodyPr/>
          <a:lstStyle/>
          <a:p>
            <a:fld id="{55F689CC-6958-4F62-A2B0-6289660D9B22}" type="slidenum">
              <a:rPr lang="en-GB" smtClean="0"/>
              <a:t>2</a:t>
            </a:fld>
            <a:endParaRPr lang="en-GB"/>
          </a:p>
        </p:txBody>
      </p:sp>
    </p:spTree>
    <p:extLst>
      <p:ext uri="{BB962C8B-B14F-4D97-AF65-F5344CB8AC3E}">
        <p14:creationId xmlns:p14="http://schemas.microsoft.com/office/powerpoint/2010/main" val="1926420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894000" y="4608000"/>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6894000" y="2305226"/>
            <a:ext cx="225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spTree>
    <p:extLst>
      <p:ext uri="{BB962C8B-B14F-4D97-AF65-F5344CB8AC3E}">
        <p14:creationId xmlns:p14="http://schemas.microsoft.com/office/powerpoint/2010/main" val="146914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2088000" cy="4351338"/>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44000" y="1620000"/>
            <a:ext cx="5688000" cy="4351338"/>
          </a:xfrm>
        </p:spPr>
        <p:txBody>
          <a:bodyPr>
            <a:noAutofit/>
          </a:bodyPr>
          <a:lstStyle>
            <a:lvl1pPr marL="0" indent="0">
              <a:buFontTx/>
              <a:buNone/>
              <a:defRPr/>
            </a:lvl1pPr>
          </a:lstStyle>
          <a:p>
            <a:pPr lvl="0"/>
            <a:r>
              <a:rPr lang="en-US"/>
              <a:t>Edit Master text styles</a:t>
            </a:r>
          </a:p>
        </p:txBody>
      </p:sp>
      <p:sp>
        <p:nvSpPr>
          <p:cNvPr id="7" name="Slide Number Placeholder 6"/>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243484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a:xfrm>
            <a:off x="612000" y="6336000"/>
            <a:ext cx="252000" cy="252000"/>
          </a:xfrm>
          <a:prstGeom prst="rect">
            <a:avLst/>
          </a:prstGeom>
        </p:spPr>
        <p:txBody>
          <a:bodyPr/>
          <a:lstStyle/>
          <a:p>
            <a:fld id="{C1B3EF10-4E29-4F0C-9AB6-355B3A7B01AB}" type="slidenum">
              <a:rPr lang="en-GB" smtClean="0"/>
              <a:pPr/>
              <a:t>‹#›</a:t>
            </a:fld>
            <a:endParaRPr lang="en-GB"/>
          </a:p>
        </p:txBody>
      </p:sp>
      <p:sp>
        <p:nvSpPr>
          <p:cNvPr id="4"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Edit Master text styles</a:t>
            </a:r>
          </a:p>
          <a:p>
            <a:pPr lvl="1"/>
            <a:r>
              <a:rPr lang="en-US"/>
              <a:t>Second level</a:t>
            </a:r>
          </a:p>
        </p:txBody>
      </p:sp>
      <p:sp>
        <p:nvSpPr>
          <p:cNvPr id="5" name="Content Placeholder 3"/>
          <p:cNvSpPr>
            <a:spLocks noGrp="1"/>
          </p:cNvSpPr>
          <p:nvPr>
            <p:ph sz="half" idx="2"/>
          </p:nvPr>
        </p:nvSpPr>
        <p:spPr>
          <a:xfrm>
            <a:off x="612000" y="2835961"/>
            <a:ext cx="1080000" cy="1080000"/>
          </a:xfrm>
          <a:solidFill>
            <a:schemeClr val="bg1">
              <a:lumMod val="95000"/>
            </a:schemeClr>
          </a:solidFill>
        </p:spPr>
        <p:txBody>
          <a:bodyPr>
            <a:noAutofit/>
          </a:bodyPr>
          <a:lstStyle>
            <a:lvl1pPr marL="0" indent="0">
              <a:buFontTx/>
              <a:buNone/>
              <a:defRPr sz="1400"/>
            </a:lvl1pPr>
          </a:lstStyle>
          <a:p>
            <a:pPr lvl="0"/>
            <a:r>
              <a:rPr lang="en-US"/>
              <a:t>Edit Master text styles</a:t>
            </a:r>
          </a:p>
        </p:txBody>
      </p:sp>
      <p:sp>
        <p:nvSpPr>
          <p:cNvPr id="8" name="Content Placeholder 3"/>
          <p:cNvSpPr>
            <a:spLocks noGrp="1"/>
          </p:cNvSpPr>
          <p:nvPr>
            <p:ph sz="half" idx="11"/>
          </p:nvPr>
        </p:nvSpPr>
        <p:spPr>
          <a:xfrm>
            <a:off x="3320324" y="2835961"/>
            <a:ext cx="1080000" cy="1080000"/>
          </a:xfrm>
          <a:solidFill>
            <a:schemeClr val="bg1">
              <a:lumMod val="95000"/>
            </a:schemeClr>
          </a:solidFill>
        </p:spPr>
        <p:txBody>
          <a:bodyPr>
            <a:noAutofit/>
          </a:bodyPr>
          <a:lstStyle>
            <a:lvl1pPr marL="0" indent="0">
              <a:buFontTx/>
              <a:buNone/>
              <a:defRPr sz="1400"/>
            </a:lvl1pPr>
          </a:lstStyle>
          <a:p>
            <a:pPr lvl="0"/>
            <a:r>
              <a:rPr lang="en-US"/>
              <a:t>Edit Master text styles</a:t>
            </a:r>
          </a:p>
        </p:txBody>
      </p:sp>
      <p:sp>
        <p:nvSpPr>
          <p:cNvPr id="9" name="Content Placeholder 3"/>
          <p:cNvSpPr>
            <a:spLocks noGrp="1"/>
          </p:cNvSpPr>
          <p:nvPr>
            <p:ph sz="half" idx="12"/>
          </p:nvPr>
        </p:nvSpPr>
        <p:spPr>
          <a:xfrm>
            <a:off x="6012000" y="2835961"/>
            <a:ext cx="1080000" cy="1080000"/>
          </a:xfrm>
          <a:solidFill>
            <a:schemeClr val="bg1">
              <a:lumMod val="95000"/>
            </a:schemeClr>
          </a:solidFill>
        </p:spPr>
        <p:txBody>
          <a:bodyPr>
            <a:noAutofit/>
          </a:bodyPr>
          <a:lstStyle>
            <a:lvl1pPr marL="0" indent="0">
              <a:buFontTx/>
              <a:buNone/>
              <a:defRPr sz="1400"/>
            </a:lvl1pPr>
          </a:lstStyle>
          <a:p>
            <a:pPr lvl="0"/>
            <a:r>
              <a:rPr lang="en-US"/>
              <a:t>Edit Master text styles</a:t>
            </a:r>
          </a:p>
        </p:txBody>
      </p:sp>
      <p:sp>
        <p:nvSpPr>
          <p:cNvPr id="11" name="Text Placeholder 10"/>
          <p:cNvSpPr>
            <a:spLocks noGrp="1"/>
          </p:cNvSpPr>
          <p:nvPr>
            <p:ph type="body" sz="quarter" idx="13"/>
          </p:nvPr>
        </p:nvSpPr>
        <p:spPr>
          <a:xfrm>
            <a:off x="612000"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3320324"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6012000"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1785039"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17" name="Text Placeholder 15"/>
          <p:cNvSpPr>
            <a:spLocks noGrp="1"/>
          </p:cNvSpPr>
          <p:nvPr>
            <p:ph type="body" sz="quarter" idx="17"/>
          </p:nvPr>
        </p:nvSpPr>
        <p:spPr>
          <a:xfrm>
            <a:off x="4476714"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18" name="Text Placeholder 15"/>
          <p:cNvSpPr>
            <a:spLocks noGrp="1"/>
          </p:cNvSpPr>
          <p:nvPr>
            <p:ph type="body" sz="quarter" idx="18"/>
          </p:nvPr>
        </p:nvSpPr>
        <p:spPr>
          <a:xfrm>
            <a:off x="7168390"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Tree>
    <p:extLst>
      <p:ext uri="{BB962C8B-B14F-4D97-AF65-F5344CB8AC3E}">
        <p14:creationId xmlns:p14="http://schemas.microsoft.com/office/powerpoint/2010/main" val="3120229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a:xfrm>
            <a:off x="612000" y="6336000"/>
            <a:ext cx="252000" cy="252000"/>
          </a:xfrm>
          <a:prstGeom prst="rect">
            <a:avLst/>
          </a:prstGeom>
        </p:spPr>
        <p:txBody>
          <a:bodyPr/>
          <a:lstStyle/>
          <a:p>
            <a:fld id="{C1B3EF10-4E29-4F0C-9AB6-355B3A7B01AB}" type="slidenum">
              <a:rPr lang="en-GB" smtClean="0"/>
              <a:pPr/>
              <a:t>‹#›</a:t>
            </a:fld>
            <a:endParaRPr lang="en-GB"/>
          </a:p>
        </p:txBody>
      </p:sp>
      <p:sp>
        <p:nvSpPr>
          <p:cNvPr id="4" name="Content Placeholder 2"/>
          <p:cNvSpPr>
            <a:spLocks noGrp="1"/>
          </p:cNvSpPr>
          <p:nvPr>
            <p:ph sz="half" idx="1"/>
          </p:nvPr>
        </p:nvSpPr>
        <p:spPr>
          <a:xfrm>
            <a:off x="612000" y="1620000"/>
            <a:ext cx="7920000" cy="540104"/>
          </a:xfrm>
        </p:spPr>
        <p:txBody>
          <a:bodyPr>
            <a:noAutofit/>
          </a:bodyPr>
          <a:lstStyle>
            <a:lvl1pPr>
              <a:defRPr sz="1400"/>
            </a:lvl1pPr>
            <a:lvl2pPr>
              <a:defRPr sz="1600"/>
            </a:lvl2pPr>
          </a:lstStyle>
          <a:p>
            <a:pPr lvl="0"/>
            <a:r>
              <a:rPr lang="en-US"/>
              <a:t>Edit Master text styles</a:t>
            </a:r>
          </a:p>
        </p:txBody>
      </p:sp>
      <p:sp>
        <p:nvSpPr>
          <p:cNvPr id="5" name="Content Placeholder 3"/>
          <p:cNvSpPr>
            <a:spLocks noGrp="1"/>
          </p:cNvSpPr>
          <p:nvPr>
            <p:ph sz="half" idx="2"/>
          </p:nvPr>
        </p:nvSpPr>
        <p:spPr>
          <a:xfrm>
            <a:off x="612000" y="2231791"/>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8" name="Content Placeholder 3"/>
          <p:cNvSpPr>
            <a:spLocks noGrp="1"/>
          </p:cNvSpPr>
          <p:nvPr>
            <p:ph sz="half" idx="11"/>
          </p:nvPr>
        </p:nvSpPr>
        <p:spPr>
          <a:xfrm>
            <a:off x="3305588" y="2231791"/>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9" name="Content Placeholder 3"/>
          <p:cNvSpPr>
            <a:spLocks noGrp="1"/>
          </p:cNvSpPr>
          <p:nvPr>
            <p:ph sz="half" idx="12"/>
          </p:nvPr>
        </p:nvSpPr>
        <p:spPr>
          <a:xfrm>
            <a:off x="5997600" y="2231791"/>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11" name="Text Placeholder 10"/>
          <p:cNvSpPr>
            <a:spLocks noGrp="1"/>
          </p:cNvSpPr>
          <p:nvPr>
            <p:ph type="body" sz="quarter" idx="13"/>
          </p:nvPr>
        </p:nvSpPr>
        <p:spPr>
          <a:xfrm>
            <a:off x="1591969" y="2231791"/>
            <a:ext cx="1636649" cy="1808092"/>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16" name="Text Placeholder 15"/>
          <p:cNvSpPr>
            <a:spLocks noGrp="1"/>
          </p:cNvSpPr>
          <p:nvPr>
            <p:ph type="body" sz="quarter" idx="16"/>
          </p:nvPr>
        </p:nvSpPr>
        <p:spPr>
          <a:xfrm>
            <a:off x="612000" y="3206359"/>
            <a:ext cx="88335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21" name="Content Placeholder 3"/>
          <p:cNvSpPr>
            <a:spLocks noGrp="1"/>
          </p:cNvSpPr>
          <p:nvPr>
            <p:ph sz="half" idx="19"/>
          </p:nvPr>
        </p:nvSpPr>
        <p:spPr>
          <a:xfrm>
            <a:off x="612000" y="4166608"/>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22" name="Content Placeholder 3"/>
          <p:cNvSpPr>
            <a:spLocks noGrp="1"/>
          </p:cNvSpPr>
          <p:nvPr>
            <p:ph sz="half" idx="20"/>
          </p:nvPr>
        </p:nvSpPr>
        <p:spPr>
          <a:xfrm>
            <a:off x="3305588" y="4166608"/>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23" name="Content Placeholder 3"/>
          <p:cNvSpPr>
            <a:spLocks noGrp="1"/>
          </p:cNvSpPr>
          <p:nvPr>
            <p:ph sz="half" idx="21"/>
          </p:nvPr>
        </p:nvSpPr>
        <p:spPr>
          <a:xfrm>
            <a:off x="5997600" y="4166608"/>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24" name="Text Placeholder 10"/>
          <p:cNvSpPr>
            <a:spLocks noGrp="1"/>
          </p:cNvSpPr>
          <p:nvPr>
            <p:ph type="body" sz="quarter" idx="22"/>
          </p:nvPr>
        </p:nvSpPr>
        <p:spPr>
          <a:xfrm>
            <a:off x="1591969" y="4166608"/>
            <a:ext cx="1636649" cy="1843251"/>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27" name="Text Placeholder 15"/>
          <p:cNvSpPr>
            <a:spLocks noGrp="1"/>
          </p:cNvSpPr>
          <p:nvPr>
            <p:ph type="body" sz="quarter" idx="23"/>
          </p:nvPr>
        </p:nvSpPr>
        <p:spPr>
          <a:xfrm>
            <a:off x="612000" y="5141177"/>
            <a:ext cx="88335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28" name="Text Placeholder 10"/>
          <p:cNvSpPr>
            <a:spLocks noGrp="1"/>
          </p:cNvSpPr>
          <p:nvPr>
            <p:ph type="body" sz="quarter" idx="24"/>
          </p:nvPr>
        </p:nvSpPr>
        <p:spPr>
          <a:xfrm>
            <a:off x="4284000" y="4166608"/>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29" name="Text Placeholder 15"/>
          <p:cNvSpPr>
            <a:spLocks noGrp="1"/>
          </p:cNvSpPr>
          <p:nvPr>
            <p:ph type="body" sz="quarter" idx="25"/>
          </p:nvPr>
        </p:nvSpPr>
        <p:spPr>
          <a:xfrm>
            <a:off x="3305588" y="5141177"/>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30" name="Text Placeholder 10"/>
          <p:cNvSpPr>
            <a:spLocks noGrp="1"/>
          </p:cNvSpPr>
          <p:nvPr>
            <p:ph type="body" sz="quarter" idx="26"/>
          </p:nvPr>
        </p:nvSpPr>
        <p:spPr>
          <a:xfrm>
            <a:off x="6976800" y="4166608"/>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31" name="Text Placeholder 15"/>
          <p:cNvSpPr>
            <a:spLocks noGrp="1"/>
          </p:cNvSpPr>
          <p:nvPr>
            <p:ph type="body" sz="quarter" idx="27"/>
          </p:nvPr>
        </p:nvSpPr>
        <p:spPr>
          <a:xfrm>
            <a:off x="5997600" y="5141177"/>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32" name="Text Placeholder 10"/>
          <p:cNvSpPr>
            <a:spLocks noGrp="1"/>
          </p:cNvSpPr>
          <p:nvPr>
            <p:ph type="body" sz="quarter" idx="28"/>
          </p:nvPr>
        </p:nvSpPr>
        <p:spPr>
          <a:xfrm>
            <a:off x="4284000" y="2231791"/>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33" name="Text Placeholder 15"/>
          <p:cNvSpPr>
            <a:spLocks noGrp="1"/>
          </p:cNvSpPr>
          <p:nvPr>
            <p:ph type="body" sz="quarter" idx="29"/>
          </p:nvPr>
        </p:nvSpPr>
        <p:spPr>
          <a:xfrm>
            <a:off x="3305588" y="3206360"/>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34" name="Text Placeholder 10"/>
          <p:cNvSpPr>
            <a:spLocks noGrp="1"/>
          </p:cNvSpPr>
          <p:nvPr>
            <p:ph type="body" sz="quarter" idx="30"/>
          </p:nvPr>
        </p:nvSpPr>
        <p:spPr>
          <a:xfrm>
            <a:off x="6976800" y="2231791"/>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35" name="Text Placeholder 15"/>
          <p:cNvSpPr>
            <a:spLocks noGrp="1"/>
          </p:cNvSpPr>
          <p:nvPr>
            <p:ph type="body" sz="quarter" idx="31"/>
          </p:nvPr>
        </p:nvSpPr>
        <p:spPr>
          <a:xfrm>
            <a:off x="5997600" y="3206360"/>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Tree>
    <p:extLst>
      <p:ext uri="{BB962C8B-B14F-4D97-AF65-F5344CB8AC3E}">
        <p14:creationId xmlns:p14="http://schemas.microsoft.com/office/powerpoint/2010/main" val="1418192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7918450" cy="4352400"/>
          </a:xfrm>
        </p:spPr>
        <p:txBody>
          <a:bodyPr>
            <a:noAutofit/>
          </a:bodyPr>
          <a:lstStyle>
            <a:lvl1pPr marL="0" indent="0">
              <a:spcAft>
                <a:spcPts val="1200"/>
              </a:spcAft>
              <a:buFontTx/>
              <a:buNone/>
              <a:defRPr/>
            </a:lvl1pPr>
          </a:lstStyle>
          <a:p>
            <a:pPr lvl="0"/>
            <a:r>
              <a:rPr lang="en-US"/>
              <a:t>Edit Master text styles</a:t>
            </a:r>
          </a:p>
        </p:txBody>
      </p:sp>
    </p:spTree>
    <p:extLst>
      <p:ext uri="{BB962C8B-B14F-4D97-AF65-F5344CB8AC3E}">
        <p14:creationId xmlns:p14="http://schemas.microsoft.com/office/powerpoint/2010/main" val="302843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791845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46537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464322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4806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4643225" y="1620000"/>
            <a:ext cx="3888000" cy="4351338"/>
          </a:xfrm>
        </p:spPr>
        <p:txBody>
          <a:bodyPr>
            <a:noAutofit/>
          </a:bodyPr>
          <a:lstStyle>
            <a:lvl1pPr marL="0" indent="0">
              <a:spcAft>
                <a:spcPts val="1200"/>
              </a:spcAft>
              <a:buFontTx/>
              <a:buNone/>
              <a:defRPr/>
            </a:lvl1pPr>
          </a:lstStyle>
          <a:p>
            <a:pPr lvl="0"/>
            <a:r>
              <a:rPr lang="en-US"/>
              <a:t>Edit Master text styles</a:t>
            </a:r>
          </a:p>
        </p:txBody>
      </p:sp>
    </p:spTree>
    <p:extLst>
      <p:ext uri="{BB962C8B-B14F-4D97-AF65-F5344CB8AC3E}">
        <p14:creationId xmlns:p14="http://schemas.microsoft.com/office/powerpoint/2010/main" val="342759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791845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2000" y="3855600"/>
            <a:ext cx="7919225" cy="2124000"/>
          </a:xfrm>
        </p:spPr>
        <p:txBody>
          <a:bodyPr>
            <a:noAutofit/>
          </a:bodyPr>
          <a:lstStyle>
            <a:lvl1pPr marL="0" indent="0">
              <a:spcAft>
                <a:spcPts val="1200"/>
              </a:spcAft>
              <a:buFontTx/>
              <a:buNone/>
              <a:defRPr/>
            </a:lvl1pPr>
          </a:lstStyle>
          <a:p>
            <a:pPr lvl="0"/>
            <a:r>
              <a:rPr lang="en-US"/>
              <a:t>Edit Master text styles</a:t>
            </a:r>
          </a:p>
        </p:txBody>
      </p:sp>
    </p:spTree>
    <p:extLst>
      <p:ext uri="{BB962C8B-B14F-4D97-AF65-F5344CB8AC3E}">
        <p14:creationId xmlns:p14="http://schemas.microsoft.com/office/powerpoint/2010/main" val="1396818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8"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Edit Master text styles</a:t>
            </a:r>
          </a:p>
          <a:p>
            <a:pPr lvl="1"/>
            <a:r>
              <a:rPr lang="en-US"/>
              <a:t>Second level</a:t>
            </a:r>
          </a:p>
        </p:txBody>
      </p:sp>
      <p:sp>
        <p:nvSpPr>
          <p:cNvPr id="10" name="Content Placeholder 3"/>
          <p:cNvSpPr>
            <a:spLocks noGrp="1"/>
          </p:cNvSpPr>
          <p:nvPr>
            <p:ph sz="half" idx="2"/>
          </p:nvPr>
        </p:nvSpPr>
        <p:spPr>
          <a:xfrm>
            <a:off x="612000" y="2835961"/>
            <a:ext cx="7920000" cy="3168000"/>
          </a:xfrm>
        </p:spPr>
        <p:txBody>
          <a:bodyPr>
            <a:noAutofit/>
          </a:bodyPr>
          <a:lstStyle>
            <a:lvl1pPr marL="0" indent="0">
              <a:buFontTx/>
              <a:buNone/>
              <a:defRPr/>
            </a:lvl1pPr>
          </a:lstStyle>
          <a:p>
            <a:pPr lvl="0"/>
            <a:r>
              <a:rPr lang="en-US"/>
              <a:t>Edit Master text styles</a:t>
            </a:r>
          </a:p>
        </p:txBody>
      </p:sp>
    </p:spTree>
    <p:extLst>
      <p:ext uri="{BB962C8B-B14F-4D97-AF65-F5344CB8AC3E}">
        <p14:creationId xmlns:p14="http://schemas.microsoft.com/office/powerpoint/2010/main" val="3002680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8" name="Content Placeholder 2"/>
          <p:cNvSpPr>
            <a:spLocks noGrp="1"/>
          </p:cNvSpPr>
          <p:nvPr>
            <p:ph sz="half" idx="1"/>
          </p:nvPr>
        </p:nvSpPr>
        <p:spPr>
          <a:xfrm>
            <a:off x="612000" y="1620000"/>
            <a:ext cx="2088000" cy="4351338"/>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2844000" y="1620000"/>
            <a:ext cx="5688000" cy="4351338"/>
          </a:xfrm>
        </p:spPr>
        <p:txBody>
          <a:bodyPr>
            <a:noAutofit/>
          </a:bodyPr>
          <a:lstStyle>
            <a:lvl1pPr marL="0" indent="0">
              <a:buFontTx/>
              <a:buNone/>
              <a:defRPr/>
            </a:lvl1pPr>
          </a:lstStyle>
          <a:p>
            <a:pPr lvl="0"/>
            <a:r>
              <a:rPr lang="en-US"/>
              <a:t>Edit Master text styles</a:t>
            </a:r>
          </a:p>
        </p:txBody>
      </p:sp>
    </p:spTree>
    <p:extLst>
      <p:ext uri="{BB962C8B-B14F-4D97-AF65-F5344CB8AC3E}">
        <p14:creationId xmlns:p14="http://schemas.microsoft.com/office/powerpoint/2010/main" val="137790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sp>
        <p:nvSpPr>
          <p:cNvPr id="15" name="Rectangle 14"/>
          <p:cNvSpPr/>
          <p:nvPr userDrawn="1"/>
        </p:nvSpPr>
        <p:spPr>
          <a:xfrm>
            <a:off x="6894000" y="4608000"/>
            <a:ext cx="225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6894000" y="2305226"/>
            <a:ext cx="225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9402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12775" y="450850"/>
            <a:ext cx="792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3" name="Slide Number Placeholder 2"/>
          <p:cNvSpPr>
            <a:spLocks noGrp="1"/>
          </p:cNvSpPr>
          <p:nvPr>
            <p:ph type="sldNum" sz="quarter" idx="10"/>
          </p:nvPr>
        </p:nvSpPr>
        <p:spPr>
          <a:xfrm>
            <a:off x="612000" y="6336000"/>
            <a:ext cx="252000" cy="252000"/>
          </a:xfrm>
          <a:prstGeom prst="rect">
            <a:avLst/>
          </a:prstGeom>
        </p:spPr>
        <p:txBody>
          <a:bodyPr/>
          <a:lstStyle/>
          <a:p>
            <a:fld id="{C1B3EF10-4E29-4F0C-9AB6-355B3A7B01AB}" type="slidenum">
              <a:rPr lang="en-GB" smtClean="0"/>
              <a:pPr/>
              <a:t>‹#›</a:t>
            </a:fld>
            <a:endParaRPr lang="en-GB"/>
          </a:p>
        </p:txBody>
      </p:sp>
    </p:spTree>
    <p:extLst>
      <p:ext uri="{BB962C8B-B14F-4D97-AF65-F5344CB8AC3E}">
        <p14:creationId xmlns:p14="http://schemas.microsoft.com/office/powerpoint/2010/main" val="469806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4590000" y="4610452"/>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909130" y="4610452"/>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6909130" y="2305226"/>
            <a:ext cx="225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2329565" y="0"/>
            <a:ext cx="225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2074673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4590000" y="4610452"/>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909130" y="4610452"/>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2305226"/>
            <a:ext cx="9144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12000" y="2890226"/>
            <a:ext cx="792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2329565" y="0"/>
            <a:ext cx="225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0" y="4611757"/>
            <a:ext cx="4520870"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659130" y="0"/>
            <a:ext cx="45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712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sp>
        <p:nvSpPr>
          <p:cNvPr id="6" name="Content Placeholder 5"/>
          <p:cNvSpPr>
            <a:spLocks noGrp="1"/>
          </p:cNvSpPr>
          <p:nvPr>
            <p:ph sz="quarter" idx="13" hasCustomPrompt="1"/>
          </p:nvPr>
        </p:nvSpPr>
        <p:spPr>
          <a:xfrm>
            <a:off x="6894000" y="2305049"/>
            <a:ext cx="225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6894000" y="4608513"/>
            <a:ext cx="225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276670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4" name="Text Placeholder 3"/>
          <p:cNvSpPr>
            <a:spLocks noGrp="1"/>
          </p:cNvSpPr>
          <p:nvPr>
            <p:ph type="body" sz="quarter" idx="18"/>
          </p:nvPr>
        </p:nvSpPr>
        <p:spPr>
          <a:xfrm>
            <a:off x="612775" y="3600000"/>
            <a:ext cx="1728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19" name="Text Placeholder 3"/>
          <p:cNvSpPr>
            <a:spLocks noGrp="1"/>
          </p:cNvSpPr>
          <p:nvPr>
            <p:ph type="body" sz="quarter" idx="19"/>
          </p:nvPr>
        </p:nvSpPr>
        <p:spPr>
          <a:xfrm>
            <a:off x="2674800" y="3600000"/>
            <a:ext cx="1728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20" name="Text Placeholder 3"/>
          <p:cNvSpPr>
            <a:spLocks noGrp="1"/>
          </p:cNvSpPr>
          <p:nvPr>
            <p:ph type="body" sz="quarter" idx="20"/>
          </p:nvPr>
        </p:nvSpPr>
        <p:spPr>
          <a:xfrm>
            <a:off x="4741200" y="3600000"/>
            <a:ext cx="1728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21" name="Text Placeholder 3"/>
          <p:cNvSpPr>
            <a:spLocks noGrp="1"/>
          </p:cNvSpPr>
          <p:nvPr>
            <p:ph type="body" sz="quarter" idx="21"/>
          </p:nvPr>
        </p:nvSpPr>
        <p:spPr>
          <a:xfrm>
            <a:off x="6803225" y="3600000"/>
            <a:ext cx="1728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9" name="Content Placeholder 8"/>
          <p:cNvSpPr>
            <a:spLocks noGrp="1"/>
          </p:cNvSpPr>
          <p:nvPr>
            <p:ph sz="quarter" idx="22" hasCustomPrompt="1"/>
          </p:nvPr>
        </p:nvSpPr>
        <p:spPr>
          <a:xfrm>
            <a:off x="6120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26748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47412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6804000" y="1836000"/>
            <a:ext cx="1728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249535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Edit Master text styles</a:t>
            </a:r>
          </a:p>
        </p:txBody>
      </p:sp>
      <p:sp>
        <p:nvSpPr>
          <p:cNvPr id="6"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92667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316415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38862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20000"/>
            <a:ext cx="38862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313043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792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000" y="3856380"/>
            <a:ext cx="7920000" cy="2124000"/>
          </a:xfrm>
        </p:spPr>
        <p:txBody>
          <a:bodyPr>
            <a:noAutofit/>
          </a:bodyPr>
          <a:lstStyle>
            <a:lvl1pPr marL="0" indent="0">
              <a:buFontTx/>
              <a:buNone/>
              <a:defRPr/>
            </a:lvl1pPr>
          </a:lstStyle>
          <a:p>
            <a:pPr lvl="0"/>
            <a:r>
              <a:rPr lang="en-US"/>
              <a:t>Edit Master text styles</a:t>
            </a:r>
          </a:p>
        </p:txBody>
      </p:sp>
      <p:sp>
        <p:nvSpPr>
          <p:cNvPr id="7" name="Slide Number Placeholder 6"/>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199820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2000" y="2835961"/>
            <a:ext cx="7920000" cy="3168000"/>
          </a:xfrm>
        </p:spPr>
        <p:txBody>
          <a:bodyPr>
            <a:noAutofit/>
          </a:bodyPr>
          <a:lstStyle>
            <a:lvl1pPr marL="0" indent="0">
              <a:buFontTx/>
              <a:buNone/>
              <a:defRPr/>
            </a:lvl1pPr>
          </a:lstStyle>
          <a:p>
            <a:pPr lvl="0"/>
            <a:r>
              <a:rPr lang="en-US"/>
              <a:t>Edit Master text styles</a:t>
            </a:r>
          </a:p>
        </p:txBody>
      </p:sp>
      <p:sp>
        <p:nvSpPr>
          <p:cNvPr id="7" name="Slide Number Placeholder 6"/>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a:p>
        </p:txBody>
      </p:sp>
    </p:spTree>
    <p:extLst>
      <p:ext uri="{BB962C8B-B14F-4D97-AF65-F5344CB8AC3E}">
        <p14:creationId xmlns:p14="http://schemas.microsoft.com/office/powerpoint/2010/main" val="189200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460800"/>
            <a:ext cx="792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12000" y="1620000"/>
            <a:ext cx="792000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612000" y="1382400"/>
            <a:ext cx="792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992000" y="594000"/>
            <a:ext cx="540000" cy="299949"/>
          </a:xfrm>
          <a:prstGeom prst="rect">
            <a:avLst/>
          </a:prstGeom>
        </p:spPr>
      </p:pic>
    </p:spTree>
    <p:extLst>
      <p:ext uri="{BB962C8B-B14F-4D97-AF65-F5344CB8AC3E}">
        <p14:creationId xmlns:p14="http://schemas.microsoft.com/office/powerpoint/2010/main" val="158855818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94" r:id="rId4"/>
    <p:sldLayoutId id="2147483674" r:id="rId5"/>
    <p:sldLayoutId id="2147483676" r:id="rId6"/>
    <p:sldLayoutId id="2147483664" r:id="rId7"/>
    <p:sldLayoutId id="2147483677" r:id="rId8"/>
    <p:sldLayoutId id="2147483678" r:id="rId9"/>
    <p:sldLayoutId id="2147483679" r:id="rId10"/>
    <p:sldLayoutId id="2147483689" r:id="rId11"/>
    <p:sldLayoutId id="2147483690" r:id="rId12"/>
    <p:sldLayoutId id="2147483680" r:id="rId13"/>
    <p:sldLayoutId id="2147483681" r:id="rId14"/>
    <p:sldLayoutId id="2147483682" r:id="rId15"/>
    <p:sldLayoutId id="2147483683" r:id="rId16"/>
    <p:sldLayoutId id="2147483684" r:id="rId17"/>
    <p:sldLayoutId id="2147483685" r:id="rId18"/>
    <p:sldLayoutId id="2147483686" r:id="rId19"/>
    <p:sldLayoutId id="2147483688" r:id="rId20"/>
    <p:sldLayoutId id="2147483687" r:id="rId21"/>
    <p:sldLayoutId id="2147483691"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rssb.co.uk/"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Trains unable to make normal progress</a:t>
            </a:r>
          </a:p>
        </p:txBody>
      </p:sp>
    </p:spTree>
    <p:extLst>
      <p:ext uri="{BB962C8B-B14F-4D97-AF65-F5344CB8AC3E}">
        <p14:creationId xmlns:p14="http://schemas.microsoft.com/office/powerpoint/2010/main" val="1102096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12" name="TextBox 11">
            <a:extLst>
              <a:ext uri="{FF2B5EF4-FFF2-40B4-BE49-F238E27FC236}">
                <a16:creationId xmlns:a16="http://schemas.microsoft.com/office/drawing/2014/main" id="{A8E4D5CA-5535-44D7-B187-BCD331E4E5C1}"/>
              </a:ext>
            </a:extLst>
          </p:cNvPr>
          <p:cNvSpPr txBox="1"/>
          <p:nvPr/>
        </p:nvSpPr>
        <p:spPr>
          <a:xfrm>
            <a:off x="612000" y="2290226"/>
            <a:ext cx="7417903" cy="4308872"/>
          </a:xfrm>
          <a:prstGeom prst="rect">
            <a:avLst/>
          </a:prstGeom>
          <a:noFill/>
        </p:spPr>
        <p:txBody>
          <a:bodyPr wrap="square" rtlCol="0">
            <a:spAutoFit/>
          </a:bodyPr>
          <a:lstStyle/>
          <a:p>
            <a:pPr>
              <a:spcAft>
                <a:spcPts val="1200"/>
              </a:spcAft>
            </a:pPr>
            <a:r>
              <a:rPr lang="en-GB" sz="2800" dirty="0"/>
              <a:t>Go to the RSSB website at </a:t>
            </a:r>
            <a:r>
              <a:rPr lang="en-GB" sz="2800" dirty="0">
                <a:hlinkClick r:id="rId2"/>
              </a:rPr>
              <a:t>www.rssb.co.uk</a:t>
            </a:r>
            <a:r>
              <a:rPr lang="en-GB" sz="2800" dirty="0"/>
              <a:t> for</a:t>
            </a:r>
          </a:p>
          <a:p>
            <a:pPr marL="457200" indent="-457200">
              <a:spcAft>
                <a:spcPts val="1200"/>
              </a:spcAft>
              <a:buFont typeface="Arial" panose="020B0604020202020204" pitchFamily="34" charset="0"/>
              <a:buChar char="•"/>
            </a:pPr>
            <a:r>
              <a:rPr lang="en-GB" sz="2800" dirty="0"/>
              <a:t>The updated Rule Book module (issue 14.1)</a:t>
            </a:r>
          </a:p>
          <a:p>
            <a:pPr marL="457200" indent="-457200">
              <a:spcAft>
                <a:spcPts val="1200"/>
              </a:spcAft>
              <a:buFont typeface="Arial" panose="020B0604020202020204" pitchFamily="34" charset="0"/>
              <a:buChar char="•"/>
            </a:pPr>
            <a:r>
              <a:rPr lang="en-GB" sz="2800" dirty="0"/>
              <a:t>Briefing Leaflet issue 33.1</a:t>
            </a:r>
          </a:p>
          <a:p>
            <a:pPr marL="457200" indent="-457200">
              <a:spcAft>
                <a:spcPts val="1200"/>
              </a:spcAft>
              <a:buFont typeface="Arial" panose="020B0604020202020204" pitchFamily="34" charset="0"/>
              <a:buChar char="•"/>
            </a:pPr>
            <a:r>
              <a:rPr lang="en-GB" sz="2800" dirty="0"/>
              <a:t>This amendment has been published in the Rule Book App</a:t>
            </a:r>
          </a:p>
          <a:p>
            <a:pPr marL="457200" indent="-457200">
              <a:spcAft>
                <a:spcPts val="1200"/>
              </a:spcAft>
              <a:buFont typeface="Arial" panose="020B0604020202020204" pitchFamily="34" charset="0"/>
              <a:buChar char="•"/>
            </a:pPr>
            <a:r>
              <a:rPr lang="en-GB" sz="2800" dirty="0"/>
              <a:t>It also appears in the September PON</a:t>
            </a:r>
          </a:p>
          <a:p>
            <a:pPr marL="457200" indent="-457200">
              <a:spcAft>
                <a:spcPts val="1200"/>
              </a:spcAft>
              <a:buFont typeface="Arial" panose="020B0604020202020204" pitchFamily="34" charset="0"/>
              <a:buChar char="•"/>
            </a:pPr>
            <a:r>
              <a:rPr lang="en-GB" sz="2800" dirty="0"/>
              <a:t>It is included in issue 15 of Module TW1 from December. </a:t>
            </a:r>
          </a:p>
        </p:txBody>
      </p:sp>
    </p:spTree>
    <p:extLst>
      <p:ext uri="{BB962C8B-B14F-4D97-AF65-F5344CB8AC3E}">
        <p14:creationId xmlns:p14="http://schemas.microsoft.com/office/powerpoint/2010/main" val="345297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these</a:t>
            </a:r>
          </a:p>
        </p:txBody>
      </p:sp>
      <p:sp>
        <p:nvSpPr>
          <p:cNvPr id="3" name="Content Placeholder 2"/>
          <p:cNvSpPr>
            <a:spLocks noGrp="1"/>
          </p:cNvSpPr>
          <p:nvPr>
            <p:ph idx="1"/>
          </p:nvPr>
        </p:nvSpPr>
        <p:spPr/>
        <p:txBody>
          <a:bodyPr/>
          <a:lstStyle/>
          <a:p>
            <a:r>
              <a:rPr lang="en-GB" dirty="0"/>
              <a:t>Use this style of slide when your content is just plain text.</a:t>
            </a:r>
          </a:p>
          <a:p>
            <a:r>
              <a:rPr lang="en-GB" dirty="0"/>
              <a:t>Changing the text in the footer:</a:t>
            </a:r>
          </a:p>
          <a:p>
            <a:r>
              <a:rPr lang="en-GB" dirty="0"/>
              <a:t>In the Ribbon, select View &gt; Slide Master.</a:t>
            </a:r>
          </a:p>
          <a:p>
            <a:r>
              <a:rPr lang="en-GB" dirty="0"/>
              <a:t>In the Slide Master tab scroll up to the Number 1 master slide.</a:t>
            </a:r>
          </a:p>
          <a:p>
            <a:r>
              <a:rPr lang="en-GB" dirty="0"/>
              <a:t>You can change the footer text in here.</a:t>
            </a:r>
          </a:p>
          <a:p>
            <a:r>
              <a:rPr lang="en-GB" dirty="0"/>
              <a:t>When you have finished change your Presentation View to Normal.</a:t>
            </a:r>
          </a:p>
        </p:txBody>
      </p:sp>
      <p:sp>
        <p:nvSpPr>
          <p:cNvPr id="5" name="Rectangle 4">
            <a:extLst>
              <a:ext uri="{FF2B5EF4-FFF2-40B4-BE49-F238E27FC236}">
                <a16:creationId xmlns:a16="http://schemas.microsoft.com/office/drawing/2014/main" id="{B82DC9AD-016D-4485-91E5-A2C57A9604F0}"/>
              </a:ext>
            </a:extLst>
          </p:cNvPr>
          <p:cNvSpPr/>
          <p:nvPr/>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2CC8255-7033-4753-862D-DDC5783C4EFF}"/>
              </a:ext>
            </a:extLst>
          </p:cNvPr>
          <p:cNvSpPr txBox="1"/>
          <p:nvPr/>
        </p:nvSpPr>
        <p:spPr>
          <a:xfrm>
            <a:off x="1516541" y="2363523"/>
            <a:ext cx="6327227" cy="3416320"/>
          </a:xfrm>
          <a:prstGeom prst="rect">
            <a:avLst/>
          </a:prstGeom>
          <a:noFill/>
        </p:spPr>
        <p:txBody>
          <a:bodyPr wrap="square" rtlCol="0">
            <a:spAutoFit/>
          </a:bodyPr>
          <a:lstStyle/>
          <a:p>
            <a:pPr algn="ctr"/>
            <a:r>
              <a:rPr lang="en-GB" sz="3600" dirty="0">
                <a:solidFill>
                  <a:schemeClr val="bg1">
                    <a:lumMod val="95000"/>
                  </a:schemeClr>
                </a:solidFill>
              </a:rPr>
              <a:t>Changes will be published in the September </a:t>
            </a:r>
            <a:r>
              <a:rPr lang="en-GB" sz="3600">
                <a:solidFill>
                  <a:schemeClr val="bg1">
                    <a:lumMod val="95000"/>
                  </a:schemeClr>
                </a:solidFill>
              </a:rPr>
              <a:t>Periodical Operating </a:t>
            </a:r>
            <a:r>
              <a:rPr lang="en-GB" sz="3600" dirty="0">
                <a:solidFill>
                  <a:schemeClr val="bg1">
                    <a:lumMod val="95000"/>
                  </a:schemeClr>
                </a:solidFill>
              </a:rPr>
              <a:t>Notice and will come into force on 5 September 2020</a:t>
            </a:r>
          </a:p>
          <a:p>
            <a:pPr algn="ctr"/>
            <a:endParaRPr lang="en-GB" sz="3600" dirty="0">
              <a:solidFill>
                <a:schemeClr val="bg1">
                  <a:lumMod val="95000"/>
                </a:schemeClr>
              </a:solidFill>
            </a:endParaRPr>
          </a:p>
          <a:p>
            <a:pPr algn="ctr"/>
            <a:endParaRPr lang="en-GB" sz="3600" dirty="0">
              <a:solidFill>
                <a:schemeClr val="bg1">
                  <a:lumMod val="95000"/>
                </a:schemeClr>
              </a:solidFill>
            </a:endParaRPr>
          </a:p>
        </p:txBody>
      </p:sp>
    </p:spTree>
    <p:extLst>
      <p:ext uri="{BB962C8B-B14F-4D97-AF65-F5344CB8AC3E}">
        <p14:creationId xmlns:p14="http://schemas.microsoft.com/office/powerpoint/2010/main" val="97499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D07A-A139-4CEE-BFD2-8D83504CB953}"/>
              </a:ext>
            </a:extLst>
          </p:cNvPr>
          <p:cNvSpPr>
            <a:spLocks noGrp="1"/>
          </p:cNvSpPr>
          <p:nvPr>
            <p:ph type="title"/>
          </p:nvPr>
        </p:nvSpPr>
        <p:spPr/>
        <p:txBody>
          <a:bodyPr/>
          <a:lstStyle/>
          <a:p>
            <a:r>
              <a:rPr lang="en-GB" dirty="0"/>
              <a:t>Trains unable to make normal progress - background</a:t>
            </a:r>
          </a:p>
        </p:txBody>
      </p:sp>
      <p:sp>
        <p:nvSpPr>
          <p:cNvPr id="3" name="Content Placeholder 2">
            <a:extLst>
              <a:ext uri="{FF2B5EF4-FFF2-40B4-BE49-F238E27FC236}">
                <a16:creationId xmlns:a16="http://schemas.microsoft.com/office/drawing/2014/main" id="{095C3EB8-3B53-4B95-A8CA-4ED2DF9477AB}"/>
              </a:ext>
            </a:extLst>
          </p:cNvPr>
          <p:cNvSpPr>
            <a:spLocks noGrp="1"/>
          </p:cNvSpPr>
          <p:nvPr>
            <p:ph idx="1"/>
          </p:nvPr>
        </p:nvSpPr>
        <p:spPr>
          <a:xfrm>
            <a:off x="612000" y="1620000"/>
            <a:ext cx="7920000" cy="4857000"/>
          </a:xfrm>
        </p:spPr>
        <p:txBody>
          <a:bodyPr/>
          <a:lstStyle/>
          <a:p>
            <a:r>
              <a:rPr lang="en-GB" dirty="0"/>
              <a:t>RAIB investigated an incident at Lewisham which led to a number of trains being delayed for long periods in severe winter weather conditions.</a:t>
            </a:r>
          </a:p>
          <a:p>
            <a:r>
              <a:rPr lang="en-GB" dirty="0"/>
              <a:t>Because of the general disruption, the fact that the first train involved was struggling to make progress due to conductor rail icing  was not fully appreciated.</a:t>
            </a:r>
          </a:p>
          <a:p>
            <a:r>
              <a:rPr lang="en-GB" dirty="0"/>
              <a:t>A following train was held not far short of a station platform, and in turn a junction was blocked and seven trains were delayed.</a:t>
            </a:r>
          </a:p>
          <a:p>
            <a:r>
              <a:rPr lang="en-GB" dirty="0"/>
              <a:t>Passengers self-evacuated from three trains, and the traction current had to be discharged, meaning that delays of over four hours occurred, with very unpleasant conditions for passengers.</a:t>
            </a:r>
          </a:p>
          <a:p>
            <a:r>
              <a:rPr lang="en-GB" dirty="0"/>
              <a:t>RAIB concluded that in the absence of timely advice, any opportunity to minimise the effects  through diverting the next train to an alternative platform or introducing emergency permissive working had been lost.</a:t>
            </a:r>
          </a:p>
          <a:p>
            <a:r>
              <a:rPr lang="en-GB" dirty="0"/>
              <a:t> </a:t>
            </a:r>
          </a:p>
        </p:txBody>
      </p:sp>
      <p:sp>
        <p:nvSpPr>
          <p:cNvPr id="4" name="Slide Number Placeholder 3">
            <a:extLst>
              <a:ext uri="{FF2B5EF4-FFF2-40B4-BE49-F238E27FC236}">
                <a16:creationId xmlns:a16="http://schemas.microsoft.com/office/drawing/2014/main" id="{BED022E2-508B-46FD-8BD8-62C2045A5454}"/>
              </a:ext>
            </a:extLst>
          </p:cNvPr>
          <p:cNvSpPr>
            <a:spLocks noGrp="1"/>
          </p:cNvSpPr>
          <p:nvPr>
            <p:ph type="sldNum" sz="quarter" idx="12"/>
          </p:nvPr>
        </p:nvSpPr>
        <p:spPr/>
        <p:txBody>
          <a:bodyPr/>
          <a:lstStyle/>
          <a:p>
            <a:fld id="{C1B3EF10-4E29-4F0C-9AB6-355B3A7B01AB}" type="slidenum">
              <a:rPr lang="en-GB" smtClean="0"/>
              <a:t>3</a:t>
            </a:fld>
            <a:endParaRPr lang="en-GB"/>
          </a:p>
        </p:txBody>
      </p:sp>
    </p:spTree>
    <p:extLst>
      <p:ext uri="{BB962C8B-B14F-4D97-AF65-F5344CB8AC3E}">
        <p14:creationId xmlns:p14="http://schemas.microsoft.com/office/powerpoint/2010/main" val="109504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E9E7-12F3-4E54-8FC8-3DFD87312A6A}"/>
              </a:ext>
            </a:extLst>
          </p:cNvPr>
          <p:cNvSpPr>
            <a:spLocks noGrp="1"/>
          </p:cNvSpPr>
          <p:nvPr>
            <p:ph type="title"/>
          </p:nvPr>
        </p:nvSpPr>
        <p:spPr/>
        <p:txBody>
          <a:bodyPr/>
          <a:lstStyle/>
          <a:p>
            <a:r>
              <a:rPr lang="en-GB" dirty="0"/>
              <a:t>RAIB recommendation</a:t>
            </a:r>
          </a:p>
        </p:txBody>
      </p:sp>
      <p:sp>
        <p:nvSpPr>
          <p:cNvPr id="3" name="Content Placeholder 2">
            <a:extLst>
              <a:ext uri="{FF2B5EF4-FFF2-40B4-BE49-F238E27FC236}">
                <a16:creationId xmlns:a16="http://schemas.microsoft.com/office/drawing/2014/main" id="{CD3C163A-EE2D-4008-8241-A29D45ACAD93}"/>
              </a:ext>
            </a:extLst>
          </p:cNvPr>
          <p:cNvSpPr>
            <a:spLocks noGrp="1"/>
          </p:cNvSpPr>
          <p:nvPr>
            <p:ph idx="1"/>
          </p:nvPr>
        </p:nvSpPr>
        <p:spPr/>
        <p:txBody>
          <a:bodyPr/>
          <a:lstStyle/>
          <a:p>
            <a:r>
              <a:rPr lang="en-GB" i="1" dirty="0"/>
              <a:t>The intent of this recommendation is to ensure that signallers and drivers respond in a timely manner to events that have the potential to result in a train being stranded or held at a signal for an extended period of time. </a:t>
            </a:r>
            <a:endParaRPr lang="en-GB" dirty="0"/>
          </a:p>
          <a:p>
            <a:r>
              <a:rPr lang="en-GB" dirty="0"/>
              <a:t>Network Rail (South East route) and </a:t>
            </a:r>
            <a:r>
              <a:rPr lang="en-GB" dirty="0" err="1"/>
              <a:t>Southeastern</a:t>
            </a:r>
            <a:r>
              <a:rPr lang="en-GB" dirty="0"/>
              <a:t> should work in conjunction with RSSB to provide suitable instructions and guidance to operations staff to help them determine when a train should be considered as stranded (as a result of it being unable to move, or make adequate progress), the timeframe within which this needs to be declared and the actions that then need to be taken. They should develop and publish suitable instructions, and where appropriate update the Rule Book (paragraphs 175a.ii and 176c). </a:t>
            </a:r>
          </a:p>
          <a:p>
            <a:r>
              <a:rPr lang="en-GB" dirty="0"/>
              <a:t>This recommendation may also be applicable to other train operating companies and Network Rail routes. </a:t>
            </a:r>
          </a:p>
        </p:txBody>
      </p:sp>
      <p:sp>
        <p:nvSpPr>
          <p:cNvPr id="4" name="Slide Number Placeholder 3">
            <a:extLst>
              <a:ext uri="{FF2B5EF4-FFF2-40B4-BE49-F238E27FC236}">
                <a16:creationId xmlns:a16="http://schemas.microsoft.com/office/drawing/2014/main" id="{B06C5F41-466C-409E-9667-1C43554A76DC}"/>
              </a:ext>
            </a:extLst>
          </p:cNvPr>
          <p:cNvSpPr>
            <a:spLocks noGrp="1"/>
          </p:cNvSpPr>
          <p:nvPr>
            <p:ph type="sldNum" sz="quarter" idx="12"/>
          </p:nvPr>
        </p:nvSpPr>
        <p:spPr/>
        <p:txBody>
          <a:bodyPr/>
          <a:lstStyle/>
          <a:p>
            <a:fld id="{C1B3EF10-4E29-4F0C-9AB6-355B3A7B01AB}" type="slidenum">
              <a:rPr lang="en-GB" smtClean="0"/>
              <a:t>4</a:t>
            </a:fld>
            <a:endParaRPr lang="en-GB"/>
          </a:p>
        </p:txBody>
      </p:sp>
    </p:spTree>
    <p:extLst>
      <p:ext uri="{BB962C8B-B14F-4D97-AF65-F5344CB8AC3E}">
        <p14:creationId xmlns:p14="http://schemas.microsoft.com/office/powerpoint/2010/main" val="382624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84DA5-18A2-4A7C-8978-E43EE71E8A59}"/>
              </a:ext>
            </a:extLst>
          </p:cNvPr>
          <p:cNvSpPr>
            <a:spLocks noGrp="1"/>
          </p:cNvSpPr>
          <p:nvPr>
            <p:ph type="title"/>
          </p:nvPr>
        </p:nvSpPr>
        <p:spPr/>
        <p:txBody>
          <a:bodyPr/>
          <a:lstStyle/>
          <a:p>
            <a:r>
              <a:rPr lang="en-GB" dirty="0"/>
              <a:t>Response to the recommendation</a:t>
            </a:r>
          </a:p>
        </p:txBody>
      </p:sp>
      <p:sp>
        <p:nvSpPr>
          <p:cNvPr id="3" name="Content Placeholder 2">
            <a:extLst>
              <a:ext uri="{FF2B5EF4-FFF2-40B4-BE49-F238E27FC236}">
                <a16:creationId xmlns:a16="http://schemas.microsoft.com/office/drawing/2014/main" id="{F41FF2B5-116B-4427-9CD5-EBBC78DE0F68}"/>
              </a:ext>
            </a:extLst>
          </p:cNvPr>
          <p:cNvSpPr>
            <a:spLocks noGrp="1"/>
          </p:cNvSpPr>
          <p:nvPr>
            <p:ph idx="1"/>
          </p:nvPr>
        </p:nvSpPr>
        <p:spPr/>
        <p:txBody>
          <a:bodyPr/>
          <a:lstStyle/>
          <a:p>
            <a:r>
              <a:rPr lang="en-GB" dirty="0"/>
              <a:t>Arrangements were made locally that the driver of a train in difficulty from conductor rail icing would call the signaller using the words ‘ICE CALL’  which would be passed on to control and other signallers.</a:t>
            </a:r>
          </a:p>
          <a:p>
            <a:r>
              <a:rPr lang="en-GB" dirty="0"/>
              <a:t>There are other situations such as rail adhesion and loss of traction power where if a signaller is aware quickly of a train in difficulty, it is possible to take actions to minimise the impact such as:</a:t>
            </a:r>
          </a:p>
          <a:p>
            <a:pPr lvl="1"/>
            <a:r>
              <a:rPr lang="en-GB" dirty="0"/>
              <a:t> Rerouting trains around the location where the train is standing.</a:t>
            </a:r>
          </a:p>
          <a:p>
            <a:pPr lvl="1"/>
            <a:r>
              <a:rPr lang="en-GB" dirty="0"/>
              <a:t> Holding trains in stations rather than on the open line.</a:t>
            </a:r>
          </a:p>
          <a:p>
            <a:pPr lvl="1"/>
            <a:r>
              <a:rPr lang="en-GB" dirty="0"/>
              <a:t> Introducing emergency permissive working to allow trains to be platformed.</a:t>
            </a:r>
          </a:p>
          <a:p>
            <a:pPr lvl="1"/>
            <a:r>
              <a:rPr lang="en-GB" dirty="0"/>
              <a:t> Mobilising any emergency response to the train in difficulty.</a:t>
            </a:r>
          </a:p>
        </p:txBody>
      </p:sp>
      <p:sp>
        <p:nvSpPr>
          <p:cNvPr id="4" name="Slide Number Placeholder 3">
            <a:extLst>
              <a:ext uri="{FF2B5EF4-FFF2-40B4-BE49-F238E27FC236}">
                <a16:creationId xmlns:a16="http://schemas.microsoft.com/office/drawing/2014/main" id="{760619A8-6DDB-430A-80BE-05682C39513D}"/>
              </a:ext>
            </a:extLst>
          </p:cNvPr>
          <p:cNvSpPr>
            <a:spLocks noGrp="1"/>
          </p:cNvSpPr>
          <p:nvPr>
            <p:ph type="sldNum" sz="quarter" idx="12"/>
          </p:nvPr>
        </p:nvSpPr>
        <p:spPr/>
        <p:txBody>
          <a:bodyPr/>
          <a:lstStyle/>
          <a:p>
            <a:fld id="{C1B3EF10-4E29-4F0C-9AB6-355B3A7B01AB}" type="slidenum">
              <a:rPr lang="en-GB" smtClean="0"/>
              <a:t>5</a:t>
            </a:fld>
            <a:endParaRPr lang="en-GB"/>
          </a:p>
        </p:txBody>
      </p:sp>
    </p:spTree>
    <p:extLst>
      <p:ext uri="{BB962C8B-B14F-4D97-AF65-F5344CB8AC3E}">
        <p14:creationId xmlns:p14="http://schemas.microsoft.com/office/powerpoint/2010/main" val="236970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CF0B-6B3A-4E2E-BB29-93912133CAC2}"/>
              </a:ext>
            </a:extLst>
          </p:cNvPr>
          <p:cNvSpPr>
            <a:spLocks noGrp="1"/>
          </p:cNvSpPr>
          <p:nvPr>
            <p:ph type="title"/>
          </p:nvPr>
        </p:nvSpPr>
        <p:spPr/>
        <p:txBody>
          <a:bodyPr/>
          <a:lstStyle/>
          <a:p>
            <a:r>
              <a:rPr lang="en-GB" dirty="0"/>
              <a:t>Trains unable to make normal progress – drivers’ instructions</a:t>
            </a:r>
          </a:p>
        </p:txBody>
      </p:sp>
      <p:sp>
        <p:nvSpPr>
          <p:cNvPr id="5" name="TextBox 4">
            <a:extLst>
              <a:ext uri="{FF2B5EF4-FFF2-40B4-BE49-F238E27FC236}">
                <a16:creationId xmlns:a16="http://schemas.microsoft.com/office/drawing/2014/main" id="{30951978-3307-4816-8089-C0D3A413C1BD}"/>
              </a:ext>
            </a:extLst>
          </p:cNvPr>
          <p:cNvSpPr txBox="1"/>
          <p:nvPr/>
        </p:nvSpPr>
        <p:spPr>
          <a:xfrm>
            <a:off x="611999" y="1662735"/>
            <a:ext cx="8089549" cy="4647426"/>
          </a:xfrm>
          <a:prstGeom prst="rect">
            <a:avLst/>
          </a:prstGeom>
          <a:noFill/>
        </p:spPr>
        <p:txBody>
          <a:bodyPr wrap="square" rtlCol="0">
            <a:spAutoFit/>
          </a:bodyPr>
          <a:lstStyle/>
          <a:p>
            <a:pPr marL="457200" indent="-457200">
              <a:buFont typeface="Arial" panose="020B0604020202020204" pitchFamily="34" charset="0"/>
              <a:buChar char="•"/>
            </a:pPr>
            <a:r>
              <a:rPr lang="en-GB" sz="2400" dirty="0"/>
              <a:t>Following an incident in which trains became stranded for long periods in poor conditions, the rules in section 41 of module TW1 have been changed. </a:t>
            </a:r>
          </a:p>
          <a:p>
            <a:pPr marL="457200" indent="-457200">
              <a:buFont typeface="Arial" panose="020B0604020202020204" pitchFamily="34" charset="0"/>
              <a:buChar char="•"/>
            </a:pPr>
            <a:r>
              <a:rPr lang="en-GB" sz="2400" dirty="0"/>
              <a:t>There is a new requirement for the driver to tell the signaller, if possible, that the train is only making slow progress and may come to a standstill, because of reasons such as conductor rail icing, rail adhesion conditions or insufficient traction power</a:t>
            </a:r>
            <a:r>
              <a:rPr lang="en-GB" dirty="0"/>
              <a:t>. </a:t>
            </a:r>
          </a:p>
          <a:p>
            <a:pPr marL="457200" indent="-457200">
              <a:buFont typeface="Arial" panose="020B0604020202020204" pitchFamily="34" charset="0"/>
              <a:buChar char="•"/>
            </a:pPr>
            <a:r>
              <a:rPr lang="en-GB" sz="2400" dirty="0"/>
              <a:t>The driver must carry out any instructions given by the signaller.</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409804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71BC-5E75-4A38-909A-8BEDF6A82C14}"/>
              </a:ext>
            </a:extLst>
          </p:cNvPr>
          <p:cNvSpPr>
            <a:spLocks noGrp="1"/>
          </p:cNvSpPr>
          <p:nvPr>
            <p:ph type="title"/>
          </p:nvPr>
        </p:nvSpPr>
        <p:spPr/>
        <p:txBody>
          <a:bodyPr/>
          <a:lstStyle/>
          <a:p>
            <a:r>
              <a:rPr lang="en-GB" dirty="0"/>
              <a:t>Trains unable to make normal progress – signallers’ instructions</a:t>
            </a:r>
          </a:p>
        </p:txBody>
      </p:sp>
      <p:sp>
        <p:nvSpPr>
          <p:cNvPr id="3" name="Content Placeholder 2">
            <a:extLst>
              <a:ext uri="{FF2B5EF4-FFF2-40B4-BE49-F238E27FC236}">
                <a16:creationId xmlns:a16="http://schemas.microsoft.com/office/drawing/2014/main" id="{0C3000DA-C7F6-493D-97A7-00CB8D1A26F8}"/>
              </a:ext>
            </a:extLst>
          </p:cNvPr>
          <p:cNvSpPr>
            <a:spLocks noGrp="1"/>
          </p:cNvSpPr>
          <p:nvPr>
            <p:ph idx="1"/>
          </p:nvPr>
        </p:nvSpPr>
        <p:spPr/>
        <p:txBody>
          <a:bodyPr/>
          <a:lstStyle/>
          <a:p>
            <a:r>
              <a:rPr lang="en-GB" dirty="0"/>
              <a:t>These instructions apply when  a signaller is told by a driver that a train has stopped out of course for any reason, or Is only making slow progress and may be brought to a standstill.</a:t>
            </a:r>
          </a:p>
          <a:p>
            <a:r>
              <a:rPr lang="en-GB" dirty="0"/>
              <a:t>The purpose is to reduce the possibility of the train being overlooked and other trains becoming stranded or trapped.  </a:t>
            </a:r>
          </a:p>
          <a:p>
            <a:r>
              <a:rPr lang="en-GB" dirty="0"/>
              <a:t>The signaller must</a:t>
            </a:r>
          </a:p>
          <a:p>
            <a:pPr lvl="2"/>
            <a:r>
              <a:rPr lang="en-GB" dirty="0"/>
              <a:t>Take any actions that may prevent other trains being stopped as a result.</a:t>
            </a:r>
          </a:p>
          <a:p>
            <a:pPr lvl="2"/>
            <a:r>
              <a:rPr lang="en-GB" dirty="0"/>
              <a:t>Tell any other signaller who may be able to take this type of action</a:t>
            </a:r>
          </a:p>
          <a:p>
            <a:pPr lvl="2"/>
            <a:r>
              <a:rPr lang="en-GB" dirty="0"/>
              <a:t>Tell operations Control</a:t>
            </a:r>
          </a:p>
          <a:p>
            <a:endParaRPr lang="en-GB" dirty="0"/>
          </a:p>
          <a:p>
            <a:pPr lvl="2"/>
            <a:endParaRPr lang="en-GB" dirty="0"/>
          </a:p>
        </p:txBody>
      </p:sp>
      <p:sp>
        <p:nvSpPr>
          <p:cNvPr id="4" name="Slide Number Placeholder 3">
            <a:extLst>
              <a:ext uri="{FF2B5EF4-FFF2-40B4-BE49-F238E27FC236}">
                <a16:creationId xmlns:a16="http://schemas.microsoft.com/office/drawing/2014/main" id="{4EC24D16-F77B-44F5-8290-41E3C3DC50E1}"/>
              </a:ext>
            </a:extLst>
          </p:cNvPr>
          <p:cNvSpPr>
            <a:spLocks noGrp="1"/>
          </p:cNvSpPr>
          <p:nvPr>
            <p:ph type="sldNum" sz="quarter" idx="12"/>
          </p:nvPr>
        </p:nvSpPr>
        <p:spPr/>
        <p:txBody>
          <a:bodyPr/>
          <a:lstStyle/>
          <a:p>
            <a:fld id="{C1B3EF10-4E29-4F0C-9AB6-355B3A7B01AB}" type="slidenum">
              <a:rPr lang="en-GB" smtClean="0"/>
              <a:t>7</a:t>
            </a:fld>
            <a:endParaRPr lang="en-GB"/>
          </a:p>
        </p:txBody>
      </p:sp>
    </p:spTree>
    <p:extLst>
      <p:ext uri="{BB962C8B-B14F-4D97-AF65-F5344CB8AC3E}">
        <p14:creationId xmlns:p14="http://schemas.microsoft.com/office/powerpoint/2010/main" val="319179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AE0C-37A9-4CFF-B6DA-6A9B084D128A}"/>
              </a:ext>
            </a:extLst>
          </p:cNvPr>
          <p:cNvSpPr>
            <a:spLocks noGrp="1"/>
          </p:cNvSpPr>
          <p:nvPr>
            <p:ph type="title"/>
          </p:nvPr>
        </p:nvSpPr>
        <p:spPr/>
        <p:txBody>
          <a:bodyPr/>
          <a:lstStyle/>
          <a:p>
            <a:r>
              <a:rPr lang="en-GB" dirty="0"/>
              <a:t>Publication of the new rules</a:t>
            </a:r>
          </a:p>
        </p:txBody>
      </p:sp>
      <p:sp>
        <p:nvSpPr>
          <p:cNvPr id="3" name="Content Placeholder 2">
            <a:extLst>
              <a:ext uri="{FF2B5EF4-FFF2-40B4-BE49-F238E27FC236}">
                <a16:creationId xmlns:a16="http://schemas.microsoft.com/office/drawing/2014/main" id="{E11AF54D-1737-41A7-8B90-56AEBBCCFA59}"/>
              </a:ext>
            </a:extLst>
          </p:cNvPr>
          <p:cNvSpPr>
            <a:spLocks noGrp="1"/>
          </p:cNvSpPr>
          <p:nvPr>
            <p:ph idx="1"/>
          </p:nvPr>
        </p:nvSpPr>
        <p:spPr/>
        <p:txBody>
          <a:bodyPr/>
          <a:lstStyle/>
          <a:p>
            <a:r>
              <a:rPr lang="en-GB" dirty="0"/>
              <a:t>These rules have been included in the reissue of module TW1 published in September which comes into force on 5</a:t>
            </a:r>
            <a:r>
              <a:rPr lang="en-GB" baseline="30000" dirty="0"/>
              <a:t>th</a:t>
            </a:r>
            <a:r>
              <a:rPr lang="en-GB" dirty="0"/>
              <a:t> December 2020.</a:t>
            </a:r>
          </a:p>
          <a:p>
            <a:r>
              <a:rPr lang="en-GB" dirty="0"/>
              <a:t>As the situation may well arise more often during the autumn and winter period, the revised rules have been included in the September PON so that they can be applied as soon as possible.</a:t>
            </a:r>
          </a:p>
          <a:p>
            <a:r>
              <a:rPr lang="en-GB" dirty="0"/>
              <a:t>The new rules would help to reduce the impact of a delay like that which occurred at Lewisham, and so avoid the effects on passengers on trains that become stranded in the course of a journey, as well as those waiting to begin their journeys.</a:t>
            </a:r>
          </a:p>
        </p:txBody>
      </p:sp>
      <p:sp>
        <p:nvSpPr>
          <p:cNvPr id="4" name="Slide Number Placeholder 3">
            <a:extLst>
              <a:ext uri="{FF2B5EF4-FFF2-40B4-BE49-F238E27FC236}">
                <a16:creationId xmlns:a16="http://schemas.microsoft.com/office/drawing/2014/main" id="{9BF1E8AB-E9EA-4A84-B2C3-2302B1CD1014}"/>
              </a:ext>
            </a:extLst>
          </p:cNvPr>
          <p:cNvSpPr>
            <a:spLocks noGrp="1"/>
          </p:cNvSpPr>
          <p:nvPr>
            <p:ph type="sldNum" sz="quarter" idx="12"/>
          </p:nvPr>
        </p:nvSpPr>
        <p:spPr/>
        <p:txBody>
          <a:bodyPr/>
          <a:lstStyle/>
          <a:p>
            <a:fld id="{C1B3EF10-4E29-4F0C-9AB6-355B3A7B01AB}" type="slidenum">
              <a:rPr lang="en-GB" smtClean="0"/>
              <a:t>8</a:t>
            </a:fld>
            <a:endParaRPr lang="en-GB"/>
          </a:p>
        </p:txBody>
      </p:sp>
    </p:spTree>
    <p:extLst>
      <p:ext uri="{BB962C8B-B14F-4D97-AF65-F5344CB8AC3E}">
        <p14:creationId xmlns:p14="http://schemas.microsoft.com/office/powerpoint/2010/main" val="99312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08248"/>
            <a:ext cx="7920000" cy="817200"/>
          </a:xfrm>
        </p:spPr>
        <p:txBody>
          <a:bodyPr/>
          <a:lstStyle/>
          <a:p>
            <a:r>
              <a:rPr lang="en-GB" dirty="0"/>
              <a:t>Reminders</a:t>
            </a:r>
          </a:p>
        </p:txBody>
      </p:sp>
      <p:sp>
        <p:nvSpPr>
          <p:cNvPr id="12" name="TextBox 11">
            <a:extLst>
              <a:ext uri="{FF2B5EF4-FFF2-40B4-BE49-F238E27FC236}">
                <a16:creationId xmlns:a16="http://schemas.microsoft.com/office/drawing/2014/main" id="{A8E4D5CA-5535-44D7-B187-BCD331E4E5C1}"/>
              </a:ext>
            </a:extLst>
          </p:cNvPr>
          <p:cNvSpPr txBox="1"/>
          <p:nvPr/>
        </p:nvSpPr>
        <p:spPr>
          <a:xfrm>
            <a:off x="612000" y="1635645"/>
            <a:ext cx="7920000" cy="3170099"/>
          </a:xfrm>
          <a:prstGeom prst="rect">
            <a:avLst/>
          </a:prstGeom>
          <a:noFill/>
        </p:spPr>
        <p:txBody>
          <a:bodyPr wrap="square" rtlCol="0">
            <a:spAutoFit/>
          </a:bodyPr>
          <a:lstStyle/>
          <a:p>
            <a:pPr>
              <a:spcAft>
                <a:spcPts val="1200"/>
              </a:spcAft>
            </a:pPr>
            <a:r>
              <a:rPr lang="en-GB" sz="3200" dirty="0"/>
              <a:t>Amendments</a:t>
            </a:r>
          </a:p>
          <a:p>
            <a:pPr>
              <a:spcAft>
                <a:spcPts val="1200"/>
              </a:spcAft>
            </a:pPr>
            <a:r>
              <a:rPr lang="en-GB" sz="3200" dirty="0"/>
              <a:t>App</a:t>
            </a:r>
          </a:p>
          <a:p>
            <a:pPr>
              <a:spcAft>
                <a:spcPts val="1200"/>
              </a:spcAft>
            </a:pPr>
            <a:r>
              <a:rPr lang="en-GB" sz="3200" dirty="0"/>
              <a:t>Talk to your manager</a:t>
            </a:r>
          </a:p>
          <a:p>
            <a:pPr>
              <a:spcAft>
                <a:spcPts val="1200"/>
              </a:spcAft>
            </a:pPr>
            <a:endParaRPr lang="en-GB" sz="3200" dirty="0"/>
          </a:p>
          <a:p>
            <a:pPr>
              <a:spcAft>
                <a:spcPts val="1200"/>
              </a:spcAft>
            </a:pPr>
            <a:endParaRPr lang="en-GB" sz="3200" dirty="0"/>
          </a:p>
        </p:txBody>
      </p:sp>
      <p:sp>
        <p:nvSpPr>
          <p:cNvPr id="4" name="Rectangle 3">
            <a:extLst>
              <a:ext uri="{FF2B5EF4-FFF2-40B4-BE49-F238E27FC236}">
                <a16:creationId xmlns:a16="http://schemas.microsoft.com/office/drawing/2014/main" id="{3BD01B4F-FFFD-429A-B9ED-33786E72686C}"/>
              </a:ext>
            </a:extLst>
          </p:cNvPr>
          <p:cNvSpPr/>
          <p:nvPr/>
        </p:nvSpPr>
        <p:spPr>
          <a:xfrm>
            <a:off x="-1"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36BC5C2-3128-484A-BA32-5206EB022D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354234" cy="6858000"/>
          </a:xfrm>
          <a:prstGeom prst="rect">
            <a:avLst/>
          </a:prstGeom>
        </p:spPr>
      </p:pic>
    </p:spTree>
    <p:extLst>
      <p:ext uri="{BB962C8B-B14F-4D97-AF65-F5344CB8AC3E}">
        <p14:creationId xmlns:p14="http://schemas.microsoft.com/office/powerpoint/2010/main" val="4145154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256&quot;/&gt;&lt;/object&gt;&lt;object type=&quot;3&quot; unique_id=&quot;10005&quot;&gt;&lt;property id=&quot;20148&quot; value=&quot;5&quot;/&gt;&lt;property id=&quot;20300&quot; value=&quot;Slide 2 - &amp;quot;Presentation title&amp;quot;&quot;/&gt;&lt;property id=&quot;20307&quot; value=&quot;257&quot;/&gt;&lt;/object&gt;&lt;object type=&quot;3&quot; unique_id=&quot;10006&quot;&gt;&lt;property id=&quot;20148&quot; value=&quot;5&quot;/&gt;&lt;property id=&quot;20300&quot; value=&quot;Slide 3 - &amp;quot;Presentation title&amp;quot;&quot;/&gt;&lt;property id=&quot;20307&quot; value=&quot;258&quot;/&gt;&lt;/object&gt;&lt;object type=&quot;3&quot; unique_id=&quot;10007&quot;&gt;&lt;property id=&quot;20148&quot; value=&quot;5&quot;/&gt;&lt;property id=&quot;20300&quot; value=&quot;Slide 4 - &amp;quot;Introduction&amp;quot;&quot;/&gt;&lt;property id=&quot;20307&quot; value=&quot;281&quot;/&gt;&lt;/object&gt;&lt;object type=&quot;3&quot; unique_id=&quot;10008&quot;&gt;&lt;property id=&quot;20148&quot; value=&quot;5&quot;/&gt;&lt;property id=&quot;20300&quot; value=&quot;Slide 5 - &amp;quot;Heading with text block&amp;quot;&quot;/&gt;&lt;property id=&quot;20307&quot; value=&quot;261&quot;/&gt;&lt;/object&gt;&lt;object type=&quot;3&quot; unique_id=&quot;10009&quot;&gt;&lt;property id=&quot;20148&quot; value=&quot;5&quot;/&gt;&lt;property id=&quot;20300&quot; value=&quot;Slide 6 - &amp;quot;Heading with bulleted text block&amp;quot;&quot;/&gt;&lt;property id=&quot;20307&quot; value=&quot;262&quot;/&gt;&lt;/object&gt;&lt;object type=&quot;3&quot; unique_id=&quot;10010&quot;&gt;&lt;property id=&quot;20148&quot; value=&quot;5&quot;/&gt;&lt;property id=&quot;20300&quot; value=&quot;Slide 7 - &amp;quot;Heading with 2 columns of text&amp;quot;&quot;/&gt;&lt;property id=&quot;20307&quot; value=&quot;263&quot;/&gt;&lt;/object&gt;&lt;object type=&quot;3&quot; unique_id=&quot;10011&quot;&gt;&lt;property id=&quot;20148&quot; value=&quot;5&quot;/&gt;&lt;property id=&quot;20300&quot; value=&quot;Slide 8 - &amp;quot;Heading, text and image/chart/object&amp;quot;&quot;/&gt;&lt;property id=&quot;20307&quot; value=&quot;264&quot;/&gt;&lt;/object&gt;&lt;object type=&quot;3&quot; unique_id=&quot;10012&quot;&gt;&lt;property id=&quot;20148&quot; value=&quot;5&quot;/&gt;&lt;property id=&quot;20300&quot; value=&quot;Slide 9 - &amp;quot;Heading, text and image/chart/object&amp;quot;&quot;/&gt;&lt;property id=&quot;20307&quot; value=&quot;265&quot;/&gt;&lt;/object&gt;&lt;object type=&quot;3&quot; unique_id=&quot;10013&quot;&gt;&lt;property id=&quot;20148&quot; value=&quot;5&quot;/&gt;&lt;property id=&quot;20300&quot; value=&quot;Slide 10 - &amp;quot;Heading, text and image/chart/object&amp;quot;&quot;/&gt;&lt;property id=&quot;20307&quot; value=&quot;282&quot;/&gt;&lt;/object&gt;&lt;object type=&quot;3&quot; unique_id=&quot;10014&quot;&gt;&lt;property id=&quot;20148&quot; value=&quot;5&quot;/&gt;&lt;property id=&quot;20300&quot; value=&quot;Slide 11 - &amp;quot;Heading, text and image/chart/object&amp;quot;&quot;/&gt;&lt;property id=&quot;20307&quot; value=&quot;283&quot;/&gt;&lt;/object&gt;&lt;object type=&quot;3&quot; unique_id=&quot;10015&quot;&gt;&lt;property id=&quot;20148&quot; value=&quot;5&quot;/&gt;&lt;property id=&quot;20300&quot; value=&quot;Slide 12 - &amp;quot;Heading, small amount of text and table&amp;quot;&quot;/&gt;&lt;property id=&quot;20307&quot; value=&quot;266&quot;/&gt;&lt;/object&gt;&lt;object type=&quot;3&quot; unique_id=&quot;10016&quot;&gt;&lt;property id=&quot;20148&quot; value=&quot;5&quot;/&gt;&lt;property id=&quot;20300&quot; value=&quot;Slide 13 - &amp;quot;Heading, small amount of text and table&amp;quot;&quot;/&gt;&lt;property id=&quot;20307&quot; value=&quot;267&quot;/&gt;&lt;/object&gt;&lt;object type=&quot;3&quot; unique_id=&quot;10017&quot;&gt;&lt;property id=&quot;20148&quot; value=&quot;5&quot;/&gt;&lt;property id=&quot;20300&quot; value=&quot;Slide 14 - &amp;quot;Heading, intro text and 3 biographies&amp;quot;&quot;/&gt;&lt;property id=&quot;20307&quot; value=&quot;268&quot;/&gt;&lt;/object&gt;&lt;object type=&quot;3&quot; unique_id=&quot;10018&quot;&gt;&lt;property id=&quot;20148&quot; value=&quot;5&quot;/&gt;&lt;property id=&quot;20300&quot; value=&quot;Slide 15 - &amp;quot;Heading, intro text and 6 biographies&amp;quot;&quot;/&gt;&lt;property id=&quot;20307&quot; value=&quot;269&quot;/&gt;&lt;/object&gt;&lt;object type=&quot;3&quot; unique_id=&quot;10019&quot;&gt;&lt;property id=&quot;20148&quot; value=&quot;5&quot;/&gt;&lt;property id=&quot;20300&quot; value=&quot;Slide 16 - &amp;quot;Heading, subheading and text&amp;quot;&quot;/&gt;&lt;property id=&quot;20307&quot; value=&quot;270&quot;/&gt;&lt;/object&gt;&lt;object type=&quot;3&quot; unique_id=&quot;10020&quot;&gt;&lt;property id=&quot;20148&quot; value=&quot;5&quot;/&gt;&lt;property id=&quot;20300&quot; value=&quot;Slide 17 - &amp;quot;Heading, subheading and bulleted text&amp;quot;&quot;/&gt;&lt;property id=&quot;20307&quot; value=&quot;271&quot;/&gt;&lt;/object&gt;&lt;object type=&quot;3&quot; unique_id=&quot;10021&quot;&gt;&lt;property id=&quot;20148&quot; value=&quot;5&quot;/&gt;&lt;property id=&quot;20300&quot; value=&quot;Slide 18 - &amp;quot;Heading, subheading and 2 columns of text&amp;quot;&quot;/&gt;&lt;property id=&quot;20307&quot; value=&quot;272&quot;/&gt;&lt;/object&gt;&lt;object type=&quot;3&quot; unique_id=&quot;10022&quot;&gt;&lt;property id=&quot;20148&quot; value=&quot;5&quot;/&gt;&lt;property id=&quot;20300&quot; value=&quot;Slide 19 - &amp;quot;Heading, subheading and image/chart/object 1&amp;quot;&quot;/&gt;&lt;property id=&quot;20307&quot; value=&quot;273&quot;/&gt;&lt;/object&gt;&lt;object type=&quot;3&quot; unique_id=&quot;10023&quot;&gt;&lt;property id=&quot;20148&quot; value=&quot;5&quot;/&gt;&lt;property id=&quot;20300&quot; value=&quot;Slide 20 - &amp;quot;Heading, subheading and image/chart/object 2&amp;quot;&quot;/&gt;&lt;property id=&quot;20307&quot; value=&quot;274&quot;/&gt;&lt;/object&gt;&lt;object type=&quot;3&quot; unique_id=&quot;10024&quot;&gt;&lt;property id=&quot;20148&quot; value=&quot;5&quot;/&gt;&lt;property id=&quot;20300&quot; value=&quot;Slide 21 - &amp;quot;Heading, subheading, text and table&amp;quot;&quot;/&gt;&lt;property id=&quot;20307&quot; value=&quot;275&quot;/&gt;&lt;/object&gt;&lt;object type=&quot;3&quot; unique_id=&quot;10025&quot;&gt;&lt;property id=&quot;20148&quot; value=&quot;5&quot;/&gt;&lt;property id=&quot;20300&quot; value=&quot;Slide 22 - &amp;quot;Heading, subheading, text and table&amp;quot;&quot;/&gt;&lt;property id=&quot;20307&quot; value=&quot;276&quot;/&gt;&lt;/object&gt;&lt;object type=&quot;3&quot; unique_id=&quot;10026&quot;&gt;&lt;property id=&quot;20148&quot; value=&quot;5&quot;/&gt;&lt;property id=&quot;20300&quot; value=&quot;Slide 23&quot;/&gt;&lt;property id=&quot;20307&quot; value=&quot;277&quot;/&gt;&lt;/object&gt;&lt;object type=&quot;3&quot; unique_id=&quot;10027&quot;&gt;&lt;property id=&quot;20148&quot; value=&quot;5&quot;/&gt;&lt;property id=&quot;20300&quot; value=&quot;Slide 24 - &amp;quot;Divider slide&amp;quot;&quot;/&gt;&lt;property id=&quot;20307&quot; value=&quot;278&quot;/&gt;&lt;/object&gt;&lt;object type=&quot;3&quot; unique_id=&quot;10028&quot;&gt;&lt;property id=&quot;20148&quot; value=&quot;5&quot;/&gt;&lt;property id=&quot;20300&quot; value=&quot;Slide 25 - &amp;quot;Thank you&amp;quot;&quot;/&gt;&lt;property id=&quot;20307&quot; value=&quot;279&quot;/&gt;&lt;/object&gt;&lt;/object&gt;&lt;/object&gt;&lt;/database&gt;"/>
  <p:tag name="SECTOMILLISECCONVERTED" val="1"/>
</p:tagLst>
</file>

<file path=ppt/theme/theme1.xml><?xml version="1.0" encoding="utf-8"?>
<a:theme xmlns:a="http://schemas.openxmlformats.org/drawingml/2006/main" name="Office Theme">
  <a:themeElements>
    <a:clrScheme name="RSSB-2015-Lighter">
      <a:dk1>
        <a:srgbClr val="141B4D"/>
      </a:dk1>
      <a:lt1>
        <a:srgbClr val="FFFFFF"/>
      </a:lt1>
      <a:dk2>
        <a:srgbClr val="005844"/>
      </a:dk2>
      <a:lt2>
        <a:srgbClr val="00A5DF"/>
      </a:lt2>
      <a:accent1>
        <a:srgbClr val="7FC31C"/>
      </a:accent1>
      <a:accent2>
        <a:srgbClr val="00B140"/>
      </a:accent2>
      <a:accent3>
        <a:srgbClr val="00968E"/>
      </a:accent3>
      <a:accent4>
        <a:srgbClr val="00879B"/>
      </a:accent4>
      <a:accent5>
        <a:srgbClr val="00A5DF"/>
      </a:accent5>
      <a:accent6>
        <a:srgbClr val="005EB8"/>
      </a:accent6>
      <a:hlink>
        <a:srgbClr val="005EB8"/>
      </a:hlink>
      <a:folHlink>
        <a:srgbClr val="5F259F"/>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RSSB 2015 blank template</Template>
  <TotalTime>817</TotalTime>
  <Words>1004</Words>
  <Application>Microsoft Office PowerPoint</Application>
  <PresentationFormat>On-screen Show (4:3)</PresentationFormat>
  <Paragraphs>61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Trains unable to make normal progress</vt:lpstr>
      <vt:lpstr>About these</vt:lpstr>
      <vt:lpstr>Trains unable to make normal progress - background</vt:lpstr>
      <vt:lpstr>RAIB recommendation</vt:lpstr>
      <vt:lpstr>Response to the recommendation</vt:lpstr>
      <vt:lpstr>Trains unable to make normal progress – drivers’ instructions</vt:lpstr>
      <vt:lpstr>Trains unable to make normal progress – signallers’ instructions</vt:lpstr>
      <vt:lpstr>Publication of the new rules</vt:lpstr>
      <vt:lpstr>Reminders</vt:lpstr>
      <vt:lpstr>More information</vt:lpstr>
    </vt:vector>
  </TitlesOfParts>
  <Company>RSSB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Matt Clements</dc:creator>
  <cp:lastModifiedBy>Taela Walters</cp:lastModifiedBy>
  <cp:revision>27</cp:revision>
  <dcterms:created xsi:type="dcterms:W3CDTF">2018-08-20T10:32:20Z</dcterms:created>
  <dcterms:modified xsi:type="dcterms:W3CDTF">2020-09-04T07:04:08Z</dcterms:modified>
</cp:coreProperties>
</file>