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Lst>
  <p:notesMasterIdLst>
    <p:notesMasterId r:id="rId47"/>
  </p:notesMasterIdLst>
  <p:sldIdLst>
    <p:sldId id="296" r:id="rId7"/>
    <p:sldId id="775" r:id="rId8"/>
    <p:sldId id="777" r:id="rId9"/>
    <p:sldId id="830" r:id="rId10"/>
    <p:sldId id="831" r:id="rId11"/>
    <p:sldId id="833" r:id="rId12"/>
    <p:sldId id="832" r:id="rId13"/>
    <p:sldId id="834" r:id="rId14"/>
    <p:sldId id="811" r:id="rId15"/>
    <p:sldId id="781" r:id="rId16"/>
    <p:sldId id="826" r:id="rId17"/>
    <p:sldId id="836" r:id="rId18"/>
    <p:sldId id="835" r:id="rId19"/>
    <p:sldId id="837" r:id="rId20"/>
    <p:sldId id="838" r:id="rId21"/>
    <p:sldId id="839" r:id="rId22"/>
    <p:sldId id="840" r:id="rId23"/>
    <p:sldId id="841" r:id="rId24"/>
    <p:sldId id="842" r:id="rId25"/>
    <p:sldId id="843" r:id="rId26"/>
    <p:sldId id="845" r:id="rId27"/>
    <p:sldId id="846" r:id="rId28"/>
    <p:sldId id="847" r:id="rId29"/>
    <p:sldId id="849" r:id="rId30"/>
    <p:sldId id="848" r:id="rId31"/>
    <p:sldId id="850" r:id="rId32"/>
    <p:sldId id="851" r:id="rId33"/>
    <p:sldId id="852" r:id="rId34"/>
    <p:sldId id="853" r:id="rId35"/>
    <p:sldId id="854" r:id="rId36"/>
    <p:sldId id="855" r:id="rId37"/>
    <p:sldId id="774" r:id="rId38"/>
    <p:sldId id="857" r:id="rId39"/>
    <p:sldId id="858" r:id="rId40"/>
    <p:sldId id="859" r:id="rId41"/>
    <p:sldId id="778" r:id="rId42"/>
    <p:sldId id="860" r:id="rId43"/>
    <p:sldId id="861" r:id="rId44"/>
    <p:sldId id="862" r:id="rId45"/>
    <p:sldId id="829"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 id="2" name="Martha Parkhurst" initials="MP" lastIdx="58" clrIdx="1">
    <p:extLst>
      <p:ext uri="{19B8F6BF-5375-455C-9EA6-DF929625EA0E}">
        <p15:presenceInfo xmlns:p15="http://schemas.microsoft.com/office/powerpoint/2012/main" userId="S::Martha.Parkhurst@RSSB.CO.UK::d5914b7b-5525-49b9-8807-2de9b3dce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69D"/>
    <a:srgbClr val="53926D"/>
    <a:srgbClr val="1A6E3C"/>
    <a:srgbClr val="005844"/>
    <a:srgbClr val="B3D581"/>
    <a:srgbClr val="7DC241"/>
    <a:srgbClr val="048082"/>
    <a:srgbClr val="FFFFFF"/>
    <a:srgbClr val="325D63"/>
    <a:srgbClr val="00B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11FD6-2FFD-42C5-AFAE-5B33D3F2FF5F}" v="554" dt="2020-09-17T12:43:34.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6101" autoAdjust="0"/>
  </p:normalViewPr>
  <p:slideViewPr>
    <p:cSldViewPr snapToGrid="0" showGuides="1">
      <p:cViewPr varScale="1">
        <p:scale>
          <a:sx n="63" d="100"/>
          <a:sy n="63" d="100"/>
        </p:scale>
        <p:origin x="872" y="64"/>
      </p:cViewPr>
      <p:guideLst>
        <p:guide pos="3840"/>
        <p:guide orient="horz" pos="2160"/>
      </p:guideLst>
    </p:cSldViewPr>
  </p:slideViewPr>
  <p:notesTextViewPr>
    <p:cViewPr>
      <p:scale>
        <a:sx n="1" d="1"/>
        <a:sy n="1" d="1"/>
      </p:scale>
      <p:origin x="0" y="0"/>
    </p:cViewPr>
  </p:notesTextViewPr>
  <p:notesViewPr>
    <p:cSldViewPr snapToGrid="0" showGuides="1">
      <p:cViewPr>
        <p:scale>
          <a:sx n="62" d="100"/>
          <a:sy n="62" d="100"/>
        </p:scale>
        <p:origin x="2396" y="-504"/>
      </p:cViewPr>
      <p:guideLst>
        <p:guide orient="horz" pos="3126"/>
        <p:guide pos="2141"/>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D49F1B-AE95-428A-ABD4-B10B4F484F64}" type="datetimeFigureOut">
              <a:rPr lang="en-GB" smtClean="0"/>
              <a:t>17/09/2020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AB0473-D7DB-4938-AA81-4FE26BD6BEE1}" type="slidenum">
              <a:rPr lang="en-GB" smtClean="0"/>
              <a:t>‹#›</a:t>
            </a:fld>
            <a:endParaRPr lang="en-GB"/>
          </a:p>
        </p:txBody>
      </p:sp>
    </p:spTree>
    <p:extLst>
      <p:ext uri="{BB962C8B-B14F-4D97-AF65-F5344CB8AC3E}">
        <p14:creationId xmlns:p14="http://schemas.microsoft.com/office/powerpoint/2010/main" val="29637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689CC-6958-4F62-A2B0-6289660D9B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5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10</a:t>
            </a:fld>
            <a:endParaRPr lang="en-GB"/>
          </a:p>
        </p:txBody>
      </p:sp>
    </p:spTree>
    <p:extLst>
      <p:ext uri="{BB962C8B-B14F-4D97-AF65-F5344CB8AC3E}">
        <p14:creationId xmlns:p14="http://schemas.microsoft.com/office/powerpoint/2010/main" val="428066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11</a:t>
            </a:fld>
            <a:endParaRPr lang="en-GB"/>
          </a:p>
        </p:txBody>
      </p:sp>
    </p:spTree>
    <p:extLst>
      <p:ext uri="{BB962C8B-B14F-4D97-AF65-F5344CB8AC3E}">
        <p14:creationId xmlns:p14="http://schemas.microsoft.com/office/powerpoint/2010/main" val="69614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12</a:t>
            </a:fld>
            <a:endParaRPr lang="en-GB"/>
          </a:p>
        </p:txBody>
      </p:sp>
    </p:spTree>
    <p:extLst>
      <p:ext uri="{BB962C8B-B14F-4D97-AF65-F5344CB8AC3E}">
        <p14:creationId xmlns:p14="http://schemas.microsoft.com/office/powerpoint/2010/main" val="173969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13</a:t>
            </a:fld>
            <a:endParaRPr lang="en-GB"/>
          </a:p>
        </p:txBody>
      </p:sp>
    </p:spTree>
    <p:extLst>
      <p:ext uri="{BB962C8B-B14F-4D97-AF65-F5344CB8AC3E}">
        <p14:creationId xmlns:p14="http://schemas.microsoft.com/office/powerpoint/2010/main" val="51684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14</a:t>
            </a:fld>
            <a:endParaRPr lang="en-GB"/>
          </a:p>
        </p:txBody>
      </p:sp>
    </p:spTree>
    <p:extLst>
      <p:ext uri="{BB962C8B-B14F-4D97-AF65-F5344CB8AC3E}">
        <p14:creationId xmlns:p14="http://schemas.microsoft.com/office/powerpoint/2010/main" val="2226402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15</a:t>
            </a:fld>
            <a:endParaRPr lang="en-GB"/>
          </a:p>
        </p:txBody>
      </p:sp>
    </p:spTree>
    <p:extLst>
      <p:ext uri="{BB962C8B-B14F-4D97-AF65-F5344CB8AC3E}">
        <p14:creationId xmlns:p14="http://schemas.microsoft.com/office/powerpoint/2010/main" val="295584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16</a:t>
            </a:fld>
            <a:endParaRPr lang="en-GB"/>
          </a:p>
        </p:txBody>
      </p:sp>
    </p:spTree>
    <p:extLst>
      <p:ext uri="{BB962C8B-B14F-4D97-AF65-F5344CB8AC3E}">
        <p14:creationId xmlns:p14="http://schemas.microsoft.com/office/powerpoint/2010/main" val="3249137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17</a:t>
            </a:fld>
            <a:endParaRPr lang="en-GB"/>
          </a:p>
        </p:txBody>
      </p:sp>
    </p:spTree>
    <p:extLst>
      <p:ext uri="{BB962C8B-B14F-4D97-AF65-F5344CB8AC3E}">
        <p14:creationId xmlns:p14="http://schemas.microsoft.com/office/powerpoint/2010/main" val="232593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18</a:t>
            </a:fld>
            <a:endParaRPr lang="en-GB"/>
          </a:p>
        </p:txBody>
      </p:sp>
    </p:spTree>
    <p:extLst>
      <p:ext uri="{BB962C8B-B14F-4D97-AF65-F5344CB8AC3E}">
        <p14:creationId xmlns:p14="http://schemas.microsoft.com/office/powerpoint/2010/main" val="352119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19</a:t>
            </a:fld>
            <a:endParaRPr lang="en-GB"/>
          </a:p>
        </p:txBody>
      </p:sp>
    </p:spTree>
    <p:extLst>
      <p:ext uri="{BB962C8B-B14F-4D97-AF65-F5344CB8AC3E}">
        <p14:creationId xmlns:p14="http://schemas.microsoft.com/office/powerpoint/2010/main" val="333336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headlines - </a:t>
            </a:r>
            <a:r>
              <a:rPr kumimoji="0" lang="en-GB" sz="1200" b="0" i="0" u="none" strike="noStrike" kern="1200" cap="none" spc="-50" normalizeH="0" baseline="0" noProof="0" dirty="0">
                <a:ln>
                  <a:noFill/>
                </a:ln>
                <a:solidFill>
                  <a:schemeClr val="tx1"/>
                </a:solidFill>
                <a:effectLst/>
                <a:uLnTx/>
                <a:uFillTx/>
                <a:latin typeface="+mn-lt"/>
                <a:ea typeface="+mn-ea"/>
                <a:cs typeface="+mn-cs"/>
              </a:rPr>
              <a:t>Click on the icons for more detail on those changes </a:t>
            </a:r>
            <a:endParaRPr kumimoji="0" lang="en-GB" sz="1200" b="0" i="1" u="none" strike="noStrike" kern="1200" cap="none" spc="0" normalizeH="0" baseline="0" noProof="0" dirty="0">
              <a:ln>
                <a:noFill/>
              </a:ln>
              <a:solidFill>
                <a:schemeClr val="tx1"/>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8AB0473-D7DB-4938-AA81-4FE26BD6BEE1}" type="slidenum">
              <a:rPr lang="en-GB" smtClean="0"/>
              <a:t>2</a:t>
            </a:fld>
            <a:endParaRPr lang="en-GB"/>
          </a:p>
        </p:txBody>
      </p:sp>
    </p:spTree>
    <p:extLst>
      <p:ext uri="{BB962C8B-B14F-4D97-AF65-F5344CB8AC3E}">
        <p14:creationId xmlns:p14="http://schemas.microsoft.com/office/powerpoint/2010/main" val="94858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20</a:t>
            </a:fld>
            <a:endParaRPr lang="en-GB"/>
          </a:p>
        </p:txBody>
      </p:sp>
    </p:spTree>
    <p:extLst>
      <p:ext uri="{BB962C8B-B14F-4D97-AF65-F5344CB8AC3E}">
        <p14:creationId xmlns:p14="http://schemas.microsoft.com/office/powerpoint/2010/main" val="2747577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93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706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789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13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747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17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47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316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64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a:t>
            </a:fld>
            <a:endParaRPr lang="en-GB"/>
          </a:p>
        </p:txBody>
      </p:sp>
    </p:spTree>
    <p:extLst>
      <p:ext uri="{BB962C8B-B14F-4D97-AF65-F5344CB8AC3E}">
        <p14:creationId xmlns:p14="http://schemas.microsoft.com/office/powerpoint/2010/main" val="992506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316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807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32</a:t>
            </a:fld>
            <a:endParaRPr lang="en-GB"/>
          </a:p>
        </p:txBody>
      </p:sp>
    </p:spTree>
    <p:extLst>
      <p:ext uri="{BB962C8B-B14F-4D97-AF65-F5344CB8AC3E}">
        <p14:creationId xmlns:p14="http://schemas.microsoft.com/office/powerpoint/2010/main" val="3317325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33</a:t>
            </a:fld>
            <a:endParaRPr lang="en-GB"/>
          </a:p>
        </p:txBody>
      </p:sp>
    </p:spTree>
    <p:extLst>
      <p:ext uri="{BB962C8B-B14F-4D97-AF65-F5344CB8AC3E}">
        <p14:creationId xmlns:p14="http://schemas.microsoft.com/office/powerpoint/2010/main" val="2910096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34</a:t>
            </a:fld>
            <a:endParaRPr lang="en-GB"/>
          </a:p>
        </p:txBody>
      </p:sp>
    </p:spTree>
    <p:extLst>
      <p:ext uri="{BB962C8B-B14F-4D97-AF65-F5344CB8AC3E}">
        <p14:creationId xmlns:p14="http://schemas.microsoft.com/office/powerpoint/2010/main" val="2595239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35</a:t>
            </a:fld>
            <a:endParaRPr lang="en-GB"/>
          </a:p>
        </p:txBody>
      </p:sp>
    </p:spTree>
    <p:extLst>
      <p:ext uri="{BB962C8B-B14F-4D97-AF65-F5344CB8AC3E}">
        <p14:creationId xmlns:p14="http://schemas.microsoft.com/office/powerpoint/2010/main" val="498991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36</a:t>
            </a:fld>
            <a:endParaRPr lang="en-GB"/>
          </a:p>
        </p:txBody>
      </p:sp>
    </p:spTree>
    <p:extLst>
      <p:ext uri="{BB962C8B-B14F-4D97-AF65-F5344CB8AC3E}">
        <p14:creationId xmlns:p14="http://schemas.microsoft.com/office/powerpoint/2010/main" val="12046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37</a:t>
            </a:fld>
            <a:endParaRPr lang="en-GB"/>
          </a:p>
        </p:txBody>
      </p:sp>
    </p:spTree>
    <p:extLst>
      <p:ext uri="{BB962C8B-B14F-4D97-AF65-F5344CB8AC3E}">
        <p14:creationId xmlns:p14="http://schemas.microsoft.com/office/powerpoint/2010/main" val="3669729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38</a:t>
            </a:fld>
            <a:endParaRPr lang="en-GB"/>
          </a:p>
        </p:txBody>
      </p:sp>
    </p:spTree>
    <p:extLst>
      <p:ext uri="{BB962C8B-B14F-4D97-AF65-F5344CB8AC3E}">
        <p14:creationId xmlns:p14="http://schemas.microsoft.com/office/powerpoint/2010/main" val="4162281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39</a:t>
            </a:fld>
            <a:endParaRPr lang="en-GB"/>
          </a:p>
        </p:txBody>
      </p:sp>
    </p:spTree>
    <p:extLst>
      <p:ext uri="{BB962C8B-B14F-4D97-AF65-F5344CB8AC3E}">
        <p14:creationId xmlns:p14="http://schemas.microsoft.com/office/powerpoint/2010/main" val="10489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4</a:t>
            </a:fld>
            <a:endParaRPr lang="en-GB"/>
          </a:p>
        </p:txBody>
      </p:sp>
    </p:spTree>
    <p:extLst>
      <p:ext uri="{BB962C8B-B14F-4D97-AF65-F5344CB8AC3E}">
        <p14:creationId xmlns:p14="http://schemas.microsoft.com/office/powerpoint/2010/main" val="2947827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40</a:t>
            </a:fld>
            <a:endParaRPr lang="en-GB"/>
          </a:p>
        </p:txBody>
      </p:sp>
    </p:spTree>
    <p:extLst>
      <p:ext uri="{BB962C8B-B14F-4D97-AF65-F5344CB8AC3E}">
        <p14:creationId xmlns:p14="http://schemas.microsoft.com/office/powerpoint/2010/main" val="238631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5</a:t>
            </a:fld>
            <a:endParaRPr lang="en-GB"/>
          </a:p>
        </p:txBody>
      </p:sp>
    </p:spTree>
    <p:extLst>
      <p:ext uri="{BB962C8B-B14F-4D97-AF65-F5344CB8AC3E}">
        <p14:creationId xmlns:p14="http://schemas.microsoft.com/office/powerpoint/2010/main" val="285607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6</a:t>
            </a:fld>
            <a:endParaRPr lang="en-GB"/>
          </a:p>
        </p:txBody>
      </p:sp>
    </p:spTree>
    <p:extLst>
      <p:ext uri="{BB962C8B-B14F-4D97-AF65-F5344CB8AC3E}">
        <p14:creationId xmlns:p14="http://schemas.microsoft.com/office/powerpoint/2010/main" val="199487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7</a:t>
            </a:fld>
            <a:endParaRPr lang="en-GB"/>
          </a:p>
        </p:txBody>
      </p:sp>
    </p:spTree>
    <p:extLst>
      <p:ext uri="{BB962C8B-B14F-4D97-AF65-F5344CB8AC3E}">
        <p14:creationId xmlns:p14="http://schemas.microsoft.com/office/powerpoint/2010/main" val="70840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8</a:t>
            </a:fld>
            <a:endParaRPr lang="en-GB"/>
          </a:p>
        </p:txBody>
      </p:sp>
    </p:spTree>
    <p:extLst>
      <p:ext uri="{BB962C8B-B14F-4D97-AF65-F5344CB8AC3E}">
        <p14:creationId xmlns:p14="http://schemas.microsoft.com/office/powerpoint/2010/main" val="376553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9</a:t>
            </a:fld>
            <a:endParaRPr lang="en-GB"/>
          </a:p>
        </p:txBody>
      </p:sp>
    </p:spTree>
    <p:extLst>
      <p:ext uri="{BB962C8B-B14F-4D97-AF65-F5344CB8AC3E}">
        <p14:creationId xmlns:p14="http://schemas.microsoft.com/office/powerpoint/2010/main" val="3528576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192000" y="4608000"/>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192000"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6" name="Picture 15">
            <a:extLst>
              <a:ext uri="{FF2B5EF4-FFF2-40B4-BE49-F238E27FC236}">
                <a16:creationId xmlns:a16="http://schemas.microsoft.com/office/drawing/2014/main" id="{8969CF87-B316-4CD9-9815-1FE5C839B7C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8557" y="133602"/>
            <a:ext cx="1863459" cy="665521"/>
          </a:xfrm>
          <a:prstGeom prst="rect">
            <a:avLst/>
          </a:prstGeom>
        </p:spPr>
      </p:pic>
    </p:spTree>
    <p:extLst>
      <p:ext uri="{BB962C8B-B14F-4D97-AF65-F5344CB8AC3E}">
        <p14:creationId xmlns:p14="http://schemas.microsoft.com/office/powerpoint/2010/main" val="7556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1056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661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5" name="Content Placeholder 3"/>
          <p:cNvSpPr>
            <a:spLocks noGrp="1"/>
          </p:cNvSpPr>
          <p:nvPr>
            <p:ph sz="half" idx="2"/>
          </p:nvPr>
        </p:nvSpPr>
        <p:spPr>
          <a:xfrm>
            <a:off x="8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8" name="Content Placeholder 3"/>
          <p:cNvSpPr>
            <a:spLocks noGrp="1"/>
          </p:cNvSpPr>
          <p:nvPr>
            <p:ph sz="half" idx="11"/>
          </p:nvPr>
        </p:nvSpPr>
        <p:spPr>
          <a:xfrm>
            <a:off x="4427099"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9" name="Content Placeholder 3"/>
          <p:cNvSpPr>
            <a:spLocks noGrp="1"/>
          </p:cNvSpPr>
          <p:nvPr>
            <p:ph sz="half" idx="12"/>
          </p:nvPr>
        </p:nvSpPr>
        <p:spPr>
          <a:xfrm>
            <a:off x="80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11" name="Text Placeholder 10"/>
          <p:cNvSpPr>
            <a:spLocks noGrp="1"/>
          </p:cNvSpPr>
          <p:nvPr>
            <p:ph type="body" sz="quarter" idx="13"/>
          </p:nvPr>
        </p:nvSpPr>
        <p:spPr>
          <a:xfrm>
            <a:off x="8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4427099"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80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23800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7" name="Text Placeholder 15"/>
          <p:cNvSpPr>
            <a:spLocks noGrp="1"/>
          </p:cNvSpPr>
          <p:nvPr>
            <p:ph type="body" sz="quarter" idx="17"/>
          </p:nvPr>
        </p:nvSpPr>
        <p:spPr>
          <a:xfrm>
            <a:off x="59689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8" name="Text Placeholder 15"/>
          <p:cNvSpPr>
            <a:spLocks noGrp="1"/>
          </p:cNvSpPr>
          <p:nvPr>
            <p:ph type="body" sz="quarter" idx="18"/>
          </p:nvPr>
        </p:nvSpPr>
        <p:spPr>
          <a:xfrm>
            <a:off x="9557853"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96497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540104"/>
          </a:xfrm>
        </p:spPr>
        <p:txBody>
          <a:bodyPr>
            <a:noAutofit/>
          </a:bodyPr>
          <a:lstStyle>
            <a:lvl1pPr>
              <a:defRPr sz="1400"/>
            </a:lvl1pPr>
            <a:lvl2pPr>
              <a:defRPr sz="1600"/>
            </a:lvl2pPr>
          </a:lstStyle>
          <a:p>
            <a:pPr lvl="0"/>
            <a:r>
              <a:rPr lang="en-US"/>
              <a:t>Click to edit Master text styles</a:t>
            </a:r>
          </a:p>
        </p:txBody>
      </p:sp>
      <p:sp>
        <p:nvSpPr>
          <p:cNvPr id="5" name="Content Placeholder 3"/>
          <p:cNvSpPr>
            <a:spLocks noGrp="1"/>
          </p:cNvSpPr>
          <p:nvPr>
            <p:ph sz="half" idx="2"/>
          </p:nvPr>
        </p:nvSpPr>
        <p:spPr>
          <a:xfrm>
            <a:off x="8160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8" name="Content Placeholder 3"/>
          <p:cNvSpPr>
            <a:spLocks noGrp="1"/>
          </p:cNvSpPr>
          <p:nvPr>
            <p:ph sz="half" idx="11"/>
          </p:nvPr>
        </p:nvSpPr>
        <p:spPr>
          <a:xfrm>
            <a:off x="4407451"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9" name="Content Placeholder 3"/>
          <p:cNvSpPr>
            <a:spLocks noGrp="1"/>
          </p:cNvSpPr>
          <p:nvPr>
            <p:ph sz="half" idx="12"/>
          </p:nvPr>
        </p:nvSpPr>
        <p:spPr>
          <a:xfrm>
            <a:off x="79968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11" name="Text Placeholder 10"/>
          <p:cNvSpPr>
            <a:spLocks noGrp="1"/>
          </p:cNvSpPr>
          <p:nvPr>
            <p:ph type="body" sz="quarter" idx="13"/>
          </p:nvPr>
        </p:nvSpPr>
        <p:spPr>
          <a:xfrm>
            <a:off x="2122626" y="2231791"/>
            <a:ext cx="2182199" cy="1808092"/>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15"/>
          <p:cNvSpPr>
            <a:spLocks noGrp="1"/>
          </p:cNvSpPr>
          <p:nvPr>
            <p:ph type="body" sz="quarter" idx="16"/>
          </p:nvPr>
        </p:nvSpPr>
        <p:spPr>
          <a:xfrm>
            <a:off x="816001" y="3206359"/>
            <a:ext cx="117780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1" name="Content Placeholder 3"/>
          <p:cNvSpPr>
            <a:spLocks noGrp="1"/>
          </p:cNvSpPr>
          <p:nvPr>
            <p:ph sz="half" idx="19"/>
          </p:nvPr>
        </p:nvSpPr>
        <p:spPr>
          <a:xfrm>
            <a:off x="8160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2" name="Content Placeholder 3"/>
          <p:cNvSpPr>
            <a:spLocks noGrp="1"/>
          </p:cNvSpPr>
          <p:nvPr>
            <p:ph sz="half" idx="20"/>
          </p:nvPr>
        </p:nvSpPr>
        <p:spPr>
          <a:xfrm>
            <a:off x="4407451"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3" name="Content Placeholder 3"/>
          <p:cNvSpPr>
            <a:spLocks noGrp="1"/>
          </p:cNvSpPr>
          <p:nvPr>
            <p:ph sz="half" idx="21"/>
          </p:nvPr>
        </p:nvSpPr>
        <p:spPr>
          <a:xfrm>
            <a:off x="79968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4" name="Text Placeholder 10"/>
          <p:cNvSpPr>
            <a:spLocks noGrp="1"/>
          </p:cNvSpPr>
          <p:nvPr>
            <p:ph type="body" sz="quarter" idx="22"/>
          </p:nvPr>
        </p:nvSpPr>
        <p:spPr>
          <a:xfrm>
            <a:off x="2122626" y="4166609"/>
            <a:ext cx="2182199" cy="18432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15"/>
          <p:cNvSpPr>
            <a:spLocks noGrp="1"/>
          </p:cNvSpPr>
          <p:nvPr>
            <p:ph type="body" sz="quarter" idx="23"/>
          </p:nvPr>
        </p:nvSpPr>
        <p:spPr>
          <a:xfrm>
            <a:off x="816001" y="5141177"/>
            <a:ext cx="117780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8" name="Text Placeholder 10"/>
          <p:cNvSpPr>
            <a:spLocks noGrp="1"/>
          </p:cNvSpPr>
          <p:nvPr>
            <p:ph type="body" sz="quarter" idx="24"/>
          </p:nvPr>
        </p:nvSpPr>
        <p:spPr>
          <a:xfrm>
            <a:off x="57120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15"/>
          <p:cNvSpPr>
            <a:spLocks noGrp="1"/>
          </p:cNvSpPr>
          <p:nvPr>
            <p:ph type="body" sz="quarter" idx="25"/>
          </p:nvPr>
        </p:nvSpPr>
        <p:spPr>
          <a:xfrm>
            <a:off x="4407452"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0" name="Text Placeholder 10"/>
          <p:cNvSpPr>
            <a:spLocks noGrp="1"/>
          </p:cNvSpPr>
          <p:nvPr>
            <p:ph type="body" sz="quarter" idx="26"/>
          </p:nvPr>
        </p:nvSpPr>
        <p:spPr>
          <a:xfrm>
            <a:off x="93024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7996801"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2" name="Text Placeholder 10"/>
          <p:cNvSpPr>
            <a:spLocks noGrp="1"/>
          </p:cNvSpPr>
          <p:nvPr>
            <p:ph type="body" sz="quarter" idx="28"/>
          </p:nvPr>
        </p:nvSpPr>
        <p:spPr>
          <a:xfrm>
            <a:off x="57120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15"/>
          <p:cNvSpPr>
            <a:spLocks noGrp="1"/>
          </p:cNvSpPr>
          <p:nvPr>
            <p:ph type="body" sz="quarter" idx="29"/>
          </p:nvPr>
        </p:nvSpPr>
        <p:spPr>
          <a:xfrm>
            <a:off x="4407452"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4" name="Text Placeholder 10"/>
          <p:cNvSpPr>
            <a:spLocks noGrp="1"/>
          </p:cNvSpPr>
          <p:nvPr>
            <p:ph type="body" sz="quarter" idx="30"/>
          </p:nvPr>
        </p:nvSpPr>
        <p:spPr>
          <a:xfrm>
            <a:off x="93024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15"/>
          <p:cNvSpPr>
            <a:spLocks noGrp="1"/>
          </p:cNvSpPr>
          <p:nvPr>
            <p:ph type="body" sz="quarter" idx="31"/>
          </p:nvPr>
        </p:nvSpPr>
        <p:spPr>
          <a:xfrm>
            <a:off x="7996801"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317835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151183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7637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6190967"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99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90967" y="1620000"/>
            <a:ext cx="5184000" cy="4351338"/>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613371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816001" y="3855600"/>
            <a:ext cx="10558967" cy="21240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245516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0"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18544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4884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15" name="Rectangle 14"/>
          <p:cNvSpPr/>
          <p:nvPr userDrawn="1"/>
        </p:nvSpPr>
        <p:spPr>
          <a:xfrm>
            <a:off x="9192000" y="4608000"/>
            <a:ext cx="300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9192000" y="2305226"/>
            <a:ext cx="300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71786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17033" y="450850"/>
            <a:ext cx="1056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90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212173"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Slide Number Placeholder 5"/>
          <p:cNvSpPr>
            <a:spLocks noGrp="1"/>
          </p:cNvSpPr>
          <p:nvPr>
            <p:ph type="sldNum" sz="quarter" idx="12"/>
          </p:nvPr>
        </p:nvSpPr>
        <p:spPr>
          <a:xfrm>
            <a:off x="816000" y="6336000"/>
            <a:ext cx="336000" cy="252000"/>
          </a:xfrm>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1682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12192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16000" y="2890226"/>
            <a:ext cx="1056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0" y="4611757"/>
            <a:ext cx="6027827"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6212173" y="0"/>
            <a:ext cx="60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93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095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55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4444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84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184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2315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6" name="Content Placeholder 5"/>
          <p:cNvSpPr>
            <a:spLocks noGrp="1"/>
          </p:cNvSpPr>
          <p:nvPr>
            <p:ph sz="quarter" idx="13" hasCustomPrompt="1"/>
          </p:nvPr>
        </p:nvSpPr>
        <p:spPr>
          <a:xfrm>
            <a:off x="9192000" y="2305049"/>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9192000" y="4608513"/>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1558889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3500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74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1696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788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4" name="Text Placeholder 3"/>
          <p:cNvSpPr>
            <a:spLocks noGrp="1"/>
          </p:cNvSpPr>
          <p:nvPr>
            <p:ph type="body" sz="quarter" idx="18"/>
          </p:nvPr>
        </p:nvSpPr>
        <p:spPr>
          <a:xfrm>
            <a:off x="817033" y="3600000"/>
            <a:ext cx="2304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9"/>
          </p:nvPr>
        </p:nvSpPr>
        <p:spPr>
          <a:xfrm>
            <a:off x="3566400" y="3600000"/>
            <a:ext cx="2304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0"/>
          </p:nvPr>
        </p:nvSpPr>
        <p:spPr>
          <a:xfrm>
            <a:off x="6321600" y="3600000"/>
            <a:ext cx="2304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1" name="Text Placeholder 3"/>
          <p:cNvSpPr>
            <a:spLocks noGrp="1"/>
          </p:cNvSpPr>
          <p:nvPr>
            <p:ph type="body" sz="quarter" idx="21"/>
          </p:nvPr>
        </p:nvSpPr>
        <p:spPr>
          <a:xfrm>
            <a:off x="9070967" y="3600000"/>
            <a:ext cx="2304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9" name="Content Placeholder 8"/>
          <p:cNvSpPr>
            <a:spLocks noGrp="1"/>
          </p:cNvSpPr>
          <p:nvPr>
            <p:ph sz="quarter" idx="22" hasCustomPrompt="1"/>
          </p:nvPr>
        </p:nvSpPr>
        <p:spPr>
          <a:xfrm>
            <a:off x="8160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35664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63216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9072000" y="1836000"/>
            <a:ext cx="2304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210865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9385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573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4355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6000" y="3856380"/>
            <a:ext cx="10560000" cy="2124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2583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5191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60800"/>
            <a:ext cx="1056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6000" y="1620000"/>
            <a:ext cx="1056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6000" y="6336000"/>
            <a:ext cx="336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solidFill>
                  <a:prstClr val="white"/>
                </a:solidFill>
              </a:rPr>
              <a:pPr/>
              <a:t>‹#›</a:t>
            </a:fld>
            <a:endParaRPr lang="en-GB">
              <a:solidFill>
                <a:prstClr val="white"/>
              </a:solidFill>
            </a:endParaRPr>
          </a:p>
        </p:txBody>
      </p:sp>
      <p:graphicFrame>
        <p:nvGraphicFramePr>
          <p:cNvPr id="8" name="Table 7"/>
          <p:cNvGraphicFramePr>
            <a:graphicFrameLocks noGrp="1"/>
          </p:cNvGraphicFramePr>
          <p:nvPr userDrawn="1"/>
        </p:nvGraphicFramePr>
        <p:xfrm>
          <a:off x="1325215" y="6336000"/>
          <a:ext cx="5583585" cy="365760"/>
        </p:xfrm>
        <a:graphic>
          <a:graphicData uri="http://schemas.openxmlformats.org/drawingml/2006/table">
            <a:tbl>
              <a:tblPr firstRow="1" bandRow="1">
                <a:tableStyleId>{2D5ABB26-0587-4C30-8999-92F81FD0307C}</a:tableStyleId>
              </a:tblPr>
              <a:tblGrid>
                <a:gridCol w="1861195">
                  <a:extLst>
                    <a:ext uri="{9D8B030D-6E8A-4147-A177-3AD203B41FA5}">
                      <a16:colId xmlns:a16="http://schemas.microsoft.com/office/drawing/2014/main" val="20000"/>
                    </a:ext>
                  </a:extLst>
                </a:gridCol>
                <a:gridCol w="1861195">
                  <a:extLst>
                    <a:ext uri="{9D8B030D-6E8A-4147-A177-3AD203B41FA5}">
                      <a16:colId xmlns:a16="http://schemas.microsoft.com/office/drawing/2014/main" val="20001"/>
                    </a:ext>
                  </a:extLst>
                </a:gridCol>
                <a:gridCol w="1861195">
                  <a:extLst>
                    <a:ext uri="{9D8B030D-6E8A-4147-A177-3AD203B41FA5}">
                      <a16:colId xmlns:a16="http://schemas.microsoft.com/office/drawing/2014/main" val="20002"/>
                    </a:ext>
                  </a:extLst>
                </a:gridCol>
              </a:tblGrid>
              <a:tr h="0">
                <a:tc>
                  <a:txBody>
                    <a:bodyPr/>
                    <a:lstStyle/>
                    <a:p>
                      <a:r>
                        <a:rPr lang="en-GB" sz="900" b="0" dirty="0">
                          <a:solidFill>
                            <a:schemeClr val="tx1"/>
                          </a:solidFill>
                        </a:rPr>
                        <a:t>Standards</a:t>
                      </a:r>
                      <a:r>
                        <a:rPr lang="en-GB" sz="900" b="0" baseline="0" dirty="0">
                          <a:solidFill>
                            <a:schemeClr val="tx1"/>
                          </a:solidFill>
                        </a:rPr>
                        <a:t> Strategy: </a:t>
                      </a:r>
                      <a:r>
                        <a:rPr lang="en-GB" sz="900" b="0" baseline="0" dirty="0" err="1">
                          <a:solidFill>
                            <a:schemeClr val="tx1"/>
                          </a:solidFill>
                        </a:rPr>
                        <a:t>NOPs</a:t>
                      </a:r>
                      <a:r>
                        <a:rPr lang="en-GB" sz="900" b="0" baseline="0" dirty="0">
                          <a:solidFill>
                            <a:schemeClr val="tx1"/>
                          </a:solidFill>
                        </a:rPr>
                        <a:t> and </a:t>
                      </a:r>
                      <a:r>
                        <a:rPr lang="en-GB" sz="900" b="0" baseline="0" dirty="0" err="1">
                          <a:solidFill>
                            <a:schemeClr val="tx1"/>
                          </a:solidFill>
                        </a:rPr>
                        <a:t>NSRs</a:t>
                      </a:r>
                      <a:endParaRPr lang="en-GB" sz="900" b="0" dirty="0">
                        <a:solidFill>
                          <a:schemeClr val="tx1"/>
                        </a:solidFill>
                      </a:endParaRPr>
                    </a:p>
                  </a:txBody>
                  <a:tcPr marL="121920" marR="121920" anchor="ctr">
                    <a:lnR w="12700" cap="flat" cmpd="sng" algn="ctr">
                      <a:solidFill>
                        <a:schemeClr val="tx1"/>
                      </a:solidFill>
                      <a:prstDash val="solid"/>
                      <a:round/>
                      <a:headEnd type="none" w="med" len="med"/>
                      <a:tailEnd type="none" w="med" len="med"/>
                    </a:lnR>
                  </a:tcPr>
                </a:tc>
                <a:tc>
                  <a:txBody>
                    <a:bodyPr/>
                    <a:lstStyle/>
                    <a:p>
                      <a:pPr algn="ctr"/>
                      <a:fld id="{3F467EA6-A169-4466-ADAF-6BDEFED2FB9B}" type="datetime4">
                        <a:rPr lang="en-GB" sz="900" b="0" smtClean="0">
                          <a:solidFill>
                            <a:schemeClr val="tx1"/>
                          </a:solidFill>
                        </a:rPr>
                        <a:pPr algn="ctr"/>
                        <a:t>17 September 2020</a:t>
                      </a:fld>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Jon</a:t>
                      </a:r>
                      <a:r>
                        <a:rPr lang="en-GB" sz="900" b="0" baseline="0" dirty="0">
                          <a:solidFill>
                            <a:schemeClr val="tx1"/>
                          </a:solidFill>
                        </a:rPr>
                        <a:t> Taylor</a:t>
                      </a:r>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816000" y="1382400"/>
            <a:ext cx="1056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78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17/09/2020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74102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6.png"/><Relationship Id="rId3" Type="http://schemas.openxmlformats.org/officeDocument/2006/relationships/hyperlink" Target="https://catalogues.rssb.co.uk/rgs/rulebooks/GERT8001%20Iss%2067.pdf" TargetMode="External"/><Relationship Id="rId7" Type="http://schemas.openxmlformats.org/officeDocument/2006/relationships/image" Target="../media/image12.png"/><Relationship Id="rId12"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5.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atalogues.rssb.co.uk/rgs/rulebooks/GERT8000-M1%20Iss%206.pdf" TargetMode="External"/><Relationship Id="rId7" Type="http://schemas.openxmlformats.org/officeDocument/2006/relationships/hyperlink" Target="https://catalogues.rssb.co.uk/rgs/standards/RIS-3703-TOM%20Iss%204.pdf"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17.emf"/><Relationship Id="rId5" Type="http://schemas.openxmlformats.org/officeDocument/2006/relationships/slide" Target="slide2.xml"/><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atalogues.rssb.co.uk/rgs/rulebooks/GERT8000-M3%20Iss%203.pdf" TargetMode="External"/><Relationship Id="rId7" Type="http://schemas.openxmlformats.org/officeDocument/2006/relationships/hyperlink" Target="https://catalogues.rssb.co.uk/rgs/standards/RIS-3703-TOM%20Iss%204.pdf"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slide" Target="slide2.xml"/><Relationship Id="rId10" Type="http://schemas.openxmlformats.org/officeDocument/2006/relationships/slide" Target="slide1.xml"/><Relationship Id="rId4" Type="http://schemas.openxmlformats.org/officeDocument/2006/relationships/image" Target="../media/image12.png"/><Relationship Id="rId9" Type="http://schemas.openxmlformats.org/officeDocument/2006/relationships/image" Target="../media/image18.emf"/></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catalogues.rssb.co.uk/rgs/rulebooks/GERT8000-AC%20Iss%206.pdf" TargetMode="External"/><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12.png"/><Relationship Id="rId11" Type="http://schemas.openxmlformats.org/officeDocument/2006/relationships/slide" Target="slide1.xml"/><Relationship Id="rId5" Type="http://schemas.openxmlformats.org/officeDocument/2006/relationships/hyperlink" Target="http://rssb.videomarketingplatform.co/instructions-following-a-loss-of" TargetMode="External"/><Relationship Id="rId10" Type="http://schemas.openxmlformats.org/officeDocument/2006/relationships/image" Target="../media/image5.png"/><Relationship Id="rId4" Type="http://schemas.openxmlformats.org/officeDocument/2006/relationships/hyperlink" Target="http://rssb.videomarketingplatform.co/instructions-following-a-loss-of-1" TargetMode="External"/><Relationship Id="rId9" Type="http://schemas.openxmlformats.org/officeDocument/2006/relationships/hyperlink" Target="https://catalogues.rssb.co.uk/rgs/standards/RIS-3703-TOM%20Iss%204.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atalogues.rssb.co.uk/rgs/standards/RIS-3703-TOM%20Iss%204.pdf" TargetMode="External"/><Relationship Id="rId13" Type="http://schemas.openxmlformats.org/officeDocument/2006/relationships/slide" Target="slide1.xml"/><Relationship Id="rId3" Type="http://schemas.openxmlformats.org/officeDocument/2006/relationships/hyperlink" Target="https://catalogues.rssb.co.uk/rgs/rulebooks/GERT8000-HB1%20Iss%205.pdf" TargetMode="External"/><Relationship Id="rId7" Type="http://schemas.openxmlformats.org/officeDocument/2006/relationships/image" Target="../media/image11.png"/><Relationship Id="rId12" Type="http://schemas.openxmlformats.org/officeDocument/2006/relationships/image" Target="../media/image15.sv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slide" Target="slide9.xml"/><Relationship Id="rId9" Type="http://schemas.openxmlformats.org/officeDocument/2006/relationships/image" Target="../media/image5.png"/><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hyperlink" Target="https://catalogues.rssb.co.uk/rgs/standards/RIS-3703-TOM%20Iss%204.pdf" TargetMode="External"/><Relationship Id="rId13" Type="http://schemas.openxmlformats.org/officeDocument/2006/relationships/slide" Target="slide1.xml"/><Relationship Id="rId3" Type="http://schemas.openxmlformats.org/officeDocument/2006/relationships/hyperlink" Target="https://catalogues.rssb.co.uk/rgs/rulebooks/GERT8000-HB6%20Iss%206.pdf" TargetMode="External"/><Relationship Id="rId7" Type="http://schemas.openxmlformats.org/officeDocument/2006/relationships/image" Target="../media/image11.png"/><Relationship Id="rId12"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hyperlink" Target="http://rssb.videomarketingplatform.co/crossing-the-line-procedure" TargetMode="External"/><Relationship Id="rId9" Type="http://schemas.openxmlformats.org/officeDocument/2006/relationships/image" Target="../media/image5.png"/><Relationship Id="rId1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hyperlink" Target="https://catalogues.rssb.co.uk/rgs/standards/RIS-3703-TOM%20Iss%204.pdf" TargetMode="External"/><Relationship Id="rId13" Type="http://schemas.openxmlformats.org/officeDocument/2006/relationships/slide" Target="slide1.xml"/><Relationship Id="rId3" Type="http://schemas.openxmlformats.org/officeDocument/2006/relationships/hyperlink" Target="https://catalogues.rssb.co.uk/rgs/rulebooks/GERT8000-HB7%20Iss%207.pdf" TargetMode="External"/><Relationship Id="rId7" Type="http://schemas.openxmlformats.org/officeDocument/2006/relationships/image" Target="../media/image11.png"/><Relationship Id="rId12"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hyperlink" Target="http://rssb.videomarketingplatform.co/crossing-the-line-procedure" TargetMode="External"/><Relationship Id="rId9" Type="http://schemas.openxmlformats.org/officeDocument/2006/relationships/image" Target="../media/image5.png"/><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hyperlink" Target="https://catalogues.rssb.co.uk/rgs/rulebooks/GERT8000-HB11%20Iss%208.pdf" TargetMode="External"/><Relationship Id="rId7" Type="http://schemas.openxmlformats.org/officeDocument/2006/relationships/slide" Target="slide2.xml"/><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hyperlink" Target="http://rssb.videomarketingplatform.co/giving-up-a-work-site-around-an" TargetMode="External"/><Relationship Id="rId1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hyperlink" Target="http://rssb.videomarketingplatform.co/protection-zones-and-flexible-train" TargetMode="External"/><Relationship Id="rId9" Type="http://schemas.openxmlformats.org/officeDocument/2006/relationships/hyperlink" Target="https://catalogues.rssb.co.uk/rgs/standards/RIS-3703-TOM%20Iss%204.pdf" TargetMode="External"/><Relationship Id="rId14" Type="http://schemas.openxmlformats.org/officeDocument/2006/relationships/slide" Target="slide1.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hyperlink" Target="https://catalogues.rssb.co.uk/rgs/rulebooks/GERT8000-HB12%20Iss%208.pdf" TargetMode="External"/><Relationship Id="rId7" Type="http://schemas.openxmlformats.org/officeDocument/2006/relationships/slide" Target="slide2.xml"/><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hyperlink" Target="http://rssb.videomarketingplatform.co/giving-up-a-work-site-around-an" TargetMode="External"/><Relationship Id="rId1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hyperlink" Target="http://rssb.videomarketingplatform.co/protection-zones-and-flexible-train" TargetMode="External"/><Relationship Id="rId9" Type="http://schemas.openxmlformats.org/officeDocument/2006/relationships/hyperlink" Target="https://catalogues.rssb.co.uk/rgs/standards/RIS-3703-TOM%20Iss%204.pdf" TargetMode="External"/><Relationship Id="rId14" Type="http://schemas.openxmlformats.org/officeDocument/2006/relationships/slide" Target="slide1.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png"/><Relationship Id="rId3" Type="http://schemas.openxmlformats.org/officeDocument/2006/relationships/hyperlink" Target="https://catalogues.rssb.co.uk/rgs/rulebooks/GERT8000-HB19%20Iss%204.pdf" TargetMode="External"/><Relationship Id="rId7" Type="http://schemas.openxmlformats.org/officeDocument/2006/relationships/hyperlink" Target="https://catalogues.rssb.co.uk/rgs/standards/RIS-3703-TOM%20Iss%204.pdf" TargetMode="External"/><Relationship Id="rId12"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slide" Target="slide2.xml"/><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3.png"/><Relationship Id="rId14" Type="http://schemas.openxmlformats.org/officeDocument/2006/relationships/image" Target="../media/image19.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xml"/><Relationship Id="rId7" Type="http://schemas.openxmlformats.org/officeDocument/2006/relationships/slide" Target="slide32.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image" Target="../media/image8.svg"/><Relationship Id="rId10" Type="http://schemas.openxmlformats.org/officeDocument/2006/relationships/slide" Target="slide36.xml"/><Relationship Id="rId4" Type="http://schemas.openxmlformats.org/officeDocument/2006/relationships/image" Target="../media/image7.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hyperlink" Target="https://catalogues.rssb.co.uk/rgs/standards/RIS-3703-TOM%20Iss%204.pdf" TargetMode="External"/><Relationship Id="rId13" Type="http://schemas.openxmlformats.org/officeDocument/2006/relationships/slide" Target="slide1.xml"/><Relationship Id="rId3" Type="http://schemas.openxmlformats.org/officeDocument/2006/relationships/hyperlink" Target="https://catalogues.rssb.co.uk/rgs/rulebooks/GERT8000-HB20%20Iss%203.pdf" TargetMode="External"/><Relationship Id="rId7" Type="http://schemas.openxmlformats.org/officeDocument/2006/relationships/image" Target="../media/image11.png"/><Relationship Id="rId12" Type="http://schemas.openxmlformats.org/officeDocument/2006/relationships/image" Target="../media/image15.sv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hyperlink" Target="http://rssb.videomarketingplatform.co/crossing-the-line-procedure" TargetMode="External"/><Relationship Id="rId9" Type="http://schemas.openxmlformats.org/officeDocument/2006/relationships/image" Target="../media/image5.png"/><Relationship Id="rId1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hyperlink" Target="https://catalogues.rssb.co.uk/rgs/standards/RIS-3703-TOM%20Iss%204.pdf" TargetMode="External"/><Relationship Id="rId13" Type="http://schemas.openxmlformats.org/officeDocument/2006/relationships/slide" Target="slide1.xml"/><Relationship Id="rId3" Type="http://schemas.openxmlformats.org/officeDocument/2006/relationships/hyperlink" Target="https://catalogues.rssb.co.uk/rgs/rulebooks/GERT8000-G1%20Iss%207.pdf" TargetMode="External"/><Relationship Id="rId7" Type="http://schemas.openxmlformats.org/officeDocument/2006/relationships/image" Target="../media/image11.png"/><Relationship Id="rId12" Type="http://schemas.openxmlformats.org/officeDocument/2006/relationships/image" Target="../media/image15.sv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slide" Target="slide9.xml"/><Relationship Id="rId9" Type="http://schemas.openxmlformats.org/officeDocument/2006/relationships/image" Target="../media/image5.png"/><Relationship Id="rId1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atalogues.rssb.co.uk/rgs/rulebooks/GERT8000-S5%20Iss%209.pdf" TargetMode="External"/><Relationship Id="rId7" Type="http://schemas.openxmlformats.org/officeDocument/2006/relationships/hyperlink" Target="https://catalogues.rssb.co.uk/rgs/standards/RIS-3703-TOM%20Iss%204.pdf"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slide" Target="slide2.xml"/><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slide" Target="slide1.xml"/></Relationships>
</file>

<file path=ppt/slides/_rels/slide23.xml.rels><?xml version="1.0" encoding="UTF-8" standalone="yes"?>
<Relationships xmlns="http://schemas.openxmlformats.org/package/2006/relationships"><Relationship Id="rId8" Type="http://schemas.openxmlformats.org/officeDocument/2006/relationships/hyperlink" Target="https://catalogues.rssb.co.uk/rgs/standards/RIS-3703-TOM%20Iss%204.pdf" TargetMode="External"/><Relationship Id="rId3" Type="http://schemas.openxmlformats.org/officeDocument/2006/relationships/hyperlink" Target="https://catalogues.rssb.co.uk/rgs/rulebooks/GERT8000-OTM%20Iss%209.pdf" TargetMode="External"/><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slide" Target="slide1.xml"/><Relationship Id="rId4" Type="http://schemas.openxmlformats.org/officeDocument/2006/relationships/slide" Target="slide20.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hyperlink" Target="https://catalogues.rssb.co.uk/rgs/rulebooks/GERT8000-T3%20Iss%209.pdf" TargetMode="External"/><Relationship Id="rId7" Type="http://schemas.openxmlformats.org/officeDocument/2006/relationships/slide" Target="slide2.xml"/><Relationship Id="rId12"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hyperlink" Target="http://rssb.videomarketingplatform.co/giving-up-a-work-site-around-an" TargetMode="External"/><Relationship Id="rId1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hyperlink" Target="http://rssb.videomarketingplatform.co/protection-zones-and-flexible-train" TargetMode="External"/><Relationship Id="rId9" Type="http://schemas.openxmlformats.org/officeDocument/2006/relationships/hyperlink" Target="https://catalogues.rssb.co.uk/rgs/standards/RIS-3703-TOM%20Iss%204.pdf" TargetMode="External"/><Relationship Id="rId14" Type="http://schemas.openxmlformats.org/officeDocument/2006/relationships/slide" Target="slide1.xml"/></Relationships>
</file>

<file path=ppt/slides/_rels/slide25.xml.rels><?xml version="1.0" encoding="UTF-8" standalone="yes"?>
<Relationships xmlns="http://schemas.openxmlformats.org/package/2006/relationships"><Relationship Id="rId8" Type="http://schemas.openxmlformats.org/officeDocument/2006/relationships/hyperlink" Target="https://catalogues.rssb.co.uk/rgs/standards/RIS-3703-TOM%20Iss%204.pdf" TargetMode="External"/><Relationship Id="rId3" Type="http://schemas.openxmlformats.org/officeDocument/2006/relationships/hyperlink" Target="https://catalogues.rssb.co.uk/rgs/rulebooks/GERT8000-TS1%20Iss%2014.pdf" TargetMode="External"/><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slide" Target="slide1.xml"/><Relationship Id="rId4" Type="http://schemas.openxmlformats.org/officeDocument/2006/relationships/slide" Target="slide20.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atalogues.rssb.co.uk/rgs/rulebooks/GERT8000-TS11%20Iss%205.pdf" TargetMode="External"/><Relationship Id="rId7" Type="http://schemas.openxmlformats.org/officeDocument/2006/relationships/hyperlink" Target="https://catalogues.rssb.co.uk/rgs/standards/RIS-3703-TOM%20Iss%204.pdf" TargetMode="External"/><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slide" Target="slide2.xml"/><Relationship Id="rId10" Type="http://schemas.openxmlformats.org/officeDocument/2006/relationships/slide" Target="slide1.xml"/><Relationship Id="rId4" Type="http://schemas.openxmlformats.org/officeDocument/2006/relationships/image" Target="../media/image12.png"/><Relationship Id="rId9" Type="http://schemas.openxmlformats.org/officeDocument/2006/relationships/image" Target="../media/image20.emf"/></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catalogues.rssb.co.uk/rgs/rulebooks/GERT8000-TW1%20Iss%2015.pdf" TargetMode="External"/><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12.png"/><Relationship Id="rId11" Type="http://schemas.openxmlformats.org/officeDocument/2006/relationships/slide" Target="slide1.xml"/><Relationship Id="rId5" Type="http://schemas.openxmlformats.org/officeDocument/2006/relationships/hyperlink" Target="http://rssb.videomarketingplatform.co/protection-zones-and-flexible-train" TargetMode="External"/><Relationship Id="rId10" Type="http://schemas.openxmlformats.org/officeDocument/2006/relationships/image" Target="../media/image5.png"/><Relationship Id="rId4" Type="http://schemas.openxmlformats.org/officeDocument/2006/relationships/hyperlink" Target="http://rssb.videomarketingplatform.co/track-defects" TargetMode="External"/><Relationship Id="rId9" Type="http://schemas.openxmlformats.org/officeDocument/2006/relationships/hyperlink" Target="https://catalogues.rssb.co.uk/rgs/standards/RIS-3703-TOM%20Iss%204.pdf" TargetMode="External"/></Relationships>
</file>

<file path=ppt/slides/_rels/slide2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hyperlink" Target="https://catalogues.rssb.co.uk/rgs/standards/RIS-3703-TOM%20Iss%204.pdf" TargetMode="External"/><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12.pn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hyperlink" Target="https://catalogues.rssb.co.uk/rgs/standards/RIS-3703-TOM%20Iss%204.pdf" TargetMode="External"/><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slide" Target="slide2.xml"/><Relationship Id="rId10" Type="http://schemas.openxmlformats.org/officeDocument/2006/relationships/image" Target="../media/image21.emf"/><Relationship Id="rId4" Type="http://schemas.openxmlformats.org/officeDocument/2006/relationships/image" Target="../media/image1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1.xm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slide" Target="slide10.xml"/><Relationship Id="rId10" Type="http://schemas.openxmlformats.org/officeDocument/2006/relationships/slide" Target="slide1.xml"/><Relationship Id="rId4" Type="http://schemas.openxmlformats.org/officeDocument/2006/relationships/slide" Target="slide9.xml"/><Relationship Id="rId9" Type="http://schemas.openxmlformats.org/officeDocument/2006/relationships/slide" Target="slide13.xml"/></Relationships>
</file>

<file path=ppt/slides/_rels/slide30.xml.rels><?xml version="1.0" encoding="UTF-8" standalone="yes"?>
<Relationships xmlns="http://schemas.openxmlformats.org/package/2006/relationships"><Relationship Id="rId8" Type="http://schemas.openxmlformats.org/officeDocument/2006/relationships/hyperlink" Target="https://catalogues.rssb.co.uk/rgs/standards/RIS-3703-TOM%20Iss%204.pdf" TargetMode="External"/><Relationship Id="rId3" Type="http://schemas.openxmlformats.org/officeDocument/2006/relationships/hyperlink" Target="https://catalogues.rssb.co.uk/rgs/rulebooks/GERT8000-TW7%20Iss%208.pdf" TargetMode="External"/><Relationship Id="rId7"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slide" Target="slide1.xml"/><Relationship Id="rId4" Type="http://schemas.openxmlformats.org/officeDocument/2006/relationships/hyperlink" Target="http://rssb.videomarketingplatform.co/protection-zones-and-flexible-train" TargetMode="External"/><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hyperlink" Target="https://catalogues.rssb.co.uk/rgs/standards/RIS-3703-TOM%20Iss%204.pdf" TargetMode="External"/><Relationship Id="rId3" Type="http://schemas.openxmlformats.org/officeDocument/2006/relationships/hyperlink" Target="https://catalogues.rssb.co.uk/rgs/rulebooks/RS521%20Iss%206.pdf" TargetMode="External"/><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slide" Target="slide1.xml"/><Relationship Id="rId5" Type="http://schemas.openxmlformats.org/officeDocument/2006/relationships/image" Target="../media/image12.png"/><Relationship Id="rId10" Type="http://schemas.openxmlformats.org/officeDocument/2006/relationships/image" Target="../media/image22.emf"/><Relationship Id="rId4" Type="http://schemas.openxmlformats.org/officeDocument/2006/relationships/hyperlink" Target="http://rssb.videomarketingplatform.co/protection-zones-and-flexible-train" TargetMode="External"/><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1.xml"/><Relationship Id="rId3" Type="http://schemas.openxmlformats.org/officeDocument/2006/relationships/hyperlink" Target="https://catalogues.rssb.co.uk/rgs/oodocs/COP0018%20%20Iss%206.pdf" TargetMode="External"/><Relationship Id="rId7" Type="http://schemas.openxmlformats.org/officeDocument/2006/relationships/hyperlink" Target="https://catalogues.rssb.co.uk/rgs/oodocs/COP0038%20Iss%202.pdf" TargetMode="External"/><Relationship Id="rId12" Type="http://schemas.openxmlformats.org/officeDocument/2006/relationships/hyperlink" Target="https://catalogues.rssb.co.uk/rgs/oodocs/COP0044%20Iss%201.pdf" TargetMode="External"/><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hyperlink" Target="https://catalogues.rssb.co.uk/rgs/oodocs/COP0041%20Iss%201.pdf" TargetMode="External"/><Relationship Id="rId5" Type="http://schemas.openxmlformats.org/officeDocument/2006/relationships/slide" Target="slide2.xml"/><Relationship Id="rId10" Type="http://schemas.openxmlformats.org/officeDocument/2006/relationships/hyperlink" Target="https://catalogues.rssb.co.uk/rgs/oodocs/COP0032%20Iss%20%203.pdf" TargetMode="External"/><Relationship Id="rId4" Type="http://schemas.openxmlformats.org/officeDocument/2006/relationships/hyperlink" Target="https://catalogues.rssb.co.uk/rgs/oodocs/COP0005%20Iss%206.pdf" TargetMode="External"/><Relationship Id="rId9" Type="http://schemas.openxmlformats.org/officeDocument/2006/relationships/hyperlink" Target="https://catalogues.rssb.co.uk/rgs/oodocs/COP0026%20Iss%203.pdf" TargetMode="External"/><Relationship Id="rId1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catalogues.rssb.co.uk/rgs/oodocs/Poster%20I1%20Iss%202.pdf" TargetMode="External"/><Relationship Id="rId3" Type="http://schemas.openxmlformats.org/officeDocument/2006/relationships/hyperlink" Target="https://catalogues.rssb.co.uk/rgs/oodocs/Poster%20OTM6%20Iss%201.pdf" TargetMode="External"/><Relationship Id="rId7" Type="http://schemas.openxmlformats.org/officeDocument/2006/relationships/hyperlink" Target="https://catalogues.rssb.co.uk/rgs/oodocs/COP0038%20Iss%202.pdf" TargetMode="External"/><Relationship Id="rId12" Type="http://schemas.openxmlformats.org/officeDocument/2006/relationships/hyperlink" Target="https://catalogues.rssb.co.uk/rgs/oodocs/COP0041%20Iss%201.pdf" TargetMode="External"/><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hyperlink" Target="https://catalogues.rssb.co.uk/rgs/oodocs/Poster%20OTM8%20Iss%201.pdf" TargetMode="External"/><Relationship Id="rId5" Type="http://schemas.openxmlformats.org/officeDocument/2006/relationships/slide" Target="slide2.xml"/><Relationship Id="rId15" Type="http://schemas.openxmlformats.org/officeDocument/2006/relationships/image" Target="../media/image6.png"/><Relationship Id="rId10" Type="http://schemas.openxmlformats.org/officeDocument/2006/relationships/hyperlink" Target="https://catalogues.rssb.co.uk/rgs/oodocs/COP0032%20Iss%20%203.pdf" TargetMode="External"/><Relationship Id="rId4" Type="http://schemas.openxmlformats.org/officeDocument/2006/relationships/hyperlink" Target="https://catalogues.rssb.co.uk/rgs/oodocs/COP0005%20Iss%206.pdf" TargetMode="External"/><Relationship Id="rId9" Type="http://schemas.openxmlformats.org/officeDocument/2006/relationships/hyperlink" Target="https://catalogues.rssb.co.uk/rgs/oodocs/Poster%20OTM7%20Iss%201.pdf" TargetMode="External"/><Relationship Id="rId14" Type="http://schemas.openxmlformats.org/officeDocument/2006/relationships/slide" Target="slide1.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catalogues.rssb.co.uk/rgs/oodocs/Poster%20L3%20Iss%202.pdf" TargetMode="External"/><Relationship Id="rId3" Type="http://schemas.openxmlformats.org/officeDocument/2006/relationships/hyperlink" Target="https://catalogues.rssb.co.uk/rgs/oodocs/Poster%20I2%20Iss%202.pdf" TargetMode="External"/><Relationship Id="rId7" Type="http://schemas.openxmlformats.org/officeDocument/2006/relationships/hyperlink" Target="https://catalogues.rssb.co.uk/rgs/oodocs/COP0038%20Iss%202.pdf" TargetMode="External"/><Relationship Id="rId12" Type="http://schemas.openxmlformats.org/officeDocument/2006/relationships/hyperlink" Target="https://catalogues.rssb.co.uk/rgs/oodocs/COP0041%20Iss%201.pdf"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hyperlink" Target="https://catalogues.rssb.co.uk/rgs/oodocs/Poster%20L1%20Iss%202.pdf" TargetMode="External"/><Relationship Id="rId5" Type="http://schemas.openxmlformats.org/officeDocument/2006/relationships/slide" Target="slide2.xml"/><Relationship Id="rId15" Type="http://schemas.openxmlformats.org/officeDocument/2006/relationships/image" Target="../media/image6.png"/><Relationship Id="rId10" Type="http://schemas.openxmlformats.org/officeDocument/2006/relationships/hyperlink" Target="https://catalogues.rssb.co.uk/rgs/oodocs/COP0032%20Iss%20%203.pdf" TargetMode="External"/><Relationship Id="rId4" Type="http://schemas.openxmlformats.org/officeDocument/2006/relationships/hyperlink" Target="https://catalogues.rssb.co.uk/rgs/oodocs/COP0005%20Iss%206.pdf" TargetMode="External"/><Relationship Id="rId9" Type="http://schemas.openxmlformats.org/officeDocument/2006/relationships/hyperlink" Target="https://catalogues.rssb.co.uk/rgs/oodocs/Poster%20I4%20Iss%202.pdf" TargetMode="External"/><Relationship Id="rId14" Type="http://schemas.openxmlformats.org/officeDocument/2006/relationships/slide" Target="slide1.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catalogues.rssb.co.uk/rgs/oodocs/Poster%20L9%20Iss%202.pdf" TargetMode="External"/><Relationship Id="rId3" Type="http://schemas.openxmlformats.org/officeDocument/2006/relationships/hyperlink" Target="https://catalogues.rssb.co.uk/rgs/oodocs/Poster%20L4%20Iss%202.pdf" TargetMode="External"/><Relationship Id="rId7" Type="http://schemas.openxmlformats.org/officeDocument/2006/relationships/hyperlink" Target="https://catalogues.rssb.co.uk/rgs/oodocs/COP0038%20Iss%202.pdf" TargetMode="External"/><Relationship Id="rId12" Type="http://schemas.openxmlformats.org/officeDocument/2006/relationships/hyperlink" Target="https://catalogues.rssb.co.uk/rgs/oodocs/Poster%20L8%20Iss%202.pdf" TargetMode="External"/><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hyperlink" Target="https://catalogues.rssb.co.uk/rgs/oodocs/Poster%20L7%20Iss%203.pdf" TargetMode="External"/><Relationship Id="rId5" Type="http://schemas.openxmlformats.org/officeDocument/2006/relationships/slide" Target="slide2.xml"/><Relationship Id="rId15" Type="http://schemas.openxmlformats.org/officeDocument/2006/relationships/image" Target="../media/image6.png"/><Relationship Id="rId10" Type="http://schemas.openxmlformats.org/officeDocument/2006/relationships/hyperlink" Target="https://catalogues.rssb.co.uk/rgs/oodocs/COP0032%20Iss%20%203.pdf" TargetMode="External"/><Relationship Id="rId4" Type="http://schemas.openxmlformats.org/officeDocument/2006/relationships/hyperlink" Target="https://catalogues.rssb.co.uk/rgs/oodocs/COP0005%20Iss%206.pdf" TargetMode="External"/><Relationship Id="rId9" Type="http://schemas.openxmlformats.org/officeDocument/2006/relationships/hyperlink" Target="https://catalogues.rssb.co.uk/rgs/oodocs/Poster%20L6%20Iss%202.pdf" TargetMode="External"/><Relationship Id="rId14" Type="http://schemas.openxmlformats.org/officeDocument/2006/relationships/slide" Target="slide1.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hyperlink" Target="https://www.rssb.co.uk/standards-and-safety/using-standards/Deviation-from-standards" TargetMode="External"/><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hyperlink" Target="https://www.rssb.co.uk/standards-and-safety/using-standards/Deviation-from-standards" TargetMode="External"/><Relationship Id="rId2" Type="http://schemas.openxmlformats.org/officeDocument/2006/relationships/notesSlide" Target="../notesSlides/notesSlide37.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hyperlink" Target="https://www.rssb.co.uk/standards-and-safety/using-standards/Deviation-from-standards" TargetMode="External"/><Relationship Id="rId2" Type="http://schemas.openxmlformats.org/officeDocument/2006/relationships/notesSlide" Target="../notesSlides/notesSlide38.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hyperlink" Target="https://www.rssb.co.uk/standards-and-safety/using-standards/Deviation-from-standards" TargetMode="External"/><Relationship Id="rId2" Type="http://schemas.openxmlformats.org/officeDocument/2006/relationships/notesSlide" Target="../notesSlides/notesSlide39.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4.xml"/><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slide" Target="slide10.xml"/><Relationship Id="rId11" Type="http://schemas.openxmlformats.org/officeDocument/2006/relationships/slide" Target="slide1.xml"/><Relationship Id="rId5" Type="http://schemas.openxmlformats.org/officeDocument/2006/relationships/slide" Target="slide15.xml"/><Relationship Id="rId10" Type="http://schemas.openxmlformats.org/officeDocument/2006/relationships/slide" Target="slide18.xml"/><Relationship Id="rId4" Type="http://schemas.openxmlformats.org/officeDocument/2006/relationships/slide" Target="slide17.xml"/><Relationship Id="rId9" Type="http://schemas.openxmlformats.org/officeDocument/2006/relationships/slide" Target="slide16.xml"/></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hyperlink" Target="https://www.rssb.co.uk/standards-and-safety/using-standards/Deviation-from-standards"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9.xml"/><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slide" Target="slide10.xml"/><Relationship Id="rId11" Type="http://schemas.openxmlformats.org/officeDocument/2006/relationships/slide" Target="slide1.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22.xml"/><Relationship Id="rId9"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5.xm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slide" Target="slide10.xml"/><Relationship Id="rId10" Type="http://schemas.openxmlformats.org/officeDocument/2006/relationships/slide" Target="slide1.xml"/><Relationship Id="rId4" Type="http://schemas.openxmlformats.org/officeDocument/2006/relationships/slide" Target="slide27.xml"/><Relationship Id="rId9" Type="http://schemas.openxmlformats.org/officeDocument/2006/relationships/slide" Target="slide29.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0.xml"/><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slide" Target="slide10.xml"/><Relationship Id="rId11" Type="http://schemas.openxmlformats.org/officeDocument/2006/relationships/slide" Target="slide1.xml"/><Relationship Id="rId5" Type="http://schemas.openxmlformats.org/officeDocument/2006/relationships/slide" Target="slide31.xml"/><Relationship Id="rId10" Type="http://schemas.openxmlformats.org/officeDocument/2006/relationships/slide" Target="slide11.xml"/><Relationship Id="rId4" Type="http://schemas.openxmlformats.org/officeDocument/2006/relationships/slide" Target="slide19.xml"/><Relationship Id="rId9" Type="http://schemas.openxmlformats.org/officeDocument/2006/relationships/slide" Target="slide3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slide" Target="slide10.xml"/><Relationship Id="rId11" Type="http://schemas.openxmlformats.org/officeDocument/2006/relationships/image" Target="../media/image6.png"/><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slide" Target="slide19.xml"/><Relationship Id="rId9"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catalogues.rssb.co.uk/rgs/standards/RIS-3783-TOM%20Iss%201.pdf" TargetMode="External"/><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slide" Target="slide1.xml"/><Relationship Id="rId5" Type="http://schemas.openxmlformats.org/officeDocument/2006/relationships/slide" Target="slide2.xml"/><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5075DEB-9829-42E1-AC68-0AC0578FD353}"/>
              </a:ext>
            </a:extLst>
          </p:cNvPr>
          <p:cNvSpPr/>
          <p:nvPr/>
        </p:nvSpPr>
        <p:spPr>
          <a:xfrm>
            <a:off x="1" y="2324510"/>
            <a:ext cx="9118298" cy="2230244"/>
          </a:xfrm>
          <a:prstGeom prst="roundRect">
            <a:avLst>
              <a:gd name="adj" fmla="val 0"/>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58227" y="2700001"/>
            <a:ext cx="8888818" cy="1384995"/>
          </a:xfrm>
        </p:spPr>
        <p:txBody>
          <a:bodyPr/>
          <a:lstStyle/>
          <a:p>
            <a:r>
              <a:rPr lang="en-GB" sz="3200" spc="-50" dirty="0">
                <a:solidFill>
                  <a:prstClr val="white"/>
                </a:solidFill>
              </a:rPr>
              <a:t>Changes to Standards – </a:t>
            </a:r>
            <a:br>
              <a:rPr lang="en-GB" sz="3200" spc="-50" dirty="0">
                <a:solidFill>
                  <a:prstClr val="white"/>
                </a:solidFill>
              </a:rPr>
            </a:br>
            <a:r>
              <a:rPr lang="en-GB" sz="3200" spc="-50" dirty="0">
                <a:solidFill>
                  <a:prstClr val="white"/>
                </a:solidFill>
              </a:rPr>
              <a:t>September 2020 interactive briefing slide deck</a:t>
            </a:r>
            <a:br>
              <a:rPr lang="en-GB" sz="3200" spc="-50" dirty="0">
                <a:solidFill>
                  <a:prstClr val="white"/>
                </a:solidFill>
              </a:rPr>
            </a:br>
            <a:r>
              <a:rPr lang="en-GB" sz="2000" b="1" spc="-50" dirty="0">
                <a:solidFill>
                  <a:srgbClr val="C00000"/>
                </a:solidFill>
              </a:rPr>
              <a:t>Please view in slideshow mode for the links to work  </a:t>
            </a:r>
            <a:endParaRPr lang="en-GB" sz="2000" b="1" i="1" dirty="0">
              <a:solidFill>
                <a:srgbClr val="C00000"/>
              </a:solidFill>
            </a:endParaRPr>
          </a:p>
        </p:txBody>
      </p:sp>
      <p:sp>
        <p:nvSpPr>
          <p:cNvPr id="5" name="Rectangle: Rounded Corners 4">
            <a:extLst>
              <a:ext uri="{FF2B5EF4-FFF2-40B4-BE49-F238E27FC236}">
                <a16:creationId xmlns:a16="http://schemas.microsoft.com/office/drawing/2014/main" id="{C480D732-AB7F-4285-BA13-EC07F59B55FA}"/>
              </a:ext>
            </a:extLst>
          </p:cNvPr>
          <p:cNvSpPr/>
          <p:nvPr/>
        </p:nvSpPr>
        <p:spPr>
          <a:xfrm>
            <a:off x="1" y="0"/>
            <a:ext cx="2981497" cy="2230243"/>
          </a:xfrm>
          <a:prstGeom prst="roundRect">
            <a:avLst>
              <a:gd name="adj" fmla="val 0"/>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E330F549-DF9E-41CD-8B66-2DEF5AE61441}"/>
              </a:ext>
            </a:extLst>
          </p:cNvPr>
          <p:cNvSpPr/>
          <p:nvPr/>
        </p:nvSpPr>
        <p:spPr>
          <a:xfrm>
            <a:off x="9202057" y="4606396"/>
            <a:ext cx="2989943" cy="2251604"/>
          </a:xfrm>
          <a:prstGeom prst="roundRect">
            <a:avLst>
              <a:gd name="adj" fmla="val 0"/>
            </a:avLst>
          </a:prstGeom>
          <a:solidFill>
            <a:srgbClr val="00584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3F2C41C7-EC3C-4195-985A-6E1FE4EB7499}"/>
              </a:ext>
            </a:extLst>
          </p:cNvPr>
          <p:cNvSpPr/>
          <p:nvPr/>
        </p:nvSpPr>
        <p:spPr>
          <a:xfrm>
            <a:off x="6128356" y="4612746"/>
            <a:ext cx="2989943" cy="2259898"/>
          </a:xfrm>
          <a:prstGeom prst="roundRect">
            <a:avLst>
              <a:gd name="adj" fmla="val 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3321C6B-44F4-43B4-978A-5D3D80CBCB05}"/>
              </a:ext>
            </a:extLst>
          </p:cNvPr>
          <p:cNvSpPr/>
          <p:nvPr/>
        </p:nvSpPr>
        <p:spPr>
          <a:xfrm>
            <a:off x="9202055" y="2324510"/>
            <a:ext cx="2989943" cy="2230244"/>
          </a:xfrm>
          <a:prstGeom prst="roundRect">
            <a:avLst>
              <a:gd name="adj" fmla="val 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8DBDB55-AB14-4DF3-8E08-AE71438C5715}"/>
              </a:ext>
            </a:extLst>
          </p:cNvPr>
          <p:cNvGrpSpPr/>
          <p:nvPr/>
        </p:nvGrpSpPr>
        <p:grpSpPr>
          <a:xfrm>
            <a:off x="155958" y="4564356"/>
            <a:ext cx="4821242" cy="2251604"/>
            <a:chOff x="155958" y="4564356"/>
            <a:chExt cx="4821242" cy="2251604"/>
          </a:xfrm>
        </p:grpSpPr>
        <p:sp>
          <p:nvSpPr>
            <p:cNvPr id="17" name="Rectangle: Rounded Corners 16">
              <a:extLst>
                <a:ext uri="{FF2B5EF4-FFF2-40B4-BE49-F238E27FC236}">
                  <a16:creationId xmlns:a16="http://schemas.microsoft.com/office/drawing/2014/main" id="{D79EBF5B-6BF8-4F76-8E04-32AA62E1B504}"/>
                </a:ext>
              </a:extLst>
            </p:cNvPr>
            <p:cNvSpPr/>
            <p:nvPr/>
          </p:nvSpPr>
          <p:spPr>
            <a:xfrm>
              <a:off x="155958" y="4564356"/>
              <a:ext cx="4331959" cy="22516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nSpc>
                  <a:spcPts val="1800"/>
                </a:lnSpc>
                <a:defRPr/>
              </a:pPr>
              <a:r>
                <a:rPr lang="en-GB" sz="1600" spc="-50" dirty="0">
                  <a:solidFill>
                    <a:schemeClr val="tx1"/>
                  </a:solidFill>
                </a:rPr>
                <a:t>The presentation is interactive,  you decide how to navigate through it, but you can always return to the main menu by clicking on the home icon. </a:t>
              </a:r>
            </a:p>
            <a:p>
              <a:pPr>
                <a:lnSpc>
                  <a:spcPts val="1800"/>
                </a:lnSpc>
                <a:defRPr/>
              </a:pPr>
              <a:endParaRPr lang="en-GB" sz="1600" spc="-50" dirty="0">
                <a:solidFill>
                  <a:schemeClr val="tx1"/>
                </a:solidFill>
              </a:endParaRPr>
            </a:p>
            <a:p>
              <a:pPr>
                <a:lnSpc>
                  <a:spcPts val="1800"/>
                </a:lnSpc>
                <a:defRPr/>
              </a:pPr>
              <a:r>
                <a:rPr lang="en-GB" sz="1600" spc="-50" dirty="0">
                  <a:solidFill>
                    <a:schemeClr val="tx1"/>
                  </a:solidFill>
                </a:rPr>
                <a:t>Some slides contain links to additional online content, these are indicated with an icon. </a:t>
              </a:r>
            </a:p>
          </p:txBody>
        </p:sp>
        <p:pic>
          <p:nvPicPr>
            <p:cNvPr id="15" name="Picture 14">
              <a:extLst>
                <a:ext uri="{FF2B5EF4-FFF2-40B4-BE49-F238E27FC236}">
                  <a16:creationId xmlns:a16="http://schemas.microsoft.com/office/drawing/2014/main" id="{403602E1-D311-4E86-92DB-494CF6C416E8}"/>
                </a:ext>
              </a:extLst>
            </p:cNvPr>
            <p:cNvPicPr>
              <a:picLocks noChangeAspect="1"/>
            </p:cNvPicPr>
            <p:nvPr/>
          </p:nvPicPr>
          <p:blipFill>
            <a:blip r:embed="rId3"/>
            <a:stretch>
              <a:fillRect/>
            </a:stretch>
          </p:blipFill>
          <p:spPr>
            <a:xfrm>
              <a:off x="4401200" y="5434510"/>
              <a:ext cx="576000" cy="576000"/>
            </a:xfrm>
            <a:prstGeom prst="rect">
              <a:avLst/>
            </a:prstGeom>
          </p:spPr>
        </p:pic>
        <p:pic>
          <p:nvPicPr>
            <p:cNvPr id="16" name="Picture 15">
              <a:hlinkClick r:id="rId4" action="ppaction://hlinksldjump"/>
              <a:extLst>
                <a:ext uri="{FF2B5EF4-FFF2-40B4-BE49-F238E27FC236}">
                  <a16:creationId xmlns:a16="http://schemas.microsoft.com/office/drawing/2014/main" id="{47B2BDFF-294A-4B64-8F83-7EDEAAB7BD14}"/>
                </a:ext>
              </a:extLst>
            </p:cNvPr>
            <p:cNvPicPr>
              <a:picLocks noChangeAspect="1"/>
            </p:cNvPicPr>
            <p:nvPr/>
          </p:nvPicPr>
          <p:blipFill>
            <a:blip r:embed="rId5"/>
            <a:stretch>
              <a:fillRect/>
            </a:stretch>
          </p:blipFill>
          <p:spPr>
            <a:xfrm>
              <a:off x="4401200" y="4649021"/>
              <a:ext cx="576000" cy="576000"/>
            </a:xfrm>
            <a:prstGeom prst="rect">
              <a:avLst/>
            </a:prstGeom>
          </p:spPr>
        </p:pic>
      </p:grpSp>
    </p:spTree>
    <p:extLst>
      <p:ext uri="{BB962C8B-B14F-4D97-AF65-F5344CB8AC3E}">
        <p14:creationId xmlns:p14="http://schemas.microsoft.com/office/powerpoint/2010/main" val="190550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GERT8001 Issue 67 - Changes to National Operations Publications for September 2020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a:t>
            </a:r>
            <a:r>
              <a:rPr lang="en-GB" spc="-50" dirty="0">
                <a:solidFill>
                  <a:schemeClr val="tx1"/>
                </a:solidFill>
              </a:rPr>
              <a:t>- This document contains new and previously published amendments to National Operations Publications, which are considered too urgent to await a complete reissue of the document concerned. It is primarily used to publish minor changes to National Operations Publications. However, it may also be used to publish material changes that have already been consulted on but do not justify the reissue of a Rule Book module and / or handbook. </a:t>
            </a:r>
          </a:p>
          <a:p>
            <a:endParaRPr lang="en-GB" b="1" dirty="0">
              <a:solidFill>
                <a:schemeClr val="tx1"/>
              </a:solidFill>
            </a:endParaRPr>
          </a:p>
          <a:p>
            <a:r>
              <a:rPr lang="en-GB" b="1" dirty="0">
                <a:solidFill>
                  <a:schemeClr val="tx1"/>
                </a:solidFill>
              </a:rPr>
              <a:t>Key issues -</a:t>
            </a:r>
            <a:r>
              <a:rPr lang="en-GB" dirty="0">
                <a:solidFill>
                  <a:schemeClr val="tx1"/>
                </a:solidFill>
              </a:rPr>
              <a:t>GERT8000-TW1 Rule Book module TW1 Preparation and movement of trains, Issue 14. section 41; Train stopped out of course has been changed by including a new requirement for the driver to tell the signaller, if possible, that the train is only making slow progress and may come to a standstill, because of reasons such as conductor rail icing, rail adhesion conditions or insufficient traction power. The signaller's instructions have been enhanced so that when told that a train</a:t>
            </a:r>
            <a:br>
              <a:rPr lang="en-GB" dirty="0">
                <a:solidFill>
                  <a:schemeClr val="tx1"/>
                </a:solidFill>
              </a:rPr>
            </a:br>
            <a:r>
              <a:rPr lang="en-GB" dirty="0">
                <a:solidFill>
                  <a:schemeClr val="tx1"/>
                </a:solidFill>
              </a:rPr>
              <a:t>has stopped out of course, or is moving so slowly that it may come to a</a:t>
            </a:r>
            <a:br>
              <a:rPr lang="en-GB" dirty="0">
                <a:solidFill>
                  <a:schemeClr val="tx1"/>
                </a:solidFill>
              </a:rPr>
            </a:br>
            <a:r>
              <a:rPr lang="en-GB" dirty="0">
                <a:solidFill>
                  <a:schemeClr val="tx1"/>
                </a:solidFill>
              </a:rPr>
              <a:t>standstill, any action must be taken that will prevent other trains approaching</a:t>
            </a:r>
            <a:br>
              <a:rPr lang="en-GB" dirty="0">
                <a:solidFill>
                  <a:schemeClr val="tx1"/>
                </a:solidFill>
              </a:rPr>
            </a:br>
            <a:r>
              <a:rPr lang="en-GB" dirty="0">
                <a:solidFill>
                  <a:schemeClr val="tx1"/>
                </a:solidFill>
              </a:rPr>
              <a:t>that location, including telling other signallers and Operations Control. This</a:t>
            </a:r>
            <a:br>
              <a:rPr lang="en-GB" dirty="0">
                <a:solidFill>
                  <a:schemeClr val="tx1"/>
                </a:solidFill>
              </a:rPr>
            </a:br>
            <a:r>
              <a:rPr lang="en-GB" dirty="0">
                <a:solidFill>
                  <a:schemeClr val="tx1"/>
                </a:solidFill>
              </a:rPr>
              <a:t>follows an incident in which the situation was not fully appreciated, and trains</a:t>
            </a:r>
            <a:br>
              <a:rPr lang="en-GB" dirty="0">
                <a:solidFill>
                  <a:schemeClr val="tx1"/>
                </a:solidFill>
              </a:rPr>
            </a:br>
            <a:r>
              <a:rPr lang="en-GB" dirty="0">
                <a:solidFill>
                  <a:schemeClr val="tx1"/>
                </a:solidFill>
              </a:rPr>
              <a:t>became stranded for long periods in poor conditions</a:t>
            </a:r>
            <a:r>
              <a:rPr lang="en-GB" b="1" dirty="0">
                <a:solidFill>
                  <a:schemeClr val="tx1"/>
                </a:solidFill>
              </a:rPr>
              <a:t>. </a:t>
            </a:r>
          </a:p>
          <a:p>
            <a:endParaRPr lang="en-GB" b="1" spc="-50" dirty="0">
              <a:solidFill>
                <a:schemeClr val="tx1"/>
              </a:solidFill>
            </a:endParaRPr>
          </a:p>
          <a:p>
            <a:r>
              <a:rPr lang="en-GB" b="1" spc="-50" dirty="0">
                <a:solidFill>
                  <a:schemeClr val="tx1"/>
                </a:solidFill>
              </a:rPr>
              <a:t>Audience</a:t>
            </a:r>
            <a:r>
              <a:rPr lang="en-GB" spc="-50" dirty="0">
                <a:solidFill>
                  <a:schemeClr val="tx1"/>
                </a:solidFill>
              </a:rPr>
              <a:t> - IMs and Rus.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grpSp>
        <p:nvGrpSpPr>
          <p:cNvPr id="42" name="Group 41">
            <a:extLst>
              <a:ext uri="{FF2B5EF4-FFF2-40B4-BE49-F238E27FC236}">
                <a16:creationId xmlns:a16="http://schemas.microsoft.com/office/drawing/2014/main" id="{56CC0C9E-2110-4C5F-95C6-4D0C8223800C}"/>
              </a:ext>
            </a:extLst>
          </p:cNvPr>
          <p:cNvGrpSpPr/>
          <p:nvPr/>
        </p:nvGrpSpPr>
        <p:grpSpPr>
          <a:xfrm>
            <a:off x="142106" y="3205017"/>
            <a:ext cx="992138" cy="720028"/>
            <a:chOff x="6285428" y="5709492"/>
            <a:chExt cx="992138" cy="720028"/>
          </a:xfrm>
        </p:grpSpPr>
        <p:pic>
          <p:nvPicPr>
            <p:cNvPr id="43" name="Picture 42">
              <a:extLst>
                <a:ext uri="{FF2B5EF4-FFF2-40B4-BE49-F238E27FC236}">
                  <a16:creationId xmlns:a16="http://schemas.microsoft.com/office/drawing/2014/main" id="{9EAD1665-B0FE-4E49-BAFA-65B292923A11}"/>
                </a:ext>
              </a:extLst>
            </p:cNvPr>
            <p:cNvPicPr preferRelativeResize="0">
              <a:picLocks/>
            </p:cNvPicPr>
            <p:nvPr/>
          </p:nvPicPr>
          <p:blipFill>
            <a:blip r:embed="rId4"/>
            <a:stretch>
              <a:fillRect/>
            </a:stretch>
          </p:blipFill>
          <p:spPr>
            <a:xfrm>
              <a:off x="6421497" y="5709492"/>
              <a:ext cx="720000" cy="720028"/>
            </a:xfrm>
            <a:prstGeom prst="rect">
              <a:avLst/>
            </a:prstGeom>
          </p:spPr>
        </p:pic>
        <p:pic>
          <p:nvPicPr>
            <p:cNvPr id="44" name="Graphic 43" descr="Construction worker">
              <a:extLst>
                <a:ext uri="{FF2B5EF4-FFF2-40B4-BE49-F238E27FC236}">
                  <a16:creationId xmlns:a16="http://schemas.microsoft.com/office/drawing/2014/main" id="{560C5250-AB1E-43D8-8FFE-71B739817E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5687" y="5735018"/>
              <a:ext cx="471620" cy="449179"/>
            </a:xfrm>
            <a:prstGeom prst="rect">
              <a:avLst/>
            </a:prstGeom>
          </p:spPr>
        </p:pic>
        <p:sp>
          <p:nvSpPr>
            <p:cNvPr id="51" name="TextBox 50">
              <a:extLst>
                <a:ext uri="{FF2B5EF4-FFF2-40B4-BE49-F238E27FC236}">
                  <a16:creationId xmlns:a16="http://schemas.microsoft.com/office/drawing/2014/main" id="{612006C3-B9B9-4447-8C0D-BFE4A423C1B7}"/>
                </a:ext>
              </a:extLst>
            </p:cNvPr>
            <p:cNvSpPr txBox="1"/>
            <p:nvPr/>
          </p:nvSpPr>
          <p:spPr>
            <a:xfrm>
              <a:off x="6285428" y="6081020"/>
              <a:ext cx="992138" cy="305725"/>
            </a:xfrm>
            <a:prstGeom prst="rect">
              <a:avLst/>
            </a:prstGeom>
            <a:noFill/>
          </p:spPr>
          <p:txBody>
            <a:bodyPr wrap="square" rtlCol="0">
              <a:spAutoFit/>
            </a:bodyPr>
            <a:lstStyle/>
            <a:p>
              <a:pPr algn="ctr">
                <a:lnSpc>
                  <a:spcPts val="800"/>
                </a:lnSpc>
              </a:pPr>
              <a:r>
                <a:rPr lang="en-GB" sz="1000" dirty="0"/>
                <a:t>Track</a:t>
              </a:r>
            </a:p>
            <a:p>
              <a:pPr algn="ctr">
                <a:lnSpc>
                  <a:spcPts val="800"/>
                </a:lnSpc>
              </a:pPr>
              <a:r>
                <a:rPr lang="en-GB" sz="1000" dirty="0"/>
                <a:t>workers</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982654"/>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7"/>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26" name="Picture 25">
            <a:hlinkClick r:id="rId8" action="ppaction://hlinksldjump" highlightClick="1"/>
            <a:extLst>
              <a:ext uri="{FF2B5EF4-FFF2-40B4-BE49-F238E27FC236}">
                <a16:creationId xmlns:a16="http://schemas.microsoft.com/office/drawing/2014/main" id="{64898CAE-9874-4D1F-AB69-D441D4A1D88F}"/>
              </a:ext>
            </a:extLst>
          </p:cNvPr>
          <p:cNvPicPr>
            <a:picLocks noChangeAspect="1"/>
          </p:cNvPicPr>
          <p:nvPr/>
        </p:nvPicPr>
        <p:blipFill>
          <a:blip r:embed="rId9"/>
          <a:stretch>
            <a:fillRect/>
          </a:stretch>
        </p:blipFill>
        <p:spPr>
          <a:xfrm>
            <a:off x="11272545" y="5987813"/>
            <a:ext cx="755970" cy="755970"/>
          </a:xfrm>
          <a:prstGeom prst="rect">
            <a:avLst/>
          </a:prstGeom>
        </p:spPr>
      </p:pic>
      <p:pic>
        <p:nvPicPr>
          <p:cNvPr id="37" name="Picture 36">
            <a:hlinkClick r:id="rId3"/>
            <a:extLst>
              <a:ext uri="{FF2B5EF4-FFF2-40B4-BE49-F238E27FC236}">
                <a16:creationId xmlns:a16="http://schemas.microsoft.com/office/drawing/2014/main" id="{2E3E0100-64B9-4B25-8451-3862F6EE45DF}"/>
              </a:ext>
            </a:extLst>
          </p:cNvPr>
          <p:cNvPicPr>
            <a:picLocks noChangeAspect="1"/>
          </p:cNvPicPr>
          <p:nvPr/>
        </p:nvPicPr>
        <p:blipFill>
          <a:blip r:embed="rId10"/>
          <a:stretch>
            <a:fillRect/>
          </a:stretch>
        </p:blipFill>
        <p:spPr>
          <a:xfrm>
            <a:off x="10643488" y="789236"/>
            <a:ext cx="755970" cy="755970"/>
          </a:xfrm>
          <a:prstGeom prst="rect">
            <a:avLst/>
          </a:prstGeom>
        </p:spPr>
      </p:pic>
      <p:sp>
        <p:nvSpPr>
          <p:cNvPr id="47" name="Title 1">
            <a:extLst>
              <a:ext uri="{FF2B5EF4-FFF2-40B4-BE49-F238E27FC236}">
                <a16:creationId xmlns:a16="http://schemas.microsoft.com/office/drawing/2014/main" id="{3F6C2D13-8BDC-4D5D-93F3-47EAF32FF7CD}"/>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075BBA11-643A-401B-8BA4-AF06F908EC25}"/>
              </a:ext>
            </a:extLst>
          </p:cNvPr>
          <p:cNvPicPr>
            <a:picLocks noChangeAspect="1"/>
          </p:cNvPicPr>
          <p:nvPr/>
        </p:nvPicPr>
        <p:blipFill>
          <a:blip r:embed="rId11"/>
          <a:stretch>
            <a:fillRect/>
          </a:stretch>
        </p:blipFill>
        <p:spPr>
          <a:xfrm>
            <a:off x="8416452" y="4575649"/>
            <a:ext cx="2813758" cy="2041128"/>
          </a:xfrm>
          <a:prstGeom prst="rect">
            <a:avLst/>
          </a:prstGeom>
        </p:spPr>
      </p:pic>
      <p:pic>
        <p:nvPicPr>
          <p:cNvPr id="38" name="Picture 37">
            <a:hlinkClick r:id="rId12" action="ppaction://hlinksldjump"/>
            <a:extLst>
              <a:ext uri="{FF2B5EF4-FFF2-40B4-BE49-F238E27FC236}">
                <a16:creationId xmlns:a16="http://schemas.microsoft.com/office/drawing/2014/main" id="{318176B8-FF5D-4BCF-B78D-78079AAA59A5}"/>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16515446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GERT8000-M1 Issue 6 - Dealing with a train accident or train evacuation</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a:t>
            </a:r>
            <a:r>
              <a:rPr lang="en-GB" spc="-50" dirty="0">
                <a:solidFill>
                  <a:schemeClr val="tx1"/>
                </a:solidFill>
              </a:rPr>
              <a:t>– This module was updated following the 12 month review of issue 5. Section 2.1. It is important that the signaller is told about an accident as soon as possible so that it can be protected and the traction current switched off, the rule in module M1 has been changed so that the driver must do this before finding out which lines are obstructed.</a:t>
            </a:r>
          </a:p>
          <a:p>
            <a:endParaRPr lang="en-GB" dirty="0">
              <a:solidFill>
                <a:schemeClr val="tx1"/>
              </a:solidFill>
            </a:endParaRPr>
          </a:p>
          <a:p>
            <a:r>
              <a:rPr lang="en-GB" b="1" dirty="0">
                <a:solidFill>
                  <a:schemeClr val="tx1"/>
                </a:solidFill>
              </a:rPr>
              <a:t>Benefits -</a:t>
            </a:r>
            <a:r>
              <a:rPr lang="en-GB" dirty="0">
                <a:solidFill>
                  <a:schemeClr val="tx1"/>
                </a:solidFill>
              </a:rPr>
              <a:t>The key benefit is that lines will be protected and the traction</a:t>
            </a:r>
            <a:br>
              <a:rPr lang="en-GB" dirty="0">
                <a:solidFill>
                  <a:schemeClr val="tx1"/>
                </a:solidFill>
              </a:rPr>
            </a:br>
            <a:r>
              <a:rPr lang="en-GB" dirty="0">
                <a:solidFill>
                  <a:schemeClr val="tx1"/>
                </a:solidFill>
              </a:rPr>
              <a:t> current switched off as soon as possible.</a:t>
            </a:r>
          </a:p>
          <a:p>
            <a:endParaRPr lang="en-GB" dirty="0">
              <a:solidFill>
                <a:schemeClr val="tx1"/>
              </a:solidFill>
            </a:endParaRPr>
          </a:p>
          <a:p>
            <a:r>
              <a:rPr lang="en-GB" b="1" spc="-50" dirty="0">
                <a:solidFill>
                  <a:schemeClr val="tx1"/>
                </a:solidFill>
              </a:rPr>
              <a:t>Audience –</a:t>
            </a:r>
            <a:r>
              <a:rPr lang="en-GB" spc="-50" dirty="0">
                <a:solidFill>
                  <a:schemeClr val="tx1"/>
                </a:solidFill>
              </a:rPr>
              <a:t> Drivers and signallers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4"/>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5"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40" name="Picture 39">
            <a:hlinkClick r:id="rId7"/>
            <a:extLst>
              <a:ext uri="{FF2B5EF4-FFF2-40B4-BE49-F238E27FC236}">
                <a16:creationId xmlns:a16="http://schemas.microsoft.com/office/drawing/2014/main" id="{F532C677-18D5-43A1-AF26-E2C7A987A438}"/>
              </a:ext>
            </a:extLst>
          </p:cNvPr>
          <p:cNvPicPr>
            <a:picLocks noChangeAspect="1"/>
          </p:cNvPicPr>
          <p:nvPr/>
        </p:nvPicPr>
        <p:blipFill>
          <a:blip r:embed="rId8"/>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a:hlinkClick r:id="rId9" action="ppaction://hlinksldjump"/>
            <a:extLst>
              <a:ext uri="{FF2B5EF4-FFF2-40B4-BE49-F238E27FC236}">
                <a16:creationId xmlns:a16="http://schemas.microsoft.com/office/drawing/2014/main" id="{D825D5E4-586F-41FD-8EB1-BB5B18699E87}"/>
              </a:ext>
            </a:extLst>
          </p:cNvPr>
          <p:cNvPicPr>
            <a:picLocks noChangeAspect="1"/>
          </p:cNvPicPr>
          <p:nvPr/>
        </p:nvPicPr>
        <p:blipFill>
          <a:blip r:embed="rId10"/>
          <a:stretch>
            <a:fillRect/>
          </a:stretch>
        </p:blipFill>
        <p:spPr>
          <a:xfrm>
            <a:off x="11290478" y="157163"/>
            <a:ext cx="755970" cy="755970"/>
          </a:xfrm>
          <a:prstGeom prst="rect">
            <a:avLst/>
          </a:prstGeom>
        </p:spPr>
      </p:pic>
      <p:pic>
        <p:nvPicPr>
          <p:cNvPr id="2" name="Picture 1">
            <a:extLst>
              <a:ext uri="{FF2B5EF4-FFF2-40B4-BE49-F238E27FC236}">
                <a16:creationId xmlns:a16="http://schemas.microsoft.com/office/drawing/2014/main" id="{EA648390-BB10-441E-BA17-3C6480CBFC55}"/>
              </a:ext>
            </a:extLst>
          </p:cNvPr>
          <p:cNvPicPr>
            <a:picLocks noChangeAspect="1"/>
          </p:cNvPicPr>
          <p:nvPr/>
        </p:nvPicPr>
        <p:blipFill>
          <a:blip r:embed="rId11"/>
          <a:stretch>
            <a:fillRect/>
          </a:stretch>
        </p:blipFill>
        <p:spPr>
          <a:xfrm>
            <a:off x="8195041" y="2672080"/>
            <a:ext cx="2774241" cy="3929692"/>
          </a:xfrm>
          <a:prstGeom prst="rect">
            <a:avLst/>
          </a:prstGeom>
          <a:effectLst>
            <a:outerShdw blurRad="127000" dist="38100" dir="2700000" sx="102000" sy="102000" algn="tl" rotWithShape="0">
              <a:prstClr val="black">
                <a:alpha val="40000"/>
              </a:prstClr>
            </a:outerShdw>
          </a:effectLst>
        </p:spPr>
      </p:pic>
    </p:spTree>
    <p:extLst>
      <p:ext uri="{BB962C8B-B14F-4D97-AF65-F5344CB8AC3E}">
        <p14:creationId xmlns:p14="http://schemas.microsoft.com/office/powerpoint/2010/main" val="5089801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GERT8000-M3 Issue 3 - Managing incidents, floods and snow</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This module was updated  to align it with the Rail Accident Investigation Branch recommendations associated with the incident at </a:t>
            </a:r>
            <a:r>
              <a:rPr lang="en-GB" spc="-50" dirty="0" err="1">
                <a:solidFill>
                  <a:schemeClr val="tx1"/>
                </a:solidFill>
              </a:rPr>
              <a:t>Froxfield</a:t>
            </a:r>
            <a:r>
              <a:rPr lang="en-GB" spc="-50" dirty="0">
                <a:solidFill>
                  <a:schemeClr val="tx1"/>
                </a:solidFill>
              </a:rPr>
              <a:t>, when a train struck bridge debris and was allowed to go forward without full consideration of any restrictions that should be applied. The following rules have been changed -  </a:t>
            </a:r>
          </a:p>
          <a:p>
            <a:pPr>
              <a:spcAft>
                <a:spcPts val="300"/>
              </a:spcAft>
            </a:pPr>
            <a:r>
              <a:rPr lang="en-GB" spc="-50" dirty="0">
                <a:solidFill>
                  <a:schemeClr val="tx1"/>
                </a:solidFill>
              </a:rPr>
              <a:t>The driver must speak to the train operator's control if it is possible that there may have been damage that would affect any further safe movement of the train, including any increase to the height or width of the train.</a:t>
            </a:r>
          </a:p>
          <a:p>
            <a:pPr>
              <a:spcAft>
                <a:spcPts val="300"/>
              </a:spcAft>
            </a:pPr>
            <a:r>
              <a:rPr lang="en-GB" spc="-50" dirty="0">
                <a:solidFill>
                  <a:schemeClr val="tx1"/>
                </a:solidFill>
              </a:rPr>
              <a:t>The driver will then be told that either the train can proceed, possibly subject to </a:t>
            </a:r>
            <a:br>
              <a:rPr lang="en-GB" spc="-50" dirty="0">
                <a:solidFill>
                  <a:schemeClr val="tx1"/>
                </a:solidFill>
              </a:rPr>
            </a:br>
            <a:r>
              <a:rPr lang="en-GB" spc="-50" dirty="0">
                <a:solidFill>
                  <a:schemeClr val="tx1"/>
                </a:solidFill>
              </a:rPr>
              <a:t>restrictions, or it must not proceed until a rolling stock technician has examined it.</a:t>
            </a:r>
          </a:p>
          <a:p>
            <a:pPr>
              <a:spcAft>
                <a:spcPts val="300"/>
              </a:spcAft>
            </a:pPr>
            <a:r>
              <a:rPr lang="en-GB" spc="-50" dirty="0">
                <a:solidFill>
                  <a:schemeClr val="tx1"/>
                </a:solidFill>
              </a:rPr>
              <a:t>The driver must tell inform the signaller, including whether any restrictions such as</a:t>
            </a:r>
            <a:br>
              <a:rPr lang="en-GB" spc="-50" dirty="0">
                <a:solidFill>
                  <a:schemeClr val="tx1"/>
                </a:solidFill>
              </a:rPr>
            </a:br>
            <a:r>
              <a:rPr lang="en-GB" spc="-50" dirty="0">
                <a:solidFill>
                  <a:schemeClr val="tx1"/>
                </a:solidFill>
              </a:rPr>
              <a:t>a maximum speed will apply.</a:t>
            </a:r>
          </a:p>
          <a:p>
            <a:pPr>
              <a:spcAft>
                <a:spcPts val="300"/>
              </a:spcAft>
            </a:pPr>
            <a:r>
              <a:rPr lang="en-GB" spc="-50" dirty="0">
                <a:solidFill>
                  <a:schemeClr val="tx1"/>
                </a:solidFill>
              </a:rPr>
              <a:t>The driver must not proceed until after the signaller has spoken to Ops Control, who</a:t>
            </a:r>
            <a:br>
              <a:rPr lang="en-GB" spc="-50" dirty="0">
                <a:solidFill>
                  <a:schemeClr val="tx1"/>
                </a:solidFill>
              </a:rPr>
            </a:br>
            <a:r>
              <a:rPr lang="en-GB" spc="-50" dirty="0">
                <a:solidFill>
                  <a:schemeClr val="tx1"/>
                </a:solidFill>
              </a:rPr>
              <a:t>have given permission for the movement to take place (including any instructions), </a:t>
            </a:r>
            <a:br>
              <a:rPr lang="en-GB" spc="-50" dirty="0">
                <a:solidFill>
                  <a:schemeClr val="tx1"/>
                </a:solidFill>
              </a:rPr>
            </a:br>
            <a:r>
              <a:rPr lang="en-GB" spc="-50" dirty="0">
                <a:solidFill>
                  <a:schemeClr val="tx1"/>
                </a:solidFill>
              </a:rPr>
              <a:t>and the signaller has passed this information onto the driver.</a:t>
            </a:r>
          </a:p>
          <a:p>
            <a:pPr>
              <a:spcAft>
                <a:spcPts val="300"/>
              </a:spcAft>
            </a:pPr>
            <a:endParaRPr lang="en-GB" sz="1000" dirty="0">
              <a:solidFill>
                <a:schemeClr val="tx1"/>
              </a:solidFill>
            </a:endParaRPr>
          </a:p>
          <a:p>
            <a:r>
              <a:rPr lang="en-GB" b="1" dirty="0">
                <a:solidFill>
                  <a:schemeClr val="tx1"/>
                </a:solidFill>
              </a:rPr>
              <a:t>Benefits -</a:t>
            </a:r>
            <a:r>
              <a:rPr lang="en-GB" dirty="0">
                <a:solidFill>
                  <a:schemeClr val="tx1"/>
                </a:solidFill>
              </a:rPr>
              <a:t>The key benefit is in safety as that the train will not move if there the</a:t>
            </a:r>
            <a:br>
              <a:rPr lang="en-GB" dirty="0">
                <a:solidFill>
                  <a:schemeClr val="tx1"/>
                </a:solidFill>
              </a:rPr>
            </a:br>
            <a:r>
              <a:rPr lang="en-GB" dirty="0">
                <a:solidFill>
                  <a:schemeClr val="tx1"/>
                </a:solidFill>
              </a:rPr>
              <a:t>possibility of damage that would affect the safe movement of the train or the</a:t>
            </a:r>
            <a:br>
              <a:rPr lang="en-GB" dirty="0">
                <a:solidFill>
                  <a:schemeClr val="tx1"/>
                </a:solidFill>
              </a:rPr>
            </a:br>
            <a:r>
              <a:rPr lang="en-GB" dirty="0">
                <a:solidFill>
                  <a:schemeClr val="tx1"/>
                </a:solidFill>
              </a:rPr>
              <a:t>train would move subject to restrictions</a:t>
            </a:r>
          </a:p>
          <a:p>
            <a:endParaRPr lang="en-GB" sz="1000" dirty="0">
              <a:solidFill>
                <a:schemeClr val="tx1"/>
              </a:solidFill>
            </a:endParaRPr>
          </a:p>
          <a:p>
            <a:r>
              <a:rPr lang="en-GB" b="1" spc="-50" dirty="0">
                <a:solidFill>
                  <a:schemeClr val="tx1"/>
                </a:solidFill>
              </a:rPr>
              <a:t>Audience –</a:t>
            </a:r>
            <a:r>
              <a:rPr lang="en-GB" spc="-50" dirty="0">
                <a:solidFill>
                  <a:schemeClr val="tx1"/>
                </a:solidFill>
              </a:rPr>
              <a:t> Drivers, signallers and TOC Operations Control </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4"/>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5"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40" name="Picture 39">
            <a:hlinkClick r:id="rId7"/>
            <a:extLst>
              <a:ext uri="{FF2B5EF4-FFF2-40B4-BE49-F238E27FC236}">
                <a16:creationId xmlns:a16="http://schemas.microsoft.com/office/drawing/2014/main" id="{F532C677-18D5-43A1-AF26-E2C7A987A438}"/>
              </a:ext>
            </a:extLst>
          </p:cNvPr>
          <p:cNvPicPr>
            <a:picLocks noChangeAspect="1"/>
          </p:cNvPicPr>
          <p:nvPr/>
        </p:nvPicPr>
        <p:blipFill>
          <a:blip r:embed="rId8"/>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 name="Picture 1">
            <a:extLst>
              <a:ext uri="{FF2B5EF4-FFF2-40B4-BE49-F238E27FC236}">
                <a16:creationId xmlns:a16="http://schemas.microsoft.com/office/drawing/2014/main" id="{F59109C9-B6E4-46CA-B6FD-F6312002C540}"/>
              </a:ext>
            </a:extLst>
          </p:cNvPr>
          <p:cNvPicPr>
            <a:picLocks noChangeAspect="1"/>
          </p:cNvPicPr>
          <p:nvPr/>
        </p:nvPicPr>
        <p:blipFill>
          <a:blip r:embed="rId9"/>
          <a:stretch>
            <a:fillRect/>
          </a:stretch>
        </p:blipFill>
        <p:spPr>
          <a:xfrm>
            <a:off x="8605982" y="3180709"/>
            <a:ext cx="2434325" cy="3448203"/>
          </a:xfrm>
          <a:prstGeom prst="rect">
            <a:avLst/>
          </a:prstGeom>
          <a:effectLst>
            <a:outerShdw blurRad="127000" dist="38100" dir="2700000" sx="102000" sy="102000" algn="tl" rotWithShape="0">
              <a:prstClr val="black">
                <a:alpha val="40000"/>
              </a:prstClr>
            </a:outerShdw>
          </a:effectLst>
        </p:spPr>
      </p:pic>
      <p:pic>
        <p:nvPicPr>
          <p:cNvPr id="23" name="Picture 22">
            <a:hlinkClick r:id="rId10" action="ppaction://hlinksldjump"/>
            <a:extLst>
              <a:ext uri="{FF2B5EF4-FFF2-40B4-BE49-F238E27FC236}">
                <a16:creationId xmlns:a16="http://schemas.microsoft.com/office/drawing/2014/main" id="{60D1AA4F-88B8-41BB-B481-4FE2679AD247}"/>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80256132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GERT8000-AC Issue 6 - AC Electrified Lines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The instructions for drivers (Section12) and signallers (Section 13)  on the actions following loss of line light, ADD operation, tripping or damage to the overhead line equipment (OLE) have been reviewed to reduce the impact of incidents and exposure of drivers to electrical and trackside risks. Some changes have been made to express more accurately the intention of the rule.</a:t>
            </a:r>
          </a:p>
          <a:p>
            <a:pPr>
              <a:spcAft>
                <a:spcPts val="300"/>
              </a:spcAft>
            </a:pPr>
            <a:endParaRPr lang="en-GB" spc="-50" dirty="0">
              <a:solidFill>
                <a:schemeClr val="tx1"/>
              </a:solidFill>
            </a:endParaRPr>
          </a:p>
          <a:p>
            <a:pPr>
              <a:spcAft>
                <a:spcPts val="300"/>
              </a:spcAft>
            </a:pPr>
            <a:r>
              <a:rPr lang="en-GB" spc="-50" dirty="0">
                <a:solidFill>
                  <a:schemeClr val="tx1"/>
                </a:solidFill>
              </a:rPr>
              <a:t>RSSB has produced two briefing videos covering the changes </a:t>
            </a:r>
          </a:p>
          <a:p>
            <a:pPr>
              <a:spcAft>
                <a:spcPts val="300"/>
              </a:spcAft>
            </a:pPr>
            <a:r>
              <a:rPr lang="en-GB" spc="-50" dirty="0">
                <a:solidFill>
                  <a:schemeClr val="tx1"/>
                </a:solidFill>
              </a:rPr>
              <a:t>Video 1 covers the background and justification for the change </a:t>
            </a:r>
            <a:r>
              <a:rPr lang="en-GB" spc="-50" dirty="0">
                <a:solidFill>
                  <a:schemeClr val="tx1"/>
                </a:solidFill>
                <a:hlinkClick r:id="rId4"/>
              </a:rPr>
              <a:t>http://rssb.videomarketingplatform.co/instructions-following-a-loss-of-1</a:t>
            </a:r>
            <a:endParaRPr lang="en-GB" spc="-50" dirty="0">
              <a:solidFill>
                <a:schemeClr val="tx1"/>
              </a:solidFill>
            </a:endParaRPr>
          </a:p>
          <a:p>
            <a:pPr>
              <a:spcAft>
                <a:spcPts val="300"/>
              </a:spcAft>
            </a:pPr>
            <a:r>
              <a:rPr lang="en-GB" spc="-50" dirty="0">
                <a:solidFill>
                  <a:schemeClr val="tx1"/>
                </a:solidFill>
              </a:rPr>
              <a:t>Video 2 provides an animated and narrated storyboard of the changes in action  </a:t>
            </a:r>
          </a:p>
          <a:p>
            <a:pPr>
              <a:spcAft>
                <a:spcPts val="300"/>
              </a:spcAft>
            </a:pPr>
            <a:r>
              <a:rPr lang="en-GB" dirty="0">
                <a:solidFill>
                  <a:schemeClr val="tx1"/>
                </a:solidFill>
                <a:hlinkClick r:id="rId5"/>
              </a:rPr>
              <a:t>http://rssb.videomarketingplatform.co/instructions-following-a-loss-of</a:t>
            </a:r>
            <a:endParaRPr lang="en-GB" dirty="0">
              <a:solidFill>
                <a:schemeClr val="tx1"/>
              </a:solidFill>
            </a:endParaRPr>
          </a:p>
          <a:p>
            <a:endParaRPr lang="en-GB" b="1" dirty="0">
              <a:solidFill>
                <a:schemeClr val="tx1"/>
              </a:solidFill>
            </a:endParaRPr>
          </a:p>
          <a:p>
            <a:r>
              <a:rPr lang="en-GB" b="1" dirty="0">
                <a:solidFill>
                  <a:schemeClr val="tx1"/>
                </a:solidFill>
              </a:rPr>
              <a:t>Benefits – </a:t>
            </a:r>
          </a:p>
          <a:p>
            <a:r>
              <a:rPr lang="en-GB" dirty="0">
                <a:solidFill>
                  <a:schemeClr val="tx1"/>
                </a:solidFill>
              </a:rPr>
              <a:t>1. Reduce the impact of incidents and exposure of drivers to electrical and trackside risks.</a:t>
            </a:r>
          </a:p>
          <a:p>
            <a:r>
              <a:rPr lang="en-GB" dirty="0">
                <a:solidFill>
                  <a:schemeClr val="tx1"/>
                </a:solidFill>
              </a:rPr>
              <a:t>2. Avoid a train stranded in a location difficult to access when at least one pantograph is drawing power</a:t>
            </a:r>
          </a:p>
          <a:p>
            <a:endParaRPr lang="en-GB" b="1" spc="-50" dirty="0">
              <a:solidFill>
                <a:schemeClr val="tx1"/>
              </a:solidFill>
            </a:endParaRPr>
          </a:p>
          <a:p>
            <a:r>
              <a:rPr lang="en-GB" b="1" spc="-50" dirty="0">
                <a:solidFill>
                  <a:schemeClr val="tx1"/>
                </a:solidFill>
              </a:rPr>
              <a:t>Audience –</a:t>
            </a:r>
            <a:r>
              <a:rPr lang="en-GB" spc="-50" dirty="0">
                <a:solidFill>
                  <a:schemeClr val="tx1"/>
                </a:solidFill>
              </a:rPr>
              <a:t> Drivers, signallers and TOC Operations Control </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6"/>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7"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40" name="Picture 39">
            <a:hlinkClick r:id="rId9"/>
            <a:extLst>
              <a:ext uri="{FF2B5EF4-FFF2-40B4-BE49-F238E27FC236}">
                <a16:creationId xmlns:a16="http://schemas.microsoft.com/office/drawing/2014/main" id="{F532C677-18D5-43A1-AF26-E2C7A987A438}"/>
              </a:ext>
            </a:extLst>
          </p:cNvPr>
          <p:cNvPicPr>
            <a:picLocks noChangeAspect="1"/>
          </p:cNvPicPr>
          <p:nvPr/>
        </p:nvPicPr>
        <p:blipFill>
          <a:blip r:embed="rId10"/>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a:hlinkClick r:id="rId11" action="ppaction://hlinksldjump"/>
            <a:extLst>
              <a:ext uri="{FF2B5EF4-FFF2-40B4-BE49-F238E27FC236}">
                <a16:creationId xmlns:a16="http://schemas.microsoft.com/office/drawing/2014/main" id="{CB226E4D-AFD9-400F-B285-163BAE80EEC1}"/>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21291722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GERT8000-HB1 Issue 5 - General duties and track safety for track workers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Section 2.4 Travelling in driving cabs has been expanded to include new arrangements for cab pass holders and drivers – </a:t>
            </a:r>
          </a:p>
          <a:p>
            <a:pPr marL="177800" indent="-177800">
              <a:spcAft>
                <a:spcPts val="300"/>
              </a:spcAft>
              <a:buFont typeface="Arial" panose="020B0604020202020204" pitchFamily="34" charset="0"/>
              <a:buChar char="•"/>
            </a:pPr>
            <a:r>
              <a:rPr lang="en-GB" spc="-50" dirty="0">
                <a:solidFill>
                  <a:schemeClr val="tx1"/>
                </a:solidFill>
              </a:rPr>
              <a:t>A cab pass holder wishing to travel in the cab with the driver is to tell the driver the reason why this is necessary.</a:t>
            </a:r>
          </a:p>
          <a:p>
            <a:pPr marL="177800" indent="-177800">
              <a:spcAft>
                <a:spcPts val="300"/>
              </a:spcAft>
              <a:buFont typeface="Arial" panose="020B0604020202020204" pitchFamily="34" charset="0"/>
              <a:buChar char="•"/>
            </a:pPr>
            <a:r>
              <a:rPr lang="en-GB" spc="-50" dirty="0">
                <a:solidFill>
                  <a:schemeClr val="tx1"/>
                </a:solidFill>
              </a:rPr>
              <a:t>If the cab pass indicates that the holder has a personal track safety competence but the holder does not have all the necessary equipment to go on or near the line, the driver must be told this when entering the cab.</a:t>
            </a:r>
          </a:p>
          <a:p>
            <a:pPr marL="177800" indent="-177800">
              <a:spcAft>
                <a:spcPts val="300"/>
              </a:spcAft>
              <a:buFont typeface="Arial" panose="020B0604020202020204" pitchFamily="34" charset="0"/>
              <a:buChar char="•"/>
            </a:pPr>
            <a:r>
              <a:rPr lang="en-GB" spc="-50" dirty="0">
                <a:solidFill>
                  <a:schemeClr val="tx1"/>
                </a:solidFill>
              </a:rPr>
              <a:t>A cab pass holder wishing to travel in the cab of a freight train that contains high consequence dangerous goods must also have additional written permission from the train operating company to travel in the cab.</a:t>
            </a:r>
          </a:p>
          <a:p>
            <a:pPr marL="177800" indent="-177800">
              <a:spcAft>
                <a:spcPts val="300"/>
              </a:spcAft>
              <a:buFont typeface="Arial" panose="020B0604020202020204" pitchFamily="34" charset="0"/>
              <a:buChar char="•"/>
            </a:pPr>
            <a:r>
              <a:rPr lang="en-GB" spc="-50" dirty="0">
                <a:solidFill>
                  <a:schemeClr val="tx1"/>
                </a:solidFill>
              </a:rPr>
              <a:t>A cab pass holder must check with the driver whether any mobile electronic devices require to be switched off before entering the cab..</a:t>
            </a:r>
            <a:endParaRPr lang="en-GB" b="1" dirty="0">
              <a:solidFill>
                <a:schemeClr val="tx1"/>
              </a:solidFill>
            </a:endParaRPr>
          </a:p>
          <a:p>
            <a:r>
              <a:rPr lang="en-GB" dirty="0">
                <a:solidFill>
                  <a:schemeClr val="tx1"/>
                </a:solidFill>
              </a:rPr>
              <a:t>It should be read in conjunction with </a:t>
            </a:r>
            <a:r>
              <a:rPr lang="en-GB" dirty="0">
                <a:solidFill>
                  <a:schemeClr val="tx1"/>
                </a:solidFill>
                <a:hlinkClick r:id="rId4" action="ppaction://hlinksldjump"/>
              </a:rPr>
              <a:t>RIS-3783-TOM Issue 1 - Permissions and the issuing of driving cab passes</a:t>
            </a:r>
            <a:endParaRPr lang="en-GB" dirty="0">
              <a:solidFill>
                <a:schemeClr val="tx1"/>
              </a:solidFill>
            </a:endParaRPr>
          </a:p>
          <a:p>
            <a:endParaRPr lang="en-GB" b="1" dirty="0">
              <a:solidFill>
                <a:schemeClr val="tx1"/>
              </a:solidFill>
            </a:endParaRPr>
          </a:p>
          <a:p>
            <a:r>
              <a:rPr lang="en-GB" b="1" dirty="0">
                <a:solidFill>
                  <a:schemeClr val="tx1"/>
                </a:solidFill>
              </a:rPr>
              <a:t>Benefits –  </a:t>
            </a:r>
            <a:r>
              <a:rPr lang="en-GB" dirty="0">
                <a:solidFill>
                  <a:schemeClr val="tx1"/>
                </a:solidFill>
              </a:rPr>
              <a:t>This change provides the interface requirements to allow authorised access to trains, while mitigating the risk of distracting drivers or staff undertaking safety-critical tasks.</a:t>
            </a:r>
          </a:p>
          <a:p>
            <a:endParaRPr lang="en-GB" dirty="0">
              <a:solidFill>
                <a:schemeClr val="tx1"/>
              </a:solidFill>
            </a:endParaRPr>
          </a:p>
          <a:p>
            <a:r>
              <a:rPr lang="en-GB" b="1" spc="-50" dirty="0">
                <a:solidFill>
                  <a:schemeClr val="tx1"/>
                </a:solidFill>
              </a:rPr>
              <a:t>Audience –</a:t>
            </a:r>
            <a:r>
              <a:rPr lang="en-GB" spc="-50" dirty="0">
                <a:solidFill>
                  <a:schemeClr val="tx1"/>
                </a:solidFill>
              </a:rPr>
              <a:t> Drivers, other on-board train staff  and track workers </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5"/>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6"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40" name="Picture 39">
            <a:hlinkClick r:id="rId8"/>
            <a:extLst>
              <a:ext uri="{FF2B5EF4-FFF2-40B4-BE49-F238E27FC236}">
                <a16:creationId xmlns:a16="http://schemas.microsoft.com/office/drawing/2014/main" id="{F532C677-18D5-43A1-AF26-E2C7A987A438}"/>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085FA3B0-DC15-4644-B138-9C9DC2BD78A2}"/>
              </a:ext>
            </a:extLst>
          </p:cNvPr>
          <p:cNvGrpSpPr/>
          <p:nvPr/>
        </p:nvGrpSpPr>
        <p:grpSpPr>
          <a:xfrm>
            <a:off x="142106" y="4060151"/>
            <a:ext cx="992138" cy="720028"/>
            <a:chOff x="6285428" y="5709492"/>
            <a:chExt cx="992138" cy="720028"/>
          </a:xfrm>
        </p:grpSpPr>
        <p:pic>
          <p:nvPicPr>
            <p:cNvPr id="23" name="Picture 22">
              <a:extLst>
                <a:ext uri="{FF2B5EF4-FFF2-40B4-BE49-F238E27FC236}">
                  <a16:creationId xmlns:a16="http://schemas.microsoft.com/office/drawing/2014/main" id="{4E992378-E418-4276-8AB3-18D9EC049132}"/>
                </a:ext>
              </a:extLst>
            </p:cNvPr>
            <p:cNvPicPr preferRelativeResize="0">
              <a:picLocks/>
            </p:cNvPicPr>
            <p:nvPr/>
          </p:nvPicPr>
          <p:blipFill>
            <a:blip r:embed="rId10"/>
            <a:stretch>
              <a:fillRect/>
            </a:stretch>
          </p:blipFill>
          <p:spPr>
            <a:xfrm>
              <a:off x="6421497" y="5709492"/>
              <a:ext cx="720000" cy="720028"/>
            </a:xfrm>
            <a:prstGeom prst="rect">
              <a:avLst/>
            </a:prstGeom>
          </p:spPr>
        </p:pic>
        <p:pic>
          <p:nvPicPr>
            <p:cNvPr id="26" name="Graphic 25" descr="Construction worker">
              <a:extLst>
                <a:ext uri="{FF2B5EF4-FFF2-40B4-BE49-F238E27FC236}">
                  <a16:creationId xmlns:a16="http://schemas.microsoft.com/office/drawing/2014/main" id="{D587216C-4F64-432D-96A6-1520B65AB4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45687" y="5735018"/>
              <a:ext cx="471620" cy="449179"/>
            </a:xfrm>
            <a:prstGeom prst="rect">
              <a:avLst/>
            </a:prstGeom>
          </p:spPr>
        </p:pic>
        <p:sp>
          <p:nvSpPr>
            <p:cNvPr id="37" name="TextBox 36">
              <a:extLst>
                <a:ext uri="{FF2B5EF4-FFF2-40B4-BE49-F238E27FC236}">
                  <a16:creationId xmlns:a16="http://schemas.microsoft.com/office/drawing/2014/main" id="{8C97E969-BCF0-4169-81B4-09C9F8CDBCD9}"/>
                </a:ext>
              </a:extLst>
            </p:cNvPr>
            <p:cNvSpPr txBox="1"/>
            <p:nvPr/>
          </p:nvSpPr>
          <p:spPr>
            <a:xfrm>
              <a:off x="6285428" y="6081020"/>
              <a:ext cx="992138" cy="305725"/>
            </a:xfrm>
            <a:prstGeom prst="rect">
              <a:avLst/>
            </a:prstGeom>
            <a:noFill/>
          </p:spPr>
          <p:txBody>
            <a:bodyPr wrap="square" rtlCol="0">
              <a:spAutoFit/>
            </a:bodyPr>
            <a:lstStyle/>
            <a:p>
              <a:pPr algn="ctr">
                <a:lnSpc>
                  <a:spcPts val="800"/>
                </a:lnSpc>
              </a:pPr>
              <a:r>
                <a:rPr lang="en-GB" sz="1000" dirty="0"/>
                <a:t>Track</a:t>
              </a:r>
            </a:p>
            <a:p>
              <a:pPr algn="ctr">
                <a:lnSpc>
                  <a:spcPts val="800"/>
                </a:lnSpc>
              </a:pPr>
              <a:r>
                <a:rPr lang="en-GB" sz="1000" dirty="0"/>
                <a:t>workers</a:t>
              </a:r>
            </a:p>
          </p:txBody>
        </p:sp>
      </p:grpSp>
      <p:pic>
        <p:nvPicPr>
          <p:cNvPr id="38" name="Picture 37">
            <a:hlinkClick r:id="rId13" action="ppaction://hlinksldjump"/>
            <a:extLst>
              <a:ext uri="{FF2B5EF4-FFF2-40B4-BE49-F238E27FC236}">
                <a16:creationId xmlns:a16="http://schemas.microsoft.com/office/drawing/2014/main" id="{30C54263-4EBB-4AEA-9ACE-CDEC74EB1C02}"/>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24421276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GERT8000-HB6 Issue 6 - General duties of an individual working alone (IWA)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There is a new procedure in Rule Book handbooks HB6, HB7, and HB20, and in module TS1. It allows competent persons to cross up to four running lines, or a structure with limited clearance, if there is enough time to cross. Note This new process can only be used at locations that have been approved and details provided to the signaller, and by individuals permitted to use it whose names have been supplied to the signaller. Communication must be by mobile phone.</a:t>
            </a:r>
          </a:p>
          <a:p>
            <a:pPr>
              <a:spcAft>
                <a:spcPts val="300"/>
              </a:spcAft>
            </a:pPr>
            <a:endParaRPr lang="en-GB" b="1" dirty="0">
              <a:solidFill>
                <a:schemeClr val="tx1"/>
              </a:solidFill>
            </a:endParaRPr>
          </a:p>
          <a:p>
            <a:pPr>
              <a:spcAft>
                <a:spcPts val="300"/>
              </a:spcAft>
            </a:pPr>
            <a:r>
              <a:rPr lang="en-GB" spc="-50" dirty="0">
                <a:solidFill>
                  <a:schemeClr val="tx1"/>
                </a:solidFill>
              </a:rPr>
              <a:t>RSSB has produced an animated narrated briefing videos covering the changes </a:t>
            </a:r>
          </a:p>
          <a:p>
            <a:pPr>
              <a:spcAft>
                <a:spcPts val="300"/>
              </a:spcAft>
            </a:pPr>
            <a:r>
              <a:rPr lang="en-GB" dirty="0">
                <a:solidFill>
                  <a:schemeClr val="tx1"/>
                </a:solidFill>
                <a:hlinkClick r:id="rId4"/>
              </a:rPr>
              <a:t>http://rssb.videomarketingplatform.co/crossing-the-line-procedure</a:t>
            </a:r>
            <a:endParaRPr lang="en-GB" dirty="0">
              <a:solidFill>
                <a:schemeClr val="tx1"/>
              </a:solidFill>
            </a:endParaRPr>
          </a:p>
          <a:p>
            <a:pPr>
              <a:spcAft>
                <a:spcPts val="300"/>
              </a:spcAft>
            </a:pPr>
            <a:endParaRPr lang="en-GB" b="1" dirty="0">
              <a:solidFill>
                <a:schemeClr val="tx1"/>
              </a:solidFill>
            </a:endParaRPr>
          </a:p>
          <a:p>
            <a:r>
              <a:rPr lang="en-GB" b="1" dirty="0">
                <a:solidFill>
                  <a:schemeClr val="tx1"/>
                </a:solidFill>
              </a:rPr>
              <a:t>Benefits –  </a:t>
            </a:r>
            <a:r>
              <a:rPr lang="en-GB" dirty="0">
                <a:solidFill>
                  <a:schemeClr val="tx1"/>
                </a:solidFill>
              </a:rPr>
              <a:t>This change provides an improvement in productivity, as competent persons will save time crossing. They would otherwise have to wait a considerable time before the signaller grants a line blockage</a:t>
            </a:r>
          </a:p>
          <a:p>
            <a:endParaRPr lang="en-GB" b="1" spc="-50" dirty="0">
              <a:solidFill>
                <a:schemeClr val="tx1"/>
              </a:solidFill>
            </a:endParaRPr>
          </a:p>
          <a:p>
            <a:r>
              <a:rPr lang="en-GB" b="1" spc="-50" dirty="0">
                <a:solidFill>
                  <a:schemeClr val="tx1"/>
                </a:solidFill>
              </a:rPr>
              <a:t>Audience –</a:t>
            </a:r>
            <a:r>
              <a:rPr lang="en-GB" spc="-50" dirty="0">
                <a:solidFill>
                  <a:schemeClr val="tx1"/>
                </a:solidFill>
              </a:rPr>
              <a:t>Track workers (IWA, COSS or </a:t>
            </a:r>
            <a:r>
              <a:rPr lang="en-GB" spc="-50" dirty="0" err="1">
                <a:solidFill>
                  <a:schemeClr val="tx1"/>
                </a:solidFill>
              </a:rPr>
              <a:t>SWl</a:t>
            </a:r>
            <a:r>
              <a:rPr lang="en-GB" spc="-50" dirty="0">
                <a:solidFill>
                  <a:schemeClr val="tx1"/>
                </a:solidFill>
              </a:rPr>
              <a:t> and Signallers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5"/>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6"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40" name="Picture 39">
            <a:hlinkClick r:id="rId8"/>
            <a:extLst>
              <a:ext uri="{FF2B5EF4-FFF2-40B4-BE49-F238E27FC236}">
                <a16:creationId xmlns:a16="http://schemas.microsoft.com/office/drawing/2014/main" id="{F532C677-18D5-43A1-AF26-E2C7A987A438}"/>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085FA3B0-DC15-4644-B138-9C9DC2BD78A2}"/>
              </a:ext>
            </a:extLst>
          </p:cNvPr>
          <p:cNvGrpSpPr/>
          <p:nvPr/>
        </p:nvGrpSpPr>
        <p:grpSpPr>
          <a:xfrm>
            <a:off x="142106" y="4060151"/>
            <a:ext cx="992138" cy="720028"/>
            <a:chOff x="6285428" y="5709492"/>
            <a:chExt cx="992138" cy="720028"/>
          </a:xfrm>
        </p:grpSpPr>
        <p:pic>
          <p:nvPicPr>
            <p:cNvPr id="23" name="Picture 22">
              <a:extLst>
                <a:ext uri="{FF2B5EF4-FFF2-40B4-BE49-F238E27FC236}">
                  <a16:creationId xmlns:a16="http://schemas.microsoft.com/office/drawing/2014/main" id="{4E992378-E418-4276-8AB3-18D9EC049132}"/>
                </a:ext>
              </a:extLst>
            </p:cNvPr>
            <p:cNvPicPr preferRelativeResize="0">
              <a:picLocks/>
            </p:cNvPicPr>
            <p:nvPr/>
          </p:nvPicPr>
          <p:blipFill>
            <a:blip r:embed="rId10"/>
            <a:stretch>
              <a:fillRect/>
            </a:stretch>
          </p:blipFill>
          <p:spPr>
            <a:xfrm>
              <a:off x="6421497" y="5709492"/>
              <a:ext cx="720000" cy="720028"/>
            </a:xfrm>
            <a:prstGeom prst="rect">
              <a:avLst/>
            </a:prstGeom>
          </p:spPr>
        </p:pic>
        <p:pic>
          <p:nvPicPr>
            <p:cNvPr id="26" name="Graphic 25" descr="Construction worker">
              <a:extLst>
                <a:ext uri="{FF2B5EF4-FFF2-40B4-BE49-F238E27FC236}">
                  <a16:creationId xmlns:a16="http://schemas.microsoft.com/office/drawing/2014/main" id="{D587216C-4F64-432D-96A6-1520B65AB4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45687" y="5735018"/>
              <a:ext cx="471620" cy="449179"/>
            </a:xfrm>
            <a:prstGeom prst="rect">
              <a:avLst/>
            </a:prstGeom>
          </p:spPr>
        </p:pic>
        <p:sp>
          <p:nvSpPr>
            <p:cNvPr id="37" name="TextBox 36">
              <a:extLst>
                <a:ext uri="{FF2B5EF4-FFF2-40B4-BE49-F238E27FC236}">
                  <a16:creationId xmlns:a16="http://schemas.microsoft.com/office/drawing/2014/main" id="{8C97E969-BCF0-4169-81B4-09C9F8CDBCD9}"/>
                </a:ext>
              </a:extLst>
            </p:cNvPr>
            <p:cNvSpPr txBox="1"/>
            <p:nvPr/>
          </p:nvSpPr>
          <p:spPr>
            <a:xfrm>
              <a:off x="6285428" y="6081020"/>
              <a:ext cx="992138" cy="305725"/>
            </a:xfrm>
            <a:prstGeom prst="rect">
              <a:avLst/>
            </a:prstGeom>
            <a:noFill/>
          </p:spPr>
          <p:txBody>
            <a:bodyPr wrap="square" rtlCol="0">
              <a:spAutoFit/>
            </a:bodyPr>
            <a:lstStyle/>
            <a:p>
              <a:pPr algn="ctr">
                <a:lnSpc>
                  <a:spcPts val="800"/>
                </a:lnSpc>
              </a:pPr>
              <a:r>
                <a:rPr lang="en-GB" sz="1000" dirty="0"/>
                <a:t>Track</a:t>
              </a:r>
            </a:p>
            <a:p>
              <a:pPr algn="ctr">
                <a:lnSpc>
                  <a:spcPts val="800"/>
                </a:lnSpc>
              </a:pPr>
              <a:r>
                <a:rPr lang="en-GB" sz="1000" dirty="0"/>
                <a:t>workers</a:t>
              </a:r>
            </a:p>
          </p:txBody>
        </p:sp>
      </p:grpSp>
      <p:pic>
        <p:nvPicPr>
          <p:cNvPr id="38" name="Picture 37">
            <a:hlinkClick r:id="rId13" action="ppaction://hlinksldjump"/>
            <a:extLst>
              <a:ext uri="{FF2B5EF4-FFF2-40B4-BE49-F238E27FC236}">
                <a16:creationId xmlns:a16="http://schemas.microsoft.com/office/drawing/2014/main" id="{CE78A316-4A87-461C-95E5-325E53E2864F}"/>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87050049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GERT8000-HB7 Issue 7 - General duties of a controller of site safety (COSS)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There is a new procedure in Rule Book handbooks HB6, HB7, and HB20, and in module TS1. It allows competent persons to cross up to four running lines, or a structure with limited clearance, if there is enough time to cross. Note This new process can only be used at locations that have been approved and details provided to the signaller, and by individuals permitted to use it whose names have been supplied to the signaller. Communication must be by mobile phone.</a:t>
            </a:r>
          </a:p>
          <a:p>
            <a:pPr>
              <a:spcAft>
                <a:spcPts val="300"/>
              </a:spcAft>
            </a:pPr>
            <a:endParaRPr lang="en-GB" b="1" dirty="0">
              <a:solidFill>
                <a:schemeClr val="tx1"/>
              </a:solidFill>
            </a:endParaRPr>
          </a:p>
          <a:p>
            <a:pPr>
              <a:spcAft>
                <a:spcPts val="300"/>
              </a:spcAft>
            </a:pPr>
            <a:r>
              <a:rPr lang="en-GB" spc="-50" dirty="0">
                <a:solidFill>
                  <a:schemeClr val="tx1"/>
                </a:solidFill>
              </a:rPr>
              <a:t>RSSB has produced an animated narrated briefing videos covering the changes </a:t>
            </a:r>
          </a:p>
          <a:p>
            <a:pPr>
              <a:spcAft>
                <a:spcPts val="300"/>
              </a:spcAft>
            </a:pPr>
            <a:r>
              <a:rPr lang="en-GB" dirty="0">
                <a:solidFill>
                  <a:schemeClr val="tx1"/>
                </a:solidFill>
                <a:hlinkClick r:id="rId4"/>
              </a:rPr>
              <a:t>http://rssb.videomarketingplatform.co/crossing-the-line-procedure</a:t>
            </a:r>
            <a:endParaRPr lang="en-GB" dirty="0">
              <a:solidFill>
                <a:schemeClr val="tx1"/>
              </a:solidFill>
            </a:endParaRPr>
          </a:p>
          <a:p>
            <a:pPr>
              <a:spcAft>
                <a:spcPts val="300"/>
              </a:spcAft>
            </a:pPr>
            <a:endParaRPr lang="en-GB" b="1" dirty="0">
              <a:solidFill>
                <a:schemeClr val="tx1"/>
              </a:solidFill>
            </a:endParaRPr>
          </a:p>
          <a:p>
            <a:r>
              <a:rPr lang="en-GB" b="1" dirty="0">
                <a:solidFill>
                  <a:schemeClr val="tx1"/>
                </a:solidFill>
              </a:rPr>
              <a:t>Benefits –  </a:t>
            </a:r>
            <a:r>
              <a:rPr lang="en-GB" dirty="0">
                <a:solidFill>
                  <a:schemeClr val="tx1"/>
                </a:solidFill>
              </a:rPr>
              <a:t>This change provides an improvement in productivity, as competent persons will save time crossing. They would otherwise have to wait a considerable time before the signaller grants a line blockage</a:t>
            </a:r>
          </a:p>
          <a:p>
            <a:endParaRPr lang="en-GB" b="1" spc="-50" dirty="0">
              <a:solidFill>
                <a:schemeClr val="tx1"/>
              </a:solidFill>
            </a:endParaRPr>
          </a:p>
          <a:p>
            <a:r>
              <a:rPr lang="en-GB" b="1" spc="-50" dirty="0">
                <a:solidFill>
                  <a:schemeClr val="tx1"/>
                </a:solidFill>
              </a:rPr>
              <a:t>Audience –</a:t>
            </a:r>
            <a:r>
              <a:rPr lang="en-GB" spc="-50" dirty="0">
                <a:solidFill>
                  <a:schemeClr val="tx1"/>
                </a:solidFill>
              </a:rPr>
              <a:t>Track workers  -IWA, COSS or SWL and Signallers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5"/>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6"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40" name="Picture 39">
            <a:hlinkClick r:id="rId8"/>
            <a:extLst>
              <a:ext uri="{FF2B5EF4-FFF2-40B4-BE49-F238E27FC236}">
                <a16:creationId xmlns:a16="http://schemas.microsoft.com/office/drawing/2014/main" id="{F532C677-18D5-43A1-AF26-E2C7A987A438}"/>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085FA3B0-DC15-4644-B138-9C9DC2BD78A2}"/>
              </a:ext>
            </a:extLst>
          </p:cNvPr>
          <p:cNvGrpSpPr/>
          <p:nvPr/>
        </p:nvGrpSpPr>
        <p:grpSpPr>
          <a:xfrm>
            <a:off x="142106" y="4060151"/>
            <a:ext cx="992138" cy="720028"/>
            <a:chOff x="6285428" y="5709492"/>
            <a:chExt cx="992138" cy="720028"/>
          </a:xfrm>
        </p:grpSpPr>
        <p:pic>
          <p:nvPicPr>
            <p:cNvPr id="23" name="Picture 22">
              <a:extLst>
                <a:ext uri="{FF2B5EF4-FFF2-40B4-BE49-F238E27FC236}">
                  <a16:creationId xmlns:a16="http://schemas.microsoft.com/office/drawing/2014/main" id="{4E992378-E418-4276-8AB3-18D9EC049132}"/>
                </a:ext>
              </a:extLst>
            </p:cNvPr>
            <p:cNvPicPr preferRelativeResize="0">
              <a:picLocks/>
            </p:cNvPicPr>
            <p:nvPr/>
          </p:nvPicPr>
          <p:blipFill>
            <a:blip r:embed="rId10"/>
            <a:stretch>
              <a:fillRect/>
            </a:stretch>
          </p:blipFill>
          <p:spPr>
            <a:xfrm>
              <a:off x="6421497" y="5709492"/>
              <a:ext cx="720000" cy="720028"/>
            </a:xfrm>
            <a:prstGeom prst="rect">
              <a:avLst/>
            </a:prstGeom>
          </p:spPr>
        </p:pic>
        <p:pic>
          <p:nvPicPr>
            <p:cNvPr id="26" name="Graphic 25" descr="Construction worker">
              <a:extLst>
                <a:ext uri="{FF2B5EF4-FFF2-40B4-BE49-F238E27FC236}">
                  <a16:creationId xmlns:a16="http://schemas.microsoft.com/office/drawing/2014/main" id="{D587216C-4F64-432D-96A6-1520B65AB4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45687" y="5735018"/>
              <a:ext cx="471620" cy="449179"/>
            </a:xfrm>
            <a:prstGeom prst="rect">
              <a:avLst/>
            </a:prstGeom>
          </p:spPr>
        </p:pic>
        <p:sp>
          <p:nvSpPr>
            <p:cNvPr id="37" name="TextBox 36">
              <a:extLst>
                <a:ext uri="{FF2B5EF4-FFF2-40B4-BE49-F238E27FC236}">
                  <a16:creationId xmlns:a16="http://schemas.microsoft.com/office/drawing/2014/main" id="{8C97E969-BCF0-4169-81B4-09C9F8CDBCD9}"/>
                </a:ext>
              </a:extLst>
            </p:cNvPr>
            <p:cNvSpPr txBox="1"/>
            <p:nvPr/>
          </p:nvSpPr>
          <p:spPr>
            <a:xfrm>
              <a:off x="6285428" y="6081020"/>
              <a:ext cx="992138" cy="305725"/>
            </a:xfrm>
            <a:prstGeom prst="rect">
              <a:avLst/>
            </a:prstGeom>
            <a:noFill/>
          </p:spPr>
          <p:txBody>
            <a:bodyPr wrap="square" rtlCol="0">
              <a:spAutoFit/>
            </a:bodyPr>
            <a:lstStyle/>
            <a:p>
              <a:pPr algn="ctr">
                <a:lnSpc>
                  <a:spcPts val="800"/>
                </a:lnSpc>
              </a:pPr>
              <a:r>
                <a:rPr lang="en-GB" sz="1000" dirty="0"/>
                <a:t>Track</a:t>
              </a:r>
            </a:p>
            <a:p>
              <a:pPr algn="ctr">
                <a:lnSpc>
                  <a:spcPts val="800"/>
                </a:lnSpc>
              </a:pPr>
              <a:r>
                <a:rPr lang="en-GB" sz="1000" dirty="0"/>
                <a:t>workers</a:t>
              </a:r>
            </a:p>
          </p:txBody>
        </p:sp>
      </p:grpSp>
      <p:pic>
        <p:nvPicPr>
          <p:cNvPr id="38" name="Picture 37">
            <a:hlinkClick r:id="rId13" action="ppaction://hlinksldjump"/>
            <a:extLst>
              <a:ext uri="{FF2B5EF4-FFF2-40B4-BE49-F238E27FC236}">
                <a16:creationId xmlns:a16="http://schemas.microsoft.com/office/drawing/2014/main" id="{0F164203-9CAD-43A9-861E-7503261D3243}"/>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51381074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GERT8000-HB11 Issue 8 - Duties of the person in charge of the possession (PICOP)</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When a possession is taken around an engineering train or on-track machine (OTM), the train can be standing at a flexible train arrival point (FTAP) marked by a lineside sign. This allows a train to be positioned closer to the site of work than it would be at the nearest signal or block marker. Section 4.2 has been changed to</a:t>
            </a:r>
          </a:p>
          <a:p>
            <a:pPr>
              <a:spcAft>
                <a:spcPts val="300"/>
              </a:spcAft>
            </a:pPr>
            <a:r>
              <a:rPr lang="en-GB" spc="-50" dirty="0">
                <a:solidFill>
                  <a:schemeClr val="tx1"/>
                </a:solidFill>
              </a:rPr>
              <a:t>refer to this.</a:t>
            </a:r>
          </a:p>
          <a:p>
            <a:pPr>
              <a:spcAft>
                <a:spcPts val="300"/>
              </a:spcAft>
            </a:pPr>
            <a:r>
              <a:rPr lang="en-GB" spc="-50" dirty="0">
                <a:solidFill>
                  <a:schemeClr val="tx1"/>
                </a:solidFill>
              </a:rPr>
              <a:t>The rules have been changed to allow an engineering supervisor (ES) or safe work leader (SWL) to give up a work site whilst an engineering train or OTM is standing within the work site at the signal or block marker where it is planned to be when the possession is given up around it.</a:t>
            </a:r>
            <a:endParaRPr lang="en-GB" b="1" dirty="0">
              <a:solidFill>
                <a:schemeClr val="tx1"/>
              </a:solidFill>
            </a:endParaRPr>
          </a:p>
          <a:p>
            <a:pPr>
              <a:spcAft>
                <a:spcPts val="300"/>
              </a:spcAft>
            </a:pPr>
            <a:endParaRPr lang="en-GB" sz="600" spc="-50" dirty="0">
              <a:solidFill>
                <a:schemeClr val="tx1"/>
              </a:solidFill>
            </a:endParaRPr>
          </a:p>
          <a:p>
            <a:pPr>
              <a:spcAft>
                <a:spcPts val="300"/>
              </a:spcAft>
            </a:pPr>
            <a:r>
              <a:rPr lang="en-GB" spc="-50" dirty="0">
                <a:solidFill>
                  <a:schemeClr val="tx1"/>
                </a:solidFill>
              </a:rPr>
              <a:t>RSSB has produced two animated narrated briefing videos covering the changes </a:t>
            </a:r>
          </a:p>
          <a:p>
            <a:pPr>
              <a:spcAft>
                <a:spcPts val="300"/>
              </a:spcAft>
            </a:pPr>
            <a:r>
              <a:rPr lang="en-GB" spc="-50" dirty="0">
                <a:solidFill>
                  <a:schemeClr val="tx1"/>
                </a:solidFill>
              </a:rPr>
              <a:t>Video 1. Setting up an FTAP and train movements into and out of it  </a:t>
            </a:r>
            <a:r>
              <a:rPr lang="en-GB" dirty="0">
                <a:solidFill>
                  <a:schemeClr val="tx1"/>
                </a:solidFill>
                <a:hlinkClick r:id="rId4"/>
              </a:rPr>
              <a:t>http://rssb.videomarketingplatform.co/protection-zones-and-flexible-train</a:t>
            </a:r>
            <a:endParaRPr lang="en-GB" dirty="0">
              <a:solidFill>
                <a:schemeClr val="tx1"/>
              </a:solidFill>
            </a:endParaRPr>
          </a:p>
          <a:p>
            <a:pPr>
              <a:spcAft>
                <a:spcPts val="300"/>
              </a:spcAft>
            </a:pPr>
            <a:r>
              <a:rPr lang="en-GB" dirty="0">
                <a:solidFill>
                  <a:schemeClr val="tx1"/>
                </a:solidFill>
              </a:rPr>
              <a:t>Video 2. Giving up  a worksite around a train </a:t>
            </a:r>
            <a:endParaRPr lang="en-GB" dirty="0">
              <a:solidFill>
                <a:schemeClr val="tx1"/>
              </a:solidFill>
              <a:hlinkClick r:id="rId5"/>
            </a:endParaRPr>
          </a:p>
          <a:p>
            <a:pPr>
              <a:spcAft>
                <a:spcPts val="300"/>
              </a:spcAft>
            </a:pPr>
            <a:r>
              <a:rPr lang="en-GB" dirty="0">
                <a:solidFill>
                  <a:schemeClr val="tx1"/>
                </a:solidFill>
                <a:hlinkClick r:id="rId5"/>
              </a:rPr>
              <a:t>http://rssb.videomarketingplatform.co/giving-up-a-work-site-around-an</a:t>
            </a:r>
            <a:endParaRPr lang="en-GB" dirty="0">
              <a:solidFill>
                <a:schemeClr val="tx1"/>
              </a:solidFill>
            </a:endParaRPr>
          </a:p>
          <a:p>
            <a:pPr>
              <a:spcAft>
                <a:spcPts val="300"/>
              </a:spcAft>
            </a:pPr>
            <a:endParaRPr lang="en-GB" sz="600" dirty="0">
              <a:solidFill>
                <a:schemeClr val="tx1"/>
              </a:solidFill>
            </a:endParaRPr>
          </a:p>
          <a:p>
            <a:r>
              <a:rPr lang="en-GB" b="1" dirty="0">
                <a:solidFill>
                  <a:schemeClr val="tx1"/>
                </a:solidFill>
              </a:rPr>
              <a:t>Benefits –  </a:t>
            </a:r>
            <a:r>
              <a:rPr lang="en-GB" dirty="0">
                <a:solidFill>
                  <a:schemeClr val="tx1"/>
                </a:solidFill>
              </a:rPr>
              <a:t>This change provides and improvement in productivity, as engineering access will be obtained and given up more quickly. This will also reduce exposure to trackside risk</a:t>
            </a:r>
          </a:p>
          <a:p>
            <a:endParaRPr lang="en-GB" b="1" spc="-50" dirty="0">
              <a:solidFill>
                <a:schemeClr val="tx1"/>
              </a:solidFill>
            </a:endParaRPr>
          </a:p>
          <a:p>
            <a:r>
              <a:rPr lang="en-GB" b="1" spc="-50" dirty="0">
                <a:solidFill>
                  <a:schemeClr val="tx1"/>
                </a:solidFill>
              </a:rPr>
              <a:t>Audience –</a:t>
            </a:r>
            <a:r>
              <a:rPr lang="en-GB" spc="-50" dirty="0">
                <a:solidFill>
                  <a:schemeClr val="tx1"/>
                </a:solidFill>
              </a:rPr>
              <a:t>ES, PICOP, SWL, Signallers Drivers of engineering trains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6"/>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7"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40" name="Picture 39">
            <a:hlinkClick r:id="rId9"/>
            <a:extLst>
              <a:ext uri="{FF2B5EF4-FFF2-40B4-BE49-F238E27FC236}">
                <a16:creationId xmlns:a16="http://schemas.microsoft.com/office/drawing/2014/main" id="{F532C677-18D5-43A1-AF26-E2C7A987A438}"/>
              </a:ext>
            </a:extLst>
          </p:cNvPr>
          <p:cNvPicPr>
            <a:picLocks noChangeAspect="1"/>
          </p:cNvPicPr>
          <p:nvPr/>
        </p:nvPicPr>
        <p:blipFill>
          <a:blip r:embed="rId10"/>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085FA3B0-DC15-4644-B138-9C9DC2BD78A2}"/>
              </a:ext>
            </a:extLst>
          </p:cNvPr>
          <p:cNvGrpSpPr/>
          <p:nvPr/>
        </p:nvGrpSpPr>
        <p:grpSpPr>
          <a:xfrm>
            <a:off x="142106" y="4060151"/>
            <a:ext cx="992138" cy="720028"/>
            <a:chOff x="6285428" y="5709492"/>
            <a:chExt cx="992138" cy="720028"/>
          </a:xfrm>
        </p:grpSpPr>
        <p:pic>
          <p:nvPicPr>
            <p:cNvPr id="23" name="Picture 22">
              <a:extLst>
                <a:ext uri="{FF2B5EF4-FFF2-40B4-BE49-F238E27FC236}">
                  <a16:creationId xmlns:a16="http://schemas.microsoft.com/office/drawing/2014/main" id="{4E992378-E418-4276-8AB3-18D9EC049132}"/>
                </a:ext>
              </a:extLst>
            </p:cNvPr>
            <p:cNvPicPr preferRelativeResize="0">
              <a:picLocks/>
            </p:cNvPicPr>
            <p:nvPr/>
          </p:nvPicPr>
          <p:blipFill>
            <a:blip r:embed="rId11"/>
            <a:stretch>
              <a:fillRect/>
            </a:stretch>
          </p:blipFill>
          <p:spPr>
            <a:xfrm>
              <a:off x="6421497" y="5709492"/>
              <a:ext cx="720000" cy="720028"/>
            </a:xfrm>
            <a:prstGeom prst="rect">
              <a:avLst/>
            </a:prstGeom>
          </p:spPr>
        </p:pic>
        <p:pic>
          <p:nvPicPr>
            <p:cNvPr id="26" name="Graphic 25" descr="Construction worker">
              <a:extLst>
                <a:ext uri="{FF2B5EF4-FFF2-40B4-BE49-F238E27FC236}">
                  <a16:creationId xmlns:a16="http://schemas.microsoft.com/office/drawing/2014/main" id="{D587216C-4F64-432D-96A6-1520B65AB4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45687" y="5735018"/>
              <a:ext cx="471620" cy="449179"/>
            </a:xfrm>
            <a:prstGeom prst="rect">
              <a:avLst/>
            </a:prstGeom>
          </p:spPr>
        </p:pic>
        <p:sp>
          <p:nvSpPr>
            <p:cNvPr id="37" name="TextBox 36">
              <a:extLst>
                <a:ext uri="{FF2B5EF4-FFF2-40B4-BE49-F238E27FC236}">
                  <a16:creationId xmlns:a16="http://schemas.microsoft.com/office/drawing/2014/main" id="{8C97E969-BCF0-4169-81B4-09C9F8CDBCD9}"/>
                </a:ext>
              </a:extLst>
            </p:cNvPr>
            <p:cNvSpPr txBox="1"/>
            <p:nvPr/>
          </p:nvSpPr>
          <p:spPr>
            <a:xfrm>
              <a:off x="6285428" y="6081020"/>
              <a:ext cx="992138" cy="305725"/>
            </a:xfrm>
            <a:prstGeom prst="rect">
              <a:avLst/>
            </a:prstGeom>
            <a:noFill/>
          </p:spPr>
          <p:txBody>
            <a:bodyPr wrap="square" rtlCol="0">
              <a:spAutoFit/>
            </a:bodyPr>
            <a:lstStyle/>
            <a:p>
              <a:pPr algn="ctr">
                <a:lnSpc>
                  <a:spcPts val="800"/>
                </a:lnSpc>
              </a:pPr>
              <a:r>
                <a:rPr lang="en-GB" sz="1000" dirty="0"/>
                <a:t>Track</a:t>
              </a:r>
            </a:p>
            <a:p>
              <a:pPr algn="ctr">
                <a:lnSpc>
                  <a:spcPts val="800"/>
                </a:lnSpc>
              </a:pPr>
              <a:r>
                <a:rPr lang="en-GB" sz="1000" dirty="0"/>
                <a:t>workers</a:t>
              </a:r>
            </a:p>
          </p:txBody>
        </p:sp>
      </p:grpSp>
      <p:pic>
        <p:nvPicPr>
          <p:cNvPr id="38" name="Picture 37">
            <a:hlinkClick r:id="rId14" action="ppaction://hlinksldjump"/>
            <a:extLst>
              <a:ext uri="{FF2B5EF4-FFF2-40B4-BE49-F238E27FC236}">
                <a16:creationId xmlns:a16="http://schemas.microsoft.com/office/drawing/2014/main" id="{C7AA22F8-F92C-4071-ACE8-CAD8542E7FBB}"/>
              </a:ext>
            </a:extLst>
          </p:cNvPr>
          <p:cNvPicPr>
            <a:picLocks noChangeAspect="1"/>
          </p:cNvPicPr>
          <p:nvPr/>
        </p:nvPicPr>
        <p:blipFill>
          <a:blip r:embed="rId15"/>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62632794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GERT8000-HB12 Issue 8 - Duties of the engineering supervisor (ES) or safe work leader (SWL) in a possession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When a possession is taken around an engineering train or on-track machine (OTM), the train can be standing at a flexible train arrival point (FTAP) marked by a lineside sign. This allows a train to be positioned closer to the site of work than it would be at the nearest signal or block marker. Section 4.2 has been changed to</a:t>
            </a:r>
          </a:p>
          <a:p>
            <a:pPr>
              <a:spcAft>
                <a:spcPts val="300"/>
              </a:spcAft>
            </a:pPr>
            <a:r>
              <a:rPr lang="en-GB" spc="-50" dirty="0">
                <a:solidFill>
                  <a:schemeClr val="tx1"/>
                </a:solidFill>
              </a:rPr>
              <a:t>refer to this.</a:t>
            </a:r>
          </a:p>
          <a:p>
            <a:pPr>
              <a:spcAft>
                <a:spcPts val="300"/>
              </a:spcAft>
            </a:pPr>
            <a:r>
              <a:rPr lang="en-GB" spc="-50" dirty="0">
                <a:solidFill>
                  <a:schemeClr val="tx1"/>
                </a:solidFill>
              </a:rPr>
              <a:t>The rules have been changed to allow an engineering supervisor (ES) or safe work leader (SWL) to give up a work site whilst an engineering train or OTM is standing within the work site at the signal or block marker where it is planned to be when the possession is given up around it.</a:t>
            </a:r>
            <a:endParaRPr lang="en-GB" b="1" dirty="0">
              <a:solidFill>
                <a:schemeClr val="tx1"/>
              </a:solidFill>
            </a:endParaRPr>
          </a:p>
          <a:p>
            <a:pPr>
              <a:spcAft>
                <a:spcPts val="300"/>
              </a:spcAft>
            </a:pPr>
            <a:endParaRPr lang="en-GB" sz="600" spc="-50" dirty="0">
              <a:solidFill>
                <a:schemeClr val="tx1"/>
              </a:solidFill>
            </a:endParaRPr>
          </a:p>
          <a:p>
            <a:pPr>
              <a:spcAft>
                <a:spcPts val="300"/>
              </a:spcAft>
            </a:pPr>
            <a:r>
              <a:rPr lang="en-GB" spc="-50" dirty="0">
                <a:solidFill>
                  <a:schemeClr val="tx1"/>
                </a:solidFill>
              </a:rPr>
              <a:t>RSSB has produced two animated narrated briefing videos covering the changes </a:t>
            </a:r>
          </a:p>
          <a:p>
            <a:pPr>
              <a:spcAft>
                <a:spcPts val="300"/>
              </a:spcAft>
            </a:pPr>
            <a:r>
              <a:rPr lang="en-GB" spc="-50" dirty="0">
                <a:solidFill>
                  <a:schemeClr val="tx1"/>
                </a:solidFill>
              </a:rPr>
              <a:t>Video 1. Setting up an FTAP and train movements into and out of it  </a:t>
            </a:r>
            <a:r>
              <a:rPr lang="en-GB" dirty="0">
                <a:solidFill>
                  <a:schemeClr val="tx1"/>
                </a:solidFill>
                <a:hlinkClick r:id="rId4"/>
              </a:rPr>
              <a:t>http://rssb.videomarketingplatform.co/protection-zones-and-flexible-train</a:t>
            </a:r>
            <a:endParaRPr lang="en-GB" dirty="0">
              <a:solidFill>
                <a:schemeClr val="tx1"/>
              </a:solidFill>
            </a:endParaRPr>
          </a:p>
          <a:p>
            <a:pPr>
              <a:spcAft>
                <a:spcPts val="300"/>
              </a:spcAft>
            </a:pPr>
            <a:r>
              <a:rPr lang="en-GB" dirty="0">
                <a:solidFill>
                  <a:schemeClr val="tx1"/>
                </a:solidFill>
              </a:rPr>
              <a:t>Video 2. Giving up  a worksite around a train </a:t>
            </a:r>
            <a:endParaRPr lang="en-GB" dirty="0">
              <a:solidFill>
                <a:schemeClr val="tx1"/>
              </a:solidFill>
              <a:hlinkClick r:id="rId5"/>
            </a:endParaRPr>
          </a:p>
          <a:p>
            <a:pPr>
              <a:spcAft>
                <a:spcPts val="300"/>
              </a:spcAft>
            </a:pPr>
            <a:r>
              <a:rPr lang="en-GB" dirty="0">
                <a:solidFill>
                  <a:schemeClr val="tx1"/>
                </a:solidFill>
                <a:hlinkClick r:id="rId5"/>
              </a:rPr>
              <a:t>http://rssb.videomarketingplatform.co/giving-up-a-work-site-around-an</a:t>
            </a:r>
            <a:endParaRPr lang="en-GB" dirty="0">
              <a:solidFill>
                <a:schemeClr val="tx1"/>
              </a:solidFill>
            </a:endParaRPr>
          </a:p>
          <a:p>
            <a:pPr>
              <a:spcAft>
                <a:spcPts val="300"/>
              </a:spcAft>
            </a:pPr>
            <a:endParaRPr lang="en-GB" sz="600" dirty="0">
              <a:solidFill>
                <a:schemeClr val="tx1"/>
              </a:solidFill>
            </a:endParaRPr>
          </a:p>
          <a:p>
            <a:r>
              <a:rPr lang="en-GB" b="1" dirty="0">
                <a:solidFill>
                  <a:schemeClr val="tx1"/>
                </a:solidFill>
              </a:rPr>
              <a:t>Benefits –  </a:t>
            </a:r>
            <a:r>
              <a:rPr lang="en-GB" dirty="0">
                <a:solidFill>
                  <a:schemeClr val="tx1"/>
                </a:solidFill>
              </a:rPr>
              <a:t>This change provides and improvement in productivity, as engineering access will be obtained and given up more quickly. This will also reduce exposure to trackside risk</a:t>
            </a:r>
          </a:p>
          <a:p>
            <a:endParaRPr lang="en-GB" b="1" spc="-50" dirty="0">
              <a:solidFill>
                <a:schemeClr val="tx1"/>
              </a:solidFill>
            </a:endParaRPr>
          </a:p>
          <a:p>
            <a:r>
              <a:rPr lang="en-GB" b="1" spc="-50" dirty="0">
                <a:solidFill>
                  <a:schemeClr val="tx1"/>
                </a:solidFill>
              </a:rPr>
              <a:t>Audience – </a:t>
            </a:r>
            <a:r>
              <a:rPr lang="en-GB" spc="-50" dirty="0">
                <a:solidFill>
                  <a:schemeClr val="tx1"/>
                </a:solidFill>
              </a:rPr>
              <a:t>PICOP, ES, SWL, Signallers Drivers of engineering trains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6"/>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7"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40" name="Picture 39">
            <a:hlinkClick r:id="rId9"/>
            <a:extLst>
              <a:ext uri="{FF2B5EF4-FFF2-40B4-BE49-F238E27FC236}">
                <a16:creationId xmlns:a16="http://schemas.microsoft.com/office/drawing/2014/main" id="{F532C677-18D5-43A1-AF26-E2C7A987A438}"/>
              </a:ext>
            </a:extLst>
          </p:cNvPr>
          <p:cNvPicPr>
            <a:picLocks noChangeAspect="1"/>
          </p:cNvPicPr>
          <p:nvPr/>
        </p:nvPicPr>
        <p:blipFill>
          <a:blip r:embed="rId10"/>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085FA3B0-DC15-4644-B138-9C9DC2BD78A2}"/>
              </a:ext>
            </a:extLst>
          </p:cNvPr>
          <p:cNvGrpSpPr/>
          <p:nvPr/>
        </p:nvGrpSpPr>
        <p:grpSpPr>
          <a:xfrm>
            <a:off x="142106" y="4060151"/>
            <a:ext cx="992138" cy="720028"/>
            <a:chOff x="6285428" y="5709492"/>
            <a:chExt cx="992138" cy="720028"/>
          </a:xfrm>
        </p:grpSpPr>
        <p:pic>
          <p:nvPicPr>
            <p:cNvPr id="23" name="Picture 22">
              <a:extLst>
                <a:ext uri="{FF2B5EF4-FFF2-40B4-BE49-F238E27FC236}">
                  <a16:creationId xmlns:a16="http://schemas.microsoft.com/office/drawing/2014/main" id="{4E992378-E418-4276-8AB3-18D9EC049132}"/>
                </a:ext>
              </a:extLst>
            </p:cNvPr>
            <p:cNvPicPr preferRelativeResize="0">
              <a:picLocks/>
            </p:cNvPicPr>
            <p:nvPr/>
          </p:nvPicPr>
          <p:blipFill>
            <a:blip r:embed="rId11"/>
            <a:stretch>
              <a:fillRect/>
            </a:stretch>
          </p:blipFill>
          <p:spPr>
            <a:xfrm>
              <a:off x="6421497" y="5709492"/>
              <a:ext cx="720000" cy="720028"/>
            </a:xfrm>
            <a:prstGeom prst="rect">
              <a:avLst/>
            </a:prstGeom>
          </p:spPr>
        </p:pic>
        <p:pic>
          <p:nvPicPr>
            <p:cNvPr id="26" name="Graphic 25" descr="Construction worker">
              <a:extLst>
                <a:ext uri="{FF2B5EF4-FFF2-40B4-BE49-F238E27FC236}">
                  <a16:creationId xmlns:a16="http://schemas.microsoft.com/office/drawing/2014/main" id="{D587216C-4F64-432D-96A6-1520B65AB4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45687" y="5735018"/>
              <a:ext cx="471620" cy="449179"/>
            </a:xfrm>
            <a:prstGeom prst="rect">
              <a:avLst/>
            </a:prstGeom>
          </p:spPr>
        </p:pic>
        <p:sp>
          <p:nvSpPr>
            <p:cNvPr id="37" name="TextBox 36">
              <a:extLst>
                <a:ext uri="{FF2B5EF4-FFF2-40B4-BE49-F238E27FC236}">
                  <a16:creationId xmlns:a16="http://schemas.microsoft.com/office/drawing/2014/main" id="{8C97E969-BCF0-4169-81B4-09C9F8CDBCD9}"/>
                </a:ext>
              </a:extLst>
            </p:cNvPr>
            <p:cNvSpPr txBox="1"/>
            <p:nvPr/>
          </p:nvSpPr>
          <p:spPr>
            <a:xfrm>
              <a:off x="6285428" y="6081020"/>
              <a:ext cx="992138" cy="305725"/>
            </a:xfrm>
            <a:prstGeom prst="rect">
              <a:avLst/>
            </a:prstGeom>
            <a:noFill/>
          </p:spPr>
          <p:txBody>
            <a:bodyPr wrap="square" rtlCol="0">
              <a:spAutoFit/>
            </a:bodyPr>
            <a:lstStyle/>
            <a:p>
              <a:pPr algn="ctr">
                <a:lnSpc>
                  <a:spcPts val="800"/>
                </a:lnSpc>
              </a:pPr>
              <a:r>
                <a:rPr lang="en-GB" sz="1000" dirty="0"/>
                <a:t>Track</a:t>
              </a:r>
            </a:p>
            <a:p>
              <a:pPr algn="ctr">
                <a:lnSpc>
                  <a:spcPts val="800"/>
                </a:lnSpc>
              </a:pPr>
              <a:r>
                <a:rPr lang="en-GB" sz="1000" dirty="0"/>
                <a:t>workers</a:t>
              </a:r>
            </a:p>
          </p:txBody>
        </p:sp>
      </p:grpSp>
      <p:pic>
        <p:nvPicPr>
          <p:cNvPr id="38" name="Picture 37">
            <a:hlinkClick r:id="rId14" action="ppaction://hlinksldjump"/>
            <a:extLst>
              <a:ext uri="{FF2B5EF4-FFF2-40B4-BE49-F238E27FC236}">
                <a16:creationId xmlns:a16="http://schemas.microsoft.com/office/drawing/2014/main" id="{F79CBE51-A6A4-4576-8D81-5F8BDF3D132A}"/>
              </a:ext>
            </a:extLst>
          </p:cNvPr>
          <p:cNvPicPr>
            <a:picLocks noChangeAspect="1"/>
          </p:cNvPicPr>
          <p:nvPr/>
        </p:nvPicPr>
        <p:blipFill>
          <a:blip r:embed="rId15"/>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49475715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GERT8000-HB19 Issue 4 - Work on signalling equipment - duties of the signalling technician</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As a result of the introduction of protection zones (PZ), the work will be carried out within a PZ is now another situation in which a Form RT3187 does not have to be completed.</a:t>
            </a:r>
            <a:endParaRPr lang="en-GB" sz="600" dirty="0">
              <a:solidFill>
                <a:schemeClr val="tx1"/>
              </a:solidFill>
            </a:endParaRPr>
          </a:p>
          <a:p>
            <a:endParaRPr lang="en-GB" b="1" dirty="0">
              <a:solidFill>
                <a:schemeClr val="tx1"/>
              </a:solidFill>
            </a:endParaRPr>
          </a:p>
          <a:p>
            <a:pPr marL="3048000"/>
            <a:r>
              <a:rPr lang="en-GB" b="1" dirty="0">
                <a:solidFill>
                  <a:schemeClr val="tx1"/>
                </a:solidFill>
              </a:rPr>
              <a:t>Benefits –  </a:t>
            </a:r>
            <a:r>
              <a:rPr lang="en-GB" dirty="0">
                <a:solidFill>
                  <a:schemeClr val="tx1"/>
                </a:solidFill>
              </a:rPr>
              <a:t>This change provides and improvement in efficiency removing the need to complete form RT3187 when carrying out work in a possession </a:t>
            </a:r>
          </a:p>
          <a:p>
            <a:pPr marL="3048000"/>
            <a:endParaRPr lang="en-GB" b="1" spc="-50" dirty="0">
              <a:solidFill>
                <a:schemeClr val="tx1"/>
              </a:solidFill>
            </a:endParaRPr>
          </a:p>
          <a:p>
            <a:pPr marL="3048000"/>
            <a:r>
              <a:rPr lang="en-GB" b="1" spc="-50" dirty="0">
                <a:solidFill>
                  <a:schemeClr val="tx1"/>
                </a:solidFill>
              </a:rPr>
              <a:t>Audience – </a:t>
            </a:r>
            <a:r>
              <a:rPr lang="en-GB" spc="-50" dirty="0">
                <a:solidFill>
                  <a:schemeClr val="tx1"/>
                </a:solidFill>
              </a:rPr>
              <a:t>Track workers, signallers and technicians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4"/>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5"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40" name="Picture 39">
            <a:hlinkClick r:id="rId7"/>
            <a:extLst>
              <a:ext uri="{FF2B5EF4-FFF2-40B4-BE49-F238E27FC236}">
                <a16:creationId xmlns:a16="http://schemas.microsoft.com/office/drawing/2014/main" id="{F532C677-18D5-43A1-AF26-E2C7A987A438}"/>
              </a:ext>
            </a:extLst>
          </p:cNvPr>
          <p:cNvPicPr>
            <a:picLocks noChangeAspect="1"/>
          </p:cNvPicPr>
          <p:nvPr/>
        </p:nvPicPr>
        <p:blipFill>
          <a:blip r:embed="rId8"/>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085FA3B0-DC15-4644-B138-9C9DC2BD78A2}"/>
              </a:ext>
            </a:extLst>
          </p:cNvPr>
          <p:cNvGrpSpPr/>
          <p:nvPr/>
        </p:nvGrpSpPr>
        <p:grpSpPr>
          <a:xfrm>
            <a:off x="142106" y="4060151"/>
            <a:ext cx="992138" cy="720028"/>
            <a:chOff x="6285428" y="5709492"/>
            <a:chExt cx="992138" cy="720028"/>
          </a:xfrm>
        </p:grpSpPr>
        <p:pic>
          <p:nvPicPr>
            <p:cNvPr id="23" name="Picture 22">
              <a:extLst>
                <a:ext uri="{FF2B5EF4-FFF2-40B4-BE49-F238E27FC236}">
                  <a16:creationId xmlns:a16="http://schemas.microsoft.com/office/drawing/2014/main" id="{4E992378-E418-4276-8AB3-18D9EC049132}"/>
                </a:ext>
              </a:extLst>
            </p:cNvPr>
            <p:cNvPicPr preferRelativeResize="0">
              <a:picLocks/>
            </p:cNvPicPr>
            <p:nvPr/>
          </p:nvPicPr>
          <p:blipFill>
            <a:blip r:embed="rId9"/>
            <a:stretch>
              <a:fillRect/>
            </a:stretch>
          </p:blipFill>
          <p:spPr>
            <a:xfrm>
              <a:off x="6421497" y="5709492"/>
              <a:ext cx="720000" cy="720028"/>
            </a:xfrm>
            <a:prstGeom prst="rect">
              <a:avLst/>
            </a:prstGeom>
          </p:spPr>
        </p:pic>
        <p:pic>
          <p:nvPicPr>
            <p:cNvPr id="26" name="Graphic 25" descr="Construction worker">
              <a:extLst>
                <a:ext uri="{FF2B5EF4-FFF2-40B4-BE49-F238E27FC236}">
                  <a16:creationId xmlns:a16="http://schemas.microsoft.com/office/drawing/2014/main" id="{D587216C-4F64-432D-96A6-1520B65AB4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5687" y="5735018"/>
              <a:ext cx="471620" cy="449179"/>
            </a:xfrm>
            <a:prstGeom prst="rect">
              <a:avLst/>
            </a:prstGeom>
          </p:spPr>
        </p:pic>
        <p:sp>
          <p:nvSpPr>
            <p:cNvPr id="37" name="TextBox 36">
              <a:extLst>
                <a:ext uri="{FF2B5EF4-FFF2-40B4-BE49-F238E27FC236}">
                  <a16:creationId xmlns:a16="http://schemas.microsoft.com/office/drawing/2014/main" id="{8C97E969-BCF0-4169-81B4-09C9F8CDBCD9}"/>
                </a:ext>
              </a:extLst>
            </p:cNvPr>
            <p:cNvSpPr txBox="1"/>
            <p:nvPr/>
          </p:nvSpPr>
          <p:spPr>
            <a:xfrm>
              <a:off x="6285428" y="6081020"/>
              <a:ext cx="992138" cy="305725"/>
            </a:xfrm>
            <a:prstGeom prst="rect">
              <a:avLst/>
            </a:prstGeom>
            <a:noFill/>
          </p:spPr>
          <p:txBody>
            <a:bodyPr wrap="square" rtlCol="0">
              <a:spAutoFit/>
            </a:bodyPr>
            <a:lstStyle/>
            <a:p>
              <a:pPr algn="ctr">
                <a:lnSpc>
                  <a:spcPts val="800"/>
                </a:lnSpc>
              </a:pPr>
              <a:r>
                <a:rPr lang="en-GB" sz="1000" dirty="0"/>
                <a:t>Track</a:t>
              </a:r>
            </a:p>
            <a:p>
              <a:pPr algn="ctr">
                <a:lnSpc>
                  <a:spcPts val="800"/>
                </a:lnSpc>
              </a:pPr>
              <a:r>
                <a:rPr lang="en-GB" sz="1000" dirty="0"/>
                <a:t>workers</a:t>
              </a:r>
            </a:p>
          </p:txBody>
        </p:sp>
      </p:grpSp>
      <p:pic>
        <p:nvPicPr>
          <p:cNvPr id="38" name="Picture 37">
            <a:hlinkClick r:id="rId12" action="ppaction://hlinksldjump"/>
            <a:extLst>
              <a:ext uri="{FF2B5EF4-FFF2-40B4-BE49-F238E27FC236}">
                <a16:creationId xmlns:a16="http://schemas.microsoft.com/office/drawing/2014/main" id="{8CFF33C2-1AD8-4BC7-8F8B-ECBB06D030B7}"/>
              </a:ext>
            </a:extLst>
          </p:cNvPr>
          <p:cNvPicPr>
            <a:picLocks noChangeAspect="1"/>
          </p:cNvPicPr>
          <p:nvPr/>
        </p:nvPicPr>
        <p:blipFill>
          <a:blip r:embed="rId13"/>
          <a:stretch>
            <a:fillRect/>
          </a:stretch>
        </p:blipFill>
        <p:spPr>
          <a:xfrm>
            <a:off x="11290478" y="157163"/>
            <a:ext cx="755970" cy="755970"/>
          </a:xfrm>
          <a:prstGeom prst="rect">
            <a:avLst/>
          </a:prstGeom>
        </p:spPr>
      </p:pic>
      <p:pic>
        <p:nvPicPr>
          <p:cNvPr id="2" name="Picture 1">
            <a:extLst>
              <a:ext uri="{FF2B5EF4-FFF2-40B4-BE49-F238E27FC236}">
                <a16:creationId xmlns:a16="http://schemas.microsoft.com/office/drawing/2014/main" id="{18345030-DC9E-4087-B332-0D0D0AD393E3}"/>
              </a:ext>
            </a:extLst>
          </p:cNvPr>
          <p:cNvPicPr>
            <a:picLocks noChangeAspect="1"/>
          </p:cNvPicPr>
          <p:nvPr/>
        </p:nvPicPr>
        <p:blipFill>
          <a:blip r:embed="rId14"/>
          <a:stretch>
            <a:fillRect/>
          </a:stretch>
        </p:blipFill>
        <p:spPr>
          <a:xfrm>
            <a:off x="1186963" y="2519680"/>
            <a:ext cx="2896176" cy="4102412"/>
          </a:xfrm>
          <a:prstGeom prst="rect">
            <a:avLst/>
          </a:prstGeom>
          <a:effectLst>
            <a:outerShdw blurRad="127000" dist="38100" dir="2700000" sx="102000" sy="102000" algn="tl" rotWithShape="0">
              <a:prstClr val="black">
                <a:alpha val="40000"/>
              </a:prstClr>
            </a:outerShdw>
          </a:effectLst>
        </p:spPr>
      </p:pic>
    </p:spTree>
    <p:extLst>
      <p:ext uri="{BB962C8B-B14F-4D97-AF65-F5344CB8AC3E}">
        <p14:creationId xmlns:p14="http://schemas.microsoft.com/office/powerpoint/2010/main" val="129871153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the icons for more detail on those changes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grpSp>
        <p:nvGrpSpPr>
          <p:cNvPr id="3" name="Group 2">
            <a:extLst>
              <a:ext uri="{FF2B5EF4-FFF2-40B4-BE49-F238E27FC236}">
                <a16:creationId xmlns:a16="http://schemas.microsoft.com/office/drawing/2014/main" id="{1CEAFE69-AB42-40B5-807F-F270695F8860}"/>
              </a:ext>
            </a:extLst>
          </p:cNvPr>
          <p:cNvGrpSpPr/>
          <p:nvPr/>
        </p:nvGrpSpPr>
        <p:grpSpPr>
          <a:xfrm>
            <a:off x="4789303" y="912176"/>
            <a:ext cx="1060424" cy="1063229"/>
            <a:chOff x="4789303" y="912176"/>
            <a:chExt cx="1060424" cy="1063229"/>
          </a:xfrm>
        </p:grpSpPr>
        <p:sp>
          <p:nvSpPr>
            <p:cNvPr id="84" name="Oval 83">
              <a:hlinkClick r:id="rId3" action="ppaction://hlinksldjump" highlightClick="1"/>
              <a:extLst>
                <a:ext uri="{FF2B5EF4-FFF2-40B4-BE49-F238E27FC236}">
                  <a16:creationId xmlns:a16="http://schemas.microsoft.com/office/drawing/2014/main" id="{13413389-6F99-4BC1-821A-4A69B4F20CC6}"/>
                </a:ext>
              </a:extLst>
            </p:cNvPr>
            <p:cNvSpPr>
              <a:spLocks noChangeArrowheads="1"/>
            </p:cNvSpPr>
            <p:nvPr/>
          </p:nvSpPr>
          <p:spPr bwMode="auto">
            <a:xfrm>
              <a:off x="4789303" y="912176"/>
              <a:ext cx="1060424" cy="1063229"/>
            </a:xfrm>
            <a:prstGeom prst="ellipse">
              <a:avLst/>
            </a:prstGeom>
            <a:solidFill>
              <a:srgbClr val="048082"/>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85" name="Group 84">
              <a:extLst>
                <a:ext uri="{FF2B5EF4-FFF2-40B4-BE49-F238E27FC236}">
                  <a16:creationId xmlns:a16="http://schemas.microsoft.com/office/drawing/2014/main" id="{44832088-E9C9-4C91-AD63-26B98B6888D0}"/>
                </a:ext>
              </a:extLst>
            </p:cNvPr>
            <p:cNvGrpSpPr/>
            <p:nvPr/>
          </p:nvGrpSpPr>
          <p:grpSpPr>
            <a:xfrm>
              <a:off x="5037534" y="1065886"/>
              <a:ext cx="563962" cy="755808"/>
              <a:chOff x="4686258" y="3133637"/>
              <a:chExt cx="563962" cy="755808"/>
            </a:xfrm>
            <a:solidFill>
              <a:schemeClr val="bg1"/>
            </a:solidFill>
          </p:grpSpPr>
          <p:sp>
            <p:nvSpPr>
              <p:cNvPr id="86" name="Graphic 3" descr="Train">
                <a:extLst>
                  <a:ext uri="{FF2B5EF4-FFF2-40B4-BE49-F238E27FC236}">
                    <a16:creationId xmlns:a16="http://schemas.microsoft.com/office/drawing/2014/main" id="{38B5E177-FE38-448D-89E8-22E285A7B7E8}"/>
                  </a:ext>
                </a:extLst>
              </p:cNvPr>
              <p:cNvSpPr/>
              <p:nvPr/>
            </p:nvSpPr>
            <p:spPr>
              <a:xfrm>
                <a:off x="4686258" y="3133637"/>
                <a:ext cx="563962" cy="704953"/>
              </a:xfrm>
              <a:custGeom>
                <a:avLst/>
                <a:gdLst>
                  <a:gd name="connsiteX0" fmla="*/ 93994 w 693203"/>
                  <a:gd name="connsiteY0" fmla="*/ 939937 h 1033930"/>
                  <a:gd name="connsiteX1" fmla="*/ 115142 w 693203"/>
                  <a:gd name="connsiteY1" fmla="*/ 892940 h 1033930"/>
                  <a:gd name="connsiteX2" fmla="*/ 585111 w 693203"/>
                  <a:gd name="connsiteY2" fmla="*/ 892940 h 1033930"/>
                  <a:gd name="connsiteX3" fmla="*/ 606259 w 693203"/>
                  <a:gd name="connsiteY3" fmla="*/ 939937 h 1033930"/>
                  <a:gd name="connsiteX4" fmla="*/ 93994 w 693203"/>
                  <a:gd name="connsiteY4" fmla="*/ 939937 h 1033930"/>
                  <a:gd name="connsiteX5" fmla="*/ 158614 w 693203"/>
                  <a:gd name="connsiteY5" fmla="*/ 798946 h 1033930"/>
                  <a:gd name="connsiteX6" fmla="*/ 542813 w 693203"/>
                  <a:gd name="connsiteY6" fmla="*/ 798946 h 1033930"/>
                  <a:gd name="connsiteX7" fmla="*/ 563962 w 693203"/>
                  <a:gd name="connsiteY7" fmla="*/ 845943 h 1033930"/>
                  <a:gd name="connsiteX8" fmla="*/ 137466 w 693203"/>
                  <a:gd name="connsiteY8" fmla="*/ 845943 h 1033930"/>
                  <a:gd name="connsiteX9" fmla="*/ 158614 w 693203"/>
                  <a:gd name="connsiteY9" fmla="*/ 798946 h 1033930"/>
                  <a:gd name="connsiteX10" fmla="*/ 138641 w 693203"/>
                  <a:gd name="connsiteY10" fmla="*/ 599210 h 1033930"/>
                  <a:gd name="connsiteX11" fmla="*/ 173888 w 693203"/>
                  <a:gd name="connsiteY11" fmla="*/ 563962 h 1033930"/>
                  <a:gd name="connsiteX12" fmla="*/ 209136 w 693203"/>
                  <a:gd name="connsiteY12" fmla="*/ 599210 h 1033930"/>
                  <a:gd name="connsiteX13" fmla="*/ 173888 w 693203"/>
                  <a:gd name="connsiteY13" fmla="*/ 634457 h 1033930"/>
                  <a:gd name="connsiteX14" fmla="*/ 138641 w 693203"/>
                  <a:gd name="connsiteY14" fmla="*/ 599210 h 1033930"/>
                  <a:gd name="connsiteX15" fmla="*/ 138641 w 693203"/>
                  <a:gd name="connsiteY15" fmla="*/ 117492 h 1033930"/>
                  <a:gd name="connsiteX16" fmla="*/ 185637 w 693203"/>
                  <a:gd name="connsiteY16" fmla="*/ 70495 h 1033930"/>
                  <a:gd name="connsiteX17" fmla="*/ 279631 w 693203"/>
                  <a:gd name="connsiteY17" fmla="*/ 70495 h 1033930"/>
                  <a:gd name="connsiteX18" fmla="*/ 303130 w 693203"/>
                  <a:gd name="connsiteY18" fmla="*/ 46997 h 1033930"/>
                  <a:gd name="connsiteX19" fmla="*/ 397123 w 693203"/>
                  <a:gd name="connsiteY19" fmla="*/ 46997 h 1033930"/>
                  <a:gd name="connsiteX20" fmla="*/ 420622 w 693203"/>
                  <a:gd name="connsiteY20" fmla="*/ 70495 h 1033930"/>
                  <a:gd name="connsiteX21" fmla="*/ 514615 w 693203"/>
                  <a:gd name="connsiteY21" fmla="*/ 70495 h 1033930"/>
                  <a:gd name="connsiteX22" fmla="*/ 561612 w 693203"/>
                  <a:gd name="connsiteY22" fmla="*/ 117492 h 1033930"/>
                  <a:gd name="connsiteX23" fmla="*/ 561612 w 693203"/>
                  <a:gd name="connsiteY23" fmla="*/ 352476 h 1033930"/>
                  <a:gd name="connsiteX24" fmla="*/ 538114 w 693203"/>
                  <a:gd name="connsiteY24" fmla="*/ 375975 h 1033930"/>
                  <a:gd name="connsiteX25" fmla="*/ 162139 w 693203"/>
                  <a:gd name="connsiteY25" fmla="*/ 375975 h 1033930"/>
                  <a:gd name="connsiteX26" fmla="*/ 138641 w 693203"/>
                  <a:gd name="connsiteY26" fmla="*/ 352476 h 1033930"/>
                  <a:gd name="connsiteX27" fmla="*/ 138641 w 693203"/>
                  <a:gd name="connsiteY27" fmla="*/ 117492 h 1033930"/>
                  <a:gd name="connsiteX28" fmla="*/ 520490 w 693203"/>
                  <a:gd name="connsiteY28" fmla="*/ 751949 h 1033930"/>
                  <a:gd name="connsiteX29" fmla="*/ 179763 w 693203"/>
                  <a:gd name="connsiteY29" fmla="*/ 751949 h 1033930"/>
                  <a:gd name="connsiteX30" fmla="*/ 200911 w 693203"/>
                  <a:gd name="connsiteY30" fmla="*/ 704953 h 1033930"/>
                  <a:gd name="connsiteX31" fmla="*/ 499341 w 693203"/>
                  <a:gd name="connsiteY31" fmla="*/ 704953 h 1033930"/>
                  <a:gd name="connsiteX32" fmla="*/ 520490 w 693203"/>
                  <a:gd name="connsiteY32" fmla="*/ 751949 h 1033930"/>
                  <a:gd name="connsiteX33" fmla="*/ 526365 w 693203"/>
                  <a:gd name="connsiteY33" fmla="*/ 634457 h 1033930"/>
                  <a:gd name="connsiteX34" fmla="*/ 491117 w 693203"/>
                  <a:gd name="connsiteY34" fmla="*/ 599210 h 1033930"/>
                  <a:gd name="connsiteX35" fmla="*/ 526365 w 693203"/>
                  <a:gd name="connsiteY35" fmla="*/ 563962 h 1033930"/>
                  <a:gd name="connsiteX36" fmla="*/ 561612 w 693203"/>
                  <a:gd name="connsiteY36" fmla="*/ 599210 h 1033930"/>
                  <a:gd name="connsiteX37" fmla="*/ 526365 w 693203"/>
                  <a:gd name="connsiteY37" fmla="*/ 634457 h 1033930"/>
                  <a:gd name="connsiteX38" fmla="*/ 551038 w 693203"/>
                  <a:gd name="connsiteY38" fmla="*/ 704953 h 1033930"/>
                  <a:gd name="connsiteX39" fmla="*/ 561612 w 693203"/>
                  <a:gd name="connsiteY39" fmla="*/ 704953 h 1033930"/>
                  <a:gd name="connsiteX40" fmla="*/ 632107 w 693203"/>
                  <a:gd name="connsiteY40" fmla="*/ 634457 h 1033930"/>
                  <a:gd name="connsiteX41" fmla="*/ 632107 w 693203"/>
                  <a:gd name="connsiteY41" fmla="*/ 93994 h 1033930"/>
                  <a:gd name="connsiteX42" fmla="*/ 538114 w 693203"/>
                  <a:gd name="connsiteY42" fmla="*/ 0 h 1033930"/>
                  <a:gd name="connsiteX43" fmla="*/ 162139 w 693203"/>
                  <a:gd name="connsiteY43" fmla="*/ 0 h 1033930"/>
                  <a:gd name="connsiteX44" fmla="*/ 68145 w 693203"/>
                  <a:gd name="connsiteY44" fmla="*/ 93994 h 1033930"/>
                  <a:gd name="connsiteX45" fmla="*/ 68145 w 693203"/>
                  <a:gd name="connsiteY45" fmla="*/ 634457 h 1033930"/>
                  <a:gd name="connsiteX46" fmla="*/ 138641 w 693203"/>
                  <a:gd name="connsiteY46" fmla="*/ 704953 h 1033930"/>
                  <a:gd name="connsiteX47" fmla="*/ 149215 w 693203"/>
                  <a:gd name="connsiteY47" fmla="*/ 704953 h 1033930"/>
                  <a:gd name="connsiteX48" fmla="*/ 0 w 693203"/>
                  <a:gd name="connsiteY48" fmla="*/ 1033930 h 1033930"/>
                  <a:gd name="connsiteX49" fmla="*/ 51697 w 693203"/>
                  <a:gd name="connsiteY49" fmla="*/ 1033930 h 1033930"/>
                  <a:gd name="connsiteX50" fmla="*/ 72845 w 693203"/>
                  <a:gd name="connsiteY50" fmla="*/ 986934 h 1033930"/>
                  <a:gd name="connsiteX51" fmla="*/ 626233 w 693203"/>
                  <a:gd name="connsiteY51" fmla="*/ 986934 h 1033930"/>
                  <a:gd name="connsiteX52" fmla="*/ 647381 w 693203"/>
                  <a:gd name="connsiteY52" fmla="*/ 1033930 h 1033930"/>
                  <a:gd name="connsiteX53" fmla="*/ 699078 w 693203"/>
                  <a:gd name="connsiteY53" fmla="*/ 1033930 h 1033930"/>
                  <a:gd name="connsiteX54" fmla="*/ 551038 w 693203"/>
                  <a:gd name="connsiteY54"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72845 w 699078"/>
                  <a:gd name="connsiteY49" fmla="*/ 986934 h 1033930"/>
                  <a:gd name="connsiteX50" fmla="*/ 626233 w 699078"/>
                  <a:gd name="connsiteY50" fmla="*/ 986934 h 1033930"/>
                  <a:gd name="connsiteX51" fmla="*/ 647381 w 699078"/>
                  <a:gd name="connsiteY51" fmla="*/ 1033930 h 1033930"/>
                  <a:gd name="connsiteX52" fmla="*/ 699078 w 699078"/>
                  <a:gd name="connsiteY52" fmla="*/ 1033930 h 1033930"/>
                  <a:gd name="connsiteX53" fmla="*/ 551038 w 699078"/>
                  <a:gd name="connsiteY53"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626233 w 699078"/>
                  <a:gd name="connsiteY49" fmla="*/ 986934 h 1033930"/>
                  <a:gd name="connsiteX50" fmla="*/ 647381 w 699078"/>
                  <a:gd name="connsiteY50" fmla="*/ 1033930 h 1033930"/>
                  <a:gd name="connsiteX51" fmla="*/ 699078 w 699078"/>
                  <a:gd name="connsiteY51" fmla="*/ 1033930 h 1033930"/>
                  <a:gd name="connsiteX52" fmla="*/ 551038 w 699078"/>
                  <a:gd name="connsiteY52" fmla="*/ 704953 h 1033930"/>
                  <a:gd name="connsiteX0" fmla="*/ 606259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158614 w 699078"/>
                  <a:gd name="connsiteY4" fmla="*/ 798946 h 1033930"/>
                  <a:gd name="connsiteX5" fmla="*/ 542813 w 699078"/>
                  <a:gd name="connsiteY5" fmla="*/ 798946 h 1033930"/>
                  <a:gd name="connsiteX6" fmla="*/ 563962 w 699078"/>
                  <a:gd name="connsiteY6" fmla="*/ 845943 h 1033930"/>
                  <a:gd name="connsiteX7" fmla="*/ 137466 w 699078"/>
                  <a:gd name="connsiteY7" fmla="*/ 845943 h 1033930"/>
                  <a:gd name="connsiteX8" fmla="*/ 158614 w 699078"/>
                  <a:gd name="connsiteY8" fmla="*/ 798946 h 1033930"/>
                  <a:gd name="connsiteX9" fmla="*/ 138641 w 699078"/>
                  <a:gd name="connsiteY9" fmla="*/ 599210 h 1033930"/>
                  <a:gd name="connsiteX10" fmla="*/ 173888 w 699078"/>
                  <a:gd name="connsiteY10" fmla="*/ 563962 h 1033930"/>
                  <a:gd name="connsiteX11" fmla="*/ 209136 w 699078"/>
                  <a:gd name="connsiteY11" fmla="*/ 599210 h 1033930"/>
                  <a:gd name="connsiteX12" fmla="*/ 173888 w 699078"/>
                  <a:gd name="connsiteY12" fmla="*/ 634457 h 1033930"/>
                  <a:gd name="connsiteX13" fmla="*/ 138641 w 699078"/>
                  <a:gd name="connsiteY13" fmla="*/ 599210 h 1033930"/>
                  <a:gd name="connsiteX14" fmla="*/ 138641 w 699078"/>
                  <a:gd name="connsiteY14" fmla="*/ 117492 h 1033930"/>
                  <a:gd name="connsiteX15" fmla="*/ 185637 w 699078"/>
                  <a:gd name="connsiteY15" fmla="*/ 70495 h 1033930"/>
                  <a:gd name="connsiteX16" fmla="*/ 279631 w 699078"/>
                  <a:gd name="connsiteY16" fmla="*/ 70495 h 1033930"/>
                  <a:gd name="connsiteX17" fmla="*/ 303130 w 699078"/>
                  <a:gd name="connsiteY17" fmla="*/ 46997 h 1033930"/>
                  <a:gd name="connsiteX18" fmla="*/ 397123 w 699078"/>
                  <a:gd name="connsiteY18" fmla="*/ 46997 h 1033930"/>
                  <a:gd name="connsiteX19" fmla="*/ 420622 w 699078"/>
                  <a:gd name="connsiteY19" fmla="*/ 70495 h 1033930"/>
                  <a:gd name="connsiteX20" fmla="*/ 514615 w 699078"/>
                  <a:gd name="connsiteY20" fmla="*/ 70495 h 1033930"/>
                  <a:gd name="connsiteX21" fmla="*/ 561612 w 699078"/>
                  <a:gd name="connsiteY21" fmla="*/ 117492 h 1033930"/>
                  <a:gd name="connsiteX22" fmla="*/ 561612 w 699078"/>
                  <a:gd name="connsiteY22" fmla="*/ 352476 h 1033930"/>
                  <a:gd name="connsiteX23" fmla="*/ 538114 w 699078"/>
                  <a:gd name="connsiteY23" fmla="*/ 375975 h 1033930"/>
                  <a:gd name="connsiteX24" fmla="*/ 162139 w 699078"/>
                  <a:gd name="connsiteY24" fmla="*/ 375975 h 1033930"/>
                  <a:gd name="connsiteX25" fmla="*/ 138641 w 699078"/>
                  <a:gd name="connsiteY25" fmla="*/ 352476 h 1033930"/>
                  <a:gd name="connsiteX26" fmla="*/ 138641 w 699078"/>
                  <a:gd name="connsiteY26" fmla="*/ 117492 h 1033930"/>
                  <a:gd name="connsiteX27" fmla="*/ 520490 w 699078"/>
                  <a:gd name="connsiteY27" fmla="*/ 751949 h 1033930"/>
                  <a:gd name="connsiteX28" fmla="*/ 179763 w 699078"/>
                  <a:gd name="connsiteY28" fmla="*/ 751949 h 1033930"/>
                  <a:gd name="connsiteX29" fmla="*/ 200911 w 699078"/>
                  <a:gd name="connsiteY29" fmla="*/ 704953 h 1033930"/>
                  <a:gd name="connsiteX30" fmla="*/ 499341 w 699078"/>
                  <a:gd name="connsiteY30" fmla="*/ 704953 h 1033930"/>
                  <a:gd name="connsiteX31" fmla="*/ 520490 w 699078"/>
                  <a:gd name="connsiteY31" fmla="*/ 751949 h 1033930"/>
                  <a:gd name="connsiteX32" fmla="*/ 526365 w 699078"/>
                  <a:gd name="connsiteY32" fmla="*/ 634457 h 1033930"/>
                  <a:gd name="connsiteX33" fmla="*/ 491117 w 699078"/>
                  <a:gd name="connsiteY33" fmla="*/ 599210 h 1033930"/>
                  <a:gd name="connsiteX34" fmla="*/ 526365 w 699078"/>
                  <a:gd name="connsiteY34" fmla="*/ 563962 h 1033930"/>
                  <a:gd name="connsiteX35" fmla="*/ 561612 w 699078"/>
                  <a:gd name="connsiteY35" fmla="*/ 599210 h 1033930"/>
                  <a:gd name="connsiteX36" fmla="*/ 526365 w 699078"/>
                  <a:gd name="connsiteY36" fmla="*/ 634457 h 1033930"/>
                  <a:gd name="connsiteX37" fmla="*/ 551038 w 699078"/>
                  <a:gd name="connsiteY37" fmla="*/ 704953 h 1033930"/>
                  <a:gd name="connsiteX38" fmla="*/ 561612 w 699078"/>
                  <a:gd name="connsiteY38" fmla="*/ 704953 h 1033930"/>
                  <a:gd name="connsiteX39" fmla="*/ 632107 w 699078"/>
                  <a:gd name="connsiteY39" fmla="*/ 634457 h 1033930"/>
                  <a:gd name="connsiteX40" fmla="*/ 632107 w 699078"/>
                  <a:gd name="connsiteY40" fmla="*/ 93994 h 1033930"/>
                  <a:gd name="connsiteX41" fmla="*/ 538114 w 699078"/>
                  <a:gd name="connsiteY41" fmla="*/ 0 h 1033930"/>
                  <a:gd name="connsiteX42" fmla="*/ 162139 w 699078"/>
                  <a:gd name="connsiteY42" fmla="*/ 0 h 1033930"/>
                  <a:gd name="connsiteX43" fmla="*/ 68145 w 699078"/>
                  <a:gd name="connsiteY43" fmla="*/ 93994 h 1033930"/>
                  <a:gd name="connsiteX44" fmla="*/ 68145 w 699078"/>
                  <a:gd name="connsiteY44" fmla="*/ 634457 h 1033930"/>
                  <a:gd name="connsiteX45" fmla="*/ 138641 w 699078"/>
                  <a:gd name="connsiteY45" fmla="*/ 704953 h 1033930"/>
                  <a:gd name="connsiteX46" fmla="*/ 149215 w 699078"/>
                  <a:gd name="connsiteY46" fmla="*/ 704953 h 1033930"/>
                  <a:gd name="connsiteX47" fmla="*/ 0 w 699078"/>
                  <a:gd name="connsiteY47" fmla="*/ 1033930 h 1033930"/>
                  <a:gd name="connsiteX48" fmla="*/ 626233 w 699078"/>
                  <a:gd name="connsiteY48" fmla="*/ 986934 h 1033930"/>
                  <a:gd name="connsiteX49" fmla="*/ 647381 w 699078"/>
                  <a:gd name="connsiteY49" fmla="*/ 1033930 h 1033930"/>
                  <a:gd name="connsiteX50" fmla="*/ 699078 w 699078"/>
                  <a:gd name="connsiteY50" fmla="*/ 1033930 h 1033930"/>
                  <a:gd name="connsiteX51" fmla="*/ 551038 w 699078"/>
                  <a:gd name="connsiteY51"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579236 w 630933"/>
                  <a:gd name="connsiteY48" fmla="*/ 1033930 h 1033930"/>
                  <a:gd name="connsiteX49" fmla="*/ 630933 w 630933"/>
                  <a:gd name="connsiteY49" fmla="*/ 1033930 h 1033930"/>
                  <a:gd name="connsiteX50" fmla="*/ 482893 w 630933"/>
                  <a:gd name="connsiteY50"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630933 w 630933"/>
                  <a:gd name="connsiteY48" fmla="*/ 1033930 h 1033930"/>
                  <a:gd name="connsiteX49" fmla="*/ 482893 w 630933"/>
                  <a:gd name="connsiteY49" fmla="*/ 704953 h 1033930"/>
                  <a:gd name="connsiteX0" fmla="*/ 538114 w 563962"/>
                  <a:gd name="connsiteY0" fmla="*/ 939937 h 986934"/>
                  <a:gd name="connsiteX1" fmla="*/ 46997 w 563962"/>
                  <a:gd name="connsiteY1" fmla="*/ 892940 h 986934"/>
                  <a:gd name="connsiteX2" fmla="*/ 516966 w 563962"/>
                  <a:gd name="connsiteY2" fmla="*/ 892940 h 986934"/>
                  <a:gd name="connsiteX3" fmla="*/ 538114 w 563962"/>
                  <a:gd name="connsiteY3" fmla="*/ 939937 h 986934"/>
                  <a:gd name="connsiteX4" fmla="*/ 90469 w 563962"/>
                  <a:gd name="connsiteY4" fmla="*/ 798946 h 986934"/>
                  <a:gd name="connsiteX5" fmla="*/ 474668 w 563962"/>
                  <a:gd name="connsiteY5" fmla="*/ 798946 h 986934"/>
                  <a:gd name="connsiteX6" fmla="*/ 495817 w 563962"/>
                  <a:gd name="connsiteY6" fmla="*/ 845943 h 986934"/>
                  <a:gd name="connsiteX7" fmla="*/ 69321 w 563962"/>
                  <a:gd name="connsiteY7" fmla="*/ 845943 h 986934"/>
                  <a:gd name="connsiteX8" fmla="*/ 90469 w 563962"/>
                  <a:gd name="connsiteY8" fmla="*/ 798946 h 986934"/>
                  <a:gd name="connsiteX9" fmla="*/ 70496 w 563962"/>
                  <a:gd name="connsiteY9" fmla="*/ 599210 h 986934"/>
                  <a:gd name="connsiteX10" fmla="*/ 105743 w 563962"/>
                  <a:gd name="connsiteY10" fmla="*/ 563962 h 986934"/>
                  <a:gd name="connsiteX11" fmla="*/ 140991 w 563962"/>
                  <a:gd name="connsiteY11" fmla="*/ 599210 h 986934"/>
                  <a:gd name="connsiteX12" fmla="*/ 105743 w 563962"/>
                  <a:gd name="connsiteY12" fmla="*/ 634457 h 986934"/>
                  <a:gd name="connsiteX13" fmla="*/ 70496 w 563962"/>
                  <a:gd name="connsiteY13" fmla="*/ 599210 h 986934"/>
                  <a:gd name="connsiteX14" fmla="*/ 70496 w 563962"/>
                  <a:gd name="connsiteY14" fmla="*/ 117492 h 986934"/>
                  <a:gd name="connsiteX15" fmla="*/ 117492 w 563962"/>
                  <a:gd name="connsiteY15" fmla="*/ 70495 h 986934"/>
                  <a:gd name="connsiteX16" fmla="*/ 211486 w 563962"/>
                  <a:gd name="connsiteY16" fmla="*/ 70495 h 986934"/>
                  <a:gd name="connsiteX17" fmla="*/ 234985 w 563962"/>
                  <a:gd name="connsiteY17" fmla="*/ 46997 h 986934"/>
                  <a:gd name="connsiteX18" fmla="*/ 328978 w 563962"/>
                  <a:gd name="connsiteY18" fmla="*/ 46997 h 986934"/>
                  <a:gd name="connsiteX19" fmla="*/ 352477 w 563962"/>
                  <a:gd name="connsiteY19" fmla="*/ 70495 h 986934"/>
                  <a:gd name="connsiteX20" fmla="*/ 446470 w 563962"/>
                  <a:gd name="connsiteY20" fmla="*/ 70495 h 986934"/>
                  <a:gd name="connsiteX21" fmla="*/ 493467 w 563962"/>
                  <a:gd name="connsiteY21" fmla="*/ 117492 h 986934"/>
                  <a:gd name="connsiteX22" fmla="*/ 493467 w 563962"/>
                  <a:gd name="connsiteY22" fmla="*/ 352476 h 986934"/>
                  <a:gd name="connsiteX23" fmla="*/ 469969 w 563962"/>
                  <a:gd name="connsiteY23" fmla="*/ 375975 h 986934"/>
                  <a:gd name="connsiteX24" fmla="*/ 93994 w 563962"/>
                  <a:gd name="connsiteY24" fmla="*/ 375975 h 986934"/>
                  <a:gd name="connsiteX25" fmla="*/ 70496 w 563962"/>
                  <a:gd name="connsiteY25" fmla="*/ 352476 h 986934"/>
                  <a:gd name="connsiteX26" fmla="*/ 70496 w 563962"/>
                  <a:gd name="connsiteY26" fmla="*/ 117492 h 986934"/>
                  <a:gd name="connsiteX27" fmla="*/ 452345 w 563962"/>
                  <a:gd name="connsiteY27" fmla="*/ 751949 h 986934"/>
                  <a:gd name="connsiteX28" fmla="*/ 111618 w 563962"/>
                  <a:gd name="connsiteY28" fmla="*/ 751949 h 986934"/>
                  <a:gd name="connsiteX29" fmla="*/ 132766 w 563962"/>
                  <a:gd name="connsiteY29" fmla="*/ 704953 h 986934"/>
                  <a:gd name="connsiteX30" fmla="*/ 431196 w 563962"/>
                  <a:gd name="connsiteY30" fmla="*/ 704953 h 986934"/>
                  <a:gd name="connsiteX31" fmla="*/ 452345 w 563962"/>
                  <a:gd name="connsiteY31" fmla="*/ 751949 h 986934"/>
                  <a:gd name="connsiteX32" fmla="*/ 458220 w 563962"/>
                  <a:gd name="connsiteY32" fmla="*/ 634457 h 986934"/>
                  <a:gd name="connsiteX33" fmla="*/ 422972 w 563962"/>
                  <a:gd name="connsiteY33" fmla="*/ 599210 h 986934"/>
                  <a:gd name="connsiteX34" fmla="*/ 458220 w 563962"/>
                  <a:gd name="connsiteY34" fmla="*/ 563962 h 986934"/>
                  <a:gd name="connsiteX35" fmla="*/ 493467 w 563962"/>
                  <a:gd name="connsiteY35" fmla="*/ 599210 h 986934"/>
                  <a:gd name="connsiteX36" fmla="*/ 458220 w 563962"/>
                  <a:gd name="connsiteY36" fmla="*/ 634457 h 986934"/>
                  <a:gd name="connsiteX37" fmla="*/ 482893 w 563962"/>
                  <a:gd name="connsiteY37" fmla="*/ 704953 h 986934"/>
                  <a:gd name="connsiteX38" fmla="*/ 493467 w 563962"/>
                  <a:gd name="connsiteY38" fmla="*/ 704953 h 986934"/>
                  <a:gd name="connsiteX39" fmla="*/ 563962 w 563962"/>
                  <a:gd name="connsiteY39" fmla="*/ 634457 h 986934"/>
                  <a:gd name="connsiteX40" fmla="*/ 563962 w 563962"/>
                  <a:gd name="connsiteY40" fmla="*/ 93994 h 986934"/>
                  <a:gd name="connsiteX41" fmla="*/ 469969 w 563962"/>
                  <a:gd name="connsiteY41" fmla="*/ 0 h 986934"/>
                  <a:gd name="connsiteX42" fmla="*/ 93994 w 563962"/>
                  <a:gd name="connsiteY42" fmla="*/ 0 h 986934"/>
                  <a:gd name="connsiteX43" fmla="*/ 0 w 563962"/>
                  <a:gd name="connsiteY43" fmla="*/ 93994 h 986934"/>
                  <a:gd name="connsiteX44" fmla="*/ 0 w 563962"/>
                  <a:gd name="connsiteY44" fmla="*/ 634457 h 986934"/>
                  <a:gd name="connsiteX45" fmla="*/ 70496 w 563962"/>
                  <a:gd name="connsiteY45" fmla="*/ 704953 h 986934"/>
                  <a:gd name="connsiteX46" fmla="*/ 81070 w 563962"/>
                  <a:gd name="connsiteY46" fmla="*/ 704953 h 986934"/>
                  <a:gd name="connsiteX47" fmla="*/ 558088 w 563962"/>
                  <a:gd name="connsiteY47" fmla="*/ 986934 h 986934"/>
                  <a:gd name="connsiteX48" fmla="*/ 482893 w 563962"/>
                  <a:gd name="connsiteY48" fmla="*/ 704953 h 986934"/>
                  <a:gd name="connsiteX0" fmla="*/ 538114 w 563962"/>
                  <a:gd name="connsiteY0" fmla="*/ 939937 h 939937"/>
                  <a:gd name="connsiteX1" fmla="*/ 46997 w 563962"/>
                  <a:gd name="connsiteY1" fmla="*/ 892940 h 939937"/>
                  <a:gd name="connsiteX2" fmla="*/ 516966 w 563962"/>
                  <a:gd name="connsiteY2" fmla="*/ 892940 h 939937"/>
                  <a:gd name="connsiteX3" fmla="*/ 538114 w 563962"/>
                  <a:gd name="connsiteY3" fmla="*/ 939937 h 939937"/>
                  <a:gd name="connsiteX4" fmla="*/ 90469 w 563962"/>
                  <a:gd name="connsiteY4" fmla="*/ 798946 h 939937"/>
                  <a:gd name="connsiteX5" fmla="*/ 474668 w 563962"/>
                  <a:gd name="connsiteY5" fmla="*/ 798946 h 939937"/>
                  <a:gd name="connsiteX6" fmla="*/ 495817 w 563962"/>
                  <a:gd name="connsiteY6" fmla="*/ 845943 h 939937"/>
                  <a:gd name="connsiteX7" fmla="*/ 69321 w 563962"/>
                  <a:gd name="connsiteY7" fmla="*/ 845943 h 939937"/>
                  <a:gd name="connsiteX8" fmla="*/ 90469 w 563962"/>
                  <a:gd name="connsiteY8" fmla="*/ 798946 h 939937"/>
                  <a:gd name="connsiteX9" fmla="*/ 70496 w 563962"/>
                  <a:gd name="connsiteY9" fmla="*/ 599210 h 939937"/>
                  <a:gd name="connsiteX10" fmla="*/ 105743 w 563962"/>
                  <a:gd name="connsiteY10" fmla="*/ 563962 h 939937"/>
                  <a:gd name="connsiteX11" fmla="*/ 140991 w 563962"/>
                  <a:gd name="connsiteY11" fmla="*/ 599210 h 939937"/>
                  <a:gd name="connsiteX12" fmla="*/ 105743 w 563962"/>
                  <a:gd name="connsiteY12" fmla="*/ 634457 h 939937"/>
                  <a:gd name="connsiteX13" fmla="*/ 70496 w 563962"/>
                  <a:gd name="connsiteY13" fmla="*/ 599210 h 939937"/>
                  <a:gd name="connsiteX14" fmla="*/ 70496 w 563962"/>
                  <a:gd name="connsiteY14" fmla="*/ 117492 h 939937"/>
                  <a:gd name="connsiteX15" fmla="*/ 117492 w 563962"/>
                  <a:gd name="connsiteY15" fmla="*/ 70495 h 939937"/>
                  <a:gd name="connsiteX16" fmla="*/ 211486 w 563962"/>
                  <a:gd name="connsiteY16" fmla="*/ 70495 h 939937"/>
                  <a:gd name="connsiteX17" fmla="*/ 234985 w 563962"/>
                  <a:gd name="connsiteY17" fmla="*/ 46997 h 939937"/>
                  <a:gd name="connsiteX18" fmla="*/ 328978 w 563962"/>
                  <a:gd name="connsiteY18" fmla="*/ 46997 h 939937"/>
                  <a:gd name="connsiteX19" fmla="*/ 352477 w 563962"/>
                  <a:gd name="connsiteY19" fmla="*/ 70495 h 939937"/>
                  <a:gd name="connsiteX20" fmla="*/ 446470 w 563962"/>
                  <a:gd name="connsiteY20" fmla="*/ 70495 h 939937"/>
                  <a:gd name="connsiteX21" fmla="*/ 493467 w 563962"/>
                  <a:gd name="connsiteY21" fmla="*/ 117492 h 939937"/>
                  <a:gd name="connsiteX22" fmla="*/ 493467 w 563962"/>
                  <a:gd name="connsiteY22" fmla="*/ 352476 h 939937"/>
                  <a:gd name="connsiteX23" fmla="*/ 469969 w 563962"/>
                  <a:gd name="connsiteY23" fmla="*/ 375975 h 939937"/>
                  <a:gd name="connsiteX24" fmla="*/ 93994 w 563962"/>
                  <a:gd name="connsiteY24" fmla="*/ 375975 h 939937"/>
                  <a:gd name="connsiteX25" fmla="*/ 70496 w 563962"/>
                  <a:gd name="connsiteY25" fmla="*/ 352476 h 939937"/>
                  <a:gd name="connsiteX26" fmla="*/ 70496 w 563962"/>
                  <a:gd name="connsiteY26" fmla="*/ 117492 h 939937"/>
                  <a:gd name="connsiteX27" fmla="*/ 452345 w 563962"/>
                  <a:gd name="connsiteY27" fmla="*/ 751949 h 939937"/>
                  <a:gd name="connsiteX28" fmla="*/ 111618 w 563962"/>
                  <a:gd name="connsiteY28" fmla="*/ 751949 h 939937"/>
                  <a:gd name="connsiteX29" fmla="*/ 132766 w 563962"/>
                  <a:gd name="connsiteY29" fmla="*/ 704953 h 939937"/>
                  <a:gd name="connsiteX30" fmla="*/ 431196 w 563962"/>
                  <a:gd name="connsiteY30" fmla="*/ 704953 h 939937"/>
                  <a:gd name="connsiteX31" fmla="*/ 452345 w 563962"/>
                  <a:gd name="connsiteY31" fmla="*/ 751949 h 939937"/>
                  <a:gd name="connsiteX32" fmla="*/ 458220 w 563962"/>
                  <a:gd name="connsiteY32" fmla="*/ 634457 h 939937"/>
                  <a:gd name="connsiteX33" fmla="*/ 422972 w 563962"/>
                  <a:gd name="connsiteY33" fmla="*/ 599210 h 939937"/>
                  <a:gd name="connsiteX34" fmla="*/ 458220 w 563962"/>
                  <a:gd name="connsiteY34" fmla="*/ 563962 h 939937"/>
                  <a:gd name="connsiteX35" fmla="*/ 493467 w 563962"/>
                  <a:gd name="connsiteY35" fmla="*/ 599210 h 939937"/>
                  <a:gd name="connsiteX36" fmla="*/ 458220 w 563962"/>
                  <a:gd name="connsiteY36" fmla="*/ 634457 h 939937"/>
                  <a:gd name="connsiteX37" fmla="*/ 482893 w 563962"/>
                  <a:gd name="connsiteY37" fmla="*/ 704953 h 939937"/>
                  <a:gd name="connsiteX38" fmla="*/ 493467 w 563962"/>
                  <a:gd name="connsiteY38" fmla="*/ 704953 h 939937"/>
                  <a:gd name="connsiteX39" fmla="*/ 563962 w 563962"/>
                  <a:gd name="connsiteY39" fmla="*/ 634457 h 939937"/>
                  <a:gd name="connsiteX40" fmla="*/ 563962 w 563962"/>
                  <a:gd name="connsiteY40" fmla="*/ 93994 h 939937"/>
                  <a:gd name="connsiteX41" fmla="*/ 469969 w 563962"/>
                  <a:gd name="connsiteY41" fmla="*/ 0 h 939937"/>
                  <a:gd name="connsiteX42" fmla="*/ 93994 w 563962"/>
                  <a:gd name="connsiteY42" fmla="*/ 0 h 939937"/>
                  <a:gd name="connsiteX43" fmla="*/ 0 w 563962"/>
                  <a:gd name="connsiteY43" fmla="*/ 93994 h 939937"/>
                  <a:gd name="connsiteX44" fmla="*/ 0 w 563962"/>
                  <a:gd name="connsiteY44" fmla="*/ 634457 h 939937"/>
                  <a:gd name="connsiteX45" fmla="*/ 70496 w 563962"/>
                  <a:gd name="connsiteY45" fmla="*/ 704953 h 939937"/>
                  <a:gd name="connsiteX46" fmla="*/ 81070 w 563962"/>
                  <a:gd name="connsiteY46" fmla="*/ 704953 h 939937"/>
                  <a:gd name="connsiteX47" fmla="*/ 482893 w 563962"/>
                  <a:gd name="connsiteY47" fmla="*/ 704953 h 939937"/>
                  <a:gd name="connsiteX0" fmla="*/ 516966 w 563962"/>
                  <a:gd name="connsiteY0" fmla="*/ 892940 h 892940"/>
                  <a:gd name="connsiteX1" fmla="*/ 46997 w 563962"/>
                  <a:gd name="connsiteY1" fmla="*/ 892940 h 892940"/>
                  <a:gd name="connsiteX2" fmla="*/ 516966 w 563962"/>
                  <a:gd name="connsiteY2" fmla="*/ 892940 h 892940"/>
                  <a:gd name="connsiteX3" fmla="*/ 90469 w 563962"/>
                  <a:gd name="connsiteY3" fmla="*/ 798946 h 892940"/>
                  <a:gd name="connsiteX4" fmla="*/ 474668 w 563962"/>
                  <a:gd name="connsiteY4" fmla="*/ 798946 h 892940"/>
                  <a:gd name="connsiteX5" fmla="*/ 495817 w 563962"/>
                  <a:gd name="connsiteY5" fmla="*/ 845943 h 892940"/>
                  <a:gd name="connsiteX6" fmla="*/ 69321 w 563962"/>
                  <a:gd name="connsiteY6" fmla="*/ 845943 h 892940"/>
                  <a:gd name="connsiteX7" fmla="*/ 90469 w 563962"/>
                  <a:gd name="connsiteY7" fmla="*/ 798946 h 892940"/>
                  <a:gd name="connsiteX8" fmla="*/ 70496 w 563962"/>
                  <a:gd name="connsiteY8" fmla="*/ 599210 h 892940"/>
                  <a:gd name="connsiteX9" fmla="*/ 105743 w 563962"/>
                  <a:gd name="connsiteY9" fmla="*/ 563962 h 892940"/>
                  <a:gd name="connsiteX10" fmla="*/ 140991 w 563962"/>
                  <a:gd name="connsiteY10" fmla="*/ 599210 h 892940"/>
                  <a:gd name="connsiteX11" fmla="*/ 105743 w 563962"/>
                  <a:gd name="connsiteY11" fmla="*/ 634457 h 892940"/>
                  <a:gd name="connsiteX12" fmla="*/ 70496 w 563962"/>
                  <a:gd name="connsiteY12" fmla="*/ 599210 h 892940"/>
                  <a:gd name="connsiteX13" fmla="*/ 70496 w 563962"/>
                  <a:gd name="connsiteY13" fmla="*/ 117492 h 892940"/>
                  <a:gd name="connsiteX14" fmla="*/ 117492 w 563962"/>
                  <a:gd name="connsiteY14" fmla="*/ 70495 h 892940"/>
                  <a:gd name="connsiteX15" fmla="*/ 211486 w 563962"/>
                  <a:gd name="connsiteY15" fmla="*/ 70495 h 892940"/>
                  <a:gd name="connsiteX16" fmla="*/ 234985 w 563962"/>
                  <a:gd name="connsiteY16" fmla="*/ 46997 h 892940"/>
                  <a:gd name="connsiteX17" fmla="*/ 328978 w 563962"/>
                  <a:gd name="connsiteY17" fmla="*/ 46997 h 892940"/>
                  <a:gd name="connsiteX18" fmla="*/ 352477 w 563962"/>
                  <a:gd name="connsiteY18" fmla="*/ 70495 h 892940"/>
                  <a:gd name="connsiteX19" fmla="*/ 446470 w 563962"/>
                  <a:gd name="connsiteY19" fmla="*/ 70495 h 892940"/>
                  <a:gd name="connsiteX20" fmla="*/ 493467 w 563962"/>
                  <a:gd name="connsiteY20" fmla="*/ 117492 h 892940"/>
                  <a:gd name="connsiteX21" fmla="*/ 493467 w 563962"/>
                  <a:gd name="connsiteY21" fmla="*/ 352476 h 892940"/>
                  <a:gd name="connsiteX22" fmla="*/ 469969 w 563962"/>
                  <a:gd name="connsiteY22" fmla="*/ 375975 h 892940"/>
                  <a:gd name="connsiteX23" fmla="*/ 93994 w 563962"/>
                  <a:gd name="connsiteY23" fmla="*/ 375975 h 892940"/>
                  <a:gd name="connsiteX24" fmla="*/ 70496 w 563962"/>
                  <a:gd name="connsiteY24" fmla="*/ 352476 h 892940"/>
                  <a:gd name="connsiteX25" fmla="*/ 70496 w 563962"/>
                  <a:gd name="connsiteY25" fmla="*/ 117492 h 892940"/>
                  <a:gd name="connsiteX26" fmla="*/ 452345 w 563962"/>
                  <a:gd name="connsiteY26" fmla="*/ 751949 h 892940"/>
                  <a:gd name="connsiteX27" fmla="*/ 111618 w 563962"/>
                  <a:gd name="connsiteY27" fmla="*/ 751949 h 892940"/>
                  <a:gd name="connsiteX28" fmla="*/ 132766 w 563962"/>
                  <a:gd name="connsiteY28" fmla="*/ 704953 h 892940"/>
                  <a:gd name="connsiteX29" fmla="*/ 431196 w 563962"/>
                  <a:gd name="connsiteY29" fmla="*/ 704953 h 892940"/>
                  <a:gd name="connsiteX30" fmla="*/ 452345 w 563962"/>
                  <a:gd name="connsiteY30" fmla="*/ 751949 h 892940"/>
                  <a:gd name="connsiteX31" fmla="*/ 458220 w 563962"/>
                  <a:gd name="connsiteY31" fmla="*/ 634457 h 892940"/>
                  <a:gd name="connsiteX32" fmla="*/ 422972 w 563962"/>
                  <a:gd name="connsiteY32" fmla="*/ 599210 h 892940"/>
                  <a:gd name="connsiteX33" fmla="*/ 458220 w 563962"/>
                  <a:gd name="connsiteY33" fmla="*/ 563962 h 892940"/>
                  <a:gd name="connsiteX34" fmla="*/ 493467 w 563962"/>
                  <a:gd name="connsiteY34" fmla="*/ 599210 h 892940"/>
                  <a:gd name="connsiteX35" fmla="*/ 458220 w 563962"/>
                  <a:gd name="connsiteY35" fmla="*/ 634457 h 892940"/>
                  <a:gd name="connsiteX36" fmla="*/ 482893 w 563962"/>
                  <a:gd name="connsiteY36" fmla="*/ 704953 h 892940"/>
                  <a:gd name="connsiteX37" fmla="*/ 493467 w 563962"/>
                  <a:gd name="connsiteY37" fmla="*/ 704953 h 892940"/>
                  <a:gd name="connsiteX38" fmla="*/ 563962 w 563962"/>
                  <a:gd name="connsiteY38" fmla="*/ 634457 h 892940"/>
                  <a:gd name="connsiteX39" fmla="*/ 563962 w 563962"/>
                  <a:gd name="connsiteY39" fmla="*/ 93994 h 892940"/>
                  <a:gd name="connsiteX40" fmla="*/ 469969 w 563962"/>
                  <a:gd name="connsiteY40" fmla="*/ 0 h 892940"/>
                  <a:gd name="connsiteX41" fmla="*/ 93994 w 563962"/>
                  <a:gd name="connsiteY41" fmla="*/ 0 h 892940"/>
                  <a:gd name="connsiteX42" fmla="*/ 0 w 563962"/>
                  <a:gd name="connsiteY42" fmla="*/ 93994 h 892940"/>
                  <a:gd name="connsiteX43" fmla="*/ 0 w 563962"/>
                  <a:gd name="connsiteY43" fmla="*/ 634457 h 892940"/>
                  <a:gd name="connsiteX44" fmla="*/ 70496 w 563962"/>
                  <a:gd name="connsiteY44" fmla="*/ 704953 h 892940"/>
                  <a:gd name="connsiteX45" fmla="*/ 81070 w 563962"/>
                  <a:gd name="connsiteY45" fmla="*/ 704953 h 892940"/>
                  <a:gd name="connsiteX46" fmla="*/ 482893 w 563962"/>
                  <a:gd name="connsiteY46" fmla="*/ 704953 h 892940"/>
                  <a:gd name="connsiteX0" fmla="*/ 90469 w 563962"/>
                  <a:gd name="connsiteY0" fmla="*/ 798946 h 845943"/>
                  <a:gd name="connsiteX1" fmla="*/ 474668 w 563962"/>
                  <a:gd name="connsiteY1" fmla="*/ 798946 h 845943"/>
                  <a:gd name="connsiteX2" fmla="*/ 495817 w 563962"/>
                  <a:gd name="connsiteY2" fmla="*/ 845943 h 845943"/>
                  <a:gd name="connsiteX3" fmla="*/ 69321 w 563962"/>
                  <a:gd name="connsiteY3" fmla="*/ 845943 h 845943"/>
                  <a:gd name="connsiteX4" fmla="*/ 90469 w 563962"/>
                  <a:gd name="connsiteY4" fmla="*/ 798946 h 845943"/>
                  <a:gd name="connsiteX5" fmla="*/ 70496 w 563962"/>
                  <a:gd name="connsiteY5" fmla="*/ 599210 h 845943"/>
                  <a:gd name="connsiteX6" fmla="*/ 105743 w 563962"/>
                  <a:gd name="connsiteY6" fmla="*/ 563962 h 845943"/>
                  <a:gd name="connsiteX7" fmla="*/ 140991 w 563962"/>
                  <a:gd name="connsiteY7" fmla="*/ 599210 h 845943"/>
                  <a:gd name="connsiteX8" fmla="*/ 105743 w 563962"/>
                  <a:gd name="connsiteY8" fmla="*/ 634457 h 845943"/>
                  <a:gd name="connsiteX9" fmla="*/ 70496 w 563962"/>
                  <a:gd name="connsiteY9" fmla="*/ 599210 h 845943"/>
                  <a:gd name="connsiteX10" fmla="*/ 70496 w 563962"/>
                  <a:gd name="connsiteY10" fmla="*/ 117492 h 845943"/>
                  <a:gd name="connsiteX11" fmla="*/ 117492 w 563962"/>
                  <a:gd name="connsiteY11" fmla="*/ 70495 h 845943"/>
                  <a:gd name="connsiteX12" fmla="*/ 211486 w 563962"/>
                  <a:gd name="connsiteY12" fmla="*/ 70495 h 845943"/>
                  <a:gd name="connsiteX13" fmla="*/ 234985 w 563962"/>
                  <a:gd name="connsiteY13" fmla="*/ 46997 h 845943"/>
                  <a:gd name="connsiteX14" fmla="*/ 328978 w 563962"/>
                  <a:gd name="connsiteY14" fmla="*/ 46997 h 845943"/>
                  <a:gd name="connsiteX15" fmla="*/ 352477 w 563962"/>
                  <a:gd name="connsiteY15" fmla="*/ 70495 h 845943"/>
                  <a:gd name="connsiteX16" fmla="*/ 446470 w 563962"/>
                  <a:gd name="connsiteY16" fmla="*/ 70495 h 845943"/>
                  <a:gd name="connsiteX17" fmla="*/ 493467 w 563962"/>
                  <a:gd name="connsiteY17" fmla="*/ 117492 h 845943"/>
                  <a:gd name="connsiteX18" fmla="*/ 493467 w 563962"/>
                  <a:gd name="connsiteY18" fmla="*/ 352476 h 845943"/>
                  <a:gd name="connsiteX19" fmla="*/ 469969 w 563962"/>
                  <a:gd name="connsiteY19" fmla="*/ 375975 h 845943"/>
                  <a:gd name="connsiteX20" fmla="*/ 93994 w 563962"/>
                  <a:gd name="connsiteY20" fmla="*/ 375975 h 845943"/>
                  <a:gd name="connsiteX21" fmla="*/ 70496 w 563962"/>
                  <a:gd name="connsiteY21" fmla="*/ 352476 h 845943"/>
                  <a:gd name="connsiteX22" fmla="*/ 70496 w 563962"/>
                  <a:gd name="connsiteY22" fmla="*/ 117492 h 845943"/>
                  <a:gd name="connsiteX23" fmla="*/ 452345 w 563962"/>
                  <a:gd name="connsiteY23" fmla="*/ 751949 h 845943"/>
                  <a:gd name="connsiteX24" fmla="*/ 111618 w 563962"/>
                  <a:gd name="connsiteY24" fmla="*/ 751949 h 845943"/>
                  <a:gd name="connsiteX25" fmla="*/ 132766 w 563962"/>
                  <a:gd name="connsiteY25" fmla="*/ 704953 h 845943"/>
                  <a:gd name="connsiteX26" fmla="*/ 431196 w 563962"/>
                  <a:gd name="connsiteY26" fmla="*/ 704953 h 845943"/>
                  <a:gd name="connsiteX27" fmla="*/ 452345 w 563962"/>
                  <a:gd name="connsiteY27" fmla="*/ 751949 h 845943"/>
                  <a:gd name="connsiteX28" fmla="*/ 458220 w 563962"/>
                  <a:gd name="connsiteY28" fmla="*/ 634457 h 845943"/>
                  <a:gd name="connsiteX29" fmla="*/ 422972 w 563962"/>
                  <a:gd name="connsiteY29" fmla="*/ 599210 h 845943"/>
                  <a:gd name="connsiteX30" fmla="*/ 458220 w 563962"/>
                  <a:gd name="connsiteY30" fmla="*/ 563962 h 845943"/>
                  <a:gd name="connsiteX31" fmla="*/ 493467 w 563962"/>
                  <a:gd name="connsiteY31" fmla="*/ 599210 h 845943"/>
                  <a:gd name="connsiteX32" fmla="*/ 458220 w 563962"/>
                  <a:gd name="connsiteY32" fmla="*/ 634457 h 845943"/>
                  <a:gd name="connsiteX33" fmla="*/ 482893 w 563962"/>
                  <a:gd name="connsiteY33" fmla="*/ 704953 h 845943"/>
                  <a:gd name="connsiteX34" fmla="*/ 493467 w 563962"/>
                  <a:gd name="connsiteY34" fmla="*/ 704953 h 845943"/>
                  <a:gd name="connsiteX35" fmla="*/ 563962 w 563962"/>
                  <a:gd name="connsiteY35" fmla="*/ 634457 h 845943"/>
                  <a:gd name="connsiteX36" fmla="*/ 563962 w 563962"/>
                  <a:gd name="connsiteY36" fmla="*/ 93994 h 845943"/>
                  <a:gd name="connsiteX37" fmla="*/ 469969 w 563962"/>
                  <a:gd name="connsiteY37" fmla="*/ 0 h 845943"/>
                  <a:gd name="connsiteX38" fmla="*/ 93994 w 563962"/>
                  <a:gd name="connsiteY38" fmla="*/ 0 h 845943"/>
                  <a:gd name="connsiteX39" fmla="*/ 0 w 563962"/>
                  <a:gd name="connsiteY39" fmla="*/ 93994 h 845943"/>
                  <a:gd name="connsiteX40" fmla="*/ 0 w 563962"/>
                  <a:gd name="connsiteY40" fmla="*/ 634457 h 845943"/>
                  <a:gd name="connsiteX41" fmla="*/ 70496 w 563962"/>
                  <a:gd name="connsiteY41" fmla="*/ 704953 h 845943"/>
                  <a:gd name="connsiteX42" fmla="*/ 81070 w 563962"/>
                  <a:gd name="connsiteY42" fmla="*/ 704953 h 845943"/>
                  <a:gd name="connsiteX43" fmla="*/ 482893 w 563962"/>
                  <a:gd name="connsiteY43" fmla="*/ 704953 h 845943"/>
                  <a:gd name="connsiteX0" fmla="*/ 90469 w 563962"/>
                  <a:gd name="connsiteY0" fmla="*/ 798946 h 845943"/>
                  <a:gd name="connsiteX1" fmla="*/ 474668 w 563962"/>
                  <a:gd name="connsiteY1" fmla="*/ 798946 h 845943"/>
                  <a:gd name="connsiteX2" fmla="*/ 495817 w 563962"/>
                  <a:gd name="connsiteY2" fmla="*/ 845943 h 845943"/>
                  <a:gd name="connsiteX3" fmla="*/ 90469 w 563962"/>
                  <a:gd name="connsiteY3" fmla="*/ 798946 h 845943"/>
                  <a:gd name="connsiteX4" fmla="*/ 70496 w 563962"/>
                  <a:gd name="connsiteY4" fmla="*/ 599210 h 845943"/>
                  <a:gd name="connsiteX5" fmla="*/ 105743 w 563962"/>
                  <a:gd name="connsiteY5" fmla="*/ 563962 h 845943"/>
                  <a:gd name="connsiteX6" fmla="*/ 140991 w 563962"/>
                  <a:gd name="connsiteY6" fmla="*/ 599210 h 845943"/>
                  <a:gd name="connsiteX7" fmla="*/ 105743 w 563962"/>
                  <a:gd name="connsiteY7" fmla="*/ 634457 h 845943"/>
                  <a:gd name="connsiteX8" fmla="*/ 70496 w 563962"/>
                  <a:gd name="connsiteY8" fmla="*/ 599210 h 845943"/>
                  <a:gd name="connsiteX9" fmla="*/ 70496 w 563962"/>
                  <a:gd name="connsiteY9" fmla="*/ 117492 h 845943"/>
                  <a:gd name="connsiteX10" fmla="*/ 117492 w 563962"/>
                  <a:gd name="connsiteY10" fmla="*/ 70495 h 845943"/>
                  <a:gd name="connsiteX11" fmla="*/ 211486 w 563962"/>
                  <a:gd name="connsiteY11" fmla="*/ 70495 h 845943"/>
                  <a:gd name="connsiteX12" fmla="*/ 234985 w 563962"/>
                  <a:gd name="connsiteY12" fmla="*/ 46997 h 845943"/>
                  <a:gd name="connsiteX13" fmla="*/ 328978 w 563962"/>
                  <a:gd name="connsiteY13" fmla="*/ 46997 h 845943"/>
                  <a:gd name="connsiteX14" fmla="*/ 352477 w 563962"/>
                  <a:gd name="connsiteY14" fmla="*/ 70495 h 845943"/>
                  <a:gd name="connsiteX15" fmla="*/ 446470 w 563962"/>
                  <a:gd name="connsiteY15" fmla="*/ 70495 h 845943"/>
                  <a:gd name="connsiteX16" fmla="*/ 493467 w 563962"/>
                  <a:gd name="connsiteY16" fmla="*/ 117492 h 845943"/>
                  <a:gd name="connsiteX17" fmla="*/ 493467 w 563962"/>
                  <a:gd name="connsiteY17" fmla="*/ 352476 h 845943"/>
                  <a:gd name="connsiteX18" fmla="*/ 469969 w 563962"/>
                  <a:gd name="connsiteY18" fmla="*/ 375975 h 845943"/>
                  <a:gd name="connsiteX19" fmla="*/ 93994 w 563962"/>
                  <a:gd name="connsiteY19" fmla="*/ 375975 h 845943"/>
                  <a:gd name="connsiteX20" fmla="*/ 70496 w 563962"/>
                  <a:gd name="connsiteY20" fmla="*/ 352476 h 845943"/>
                  <a:gd name="connsiteX21" fmla="*/ 70496 w 563962"/>
                  <a:gd name="connsiteY21" fmla="*/ 117492 h 845943"/>
                  <a:gd name="connsiteX22" fmla="*/ 452345 w 563962"/>
                  <a:gd name="connsiteY22" fmla="*/ 751949 h 845943"/>
                  <a:gd name="connsiteX23" fmla="*/ 111618 w 563962"/>
                  <a:gd name="connsiteY23" fmla="*/ 751949 h 845943"/>
                  <a:gd name="connsiteX24" fmla="*/ 132766 w 563962"/>
                  <a:gd name="connsiteY24" fmla="*/ 704953 h 845943"/>
                  <a:gd name="connsiteX25" fmla="*/ 431196 w 563962"/>
                  <a:gd name="connsiteY25" fmla="*/ 704953 h 845943"/>
                  <a:gd name="connsiteX26" fmla="*/ 452345 w 563962"/>
                  <a:gd name="connsiteY26" fmla="*/ 751949 h 845943"/>
                  <a:gd name="connsiteX27" fmla="*/ 458220 w 563962"/>
                  <a:gd name="connsiteY27" fmla="*/ 634457 h 845943"/>
                  <a:gd name="connsiteX28" fmla="*/ 422972 w 563962"/>
                  <a:gd name="connsiteY28" fmla="*/ 599210 h 845943"/>
                  <a:gd name="connsiteX29" fmla="*/ 458220 w 563962"/>
                  <a:gd name="connsiteY29" fmla="*/ 563962 h 845943"/>
                  <a:gd name="connsiteX30" fmla="*/ 493467 w 563962"/>
                  <a:gd name="connsiteY30" fmla="*/ 599210 h 845943"/>
                  <a:gd name="connsiteX31" fmla="*/ 458220 w 563962"/>
                  <a:gd name="connsiteY31" fmla="*/ 634457 h 845943"/>
                  <a:gd name="connsiteX32" fmla="*/ 482893 w 563962"/>
                  <a:gd name="connsiteY32" fmla="*/ 704953 h 845943"/>
                  <a:gd name="connsiteX33" fmla="*/ 493467 w 563962"/>
                  <a:gd name="connsiteY33" fmla="*/ 704953 h 845943"/>
                  <a:gd name="connsiteX34" fmla="*/ 563962 w 563962"/>
                  <a:gd name="connsiteY34" fmla="*/ 634457 h 845943"/>
                  <a:gd name="connsiteX35" fmla="*/ 563962 w 563962"/>
                  <a:gd name="connsiteY35" fmla="*/ 93994 h 845943"/>
                  <a:gd name="connsiteX36" fmla="*/ 469969 w 563962"/>
                  <a:gd name="connsiteY36" fmla="*/ 0 h 845943"/>
                  <a:gd name="connsiteX37" fmla="*/ 93994 w 563962"/>
                  <a:gd name="connsiteY37" fmla="*/ 0 h 845943"/>
                  <a:gd name="connsiteX38" fmla="*/ 0 w 563962"/>
                  <a:gd name="connsiteY38" fmla="*/ 93994 h 845943"/>
                  <a:gd name="connsiteX39" fmla="*/ 0 w 563962"/>
                  <a:gd name="connsiteY39" fmla="*/ 634457 h 845943"/>
                  <a:gd name="connsiteX40" fmla="*/ 70496 w 563962"/>
                  <a:gd name="connsiteY40" fmla="*/ 704953 h 845943"/>
                  <a:gd name="connsiteX41" fmla="*/ 81070 w 563962"/>
                  <a:gd name="connsiteY41" fmla="*/ 704953 h 845943"/>
                  <a:gd name="connsiteX42" fmla="*/ 482893 w 563962"/>
                  <a:gd name="connsiteY42" fmla="*/ 704953 h 845943"/>
                  <a:gd name="connsiteX0" fmla="*/ 90469 w 563962"/>
                  <a:gd name="connsiteY0" fmla="*/ 798946 h 798946"/>
                  <a:gd name="connsiteX1" fmla="*/ 474668 w 563962"/>
                  <a:gd name="connsiteY1" fmla="*/ 798946 h 798946"/>
                  <a:gd name="connsiteX2" fmla="*/ 90469 w 563962"/>
                  <a:gd name="connsiteY2" fmla="*/ 798946 h 798946"/>
                  <a:gd name="connsiteX3" fmla="*/ 70496 w 563962"/>
                  <a:gd name="connsiteY3" fmla="*/ 599210 h 798946"/>
                  <a:gd name="connsiteX4" fmla="*/ 105743 w 563962"/>
                  <a:gd name="connsiteY4" fmla="*/ 563962 h 798946"/>
                  <a:gd name="connsiteX5" fmla="*/ 140991 w 563962"/>
                  <a:gd name="connsiteY5" fmla="*/ 599210 h 798946"/>
                  <a:gd name="connsiteX6" fmla="*/ 105743 w 563962"/>
                  <a:gd name="connsiteY6" fmla="*/ 634457 h 798946"/>
                  <a:gd name="connsiteX7" fmla="*/ 70496 w 563962"/>
                  <a:gd name="connsiteY7" fmla="*/ 599210 h 798946"/>
                  <a:gd name="connsiteX8" fmla="*/ 70496 w 563962"/>
                  <a:gd name="connsiteY8" fmla="*/ 117492 h 798946"/>
                  <a:gd name="connsiteX9" fmla="*/ 117492 w 563962"/>
                  <a:gd name="connsiteY9" fmla="*/ 70495 h 798946"/>
                  <a:gd name="connsiteX10" fmla="*/ 211486 w 563962"/>
                  <a:gd name="connsiteY10" fmla="*/ 70495 h 798946"/>
                  <a:gd name="connsiteX11" fmla="*/ 234985 w 563962"/>
                  <a:gd name="connsiteY11" fmla="*/ 46997 h 798946"/>
                  <a:gd name="connsiteX12" fmla="*/ 328978 w 563962"/>
                  <a:gd name="connsiteY12" fmla="*/ 46997 h 798946"/>
                  <a:gd name="connsiteX13" fmla="*/ 352477 w 563962"/>
                  <a:gd name="connsiteY13" fmla="*/ 70495 h 798946"/>
                  <a:gd name="connsiteX14" fmla="*/ 446470 w 563962"/>
                  <a:gd name="connsiteY14" fmla="*/ 70495 h 798946"/>
                  <a:gd name="connsiteX15" fmla="*/ 493467 w 563962"/>
                  <a:gd name="connsiteY15" fmla="*/ 117492 h 798946"/>
                  <a:gd name="connsiteX16" fmla="*/ 493467 w 563962"/>
                  <a:gd name="connsiteY16" fmla="*/ 352476 h 798946"/>
                  <a:gd name="connsiteX17" fmla="*/ 469969 w 563962"/>
                  <a:gd name="connsiteY17" fmla="*/ 375975 h 798946"/>
                  <a:gd name="connsiteX18" fmla="*/ 93994 w 563962"/>
                  <a:gd name="connsiteY18" fmla="*/ 375975 h 798946"/>
                  <a:gd name="connsiteX19" fmla="*/ 70496 w 563962"/>
                  <a:gd name="connsiteY19" fmla="*/ 352476 h 798946"/>
                  <a:gd name="connsiteX20" fmla="*/ 70496 w 563962"/>
                  <a:gd name="connsiteY20" fmla="*/ 117492 h 798946"/>
                  <a:gd name="connsiteX21" fmla="*/ 452345 w 563962"/>
                  <a:gd name="connsiteY21" fmla="*/ 751949 h 798946"/>
                  <a:gd name="connsiteX22" fmla="*/ 111618 w 563962"/>
                  <a:gd name="connsiteY22" fmla="*/ 751949 h 798946"/>
                  <a:gd name="connsiteX23" fmla="*/ 132766 w 563962"/>
                  <a:gd name="connsiteY23" fmla="*/ 704953 h 798946"/>
                  <a:gd name="connsiteX24" fmla="*/ 431196 w 563962"/>
                  <a:gd name="connsiteY24" fmla="*/ 704953 h 798946"/>
                  <a:gd name="connsiteX25" fmla="*/ 452345 w 563962"/>
                  <a:gd name="connsiteY25" fmla="*/ 751949 h 798946"/>
                  <a:gd name="connsiteX26" fmla="*/ 458220 w 563962"/>
                  <a:gd name="connsiteY26" fmla="*/ 634457 h 798946"/>
                  <a:gd name="connsiteX27" fmla="*/ 422972 w 563962"/>
                  <a:gd name="connsiteY27" fmla="*/ 599210 h 798946"/>
                  <a:gd name="connsiteX28" fmla="*/ 458220 w 563962"/>
                  <a:gd name="connsiteY28" fmla="*/ 563962 h 798946"/>
                  <a:gd name="connsiteX29" fmla="*/ 493467 w 563962"/>
                  <a:gd name="connsiteY29" fmla="*/ 599210 h 798946"/>
                  <a:gd name="connsiteX30" fmla="*/ 458220 w 563962"/>
                  <a:gd name="connsiteY30" fmla="*/ 634457 h 798946"/>
                  <a:gd name="connsiteX31" fmla="*/ 482893 w 563962"/>
                  <a:gd name="connsiteY31" fmla="*/ 704953 h 798946"/>
                  <a:gd name="connsiteX32" fmla="*/ 493467 w 563962"/>
                  <a:gd name="connsiteY32" fmla="*/ 704953 h 798946"/>
                  <a:gd name="connsiteX33" fmla="*/ 563962 w 563962"/>
                  <a:gd name="connsiteY33" fmla="*/ 634457 h 798946"/>
                  <a:gd name="connsiteX34" fmla="*/ 563962 w 563962"/>
                  <a:gd name="connsiteY34" fmla="*/ 93994 h 798946"/>
                  <a:gd name="connsiteX35" fmla="*/ 469969 w 563962"/>
                  <a:gd name="connsiteY35" fmla="*/ 0 h 798946"/>
                  <a:gd name="connsiteX36" fmla="*/ 93994 w 563962"/>
                  <a:gd name="connsiteY36" fmla="*/ 0 h 798946"/>
                  <a:gd name="connsiteX37" fmla="*/ 0 w 563962"/>
                  <a:gd name="connsiteY37" fmla="*/ 93994 h 798946"/>
                  <a:gd name="connsiteX38" fmla="*/ 0 w 563962"/>
                  <a:gd name="connsiteY38" fmla="*/ 634457 h 798946"/>
                  <a:gd name="connsiteX39" fmla="*/ 70496 w 563962"/>
                  <a:gd name="connsiteY39" fmla="*/ 704953 h 798946"/>
                  <a:gd name="connsiteX40" fmla="*/ 81070 w 563962"/>
                  <a:gd name="connsiteY40" fmla="*/ 704953 h 798946"/>
                  <a:gd name="connsiteX41" fmla="*/ 482893 w 563962"/>
                  <a:gd name="connsiteY41" fmla="*/ 704953 h 798946"/>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52345 w 563962"/>
                  <a:gd name="connsiteY18" fmla="*/ 751949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2345 w 563962"/>
                  <a:gd name="connsiteY22" fmla="*/ 751949 h 751949"/>
                  <a:gd name="connsiteX23" fmla="*/ 458220 w 563962"/>
                  <a:gd name="connsiteY23" fmla="*/ 634457 h 751949"/>
                  <a:gd name="connsiteX24" fmla="*/ 422972 w 563962"/>
                  <a:gd name="connsiteY24" fmla="*/ 599210 h 751949"/>
                  <a:gd name="connsiteX25" fmla="*/ 458220 w 563962"/>
                  <a:gd name="connsiteY25" fmla="*/ 563962 h 751949"/>
                  <a:gd name="connsiteX26" fmla="*/ 493467 w 563962"/>
                  <a:gd name="connsiteY26" fmla="*/ 599210 h 751949"/>
                  <a:gd name="connsiteX27" fmla="*/ 458220 w 563962"/>
                  <a:gd name="connsiteY27" fmla="*/ 634457 h 751949"/>
                  <a:gd name="connsiteX28" fmla="*/ 482893 w 563962"/>
                  <a:gd name="connsiteY28" fmla="*/ 704953 h 751949"/>
                  <a:gd name="connsiteX29" fmla="*/ 493467 w 563962"/>
                  <a:gd name="connsiteY29" fmla="*/ 704953 h 751949"/>
                  <a:gd name="connsiteX30" fmla="*/ 563962 w 563962"/>
                  <a:gd name="connsiteY30" fmla="*/ 634457 h 751949"/>
                  <a:gd name="connsiteX31" fmla="*/ 563962 w 563962"/>
                  <a:gd name="connsiteY31" fmla="*/ 93994 h 751949"/>
                  <a:gd name="connsiteX32" fmla="*/ 469969 w 563962"/>
                  <a:gd name="connsiteY32" fmla="*/ 0 h 751949"/>
                  <a:gd name="connsiteX33" fmla="*/ 93994 w 563962"/>
                  <a:gd name="connsiteY33" fmla="*/ 0 h 751949"/>
                  <a:gd name="connsiteX34" fmla="*/ 0 w 563962"/>
                  <a:gd name="connsiteY34" fmla="*/ 93994 h 751949"/>
                  <a:gd name="connsiteX35" fmla="*/ 0 w 563962"/>
                  <a:gd name="connsiteY35" fmla="*/ 634457 h 751949"/>
                  <a:gd name="connsiteX36" fmla="*/ 70496 w 563962"/>
                  <a:gd name="connsiteY36" fmla="*/ 704953 h 751949"/>
                  <a:gd name="connsiteX37" fmla="*/ 81070 w 563962"/>
                  <a:gd name="connsiteY37" fmla="*/ 704953 h 751949"/>
                  <a:gd name="connsiteX38" fmla="*/ 482893 w 563962"/>
                  <a:gd name="connsiteY38" fmla="*/ 704953 h 751949"/>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31196 w 563962"/>
                  <a:gd name="connsiteY18" fmla="*/ 704953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8220 w 563962"/>
                  <a:gd name="connsiteY22" fmla="*/ 634457 h 751949"/>
                  <a:gd name="connsiteX23" fmla="*/ 422972 w 563962"/>
                  <a:gd name="connsiteY23" fmla="*/ 599210 h 751949"/>
                  <a:gd name="connsiteX24" fmla="*/ 458220 w 563962"/>
                  <a:gd name="connsiteY24" fmla="*/ 563962 h 751949"/>
                  <a:gd name="connsiteX25" fmla="*/ 493467 w 563962"/>
                  <a:gd name="connsiteY25" fmla="*/ 599210 h 751949"/>
                  <a:gd name="connsiteX26" fmla="*/ 458220 w 563962"/>
                  <a:gd name="connsiteY26" fmla="*/ 634457 h 751949"/>
                  <a:gd name="connsiteX27" fmla="*/ 482893 w 563962"/>
                  <a:gd name="connsiteY27" fmla="*/ 704953 h 751949"/>
                  <a:gd name="connsiteX28" fmla="*/ 493467 w 563962"/>
                  <a:gd name="connsiteY28" fmla="*/ 704953 h 751949"/>
                  <a:gd name="connsiteX29" fmla="*/ 563962 w 563962"/>
                  <a:gd name="connsiteY29" fmla="*/ 634457 h 751949"/>
                  <a:gd name="connsiteX30" fmla="*/ 563962 w 563962"/>
                  <a:gd name="connsiteY30" fmla="*/ 93994 h 751949"/>
                  <a:gd name="connsiteX31" fmla="*/ 469969 w 563962"/>
                  <a:gd name="connsiteY31" fmla="*/ 0 h 751949"/>
                  <a:gd name="connsiteX32" fmla="*/ 93994 w 563962"/>
                  <a:gd name="connsiteY32" fmla="*/ 0 h 751949"/>
                  <a:gd name="connsiteX33" fmla="*/ 0 w 563962"/>
                  <a:gd name="connsiteY33" fmla="*/ 93994 h 751949"/>
                  <a:gd name="connsiteX34" fmla="*/ 0 w 563962"/>
                  <a:gd name="connsiteY34" fmla="*/ 634457 h 751949"/>
                  <a:gd name="connsiteX35" fmla="*/ 70496 w 563962"/>
                  <a:gd name="connsiteY35" fmla="*/ 704953 h 751949"/>
                  <a:gd name="connsiteX36" fmla="*/ 81070 w 563962"/>
                  <a:gd name="connsiteY36" fmla="*/ 704953 h 751949"/>
                  <a:gd name="connsiteX37" fmla="*/ 482893 w 563962"/>
                  <a:gd name="connsiteY37" fmla="*/ 704953 h 751949"/>
                  <a:gd name="connsiteX0" fmla="*/ 70496 w 563962"/>
                  <a:gd name="connsiteY0" fmla="*/ 599210 h 704953"/>
                  <a:gd name="connsiteX1" fmla="*/ 105743 w 563962"/>
                  <a:gd name="connsiteY1" fmla="*/ 563962 h 704953"/>
                  <a:gd name="connsiteX2" fmla="*/ 140991 w 563962"/>
                  <a:gd name="connsiteY2" fmla="*/ 599210 h 704953"/>
                  <a:gd name="connsiteX3" fmla="*/ 105743 w 563962"/>
                  <a:gd name="connsiteY3" fmla="*/ 634457 h 704953"/>
                  <a:gd name="connsiteX4" fmla="*/ 70496 w 563962"/>
                  <a:gd name="connsiteY4" fmla="*/ 599210 h 704953"/>
                  <a:gd name="connsiteX5" fmla="*/ 70496 w 563962"/>
                  <a:gd name="connsiteY5" fmla="*/ 117492 h 704953"/>
                  <a:gd name="connsiteX6" fmla="*/ 117492 w 563962"/>
                  <a:gd name="connsiteY6" fmla="*/ 70495 h 704953"/>
                  <a:gd name="connsiteX7" fmla="*/ 211486 w 563962"/>
                  <a:gd name="connsiteY7" fmla="*/ 70495 h 704953"/>
                  <a:gd name="connsiteX8" fmla="*/ 234985 w 563962"/>
                  <a:gd name="connsiteY8" fmla="*/ 46997 h 704953"/>
                  <a:gd name="connsiteX9" fmla="*/ 328978 w 563962"/>
                  <a:gd name="connsiteY9" fmla="*/ 46997 h 704953"/>
                  <a:gd name="connsiteX10" fmla="*/ 352477 w 563962"/>
                  <a:gd name="connsiteY10" fmla="*/ 70495 h 704953"/>
                  <a:gd name="connsiteX11" fmla="*/ 446470 w 563962"/>
                  <a:gd name="connsiteY11" fmla="*/ 70495 h 704953"/>
                  <a:gd name="connsiteX12" fmla="*/ 493467 w 563962"/>
                  <a:gd name="connsiteY12" fmla="*/ 117492 h 704953"/>
                  <a:gd name="connsiteX13" fmla="*/ 493467 w 563962"/>
                  <a:gd name="connsiteY13" fmla="*/ 352476 h 704953"/>
                  <a:gd name="connsiteX14" fmla="*/ 469969 w 563962"/>
                  <a:gd name="connsiteY14" fmla="*/ 375975 h 704953"/>
                  <a:gd name="connsiteX15" fmla="*/ 93994 w 563962"/>
                  <a:gd name="connsiteY15" fmla="*/ 375975 h 704953"/>
                  <a:gd name="connsiteX16" fmla="*/ 70496 w 563962"/>
                  <a:gd name="connsiteY16" fmla="*/ 352476 h 704953"/>
                  <a:gd name="connsiteX17" fmla="*/ 70496 w 563962"/>
                  <a:gd name="connsiteY17" fmla="*/ 117492 h 704953"/>
                  <a:gd name="connsiteX18" fmla="*/ 431196 w 563962"/>
                  <a:gd name="connsiteY18" fmla="*/ 704953 h 704953"/>
                  <a:gd name="connsiteX19" fmla="*/ 132766 w 563962"/>
                  <a:gd name="connsiteY19" fmla="*/ 704953 h 704953"/>
                  <a:gd name="connsiteX20" fmla="*/ 431196 w 563962"/>
                  <a:gd name="connsiteY20" fmla="*/ 704953 h 704953"/>
                  <a:gd name="connsiteX21" fmla="*/ 458220 w 563962"/>
                  <a:gd name="connsiteY21" fmla="*/ 634457 h 704953"/>
                  <a:gd name="connsiteX22" fmla="*/ 422972 w 563962"/>
                  <a:gd name="connsiteY22" fmla="*/ 599210 h 704953"/>
                  <a:gd name="connsiteX23" fmla="*/ 458220 w 563962"/>
                  <a:gd name="connsiteY23" fmla="*/ 563962 h 704953"/>
                  <a:gd name="connsiteX24" fmla="*/ 493467 w 563962"/>
                  <a:gd name="connsiteY24" fmla="*/ 599210 h 704953"/>
                  <a:gd name="connsiteX25" fmla="*/ 458220 w 563962"/>
                  <a:gd name="connsiteY25" fmla="*/ 634457 h 704953"/>
                  <a:gd name="connsiteX26" fmla="*/ 482893 w 563962"/>
                  <a:gd name="connsiteY26" fmla="*/ 704953 h 704953"/>
                  <a:gd name="connsiteX27" fmla="*/ 493467 w 563962"/>
                  <a:gd name="connsiteY27" fmla="*/ 704953 h 704953"/>
                  <a:gd name="connsiteX28" fmla="*/ 563962 w 563962"/>
                  <a:gd name="connsiteY28" fmla="*/ 634457 h 704953"/>
                  <a:gd name="connsiteX29" fmla="*/ 563962 w 563962"/>
                  <a:gd name="connsiteY29" fmla="*/ 93994 h 704953"/>
                  <a:gd name="connsiteX30" fmla="*/ 469969 w 563962"/>
                  <a:gd name="connsiteY30" fmla="*/ 0 h 704953"/>
                  <a:gd name="connsiteX31" fmla="*/ 93994 w 563962"/>
                  <a:gd name="connsiteY31" fmla="*/ 0 h 704953"/>
                  <a:gd name="connsiteX32" fmla="*/ 0 w 563962"/>
                  <a:gd name="connsiteY32" fmla="*/ 93994 h 704953"/>
                  <a:gd name="connsiteX33" fmla="*/ 0 w 563962"/>
                  <a:gd name="connsiteY33" fmla="*/ 634457 h 704953"/>
                  <a:gd name="connsiteX34" fmla="*/ 70496 w 563962"/>
                  <a:gd name="connsiteY34" fmla="*/ 704953 h 704953"/>
                  <a:gd name="connsiteX35" fmla="*/ 81070 w 563962"/>
                  <a:gd name="connsiteY35" fmla="*/ 704953 h 704953"/>
                  <a:gd name="connsiteX36" fmla="*/ 482893 w 563962"/>
                  <a:gd name="connsiteY36" fmla="*/ 704953 h 70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3962" h="704953">
                    <a:moveTo>
                      <a:pt x="70496" y="599210"/>
                    </a:moveTo>
                    <a:cubicBezTo>
                      <a:pt x="70496" y="579236"/>
                      <a:pt x="85770" y="563962"/>
                      <a:pt x="105743" y="563962"/>
                    </a:cubicBezTo>
                    <a:cubicBezTo>
                      <a:pt x="125717" y="563962"/>
                      <a:pt x="140991" y="579236"/>
                      <a:pt x="140991" y="599210"/>
                    </a:cubicBezTo>
                    <a:cubicBezTo>
                      <a:pt x="140991" y="619183"/>
                      <a:pt x="125717" y="634457"/>
                      <a:pt x="105743" y="634457"/>
                    </a:cubicBezTo>
                    <a:cubicBezTo>
                      <a:pt x="85770" y="634457"/>
                      <a:pt x="70496" y="619183"/>
                      <a:pt x="70496" y="599210"/>
                    </a:cubicBezTo>
                    <a:close/>
                    <a:moveTo>
                      <a:pt x="70496" y="117492"/>
                    </a:moveTo>
                    <a:cubicBezTo>
                      <a:pt x="70496" y="91644"/>
                      <a:pt x="91644" y="70495"/>
                      <a:pt x="117492" y="70495"/>
                    </a:cubicBezTo>
                    <a:lnTo>
                      <a:pt x="211486" y="70495"/>
                    </a:lnTo>
                    <a:cubicBezTo>
                      <a:pt x="211486" y="57571"/>
                      <a:pt x="222060" y="46997"/>
                      <a:pt x="234985" y="46997"/>
                    </a:cubicBezTo>
                    <a:lnTo>
                      <a:pt x="328978" y="46997"/>
                    </a:lnTo>
                    <a:cubicBezTo>
                      <a:pt x="341902" y="46997"/>
                      <a:pt x="352477" y="57571"/>
                      <a:pt x="352477" y="70495"/>
                    </a:cubicBezTo>
                    <a:lnTo>
                      <a:pt x="446470" y="70495"/>
                    </a:lnTo>
                    <a:cubicBezTo>
                      <a:pt x="472319" y="70495"/>
                      <a:pt x="493467" y="91644"/>
                      <a:pt x="493467" y="117492"/>
                    </a:cubicBezTo>
                    <a:lnTo>
                      <a:pt x="493467" y="352476"/>
                    </a:lnTo>
                    <a:cubicBezTo>
                      <a:pt x="493467" y="365400"/>
                      <a:pt x="482893" y="375975"/>
                      <a:pt x="469969" y="375975"/>
                    </a:cubicBezTo>
                    <a:lnTo>
                      <a:pt x="93994" y="375975"/>
                    </a:lnTo>
                    <a:cubicBezTo>
                      <a:pt x="81070" y="375975"/>
                      <a:pt x="70496" y="365400"/>
                      <a:pt x="70496" y="352476"/>
                    </a:cubicBezTo>
                    <a:lnTo>
                      <a:pt x="70496" y="117492"/>
                    </a:lnTo>
                    <a:close/>
                    <a:moveTo>
                      <a:pt x="431196" y="704953"/>
                    </a:moveTo>
                    <a:lnTo>
                      <a:pt x="132766" y="704953"/>
                    </a:lnTo>
                    <a:lnTo>
                      <a:pt x="431196" y="704953"/>
                    </a:lnTo>
                    <a:close/>
                    <a:moveTo>
                      <a:pt x="458220" y="634457"/>
                    </a:moveTo>
                    <a:cubicBezTo>
                      <a:pt x="438246" y="634457"/>
                      <a:pt x="422972" y="619183"/>
                      <a:pt x="422972" y="599210"/>
                    </a:cubicBezTo>
                    <a:cubicBezTo>
                      <a:pt x="422972" y="579236"/>
                      <a:pt x="438246" y="563962"/>
                      <a:pt x="458220" y="563962"/>
                    </a:cubicBezTo>
                    <a:cubicBezTo>
                      <a:pt x="478193" y="563962"/>
                      <a:pt x="493467" y="579236"/>
                      <a:pt x="493467" y="599210"/>
                    </a:cubicBezTo>
                    <a:cubicBezTo>
                      <a:pt x="493467" y="619183"/>
                      <a:pt x="478193" y="634457"/>
                      <a:pt x="458220" y="634457"/>
                    </a:cubicBezTo>
                    <a:close/>
                    <a:moveTo>
                      <a:pt x="482893" y="704953"/>
                    </a:moveTo>
                    <a:lnTo>
                      <a:pt x="493467" y="704953"/>
                    </a:lnTo>
                    <a:cubicBezTo>
                      <a:pt x="532240" y="704953"/>
                      <a:pt x="563962" y="673230"/>
                      <a:pt x="563962" y="634457"/>
                    </a:cubicBezTo>
                    <a:lnTo>
                      <a:pt x="563962" y="93994"/>
                    </a:lnTo>
                    <a:cubicBezTo>
                      <a:pt x="563962" y="42297"/>
                      <a:pt x="521665" y="0"/>
                      <a:pt x="469969" y="0"/>
                    </a:cubicBezTo>
                    <a:lnTo>
                      <a:pt x="93994" y="0"/>
                    </a:lnTo>
                    <a:cubicBezTo>
                      <a:pt x="42298" y="0"/>
                      <a:pt x="0" y="42297"/>
                      <a:pt x="0" y="93994"/>
                    </a:cubicBezTo>
                    <a:lnTo>
                      <a:pt x="0" y="634457"/>
                    </a:lnTo>
                    <a:cubicBezTo>
                      <a:pt x="0" y="673230"/>
                      <a:pt x="31723" y="704953"/>
                      <a:pt x="70496" y="704953"/>
                    </a:cubicBezTo>
                    <a:lnTo>
                      <a:pt x="81070" y="704953"/>
                    </a:lnTo>
                    <a:lnTo>
                      <a:pt x="482893" y="704953"/>
                    </a:lnTo>
                    <a:close/>
                  </a:path>
                </a:pathLst>
              </a:custGeom>
              <a:grpFill/>
              <a:ln w="11708" cap="flat">
                <a:solidFill>
                  <a:schemeClr val="bg1"/>
                </a:solidFill>
                <a:prstDash val="solid"/>
                <a:miter/>
              </a:ln>
            </p:spPr>
            <p:txBody>
              <a:bodyPr rtlCol="0" anchor="ctr"/>
              <a:lstStyle/>
              <a:p>
                <a:endParaRPr lang="en-GB"/>
              </a:p>
            </p:txBody>
          </p:sp>
          <p:cxnSp>
            <p:nvCxnSpPr>
              <p:cNvPr id="87" name="Straight Connector 86">
                <a:extLst>
                  <a:ext uri="{FF2B5EF4-FFF2-40B4-BE49-F238E27FC236}">
                    <a16:creationId xmlns:a16="http://schemas.microsoft.com/office/drawing/2014/main" id="{E204AC86-B758-4649-952F-30902121BD00}"/>
                  </a:ext>
                </a:extLst>
              </p:cNvPr>
              <p:cNvCxnSpPr>
                <a:cxnSpLocks/>
              </p:cNvCxnSpPr>
              <p:nvPr/>
            </p:nvCxnSpPr>
            <p:spPr>
              <a:xfrm rot="5400000">
                <a:off x="4694953"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AFAB0F8-D5C6-4F36-9916-6D4E78A2544A}"/>
                  </a:ext>
                </a:extLst>
              </p:cNvPr>
              <p:cNvCxnSpPr>
                <a:cxnSpLocks/>
              </p:cNvCxnSpPr>
              <p:nvPr/>
            </p:nvCxnSpPr>
            <p:spPr>
              <a:xfrm rot="5400000">
                <a:off x="5140294"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3346794D-D955-40ED-9509-756448FB547B}"/>
              </a:ext>
            </a:extLst>
          </p:cNvPr>
          <p:cNvGrpSpPr/>
          <p:nvPr/>
        </p:nvGrpSpPr>
        <p:grpSpPr>
          <a:xfrm>
            <a:off x="4789303" y="4547423"/>
            <a:ext cx="1060424" cy="1063229"/>
            <a:chOff x="6791024" y="4803339"/>
            <a:chExt cx="1060424" cy="1063229"/>
          </a:xfrm>
        </p:grpSpPr>
        <p:sp>
          <p:nvSpPr>
            <p:cNvPr id="73" name="Oval 72">
              <a:extLst>
                <a:ext uri="{FF2B5EF4-FFF2-40B4-BE49-F238E27FC236}">
                  <a16:creationId xmlns:a16="http://schemas.microsoft.com/office/drawing/2014/main" id="{30B538FD-F655-4E8A-9BAC-9C8CDE8E8D73}"/>
                </a:ext>
              </a:extLst>
            </p:cNvPr>
            <p:cNvSpPr>
              <a:spLocks noChangeArrowheads="1"/>
            </p:cNvSpPr>
            <p:nvPr/>
          </p:nvSpPr>
          <p:spPr bwMode="auto">
            <a:xfrm flipV="1">
              <a:off x="6791024" y="4803339"/>
              <a:ext cx="1060424" cy="1063229"/>
            </a:xfrm>
            <a:prstGeom prst="ellipse">
              <a:avLst/>
            </a:prstGeom>
            <a:solidFill>
              <a:srgbClr val="093C48"/>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74" name="Group 73">
              <a:extLst>
                <a:ext uri="{FF2B5EF4-FFF2-40B4-BE49-F238E27FC236}">
                  <a16:creationId xmlns:a16="http://schemas.microsoft.com/office/drawing/2014/main" id="{9E4BE932-2456-4102-9321-258B112EB936}"/>
                </a:ext>
              </a:extLst>
            </p:cNvPr>
            <p:cNvGrpSpPr/>
            <p:nvPr/>
          </p:nvGrpSpPr>
          <p:grpSpPr>
            <a:xfrm>
              <a:off x="6889048" y="5220335"/>
              <a:ext cx="864375" cy="381593"/>
              <a:chOff x="6062497" y="4040948"/>
              <a:chExt cx="864375" cy="381593"/>
            </a:xfrm>
          </p:grpSpPr>
          <p:grpSp>
            <p:nvGrpSpPr>
              <p:cNvPr id="76" name="Group 75">
                <a:extLst>
                  <a:ext uri="{FF2B5EF4-FFF2-40B4-BE49-F238E27FC236}">
                    <a16:creationId xmlns:a16="http://schemas.microsoft.com/office/drawing/2014/main" id="{CFD376A0-17FF-4828-985D-C070C390F281}"/>
                  </a:ext>
                </a:extLst>
              </p:cNvPr>
              <p:cNvGrpSpPr/>
              <p:nvPr/>
            </p:nvGrpSpPr>
            <p:grpSpPr>
              <a:xfrm>
                <a:off x="6255084" y="4059281"/>
                <a:ext cx="472849" cy="363260"/>
                <a:chOff x="3676028" y="3003163"/>
                <a:chExt cx="472849" cy="363260"/>
              </a:xfrm>
            </p:grpSpPr>
            <p:cxnSp>
              <p:nvCxnSpPr>
                <p:cNvPr id="78" name="Straight Connector 77">
                  <a:extLst>
                    <a:ext uri="{FF2B5EF4-FFF2-40B4-BE49-F238E27FC236}">
                      <a16:creationId xmlns:a16="http://schemas.microsoft.com/office/drawing/2014/main" id="{4560AFF8-FE99-4C64-AC65-F49034A7CAF7}"/>
                    </a:ext>
                  </a:extLst>
                </p:cNvPr>
                <p:cNvCxnSpPr>
                  <a:cxnSpLocks/>
                </p:cNvCxnSpPr>
                <p:nvPr/>
              </p:nvCxnSpPr>
              <p:spPr>
                <a:xfrm>
                  <a:off x="3765511" y="3044214"/>
                  <a:ext cx="383366" cy="141987"/>
                </a:xfrm>
                <a:prstGeom prst="line">
                  <a:avLst/>
                </a:prstGeom>
                <a:ln w="19050" cap="rnd">
                  <a:solidFill>
                    <a:schemeClr val="bg1"/>
                  </a:solidFill>
                  <a:round/>
                  <a:headEnd w="sm" len="sm"/>
                  <a:tailEnd type="oval" w="sm" len="sm"/>
                </a:ln>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155D1B1-79C2-4D33-A1DB-6DA98D3A8BCD}"/>
                    </a:ext>
                  </a:extLst>
                </p:cNvPr>
                <p:cNvCxnSpPr>
                  <a:cxnSpLocks/>
                </p:cNvCxnSpPr>
                <p:nvPr/>
              </p:nvCxnSpPr>
              <p:spPr>
                <a:xfrm flipV="1">
                  <a:off x="3856383" y="3186201"/>
                  <a:ext cx="292494" cy="137942"/>
                </a:xfrm>
                <a:prstGeom prst="line">
                  <a:avLst/>
                </a:prstGeom>
                <a:ln w="19050" cap="rnd">
                  <a:solidFill>
                    <a:schemeClr val="bg1"/>
                  </a:solidFill>
                  <a:round/>
                  <a:headEnd w="sm" len="sm"/>
                  <a:tailEnd type="oval" w="sm" len="sm"/>
                </a:ln>
                <a:effectLst/>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A1893019-DBE6-4377-8ED1-9FF727183076}"/>
                    </a:ext>
                  </a:extLst>
                </p:cNvPr>
                <p:cNvSpPr/>
                <p:nvPr/>
              </p:nvSpPr>
              <p:spPr>
                <a:xfrm>
                  <a:off x="3745525" y="3308282"/>
                  <a:ext cx="235640" cy="58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Rounded Corners 80">
                  <a:extLst>
                    <a:ext uri="{FF2B5EF4-FFF2-40B4-BE49-F238E27FC236}">
                      <a16:creationId xmlns:a16="http://schemas.microsoft.com/office/drawing/2014/main" id="{3F3A41A4-9E75-4E9C-8739-F885AB06E948}"/>
                    </a:ext>
                  </a:extLst>
                </p:cNvPr>
                <p:cNvSpPr/>
                <p:nvPr/>
              </p:nvSpPr>
              <p:spPr>
                <a:xfrm>
                  <a:off x="3723063" y="3010867"/>
                  <a:ext cx="84892"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282190EA-6FA7-4316-900F-2816A5D1956D}"/>
                    </a:ext>
                  </a:extLst>
                </p:cNvPr>
                <p:cNvSpPr/>
                <p:nvPr/>
              </p:nvSpPr>
              <p:spPr>
                <a:xfrm>
                  <a:off x="3676028" y="3003163"/>
                  <a:ext cx="180000" cy="25200"/>
                </a:xfrm>
                <a:custGeom>
                  <a:avLst/>
                  <a:gdLst>
                    <a:gd name="connsiteX0" fmla="*/ 0 w 166255"/>
                    <a:gd name="connsiteY0" fmla="*/ 32544 h 36158"/>
                    <a:gd name="connsiteX1" fmla="*/ 83128 w 166255"/>
                    <a:gd name="connsiteY1" fmla="*/ 15 h 36158"/>
                    <a:gd name="connsiteX2" fmla="*/ 166255 w 166255"/>
                    <a:gd name="connsiteY2" fmla="*/ 36158 h 36158"/>
                    <a:gd name="connsiteX0" fmla="*/ 0 w 166255"/>
                    <a:gd name="connsiteY0" fmla="*/ 0 h 3614"/>
                    <a:gd name="connsiteX1" fmla="*/ 166255 w 166255"/>
                    <a:gd name="connsiteY1" fmla="*/ 3614 h 3614"/>
                    <a:gd name="connsiteX0" fmla="*/ 0 w 10000"/>
                    <a:gd name="connsiteY0" fmla="*/ 47853 h 57853"/>
                    <a:gd name="connsiteX1" fmla="*/ 10000 w 10000"/>
                    <a:gd name="connsiteY1" fmla="*/ 57853 h 57853"/>
                    <a:gd name="connsiteX0" fmla="*/ 0 w 10000"/>
                    <a:gd name="connsiteY0" fmla="*/ 67618 h 77618"/>
                    <a:gd name="connsiteX1" fmla="*/ 10000 w 10000"/>
                    <a:gd name="connsiteY1" fmla="*/ 77618 h 77618"/>
                  </a:gdLst>
                  <a:ahLst/>
                  <a:cxnLst>
                    <a:cxn ang="0">
                      <a:pos x="connsiteX0" y="connsiteY0"/>
                    </a:cxn>
                    <a:cxn ang="0">
                      <a:pos x="connsiteX1" y="connsiteY1"/>
                    </a:cxn>
                  </a:cxnLst>
                  <a:rect l="l" t="t" r="r" b="b"/>
                  <a:pathLst>
                    <a:path w="10000" h="77618">
                      <a:moveTo>
                        <a:pt x="0" y="67618"/>
                      </a:moveTo>
                      <a:cubicBezTo>
                        <a:pt x="3768" y="-44056"/>
                        <a:pt x="7754" y="-722"/>
                        <a:pt x="10000" y="77618"/>
                      </a:cubicBez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7" name="Straight Connector 76">
                <a:extLst>
                  <a:ext uri="{FF2B5EF4-FFF2-40B4-BE49-F238E27FC236}">
                    <a16:creationId xmlns:a16="http://schemas.microsoft.com/office/drawing/2014/main" id="{BA241F86-26C8-45C7-832E-479616967F01}"/>
                  </a:ext>
                </a:extLst>
              </p:cNvPr>
              <p:cNvCxnSpPr>
                <a:cxnSpLocks/>
              </p:cNvCxnSpPr>
              <p:nvPr/>
            </p:nvCxnSpPr>
            <p:spPr>
              <a:xfrm>
                <a:off x="6062497" y="4040948"/>
                <a:ext cx="864375" cy="0"/>
              </a:xfrm>
              <a:prstGeom prst="line">
                <a:avLst/>
              </a:prstGeom>
              <a:ln w="19050"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CB5CEE13-6138-4F69-843F-DCA36CD20AF9}"/>
              </a:ext>
            </a:extLst>
          </p:cNvPr>
          <p:cNvGrpSpPr/>
          <p:nvPr/>
        </p:nvGrpSpPr>
        <p:grpSpPr>
          <a:xfrm>
            <a:off x="962059" y="2732361"/>
            <a:ext cx="1060424" cy="1063229"/>
            <a:chOff x="3278582" y="2880728"/>
            <a:chExt cx="1060424" cy="1063229"/>
          </a:xfrm>
        </p:grpSpPr>
        <p:sp>
          <p:nvSpPr>
            <p:cNvPr id="62" name="Oval 61">
              <a:extLst>
                <a:ext uri="{FF2B5EF4-FFF2-40B4-BE49-F238E27FC236}">
                  <a16:creationId xmlns:a16="http://schemas.microsoft.com/office/drawing/2014/main" id="{19A1FFF3-9113-4712-AFD5-27B39CDB15EB}"/>
                </a:ext>
              </a:extLst>
            </p:cNvPr>
            <p:cNvSpPr>
              <a:spLocks noChangeArrowheads="1"/>
            </p:cNvSpPr>
            <p:nvPr/>
          </p:nvSpPr>
          <p:spPr bwMode="auto">
            <a:xfrm rot="19680000">
              <a:off x="3278582" y="2880728"/>
              <a:ext cx="1060424" cy="1063229"/>
            </a:xfrm>
            <a:prstGeom prst="ellipse">
              <a:avLst/>
            </a:prstGeom>
            <a:solidFill>
              <a:srgbClr val="79C121"/>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63" name="Group 62">
              <a:extLst>
                <a:ext uri="{FF2B5EF4-FFF2-40B4-BE49-F238E27FC236}">
                  <a16:creationId xmlns:a16="http://schemas.microsoft.com/office/drawing/2014/main" id="{C98EC9AE-0645-4DB0-AC8F-20B6CB590036}"/>
                </a:ext>
              </a:extLst>
            </p:cNvPr>
            <p:cNvGrpSpPr/>
            <p:nvPr/>
          </p:nvGrpSpPr>
          <p:grpSpPr>
            <a:xfrm>
              <a:off x="3693103" y="2917889"/>
              <a:ext cx="231382" cy="988903"/>
              <a:chOff x="4194681" y="3512141"/>
              <a:chExt cx="231382" cy="984464"/>
            </a:xfrm>
          </p:grpSpPr>
          <p:grpSp>
            <p:nvGrpSpPr>
              <p:cNvPr id="64" name="Group 63">
                <a:extLst>
                  <a:ext uri="{FF2B5EF4-FFF2-40B4-BE49-F238E27FC236}">
                    <a16:creationId xmlns:a16="http://schemas.microsoft.com/office/drawing/2014/main" id="{3922D475-1D80-4DF2-8EC8-9BD1D9610237}"/>
                  </a:ext>
                </a:extLst>
              </p:cNvPr>
              <p:cNvGrpSpPr/>
              <p:nvPr/>
            </p:nvGrpSpPr>
            <p:grpSpPr>
              <a:xfrm>
                <a:off x="4194681" y="3512141"/>
                <a:ext cx="231382" cy="984464"/>
                <a:chOff x="4143084" y="4348977"/>
                <a:chExt cx="206256" cy="877560"/>
              </a:xfrm>
            </p:grpSpPr>
            <p:cxnSp>
              <p:nvCxnSpPr>
                <p:cNvPr id="66" name="Straight Connector 65">
                  <a:extLst>
                    <a:ext uri="{FF2B5EF4-FFF2-40B4-BE49-F238E27FC236}">
                      <a16:creationId xmlns:a16="http://schemas.microsoft.com/office/drawing/2014/main" id="{7D050CCB-38F0-4191-9371-78C921B00A01}"/>
                    </a:ext>
                  </a:extLst>
                </p:cNvPr>
                <p:cNvCxnSpPr>
                  <a:cxnSpLocks/>
                </p:cNvCxnSpPr>
                <p:nvPr/>
              </p:nvCxnSpPr>
              <p:spPr>
                <a:xfrm flipH="1">
                  <a:off x="4246212" y="4621768"/>
                  <a:ext cx="176" cy="604769"/>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BA524EB4-ABAD-4999-9B86-9B5114EE5EBC}"/>
                    </a:ext>
                  </a:extLst>
                </p:cNvPr>
                <p:cNvGrpSpPr/>
                <p:nvPr/>
              </p:nvGrpSpPr>
              <p:grpSpPr>
                <a:xfrm>
                  <a:off x="4143084" y="4348977"/>
                  <a:ext cx="206256" cy="565528"/>
                  <a:chOff x="4143084" y="4240690"/>
                  <a:chExt cx="206256" cy="565528"/>
                </a:xfrm>
              </p:grpSpPr>
              <p:grpSp>
                <p:nvGrpSpPr>
                  <p:cNvPr id="68" name="Group 67">
                    <a:extLst>
                      <a:ext uri="{FF2B5EF4-FFF2-40B4-BE49-F238E27FC236}">
                        <a16:creationId xmlns:a16="http://schemas.microsoft.com/office/drawing/2014/main" id="{6BB6B2FE-C050-4A80-9006-5FC32B336C22}"/>
                      </a:ext>
                    </a:extLst>
                  </p:cNvPr>
                  <p:cNvGrpSpPr/>
                  <p:nvPr/>
                </p:nvGrpSpPr>
                <p:grpSpPr>
                  <a:xfrm>
                    <a:off x="4143084" y="4240690"/>
                    <a:ext cx="206256" cy="565528"/>
                    <a:chOff x="4200738" y="4418928"/>
                    <a:chExt cx="206256" cy="565528"/>
                  </a:xfrm>
                </p:grpSpPr>
                <p:sp>
                  <p:nvSpPr>
                    <p:cNvPr id="71" name="Rectangle: Rounded Corners 70">
                      <a:extLst>
                        <a:ext uri="{FF2B5EF4-FFF2-40B4-BE49-F238E27FC236}">
                          <a16:creationId xmlns:a16="http://schemas.microsoft.com/office/drawing/2014/main" id="{FB4B5B53-8CEC-4BD2-9068-031545ECEEB3}"/>
                        </a:ext>
                      </a:extLst>
                    </p:cNvPr>
                    <p:cNvSpPr/>
                    <p:nvPr/>
                  </p:nvSpPr>
                  <p:spPr>
                    <a:xfrm>
                      <a:off x="4200738" y="4418928"/>
                      <a:ext cx="206256" cy="56552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15FCDC61-FE73-4919-B1FD-1B701EA6A55F}"/>
                        </a:ext>
                      </a:extLst>
                    </p:cNvPr>
                    <p:cNvSpPr/>
                    <p:nvPr/>
                  </p:nvSpPr>
                  <p:spPr>
                    <a:xfrm>
                      <a:off x="4228674" y="4445604"/>
                      <a:ext cx="150737" cy="157084"/>
                    </a:xfrm>
                    <a:prstGeom prst="ellipse">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0" name="Oval 69">
                    <a:extLst>
                      <a:ext uri="{FF2B5EF4-FFF2-40B4-BE49-F238E27FC236}">
                        <a16:creationId xmlns:a16="http://schemas.microsoft.com/office/drawing/2014/main" id="{1D8D3C91-3CB5-45B1-8181-59919CC322F8}"/>
                      </a:ext>
                    </a:extLst>
                  </p:cNvPr>
                  <p:cNvSpPr/>
                  <p:nvPr/>
                </p:nvSpPr>
                <p:spPr>
                  <a:xfrm>
                    <a:off x="4171020" y="4443011"/>
                    <a:ext cx="150737" cy="157084"/>
                  </a:xfrm>
                  <a:prstGeom prst="ellipse">
                    <a:avLst/>
                  </a:prstGeom>
                  <a:pattFill prst="pct40">
                    <a:fgClr>
                      <a:srgbClr val="79C12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5" name="Oval 64">
                <a:extLst>
                  <a:ext uri="{FF2B5EF4-FFF2-40B4-BE49-F238E27FC236}">
                    <a16:creationId xmlns:a16="http://schemas.microsoft.com/office/drawing/2014/main" id="{F6003E89-3A24-471C-9F13-6C69E5E591C7}"/>
                  </a:ext>
                </a:extLst>
              </p:cNvPr>
              <p:cNvSpPr/>
              <p:nvPr/>
            </p:nvSpPr>
            <p:spPr>
              <a:xfrm>
                <a:off x="4226020" y="3940158"/>
                <a:ext cx="169100" cy="176220"/>
              </a:xfrm>
              <a:prstGeom prst="ellipse">
                <a:avLst/>
              </a:prstGeom>
              <a:solidFill>
                <a:srgbClr val="79C1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8" name="Oval 57">
            <a:extLst>
              <a:ext uri="{FF2B5EF4-FFF2-40B4-BE49-F238E27FC236}">
                <a16:creationId xmlns:a16="http://schemas.microsoft.com/office/drawing/2014/main" id="{D3A13308-F697-433F-B6C1-9861E09B08A5}"/>
              </a:ext>
            </a:extLst>
          </p:cNvPr>
          <p:cNvSpPr>
            <a:spLocks noChangeArrowheads="1"/>
          </p:cNvSpPr>
          <p:nvPr/>
        </p:nvSpPr>
        <p:spPr bwMode="auto">
          <a:xfrm>
            <a:off x="939199" y="912176"/>
            <a:ext cx="1060424" cy="1063229"/>
          </a:xfrm>
          <a:prstGeom prst="ellipse">
            <a:avLst/>
          </a:prstGeom>
          <a:solidFill>
            <a:srgbClr val="33A860"/>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59" name="Graphic 58" descr="Excavator">
            <a:extLst>
              <a:ext uri="{FF2B5EF4-FFF2-40B4-BE49-F238E27FC236}">
                <a16:creationId xmlns:a16="http://schemas.microsoft.com/office/drawing/2014/main" id="{A0D4397F-0FFD-47BE-B619-52857F3369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071" y="920655"/>
            <a:ext cx="914400" cy="914400"/>
          </a:xfrm>
          <a:prstGeom prst="rect">
            <a:avLst/>
          </a:prstGeom>
        </p:spPr>
      </p:pic>
      <p:grpSp>
        <p:nvGrpSpPr>
          <p:cNvPr id="46" name="Group 45">
            <a:extLst>
              <a:ext uri="{FF2B5EF4-FFF2-40B4-BE49-F238E27FC236}">
                <a16:creationId xmlns:a16="http://schemas.microsoft.com/office/drawing/2014/main" id="{E33E2D71-CBAE-4CE8-9B8A-1671F7A65EC1}"/>
              </a:ext>
            </a:extLst>
          </p:cNvPr>
          <p:cNvGrpSpPr/>
          <p:nvPr/>
        </p:nvGrpSpPr>
        <p:grpSpPr>
          <a:xfrm>
            <a:off x="4789303" y="2732361"/>
            <a:ext cx="1060424" cy="1063229"/>
            <a:chOff x="7834224" y="2880727"/>
            <a:chExt cx="1060424" cy="1063229"/>
          </a:xfrm>
        </p:grpSpPr>
        <p:sp>
          <p:nvSpPr>
            <p:cNvPr id="47" name="Oval 46">
              <a:extLst>
                <a:ext uri="{FF2B5EF4-FFF2-40B4-BE49-F238E27FC236}">
                  <a16:creationId xmlns:a16="http://schemas.microsoft.com/office/drawing/2014/main" id="{AD4584DD-91A4-4954-96A3-6386BA092E7C}"/>
                </a:ext>
              </a:extLst>
            </p:cNvPr>
            <p:cNvSpPr>
              <a:spLocks noChangeArrowheads="1"/>
            </p:cNvSpPr>
            <p:nvPr/>
          </p:nvSpPr>
          <p:spPr bwMode="auto">
            <a:xfrm flipV="1">
              <a:off x="7834224" y="2880727"/>
              <a:ext cx="1060424" cy="1063229"/>
            </a:xfrm>
            <a:prstGeom prst="ellipse">
              <a:avLst/>
            </a:prstGeom>
            <a:solidFill>
              <a:srgbClr val="0E4061"/>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48" name="Group 47">
              <a:extLst>
                <a:ext uri="{FF2B5EF4-FFF2-40B4-BE49-F238E27FC236}">
                  <a16:creationId xmlns:a16="http://schemas.microsoft.com/office/drawing/2014/main" id="{1F6866FA-6D0A-4D3D-88FF-5A75C8839905}"/>
                </a:ext>
              </a:extLst>
            </p:cNvPr>
            <p:cNvGrpSpPr/>
            <p:nvPr/>
          </p:nvGrpSpPr>
          <p:grpSpPr>
            <a:xfrm>
              <a:off x="7945082" y="3071506"/>
              <a:ext cx="838708" cy="552660"/>
              <a:chOff x="5676646" y="3087808"/>
              <a:chExt cx="838708" cy="552660"/>
            </a:xfrm>
          </p:grpSpPr>
          <p:cxnSp>
            <p:nvCxnSpPr>
              <p:cNvPr id="49" name="Straight Connector 48">
                <a:extLst>
                  <a:ext uri="{FF2B5EF4-FFF2-40B4-BE49-F238E27FC236}">
                    <a16:creationId xmlns:a16="http://schemas.microsoft.com/office/drawing/2014/main" id="{C8D2B28B-4937-40C5-B6DF-A6026DCBA7DB}"/>
                  </a:ext>
                </a:extLst>
              </p:cNvPr>
              <p:cNvCxnSpPr>
                <a:cxnSpLocks/>
              </p:cNvCxnSpPr>
              <p:nvPr/>
            </p:nvCxnSpPr>
            <p:spPr>
              <a:xfrm flipH="1" flipV="1">
                <a:off x="6131916" y="3087808"/>
                <a:ext cx="383438" cy="552660"/>
              </a:xfrm>
              <a:prstGeom prst="line">
                <a:avLst/>
              </a:prstGeom>
              <a:ln w="19050"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10F201D-CD6D-49A1-BB8E-9785FFAA0B94}"/>
                  </a:ext>
                </a:extLst>
              </p:cNvPr>
              <p:cNvCxnSpPr>
                <a:cxnSpLocks/>
              </p:cNvCxnSpPr>
              <p:nvPr/>
            </p:nvCxnSpPr>
            <p:spPr>
              <a:xfrm flipV="1">
                <a:off x="5676646" y="3087808"/>
                <a:ext cx="383439" cy="552659"/>
              </a:xfrm>
              <a:prstGeom prst="line">
                <a:avLst/>
              </a:prstGeom>
              <a:ln w="19050"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B60D7A-F8DD-4A9C-ADBB-EE7CE2E41EA4}"/>
                  </a:ext>
                </a:extLst>
              </p:cNvPr>
              <p:cNvCxnSpPr>
                <a:cxnSpLocks/>
              </p:cNvCxnSpPr>
              <p:nvPr/>
            </p:nvCxnSpPr>
            <p:spPr>
              <a:xfrm>
                <a:off x="5707709" y="3597803"/>
                <a:ext cx="77658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C5215CC-42AB-4EAA-8CD4-286285969F77}"/>
                  </a:ext>
                </a:extLst>
              </p:cNvPr>
              <p:cNvCxnSpPr>
                <a:cxnSpLocks/>
              </p:cNvCxnSpPr>
              <p:nvPr/>
            </p:nvCxnSpPr>
            <p:spPr>
              <a:xfrm>
                <a:off x="5776231" y="3500211"/>
                <a:ext cx="639537"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E1AA799-F7E4-413C-86DD-0267F240687A}"/>
                  </a:ext>
                </a:extLst>
              </p:cNvPr>
              <p:cNvCxnSpPr>
                <a:cxnSpLocks/>
              </p:cNvCxnSpPr>
              <p:nvPr/>
            </p:nvCxnSpPr>
            <p:spPr>
              <a:xfrm>
                <a:off x="5844021" y="3409654"/>
                <a:ext cx="502493"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A1896E4-9721-4BA2-8275-92AD5B018C35}"/>
                  </a:ext>
                </a:extLst>
              </p:cNvPr>
              <p:cNvCxnSpPr>
                <a:cxnSpLocks/>
              </p:cNvCxnSpPr>
              <p:nvPr/>
            </p:nvCxnSpPr>
            <p:spPr>
              <a:xfrm>
                <a:off x="5913275" y="3324143"/>
                <a:ext cx="36545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C3B52D0-D56C-4D32-B54C-B77B67F1F45E}"/>
                  </a:ext>
                </a:extLst>
              </p:cNvPr>
              <p:cNvCxnSpPr>
                <a:cxnSpLocks/>
              </p:cNvCxnSpPr>
              <p:nvPr/>
            </p:nvCxnSpPr>
            <p:spPr>
              <a:xfrm>
                <a:off x="5963172" y="3240620"/>
                <a:ext cx="27000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EFD471-9F60-4E04-A1C2-63A0FFE4D871}"/>
                  </a:ext>
                </a:extLst>
              </p:cNvPr>
              <p:cNvCxnSpPr>
                <a:cxnSpLocks/>
              </p:cNvCxnSpPr>
              <p:nvPr/>
            </p:nvCxnSpPr>
            <p:spPr>
              <a:xfrm>
                <a:off x="6016077" y="3166271"/>
                <a:ext cx="16200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8F69A7-A3F1-4981-A0DF-E0250B06367C}"/>
                  </a:ext>
                </a:extLst>
              </p:cNvPr>
              <p:cNvCxnSpPr>
                <a:cxnSpLocks/>
              </p:cNvCxnSpPr>
              <p:nvPr/>
            </p:nvCxnSpPr>
            <p:spPr>
              <a:xfrm>
                <a:off x="6057058" y="3105700"/>
                <a:ext cx="7920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grpSp>
      <p:sp>
        <p:nvSpPr>
          <p:cNvPr id="60" name="Oval 59">
            <a:hlinkClick r:id="rId6" action="ppaction://hlinksldjump" highlightClick="1"/>
            <a:extLst>
              <a:ext uri="{FF2B5EF4-FFF2-40B4-BE49-F238E27FC236}">
                <a16:creationId xmlns:a16="http://schemas.microsoft.com/office/drawing/2014/main" id="{1F0FA822-A212-4FBE-93F7-47D68C67BBEC}"/>
              </a:ext>
            </a:extLst>
          </p:cNvPr>
          <p:cNvSpPr>
            <a:spLocks noChangeArrowheads="1"/>
          </p:cNvSpPr>
          <p:nvPr/>
        </p:nvSpPr>
        <p:spPr bwMode="auto">
          <a:xfrm flipV="1">
            <a:off x="962059" y="4547423"/>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61" name="Freeform 21">
            <a:extLst>
              <a:ext uri="{FF2B5EF4-FFF2-40B4-BE49-F238E27FC236}">
                <a16:creationId xmlns:a16="http://schemas.microsoft.com/office/drawing/2014/main" id="{4BEE7D0E-E9DD-4730-94F4-9F333E2D5994}"/>
              </a:ext>
            </a:extLst>
          </p:cNvPr>
          <p:cNvSpPr>
            <a:spLocks noEditPoints="1"/>
          </p:cNvSpPr>
          <p:nvPr/>
        </p:nvSpPr>
        <p:spPr bwMode="auto">
          <a:xfrm>
            <a:off x="1083131" y="4758839"/>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sp>
        <p:nvSpPr>
          <p:cNvPr id="2" name="TextBox 1">
            <a:extLst>
              <a:ext uri="{FF2B5EF4-FFF2-40B4-BE49-F238E27FC236}">
                <a16:creationId xmlns:a16="http://schemas.microsoft.com/office/drawing/2014/main" id="{4AEF2788-0495-430E-B13D-6DB4F77E05FC}"/>
              </a:ext>
            </a:extLst>
          </p:cNvPr>
          <p:cNvSpPr txBox="1"/>
          <p:nvPr/>
        </p:nvSpPr>
        <p:spPr>
          <a:xfrm rot="16200000">
            <a:off x="973463" y="4829539"/>
            <a:ext cx="658040" cy="338554"/>
          </a:xfrm>
          <a:prstGeom prst="rect">
            <a:avLst/>
          </a:prstGeom>
          <a:noFill/>
        </p:spPr>
        <p:txBody>
          <a:bodyPr wrap="square" rtlCol="0">
            <a:spAutoFit/>
          </a:bodyPr>
          <a:lstStyle/>
          <a:p>
            <a:pPr algn="ctr"/>
            <a:r>
              <a:rPr lang="en-GB" sz="1600" dirty="0">
                <a:solidFill>
                  <a:schemeClr val="bg1"/>
                </a:solidFill>
              </a:rPr>
              <a:t>Rule</a:t>
            </a:r>
          </a:p>
        </p:txBody>
      </p:sp>
      <p:sp>
        <p:nvSpPr>
          <p:cNvPr id="92" name="TextBox 91">
            <a:extLst>
              <a:ext uri="{FF2B5EF4-FFF2-40B4-BE49-F238E27FC236}">
                <a16:creationId xmlns:a16="http://schemas.microsoft.com/office/drawing/2014/main" id="{6765C705-37A4-470B-B859-34F5FF47C3B0}"/>
              </a:ext>
            </a:extLst>
          </p:cNvPr>
          <p:cNvSpPr txBox="1"/>
          <p:nvPr/>
        </p:nvSpPr>
        <p:spPr>
          <a:xfrm rot="5400000">
            <a:off x="1369314" y="4829539"/>
            <a:ext cx="658040" cy="338554"/>
          </a:xfrm>
          <a:prstGeom prst="rect">
            <a:avLst/>
          </a:prstGeom>
          <a:noFill/>
        </p:spPr>
        <p:txBody>
          <a:bodyPr wrap="square" rtlCol="0">
            <a:spAutoFit/>
          </a:bodyPr>
          <a:lstStyle/>
          <a:p>
            <a:pPr algn="ctr"/>
            <a:r>
              <a:rPr lang="en-GB" sz="1600" dirty="0">
                <a:solidFill>
                  <a:schemeClr val="bg1"/>
                </a:solidFill>
              </a:rPr>
              <a:t>Book</a:t>
            </a:r>
          </a:p>
        </p:txBody>
      </p:sp>
      <p:sp>
        <p:nvSpPr>
          <p:cNvPr id="111" name="Rectangle 110">
            <a:extLst>
              <a:ext uri="{FF2B5EF4-FFF2-40B4-BE49-F238E27FC236}">
                <a16:creationId xmlns:a16="http://schemas.microsoft.com/office/drawing/2014/main" id="{8E4C9954-99D4-4A6A-9ACB-E06C95ED65E5}"/>
              </a:ext>
            </a:extLst>
          </p:cNvPr>
          <p:cNvSpPr/>
          <p:nvPr/>
        </p:nvSpPr>
        <p:spPr>
          <a:xfrm>
            <a:off x="1960950" y="1213883"/>
            <a:ext cx="799294" cy="384721"/>
          </a:xfrm>
          <a:prstGeom prst="rect">
            <a:avLst/>
          </a:prstGeom>
        </p:spPr>
        <p:txBody>
          <a:bodyPr wrap="square">
            <a:spAutoFit/>
          </a:bodyPr>
          <a:lstStyle/>
          <a:p>
            <a:pPr defTabSz="1219170">
              <a:lnSpc>
                <a:spcPct val="95000"/>
              </a:lnSpc>
              <a:spcBef>
                <a:spcPts val="400"/>
              </a:spcBef>
              <a:spcAft>
                <a:spcPts val="400"/>
              </a:spcAft>
            </a:pPr>
            <a:r>
              <a:rPr lang="en-GB" sz="2000" dirty="0"/>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5864439" y="1250815"/>
            <a:ext cx="1639724" cy="384721"/>
          </a:xfrm>
          <a:prstGeom prst="rect">
            <a:avLst/>
          </a:prstGeom>
        </p:spPr>
        <p:txBody>
          <a:bodyPr wrap="square">
            <a:spAutoFit/>
          </a:bodyPr>
          <a:lstStyle/>
          <a:p>
            <a:pPr defTabSz="1219170">
              <a:lnSpc>
                <a:spcPct val="95000"/>
              </a:lnSpc>
              <a:spcBef>
                <a:spcPts val="400"/>
              </a:spcBef>
              <a:spcAft>
                <a:spcPts val="400"/>
              </a:spcAft>
            </a:pPr>
            <a:r>
              <a:rPr lang="en-GB" sz="2000" dirty="0"/>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5816981" y="3060108"/>
            <a:ext cx="1838302" cy="384721"/>
          </a:xfrm>
          <a:prstGeom prst="rect">
            <a:avLst/>
          </a:prstGeom>
        </p:spPr>
        <p:txBody>
          <a:bodyPr wrap="square">
            <a:spAutoFit/>
          </a:bodyPr>
          <a:lstStyle/>
          <a:p>
            <a:pPr defTabSz="1219170">
              <a:lnSpc>
                <a:spcPct val="95000"/>
              </a:lnSpc>
              <a:spcBef>
                <a:spcPts val="400"/>
              </a:spcBef>
              <a:spcAft>
                <a:spcPts val="400"/>
              </a:spcAft>
            </a:pPr>
            <a:r>
              <a:rPr lang="en-GB" sz="2000" dirty="0"/>
              <a:t>Infrastructure</a:t>
            </a:r>
            <a:endParaRPr lang="en-GB" sz="2000" b="1" dirty="0"/>
          </a:p>
        </p:txBody>
      </p:sp>
      <p:sp>
        <p:nvSpPr>
          <p:cNvPr id="114" name="Rectangle 113">
            <a:extLst>
              <a:ext uri="{FF2B5EF4-FFF2-40B4-BE49-F238E27FC236}">
                <a16:creationId xmlns:a16="http://schemas.microsoft.com/office/drawing/2014/main" id="{80400FC4-247C-4D3F-A393-F8ADCF11D9A8}"/>
              </a:ext>
            </a:extLst>
          </p:cNvPr>
          <p:cNvSpPr/>
          <p:nvPr/>
        </p:nvSpPr>
        <p:spPr>
          <a:xfrm>
            <a:off x="5804945" y="4691865"/>
            <a:ext cx="2205209" cy="677108"/>
          </a:xfrm>
          <a:prstGeom prst="rect">
            <a:avLst/>
          </a:prstGeom>
        </p:spPr>
        <p:txBody>
          <a:bodyPr wrap="square">
            <a:spAutoFit/>
          </a:bodyPr>
          <a:lstStyle/>
          <a:p>
            <a:pPr defTabSz="1219170">
              <a:lnSpc>
                <a:spcPct val="95000"/>
              </a:lnSpc>
              <a:spcBef>
                <a:spcPts val="400"/>
              </a:spcBef>
              <a:spcAft>
                <a:spcPts val="400"/>
              </a:spcAft>
            </a:pPr>
            <a:r>
              <a:rPr lang="en-GB" sz="2000" dirty="0"/>
              <a:t>Energy (AC &amp; DC systems)</a:t>
            </a:r>
            <a:endParaRPr lang="en-GB" sz="2000" b="1" dirty="0"/>
          </a:p>
        </p:txBody>
      </p:sp>
      <p:sp>
        <p:nvSpPr>
          <p:cNvPr id="115" name="Rectangle 114">
            <a:extLst>
              <a:ext uri="{FF2B5EF4-FFF2-40B4-BE49-F238E27FC236}">
                <a16:creationId xmlns:a16="http://schemas.microsoft.com/office/drawing/2014/main" id="{5845A895-28DE-42C5-A9CF-1998169D6755}"/>
              </a:ext>
            </a:extLst>
          </p:cNvPr>
          <p:cNvSpPr/>
          <p:nvPr/>
        </p:nvSpPr>
        <p:spPr>
          <a:xfrm>
            <a:off x="1988636" y="2913914"/>
            <a:ext cx="2605311" cy="677108"/>
          </a:xfrm>
          <a:prstGeom prst="rect">
            <a:avLst/>
          </a:prstGeom>
        </p:spPr>
        <p:txBody>
          <a:bodyPr wrap="square">
            <a:spAutoFit/>
          </a:bodyPr>
          <a:lstStyle/>
          <a:p>
            <a:pPr defTabSz="1219170">
              <a:lnSpc>
                <a:spcPct val="95000"/>
              </a:lnSpc>
              <a:spcBef>
                <a:spcPts val="400"/>
              </a:spcBef>
              <a:spcAft>
                <a:spcPts val="400"/>
              </a:spcAft>
            </a:pPr>
            <a:r>
              <a:rPr lang="en-GB" sz="2000" dirty="0"/>
              <a:t>Control Command</a:t>
            </a:r>
            <a:br>
              <a:rPr lang="en-GB" sz="2000" dirty="0"/>
            </a:br>
            <a:r>
              <a:rPr lang="en-GB" sz="2000" dirty="0"/>
              <a:t>and Signalling</a:t>
            </a:r>
            <a:endParaRPr lang="en-GB" sz="2000" b="1" dirty="0"/>
          </a:p>
        </p:txBody>
      </p:sp>
      <p:sp>
        <p:nvSpPr>
          <p:cNvPr id="116" name="Rectangle 115">
            <a:extLst>
              <a:ext uri="{FF2B5EF4-FFF2-40B4-BE49-F238E27FC236}">
                <a16:creationId xmlns:a16="http://schemas.microsoft.com/office/drawing/2014/main" id="{0EDEA4CA-C415-465C-82B2-F9257927AC56}"/>
              </a:ext>
            </a:extLst>
          </p:cNvPr>
          <p:cNvSpPr/>
          <p:nvPr/>
        </p:nvSpPr>
        <p:spPr>
          <a:xfrm>
            <a:off x="2035171" y="4748575"/>
            <a:ext cx="2605310" cy="677108"/>
          </a:xfrm>
          <a:prstGeom prst="rect">
            <a:avLst/>
          </a:prstGeom>
        </p:spPr>
        <p:txBody>
          <a:bodyPr wrap="square">
            <a:spAutoFit/>
          </a:bodyPr>
          <a:lstStyle/>
          <a:p>
            <a:pPr defTabSz="1219170">
              <a:lnSpc>
                <a:spcPct val="95000"/>
              </a:lnSpc>
              <a:spcBef>
                <a:spcPts val="400"/>
              </a:spcBef>
              <a:spcAft>
                <a:spcPts val="400"/>
              </a:spcAft>
            </a:pPr>
            <a:r>
              <a:rPr lang="en-GB" sz="2000" dirty="0"/>
              <a:t>Operational rules </a:t>
            </a:r>
            <a:br>
              <a:rPr lang="en-GB" sz="2000" dirty="0"/>
            </a:br>
            <a:r>
              <a:rPr lang="en-GB" sz="2000" dirty="0"/>
              <a:t>and standards</a:t>
            </a:r>
          </a:p>
        </p:txBody>
      </p:sp>
      <p:sp>
        <p:nvSpPr>
          <p:cNvPr id="94" name="Rectangle: Rounded Corners 93">
            <a:hlinkClick r:id="rId7" action="ppaction://hlinksldjump" highlightClick="1"/>
            <a:extLst>
              <a:ext uri="{FF2B5EF4-FFF2-40B4-BE49-F238E27FC236}">
                <a16:creationId xmlns:a16="http://schemas.microsoft.com/office/drawing/2014/main" id="{BEB1BA0B-1EB6-4F2E-A7A4-51E424B48B4E}"/>
              </a:ext>
            </a:extLst>
          </p:cNvPr>
          <p:cNvSpPr/>
          <p:nvPr/>
        </p:nvSpPr>
        <p:spPr>
          <a:xfrm>
            <a:off x="8666419" y="912176"/>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8664843" y="912176"/>
            <a:ext cx="1062000" cy="1062000"/>
          </a:xfrm>
          <a:prstGeom prst="rect">
            <a:avLst/>
          </a:prstGeom>
          <a:ln>
            <a:noFill/>
          </a:ln>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grpSp>
        <p:nvGrpSpPr>
          <p:cNvPr id="8" name="Group 7">
            <a:extLst>
              <a:ext uri="{FF2B5EF4-FFF2-40B4-BE49-F238E27FC236}">
                <a16:creationId xmlns:a16="http://schemas.microsoft.com/office/drawing/2014/main" id="{FAC8A459-644F-4146-8215-D114F2A485DF}"/>
              </a:ext>
            </a:extLst>
          </p:cNvPr>
          <p:cNvGrpSpPr/>
          <p:nvPr/>
        </p:nvGrpSpPr>
        <p:grpSpPr>
          <a:xfrm>
            <a:off x="8664843" y="2716081"/>
            <a:ext cx="1062000" cy="1062000"/>
            <a:chOff x="9065378" y="2834612"/>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9065378" y="2834612"/>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pic>
          <p:nvPicPr>
            <p:cNvPr id="96" name="Graphic 95" descr="Scales of justice">
              <a:extLst>
                <a:ext uri="{FF2B5EF4-FFF2-40B4-BE49-F238E27FC236}">
                  <a16:creationId xmlns:a16="http://schemas.microsoft.com/office/drawing/2014/main" id="{8FA27A6F-FFB1-4659-98A3-AB7EEC4D9D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41089" y="2876419"/>
              <a:ext cx="914400" cy="914400"/>
            </a:xfrm>
            <a:prstGeom prst="rect">
              <a:avLst/>
            </a:prstGeom>
          </p:spPr>
        </p:pic>
      </p:grpSp>
      <p:sp>
        <p:nvSpPr>
          <p:cNvPr id="97" name="Rectangle 96">
            <a:extLst>
              <a:ext uri="{FF2B5EF4-FFF2-40B4-BE49-F238E27FC236}">
                <a16:creationId xmlns:a16="http://schemas.microsoft.com/office/drawing/2014/main" id="{31EAE2D1-FEA7-4140-A573-A3D908FD8064}"/>
              </a:ext>
            </a:extLst>
          </p:cNvPr>
          <p:cNvSpPr/>
          <p:nvPr/>
        </p:nvSpPr>
        <p:spPr>
          <a:xfrm>
            <a:off x="9715522" y="1127404"/>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RDG and Plant COPs</a:t>
            </a:r>
          </a:p>
        </p:txBody>
      </p:sp>
      <p:sp>
        <p:nvSpPr>
          <p:cNvPr id="98" name="Rectangle 97">
            <a:extLst>
              <a:ext uri="{FF2B5EF4-FFF2-40B4-BE49-F238E27FC236}">
                <a16:creationId xmlns:a16="http://schemas.microsoft.com/office/drawing/2014/main" id="{52F92FC8-27D1-4D6C-B947-93403B5C06D3}"/>
              </a:ext>
            </a:extLst>
          </p:cNvPr>
          <p:cNvSpPr/>
          <p:nvPr/>
        </p:nvSpPr>
        <p:spPr>
          <a:xfrm>
            <a:off x="9715522" y="2950363"/>
            <a:ext cx="212728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Rail related legislation</a:t>
            </a:r>
          </a:p>
        </p:txBody>
      </p:sp>
      <p:grpSp>
        <p:nvGrpSpPr>
          <p:cNvPr id="7" name="Group 6">
            <a:extLst>
              <a:ext uri="{FF2B5EF4-FFF2-40B4-BE49-F238E27FC236}">
                <a16:creationId xmlns:a16="http://schemas.microsoft.com/office/drawing/2014/main" id="{E5067014-0082-4447-9914-6B91AB32AC5E}"/>
              </a:ext>
            </a:extLst>
          </p:cNvPr>
          <p:cNvGrpSpPr/>
          <p:nvPr/>
        </p:nvGrpSpPr>
        <p:grpSpPr>
          <a:xfrm>
            <a:off x="8670319" y="4537688"/>
            <a:ext cx="1062000" cy="1062000"/>
            <a:chOff x="9898604" y="4656219"/>
            <a:chExt cx="1062000" cy="1062000"/>
          </a:xfrm>
        </p:grpSpPr>
        <p:sp>
          <p:nvSpPr>
            <p:cNvPr id="105" name="Rectangle: Rounded Corners 104">
              <a:extLst>
                <a:ext uri="{FF2B5EF4-FFF2-40B4-BE49-F238E27FC236}">
                  <a16:creationId xmlns:a16="http://schemas.microsoft.com/office/drawing/2014/main" id="{99AF41F8-EA6D-46C2-8969-0E9BD85135C9}"/>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6" name="Group 105">
              <a:extLst>
                <a:ext uri="{FF2B5EF4-FFF2-40B4-BE49-F238E27FC236}">
                  <a16:creationId xmlns:a16="http://schemas.microsoft.com/office/drawing/2014/main" id="{58107F6B-6687-486A-A3ED-D9574473A7A7}"/>
                </a:ext>
              </a:extLst>
            </p:cNvPr>
            <p:cNvGrpSpPr/>
            <p:nvPr/>
          </p:nvGrpSpPr>
          <p:grpSpPr>
            <a:xfrm>
              <a:off x="10109512" y="4886259"/>
              <a:ext cx="637034" cy="637878"/>
              <a:chOff x="4340646" y="4120058"/>
              <a:chExt cx="1469036" cy="1470983"/>
            </a:xfrm>
          </p:grpSpPr>
          <p:sp>
            <p:nvSpPr>
              <p:cNvPr id="107" name="Freeform: Shape 106">
                <a:extLst>
                  <a:ext uri="{FF2B5EF4-FFF2-40B4-BE49-F238E27FC236}">
                    <a16:creationId xmlns:a16="http://schemas.microsoft.com/office/drawing/2014/main" id="{9CD65A06-1CF9-45D6-8C06-92AE316E5534}"/>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reeform: Shape 107">
                <a:extLst>
                  <a:ext uri="{FF2B5EF4-FFF2-40B4-BE49-F238E27FC236}">
                    <a16:creationId xmlns:a16="http://schemas.microsoft.com/office/drawing/2014/main" id="{DF41EF53-EE58-46C7-9C69-927A3693F487}"/>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09" name="Rectangle 108">
            <a:extLst>
              <a:ext uri="{FF2B5EF4-FFF2-40B4-BE49-F238E27FC236}">
                <a16:creationId xmlns:a16="http://schemas.microsoft.com/office/drawing/2014/main" id="{49AA77DC-E787-4AF7-BEF6-E5DE420F3E28}"/>
              </a:ext>
            </a:extLst>
          </p:cNvPr>
          <p:cNvSpPr/>
          <p:nvPr/>
        </p:nvSpPr>
        <p:spPr>
          <a:xfrm>
            <a:off x="9718389" y="4850512"/>
            <a:ext cx="1591514" cy="384721"/>
          </a:xfrm>
          <a:prstGeom prst="rect">
            <a:avLst/>
          </a:prstGeom>
        </p:spPr>
        <p:txBody>
          <a:bodyPr wrap="square">
            <a:spAutoFit/>
          </a:bodyPr>
          <a:lstStyle/>
          <a:p>
            <a:pPr defTabSz="1219170">
              <a:lnSpc>
                <a:spcPct val="95000"/>
              </a:lnSpc>
              <a:spcBef>
                <a:spcPts val="400"/>
              </a:spcBef>
              <a:spcAft>
                <a:spcPts val="400"/>
              </a:spcAft>
            </a:pPr>
            <a:r>
              <a:rPr lang="en-GB" sz="2000" dirty="0"/>
              <a:t>Deviations</a:t>
            </a:r>
            <a:endParaRPr lang="en-GB" sz="2000" b="1" dirty="0"/>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54032" y="1873472"/>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83433" y="3611495"/>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 </a:t>
            </a:r>
          </a:p>
        </p:txBody>
      </p:sp>
      <p:sp>
        <p:nvSpPr>
          <p:cNvPr id="118" name="Title 1">
            <a:extLst>
              <a:ext uri="{FF2B5EF4-FFF2-40B4-BE49-F238E27FC236}">
                <a16:creationId xmlns:a16="http://schemas.microsoft.com/office/drawing/2014/main" id="{FCF1FD3F-7AB9-4C22-8F0F-A50F5190C492}"/>
              </a:ext>
            </a:extLst>
          </p:cNvPr>
          <p:cNvSpPr txBox="1">
            <a:spLocks/>
          </p:cNvSpPr>
          <p:nvPr/>
        </p:nvSpPr>
        <p:spPr>
          <a:xfrm>
            <a:off x="261325" y="5599991"/>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33 new standards</a:t>
            </a:r>
          </a:p>
          <a:p>
            <a:pPr lvl="0" algn="ctr"/>
            <a:endParaRPr lang="en-GB" sz="2000" b="1" spc="-50" dirty="0">
              <a:solidFill>
                <a:srgbClr val="C00000"/>
              </a:solidFill>
              <a:latin typeface="+mn-lt"/>
            </a:endParaRP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4080543" y="1952444"/>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7930059" y="1966706"/>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5 new standards</a:t>
            </a:r>
          </a:p>
          <a:p>
            <a:pPr lvl="0" algn="ctr"/>
            <a:r>
              <a:rPr lang="en-GB" sz="2000" b="1" spc="-50" dirty="0">
                <a:solidFill>
                  <a:srgbClr val="C00000"/>
                </a:solidFill>
                <a:latin typeface="+mn-lt"/>
              </a:rPr>
              <a:t>11 new posters</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304744" y="3611495"/>
            <a:ext cx="1805417"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to report</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117192" y="3611495"/>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24" name="Title 1">
            <a:extLst>
              <a:ext uri="{FF2B5EF4-FFF2-40B4-BE49-F238E27FC236}">
                <a16:creationId xmlns:a16="http://schemas.microsoft.com/office/drawing/2014/main" id="{EA3F1D26-D710-4172-857B-36F243A1EC21}"/>
              </a:ext>
            </a:extLst>
          </p:cNvPr>
          <p:cNvSpPr txBox="1">
            <a:spLocks/>
          </p:cNvSpPr>
          <p:nvPr/>
        </p:nvSpPr>
        <p:spPr>
          <a:xfrm>
            <a:off x="7387119" y="5599991"/>
            <a:ext cx="366728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31 deviations requests received</a:t>
            </a:r>
          </a:p>
          <a:p>
            <a:pPr lvl="0" algn="ctr"/>
            <a:r>
              <a:rPr lang="en-GB" sz="2000" b="1" spc="-50" dirty="0">
                <a:solidFill>
                  <a:srgbClr val="C00000"/>
                </a:solidFill>
                <a:latin typeface="+mn-lt"/>
              </a:rPr>
              <a:t>24 deviations issued </a:t>
            </a:r>
          </a:p>
        </p:txBody>
      </p:sp>
      <p:sp>
        <p:nvSpPr>
          <p:cNvPr id="99" name="Oval 98">
            <a:hlinkClick r:id="rId6" action="ppaction://hlinksldjump" highlightClick="1"/>
            <a:extLst>
              <a:ext uri="{FF2B5EF4-FFF2-40B4-BE49-F238E27FC236}">
                <a16:creationId xmlns:a16="http://schemas.microsoft.com/office/drawing/2014/main" id="{D8E260F9-E291-4DE0-8161-1A258E0D41DF}"/>
              </a:ext>
            </a:extLst>
          </p:cNvPr>
          <p:cNvSpPr/>
          <p:nvPr/>
        </p:nvSpPr>
        <p:spPr>
          <a:xfrm>
            <a:off x="955154" y="4536235"/>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hlinkClick r:id="rId10" action="ppaction://hlinksldjump" highlightClick="1"/>
            <a:extLst>
              <a:ext uri="{FF2B5EF4-FFF2-40B4-BE49-F238E27FC236}">
                <a16:creationId xmlns:a16="http://schemas.microsoft.com/office/drawing/2014/main" id="{F041C23E-638B-450E-8774-EB1EDD582761}"/>
              </a:ext>
            </a:extLst>
          </p:cNvPr>
          <p:cNvSpPr/>
          <p:nvPr/>
        </p:nvSpPr>
        <p:spPr>
          <a:xfrm>
            <a:off x="8661621" y="4527871"/>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itle 1">
            <a:extLst>
              <a:ext uri="{FF2B5EF4-FFF2-40B4-BE49-F238E27FC236}">
                <a16:creationId xmlns:a16="http://schemas.microsoft.com/office/drawing/2014/main" id="{FB2997D5-BACD-4B7E-9B7C-9FFC0417D121}"/>
              </a:ext>
            </a:extLst>
          </p:cNvPr>
          <p:cNvSpPr txBox="1">
            <a:spLocks/>
          </p:cNvSpPr>
          <p:nvPr/>
        </p:nvSpPr>
        <p:spPr>
          <a:xfrm>
            <a:off x="4117192" y="5450534"/>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02" name="Title 1">
            <a:extLst>
              <a:ext uri="{FF2B5EF4-FFF2-40B4-BE49-F238E27FC236}">
                <a16:creationId xmlns:a16="http://schemas.microsoft.com/office/drawing/2014/main" id="{6F9ABCB0-F1AB-4798-81F8-7554768585C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Oval 81">
            <a:hlinkClick r:id="rId7" action="ppaction://hlinksldjump" highlightClick="1"/>
            <a:extLst>
              <a:ext uri="{FF2B5EF4-FFF2-40B4-BE49-F238E27FC236}">
                <a16:creationId xmlns:a16="http://schemas.microsoft.com/office/drawing/2014/main" id="{59E39F52-101B-4D1E-8140-BD3E6C41CCC9}"/>
              </a:ext>
            </a:extLst>
          </p:cNvPr>
          <p:cNvSpPr/>
          <p:nvPr/>
        </p:nvSpPr>
        <p:spPr>
          <a:xfrm>
            <a:off x="8650971" y="910374"/>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hlinkClick r:id="rId11" action="ppaction://hlinksldjump"/>
            <a:extLst>
              <a:ext uri="{FF2B5EF4-FFF2-40B4-BE49-F238E27FC236}">
                <a16:creationId xmlns:a16="http://schemas.microsoft.com/office/drawing/2014/main" id="{2F2C1FCF-F834-47EF-B35C-FE7548AE13AB}"/>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1)">
                                      <p:cBhvr>
                                        <p:cTn id="7" dur="2000"/>
                                        <p:tgtEl>
                                          <p:spTgt spid="9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heel(1)">
                                      <p:cBhvr>
                                        <p:cTn id="10" dur="2000"/>
                                        <p:tgtEl>
                                          <p:spTgt spid="10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wheel(1)">
                                      <p:cBhvr>
                                        <p:cTn id="13"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1" grpId="0" animBg="1"/>
      <p:bldP spid="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GERT8000-HB20 Issue 3 - General duties of a safe work leader (SWL) working outside a possession</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There is a new procedure in Rule Book handbooks HB6, HB7, and HB20, and in module TS1. It allows competent persons to cross up to four running lines, or a structure with limited clearance, if there is enough time to cross. Note This new process can only be used at locations that have been approved and details provided to the signaller, and by individuals permitted to use it whose names have been supplied to the signaller. Communication must be by mobile phone.</a:t>
            </a:r>
          </a:p>
          <a:p>
            <a:pPr>
              <a:spcAft>
                <a:spcPts val="300"/>
              </a:spcAft>
            </a:pPr>
            <a:endParaRPr lang="en-GB" b="1" dirty="0">
              <a:solidFill>
                <a:schemeClr val="tx1"/>
              </a:solidFill>
            </a:endParaRPr>
          </a:p>
          <a:p>
            <a:pPr>
              <a:spcAft>
                <a:spcPts val="300"/>
              </a:spcAft>
            </a:pPr>
            <a:r>
              <a:rPr lang="en-GB" spc="-50" dirty="0">
                <a:solidFill>
                  <a:schemeClr val="tx1"/>
                </a:solidFill>
              </a:rPr>
              <a:t>RSSB has produced an animated narrated briefing videos covering the changes </a:t>
            </a:r>
          </a:p>
          <a:p>
            <a:pPr>
              <a:spcAft>
                <a:spcPts val="300"/>
              </a:spcAft>
            </a:pPr>
            <a:r>
              <a:rPr lang="en-GB" dirty="0">
                <a:solidFill>
                  <a:schemeClr val="tx1"/>
                </a:solidFill>
                <a:hlinkClick r:id="rId4"/>
              </a:rPr>
              <a:t>http://rssb.videomarketingplatform.co/crossing-the-line-procedure</a:t>
            </a:r>
            <a:endParaRPr lang="en-GB" dirty="0">
              <a:solidFill>
                <a:schemeClr val="tx1"/>
              </a:solidFill>
            </a:endParaRPr>
          </a:p>
          <a:p>
            <a:pPr>
              <a:spcAft>
                <a:spcPts val="300"/>
              </a:spcAft>
            </a:pPr>
            <a:endParaRPr lang="en-GB" b="1" dirty="0">
              <a:solidFill>
                <a:schemeClr val="tx1"/>
              </a:solidFill>
            </a:endParaRPr>
          </a:p>
          <a:p>
            <a:r>
              <a:rPr lang="en-GB" b="1" dirty="0">
                <a:solidFill>
                  <a:schemeClr val="tx1"/>
                </a:solidFill>
              </a:rPr>
              <a:t>Benefits –  </a:t>
            </a:r>
            <a:r>
              <a:rPr lang="en-GB" dirty="0">
                <a:solidFill>
                  <a:schemeClr val="tx1"/>
                </a:solidFill>
              </a:rPr>
              <a:t>This change provides an improvement in productivity, as competent persons will save time crossing. They would otherwise have to wait a considerable time before the signaller grants a line blockage</a:t>
            </a:r>
          </a:p>
          <a:p>
            <a:endParaRPr lang="en-GB" b="1" spc="-50" dirty="0">
              <a:solidFill>
                <a:schemeClr val="tx1"/>
              </a:solidFill>
            </a:endParaRPr>
          </a:p>
          <a:p>
            <a:r>
              <a:rPr lang="en-GB" b="1" spc="-50" dirty="0">
                <a:solidFill>
                  <a:schemeClr val="tx1"/>
                </a:solidFill>
              </a:rPr>
              <a:t>Audience –</a:t>
            </a:r>
            <a:r>
              <a:rPr lang="en-GB" spc="-50" dirty="0">
                <a:solidFill>
                  <a:schemeClr val="tx1"/>
                </a:solidFill>
              </a:rPr>
              <a:t>Track workers  -IWA, COSS or SWL and Signallers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5"/>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6"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40" name="Picture 39">
            <a:hlinkClick r:id="rId8"/>
            <a:extLst>
              <a:ext uri="{FF2B5EF4-FFF2-40B4-BE49-F238E27FC236}">
                <a16:creationId xmlns:a16="http://schemas.microsoft.com/office/drawing/2014/main" id="{F532C677-18D5-43A1-AF26-E2C7A987A438}"/>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085FA3B0-DC15-4644-B138-9C9DC2BD78A2}"/>
              </a:ext>
            </a:extLst>
          </p:cNvPr>
          <p:cNvGrpSpPr/>
          <p:nvPr/>
        </p:nvGrpSpPr>
        <p:grpSpPr>
          <a:xfrm>
            <a:off x="142106" y="4060151"/>
            <a:ext cx="992138" cy="720028"/>
            <a:chOff x="6285428" y="5709492"/>
            <a:chExt cx="992138" cy="720028"/>
          </a:xfrm>
        </p:grpSpPr>
        <p:pic>
          <p:nvPicPr>
            <p:cNvPr id="23" name="Picture 22">
              <a:extLst>
                <a:ext uri="{FF2B5EF4-FFF2-40B4-BE49-F238E27FC236}">
                  <a16:creationId xmlns:a16="http://schemas.microsoft.com/office/drawing/2014/main" id="{4E992378-E418-4276-8AB3-18D9EC049132}"/>
                </a:ext>
              </a:extLst>
            </p:cNvPr>
            <p:cNvPicPr preferRelativeResize="0">
              <a:picLocks/>
            </p:cNvPicPr>
            <p:nvPr/>
          </p:nvPicPr>
          <p:blipFill>
            <a:blip r:embed="rId10"/>
            <a:stretch>
              <a:fillRect/>
            </a:stretch>
          </p:blipFill>
          <p:spPr>
            <a:xfrm>
              <a:off x="6421497" y="5709492"/>
              <a:ext cx="720000" cy="720028"/>
            </a:xfrm>
            <a:prstGeom prst="rect">
              <a:avLst/>
            </a:prstGeom>
          </p:spPr>
        </p:pic>
        <p:pic>
          <p:nvPicPr>
            <p:cNvPr id="26" name="Graphic 25" descr="Construction worker">
              <a:extLst>
                <a:ext uri="{FF2B5EF4-FFF2-40B4-BE49-F238E27FC236}">
                  <a16:creationId xmlns:a16="http://schemas.microsoft.com/office/drawing/2014/main" id="{D587216C-4F64-432D-96A6-1520B65AB4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45687" y="5735018"/>
              <a:ext cx="471620" cy="449179"/>
            </a:xfrm>
            <a:prstGeom prst="rect">
              <a:avLst/>
            </a:prstGeom>
          </p:spPr>
        </p:pic>
        <p:sp>
          <p:nvSpPr>
            <p:cNvPr id="37" name="TextBox 36">
              <a:extLst>
                <a:ext uri="{FF2B5EF4-FFF2-40B4-BE49-F238E27FC236}">
                  <a16:creationId xmlns:a16="http://schemas.microsoft.com/office/drawing/2014/main" id="{8C97E969-BCF0-4169-81B4-09C9F8CDBCD9}"/>
                </a:ext>
              </a:extLst>
            </p:cNvPr>
            <p:cNvSpPr txBox="1"/>
            <p:nvPr/>
          </p:nvSpPr>
          <p:spPr>
            <a:xfrm>
              <a:off x="6285428" y="6081020"/>
              <a:ext cx="992138" cy="305725"/>
            </a:xfrm>
            <a:prstGeom prst="rect">
              <a:avLst/>
            </a:prstGeom>
            <a:noFill/>
          </p:spPr>
          <p:txBody>
            <a:bodyPr wrap="square" rtlCol="0">
              <a:spAutoFit/>
            </a:bodyPr>
            <a:lstStyle/>
            <a:p>
              <a:pPr algn="ctr">
                <a:lnSpc>
                  <a:spcPts val="800"/>
                </a:lnSpc>
              </a:pPr>
              <a:r>
                <a:rPr lang="en-GB" sz="1000" dirty="0"/>
                <a:t>Track</a:t>
              </a:r>
            </a:p>
            <a:p>
              <a:pPr algn="ctr">
                <a:lnSpc>
                  <a:spcPts val="800"/>
                </a:lnSpc>
              </a:pPr>
              <a:r>
                <a:rPr lang="en-GB" sz="1000" dirty="0"/>
                <a:t>workers</a:t>
              </a:r>
            </a:p>
          </p:txBody>
        </p:sp>
      </p:grpSp>
      <p:pic>
        <p:nvPicPr>
          <p:cNvPr id="38" name="Picture 37">
            <a:hlinkClick r:id="rId13" action="ppaction://hlinksldjump"/>
            <a:extLst>
              <a:ext uri="{FF2B5EF4-FFF2-40B4-BE49-F238E27FC236}">
                <a16:creationId xmlns:a16="http://schemas.microsoft.com/office/drawing/2014/main" id="{38CB671A-90D2-4EEC-B6A2-B7788023A58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62908870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pc="-50" dirty="0">
                <a:solidFill>
                  <a:prstClr val="black"/>
                </a:solidFill>
              </a:rPr>
              <a:t>GERT8000-G1 Issue 7 - General safety responsibilities and personal track safety for non-track workers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Section 1.4 Travelling in driving cabs has been expanded to include new arrangements for cab pass holders and drivers – </a:t>
            </a:r>
          </a:p>
          <a:p>
            <a:pPr marL="177800" marR="0" lvl="0" indent="-1778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 cab pass holder wishing to travel in the cab with the driver is to tell the driver the reason why this is necessary.</a:t>
            </a:r>
          </a:p>
          <a:p>
            <a:pPr marL="177800" marR="0" lvl="0" indent="-1778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If the cab pass indicates that the holder has a personal track safety competence but the holder does not have all the necessary equipment to go on or near the line, the driver must be told this when entering the cab.</a:t>
            </a:r>
          </a:p>
          <a:p>
            <a:pPr marL="177800" marR="0" lvl="0" indent="-1778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 cab pass holder wishing to travel in the cab of a freight train that contains high consequence dangerous goods must also have additional written permission from the train operating company to travel in the cab.</a:t>
            </a:r>
          </a:p>
          <a:p>
            <a:pPr marL="177800" marR="0" lvl="0" indent="-1778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 cab pass holder must check with the driver whether any mobile electronic devices require to be switched off before entering the cab..</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should be read in conjunction with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ction="ppaction://hlinksldjump"/>
              </a:rPr>
              <a:t>RIS-3783-TOM Issue 1 - Permissions and the issuing of driving cab passes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Benefits –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change provides the interface requirements to allow authorised access to trains, while mitigating the risk of distracting drivers or staff undertaking safety-critical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Drivers, other on-board train staff  and track workers </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5"/>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6"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40" name="Picture 39">
            <a:hlinkClick r:id="rId8"/>
            <a:extLst>
              <a:ext uri="{FF2B5EF4-FFF2-40B4-BE49-F238E27FC236}">
                <a16:creationId xmlns:a16="http://schemas.microsoft.com/office/drawing/2014/main" id="{F532C677-18D5-43A1-AF26-E2C7A987A438}"/>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085FA3B0-DC15-4644-B138-9C9DC2BD78A2}"/>
              </a:ext>
            </a:extLst>
          </p:cNvPr>
          <p:cNvGrpSpPr/>
          <p:nvPr/>
        </p:nvGrpSpPr>
        <p:grpSpPr>
          <a:xfrm>
            <a:off x="142106" y="4060151"/>
            <a:ext cx="992138" cy="720028"/>
            <a:chOff x="6285428" y="5709492"/>
            <a:chExt cx="992138" cy="720028"/>
          </a:xfrm>
        </p:grpSpPr>
        <p:pic>
          <p:nvPicPr>
            <p:cNvPr id="23" name="Picture 22">
              <a:extLst>
                <a:ext uri="{FF2B5EF4-FFF2-40B4-BE49-F238E27FC236}">
                  <a16:creationId xmlns:a16="http://schemas.microsoft.com/office/drawing/2014/main" id="{4E992378-E418-4276-8AB3-18D9EC049132}"/>
                </a:ext>
              </a:extLst>
            </p:cNvPr>
            <p:cNvPicPr preferRelativeResize="0">
              <a:picLocks/>
            </p:cNvPicPr>
            <p:nvPr/>
          </p:nvPicPr>
          <p:blipFill>
            <a:blip r:embed="rId10"/>
            <a:stretch>
              <a:fillRect/>
            </a:stretch>
          </p:blipFill>
          <p:spPr>
            <a:xfrm>
              <a:off x="6421497" y="5709492"/>
              <a:ext cx="720000" cy="720028"/>
            </a:xfrm>
            <a:prstGeom prst="rect">
              <a:avLst/>
            </a:prstGeom>
          </p:spPr>
        </p:pic>
        <p:pic>
          <p:nvPicPr>
            <p:cNvPr id="26" name="Graphic 25" descr="Construction worker">
              <a:extLst>
                <a:ext uri="{FF2B5EF4-FFF2-40B4-BE49-F238E27FC236}">
                  <a16:creationId xmlns:a16="http://schemas.microsoft.com/office/drawing/2014/main" id="{D587216C-4F64-432D-96A6-1520B65AB4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45687" y="5735018"/>
              <a:ext cx="471620" cy="449179"/>
            </a:xfrm>
            <a:prstGeom prst="rect">
              <a:avLst/>
            </a:prstGeom>
          </p:spPr>
        </p:pic>
        <p:sp>
          <p:nvSpPr>
            <p:cNvPr id="37" name="TextBox 36">
              <a:extLst>
                <a:ext uri="{FF2B5EF4-FFF2-40B4-BE49-F238E27FC236}">
                  <a16:creationId xmlns:a16="http://schemas.microsoft.com/office/drawing/2014/main" id="{8C97E969-BCF0-4169-81B4-09C9F8CDBCD9}"/>
                </a:ext>
              </a:extLst>
            </p:cNvPr>
            <p:cNvSpPr txBox="1"/>
            <p:nvPr/>
          </p:nvSpPr>
          <p:spPr>
            <a:xfrm>
              <a:off x="6285428" y="6081020"/>
              <a:ext cx="992138" cy="305725"/>
            </a:xfrm>
            <a:prstGeom prst="rect">
              <a:avLst/>
            </a:prstGeom>
            <a:noFill/>
          </p:spPr>
          <p:txBody>
            <a:bodyPr wrap="squar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Track</a:t>
              </a:r>
            </a:p>
            <a:p>
              <a:pPr marL="0" marR="0" lvl="0" indent="0" algn="ctr" defTabSz="914400" rtl="0" eaLnBrk="1" fontAlgn="auto" latinLnBrk="0" hangingPunct="1">
                <a:lnSpc>
                  <a:spcPts val="8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workers</a:t>
              </a:r>
            </a:p>
          </p:txBody>
        </p:sp>
      </p:grpSp>
      <p:pic>
        <p:nvPicPr>
          <p:cNvPr id="38" name="Picture 37">
            <a:hlinkClick r:id="rId13" action="ppaction://hlinksldjump"/>
            <a:extLst>
              <a:ext uri="{FF2B5EF4-FFF2-40B4-BE49-F238E27FC236}">
                <a16:creationId xmlns:a16="http://schemas.microsoft.com/office/drawing/2014/main" id="{C76FC426-47D1-4BFF-B7D9-6E5F156BF80D}"/>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17587251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pc="-50" dirty="0">
                <a:solidFill>
                  <a:prstClr val="black"/>
                </a:solidFill>
              </a:rPr>
              <a:t>GERT8000-S5 Issue 9 Passing a signal at danger or an end of authority (</a:t>
            </a:r>
            <a:r>
              <a:rPr lang="en-GB" spc="-50" dirty="0" err="1">
                <a:solidFill>
                  <a:prstClr val="black"/>
                </a:solidFill>
              </a:rPr>
              <a:t>EoA</a:t>
            </a:r>
            <a:r>
              <a:rPr lang="en-GB" spc="-50" dirty="0">
                <a:solidFill>
                  <a:prstClr val="black"/>
                </a:solidFill>
              </a:rPr>
              <a:t>) without a movement authority (MA)</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Aft>
                <a:spcPts val="300"/>
              </a:spcAft>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lang="en-GB" spc="-50" dirty="0">
                <a:solidFill>
                  <a:prstClr val="black"/>
                </a:solidFill>
              </a:rPr>
              <a:t>–This module was updated following the 12 month review of issue 8 and covers the following -</a:t>
            </a:r>
          </a:p>
          <a:p>
            <a:pPr marL="177800" lvl="0" indent="-177800">
              <a:spcAft>
                <a:spcPts val="300"/>
              </a:spcAft>
              <a:buFont typeface="Arial" panose="020B0604020202020204" pitchFamily="34" charset="0"/>
              <a:buChar char="•"/>
            </a:pPr>
            <a:r>
              <a:rPr lang="en-GB" spc="-50" dirty="0">
                <a:solidFill>
                  <a:prstClr val="black"/>
                </a:solidFill>
              </a:rPr>
              <a:t>Ground position-light signals. It clarifies when a driver is authorised to pass a signal at danger. The lack of clarity had the potential for trains to proceed further than intended.</a:t>
            </a:r>
          </a:p>
          <a:p>
            <a:pPr marL="177800" lvl="0" indent="-177800">
              <a:spcAft>
                <a:spcPts val="300"/>
              </a:spcAft>
              <a:buFont typeface="Arial" panose="020B0604020202020204" pitchFamily="34" charset="0"/>
              <a:buChar char="•"/>
            </a:pPr>
            <a:r>
              <a:rPr lang="en-GB" spc="-50" dirty="0">
                <a:solidFill>
                  <a:prstClr val="black"/>
                </a:solidFill>
              </a:rPr>
              <a:t>Passing a signal at danger with authority. It reflects current procedures: if it is safe to do so, the signaller allows a driver to increase the train's speed after passing a signal with authority.</a:t>
            </a:r>
          </a:p>
          <a:p>
            <a:pPr marL="177800" lvl="0" indent="-177800">
              <a:spcAft>
                <a:spcPts val="300"/>
              </a:spcAft>
              <a:buFont typeface="Arial" panose="020B0604020202020204" pitchFamily="34" charset="0"/>
              <a:buChar char="•"/>
            </a:pPr>
            <a:r>
              <a:rPr lang="en-GB" spc="-50" dirty="0">
                <a:solidFill>
                  <a:prstClr val="black"/>
                </a:solidFill>
              </a:rPr>
              <a:t>Intermediate block home signals. The authority for a driver to pass at danger an intermediate block home signal, when unable to contact the signaller, has been withdrawn. With GSM-R radio available through-out the network and being of proven reliability, it is much less likely that the driver would be unable to contact the signaller by any means than in former years.</a:t>
            </a:r>
          </a:p>
          <a:p>
            <a:pPr marL="177800" lvl="0" indent="-177800">
              <a:spcAft>
                <a:spcPts val="300"/>
              </a:spcAft>
              <a:buFont typeface="Arial" panose="020B0604020202020204" pitchFamily="34" charset="0"/>
              <a:buChar char="•"/>
            </a:pPr>
            <a:r>
              <a:rPr lang="en-GB" spc="-50" dirty="0">
                <a:solidFill>
                  <a:prstClr val="black"/>
                </a:solidFill>
              </a:rPr>
              <a:t>Driver passing a signal at danger. It allows a train which has passed a signal at danger to be moved to a more convenient location to clear a junction or station approach and avoid obstructing other trains.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Benefits –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Clarifying the rules will improve safety as less trains will proceed further than intended and it is less likely that a driver would be unable to contact a signaller and there will be less obstructions at junctions and station approaches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Drivers</a:t>
            </a:r>
            <a:r>
              <a:rPr lang="en-GB" spc="-50" dirty="0">
                <a:solidFill>
                  <a:prstClr val="black"/>
                </a:solidFill>
                <a:latin typeface="Calibri" panose="020F0502020204030204"/>
              </a:rPr>
              <a:t> and signallers</a:t>
            </a: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4"/>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5"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40" name="Picture 39">
            <a:hlinkClick r:id="rId7"/>
            <a:extLst>
              <a:ext uri="{FF2B5EF4-FFF2-40B4-BE49-F238E27FC236}">
                <a16:creationId xmlns:a16="http://schemas.microsoft.com/office/drawing/2014/main" id="{F532C677-18D5-43A1-AF26-E2C7A987A438}"/>
              </a:ext>
            </a:extLst>
          </p:cNvPr>
          <p:cNvPicPr>
            <a:picLocks noChangeAspect="1"/>
          </p:cNvPicPr>
          <p:nvPr/>
        </p:nvPicPr>
        <p:blipFill>
          <a:blip r:embed="rId8"/>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a:hlinkClick r:id="rId9" action="ppaction://hlinksldjump"/>
            <a:extLst>
              <a:ext uri="{FF2B5EF4-FFF2-40B4-BE49-F238E27FC236}">
                <a16:creationId xmlns:a16="http://schemas.microsoft.com/office/drawing/2014/main" id="{805B32B7-B23A-44CB-A3F3-E94A486A0369}"/>
              </a:ext>
            </a:extLst>
          </p:cNvPr>
          <p:cNvPicPr>
            <a:picLocks noChangeAspect="1"/>
          </p:cNvPicPr>
          <p:nvPr/>
        </p:nvPicPr>
        <p:blipFill>
          <a:blip r:embed="rId10"/>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6867597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pc="-50" dirty="0">
                <a:solidFill>
                  <a:prstClr val="black"/>
                </a:solidFill>
              </a:rPr>
              <a:t>GERT8000-OTM Issue 9 - Working of on-track machines (OTM)</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Aft>
                <a:spcPts val="300"/>
              </a:spcAft>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lang="en-GB" spc="-50" dirty="0">
                <a:solidFill>
                  <a:prstClr val="black"/>
                </a:solidFill>
              </a:rPr>
              <a:t>–This module has been updated to cover the following -</a:t>
            </a:r>
          </a:p>
          <a:p>
            <a:pPr marL="177800" lvl="0" indent="-177800">
              <a:spcAft>
                <a:spcPts val="300"/>
              </a:spcAft>
              <a:buFont typeface="Arial" panose="020B0604020202020204" pitchFamily="34" charset="0"/>
              <a:buChar char="•"/>
            </a:pPr>
            <a:r>
              <a:rPr lang="en-GB" spc="-50" dirty="0">
                <a:solidFill>
                  <a:prstClr val="black"/>
                </a:solidFill>
              </a:rPr>
              <a:t>New rules have been introduced to allow an engineering supervisor (ES) or safe work leader (SWL) to set up a protection zone (PZ) when engineering work is to be carried out. – </a:t>
            </a:r>
            <a:r>
              <a:rPr lang="en-GB" spc="-50" dirty="0">
                <a:solidFill>
                  <a:prstClr val="black"/>
                </a:solidFill>
                <a:hlinkClick r:id="rId4" action="ppaction://hlinksldjump"/>
              </a:rPr>
              <a:t>see GERT8000-HB12 Issue 8 - Duties of the engineering supervisor (ES) or safe work leader (SWL) in a possession </a:t>
            </a:r>
            <a:endParaRPr lang="en-GB" spc="-50" dirty="0">
              <a:solidFill>
                <a:prstClr val="black"/>
              </a:solidFill>
            </a:endParaRPr>
          </a:p>
          <a:p>
            <a:pPr marL="177800" lvl="0" indent="-177800">
              <a:spcAft>
                <a:spcPts val="300"/>
              </a:spcAft>
              <a:buFont typeface="Arial" panose="020B0604020202020204" pitchFamily="34" charset="0"/>
              <a:buChar char="•"/>
            </a:pPr>
            <a:r>
              <a:rPr lang="en-GB" spc="-50" dirty="0">
                <a:solidFill>
                  <a:prstClr val="black"/>
                </a:solidFill>
              </a:rPr>
              <a:t>Section 4.1 has been changed to include working in a PZ as another situation in which the rules in module OTM would not apply to an OTM working outside a possession, as the rules concerning a PZ would apply instead.</a:t>
            </a:r>
          </a:p>
          <a:p>
            <a:pPr marL="177800" lvl="0" indent="-177800">
              <a:spcAft>
                <a:spcPts val="300"/>
              </a:spcAft>
              <a:buFont typeface="Arial" panose="020B0604020202020204" pitchFamily="34" charset="0"/>
              <a:buChar char="•"/>
            </a:pPr>
            <a:r>
              <a:rPr lang="en-GB" spc="-50" dirty="0">
                <a:solidFill>
                  <a:prstClr val="black"/>
                </a:solidFill>
              </a:rPr>
              <a:t>Section 4.3 has been changed to include working in a PZ as another situation in which an OTM working outside a possession can be allowed to make wrong-direction movements.</a:t>
            </a:r>
          </a:p>
          <a:p>
            <a:pPr marL="177800" lvl="0" indent="-177800">
              <a:spcAft>
                <a:spcPts val="300"/>
              </a:spcAft>
              <a:buFont typeface="Arial" panose="020B0604020202020204" pitchFamily="34" charset="0"/>
              <a:buChar cha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Benefits </a:t>
            </a:r>
            <a:r>
              <a:rPr lang="en-GB" b="1" dirty="0">
                <a:solidFill>
                  <a:prstClr val="black"/>
                </a:solidFill>
              </a:rPr>
              <a:t>–  </a:t>
            </a:r>
            <a:r>
              <a:rPr lang="en-GB" dirty="0">
                <a:solidFill>
                  <a:prstClr val="black"/>
                </a:solidFill>
              </a:rPr>
              <a:t>This change provides and improvement in productivity, as engineering access will be obtained and given up more quickly. This will also reduce exposure to trackside risk</a:t>
            </a:r>
          </a:p>
          <a:p>
            <a:pPr lvl="0"/>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ES, SWL and Drivers</a:t>
            </a:r>
            <a:r>
              <a:rPr lang="en-GB" spc="-50" dirty="0">
                <a:solidFill>
                  <a:prstClr val="black"/>
                </a:solidFill>
                <a:latin typeface="Calibri" panose="020F0502020204030204"/>
              </a:rPr>
              <a:t> </a:t>
            </a: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5"/>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6"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40" name="Picture 39">
            <a:hlinkClick r:id="rId8"/>
            <a:extLst>
              <a:ext uri="{FF2B5EF4-FFF2-40B4-BE49-F238E27FC236}">
                <a16:creationId xmlns:a16="http://schemas.microsoft.com/office/drawing/2014/main" id="{F532C677-18D5-43A1-AF26-E2C7A987A438}"/>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a:hlinkClick r:id="rId10" action="ppaction://hlinksldjump"/>
            <a:extLst>
              <a:ext uri="{FF2B5EF4-FFF2-40B4-BE49-F238E27FC236}">
                <a16:creationId xmlns:a16="http://schemas.microsoft.com/office/drawing/2014/main" id="{D99DB836-84EA-4D1C-B575-F126975F5A28}"/>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86258981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pc="-50" dirty="0">
                <a:solidFill>
                  <a:prstClr val="black"/>
                </a:solidFill>
              </a:rPr>
              <a:t>GERT8000-T3 Issue 9 - Possession of a running line for engineering work</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When a possession is taken around an engineering train or on-track machine (OTM), the train can be standing at a flexible train arrival point (FTAP) marked by a lineside sign. This allows a train to be positioned closer to the site of work than it would be at the nearest signal or block marker. Section 4.2 has been changed to</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refer to this.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The rules have been changed to allow an engineering supervisor (ES) or safe work leader (SWL) to give up a work site whilst an engineering train or OTM is standing within the work site at the signal or block marker where it is planned to be when the possession is given up around it.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600" b="0"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RSSB has produced two animated narrated briefing videos covering the changes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Video 1. Setting up an FTAP and train movements into and out of it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http://rssb.videomarketingplatform.co/protection-zones-and-flexible-train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Video 2. Giving up  a worksite around a train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http://rssb.videomarketingplatform.co/giving-up-a-work-site-around-an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Benefits –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change provides and improvement in productivity, as engineering access will be obtained and given up more quickly. This will also reduce exposure to trackside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PICOP, ES, SWL, Signallers Drivers of engineering trains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6"/>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7"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40" name="Picture 39">
            <a:hlinkClick r:id="rId9"/>
            <a:extLst>
              <a:ext uri="{FF2B5EF4-FFF2-40B4-BE49-F238E27FC236}">
                <a16:creationId xmlns:a16="http://schemas.microsoft.com/office/drawing/2014/main" id="{F532C677-18D5-43A1-AF26-E2C7A987A438}"/>
              </a:ext>
            </a:extLst>
          </p:cNvPr>
          <p:cNvPicPr>
            <a:picLocks noChangeAspect="1"/>
          </p:cNvPicPr>
          <p:nvPr/>
        </p:nvPicPr>
        <p:blipFill>
          <a:blip r:embed="rId10"/>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085FA3B0-DC15-4644-B138-9C9DC2BD78A2}"/>
              </a:ext>
            </a:extLst>
          </p:cNvPr>
          <p:cNvGrpSpPr/>
          <p:nvPr/>
        </p:nvGrpSpPr>
        <p:grpSpPr>
          <a:xfrm>
            <a:off x="142106" y="4060151"/>
            <a:ext cx="992138" cy="720028"/>
            <a:chOff x="6285428" y="5709492"/>
            <a:chExt cx="992138" cy="720028"/>
          </a:xfrm>
        </p:grpSpPr>
        <p:pic>
          <p:nvPicPr>
            <p:cNvPr id="23" name="Picture 22">
              <a:extLst>
                <a:ext uri="{FF2B5EF4-FFF2-40B4-BE49-F238E27FC236}">
                  <a16:creationId xmlns:a16="http://schemas.microsoft.com/office/drawing/2014/main" id="{4E992378-E418-4276-8AB3-18D9EC049132}"/>
                </a:ext>
              </a:extLst>
            </p:cNvPr>
            <p:cNvPicPr preferRelativeResize="0">
              <a:picLocks/>
            </p:cNvPicPr>
            <p:nvPr/>
          </p:nvPicPr>
          <p:blipFill>
            <a:blip r:embed="rId11"/>
            <a:stretch>
              <a:fillRect/>
            </a:stretch>
          </p:blipFill>
          <p:spPr>
            <a:xfrm>
              <a:off x="6421497" y="5709492"/>
              <a:ext cx="720000" cy="720028"/>
            </a:xfrm>
            <a:prstGeom prst="rect">
              <a:avLst/>
            </a:prstGeom>
          </p:spPr>
        </p:pic>
        <p:pic>
          <p:nvPicPr>
            <p:cNvPr id="26" name="Graphic 25" descr="Construction worker">
              <a:extLst>
                <a:ext uri="{FF2B5EF4-FFF2-40B4-BE49-F238E27FC236}">
                  <a16:creationId xmlns:a16="http://schemas.microsoft.com/office/drawing/2014/main" id="{D587216C-4F64-432D-96A6-1520B65AB4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45687" y="5735018"/>
              <a:ext cx="471620" cy="449179"/>
            </a:xfrm>
            <a:prstGeom prst="rect">
              <a:avLst/>
            </a:prstGeom>
          </p:spPr>
        </p:pic>
        <p:sp>
          <p:nvSpPr>
            <p:cNvPr id="37" name="TextBox 36">
              <a:extLst>
                <a:ext uri="{FF2B5EF4-FFF2-40B4-BE49-F238E27FC236}">
                  <a16:creationId xmlns:a16="http://schemas.microsoft.com/office/drawing/2014/main" id="{8C97E969-BCF0-4169-81B4-09C9F8CDBCD9}"/>
                </a:ext>
              </a:extLst>
            </p:cNvPr>
            <p:cNvSpPr txBox="1"/>
            <p:nvPr/>
          </p:nvSpPr>
          <p:spPr>
            <a:xfrm>
              <a:off x="6285428" y="6081020"/>
              <a:ext cx="992138" cy="305725"/>
            </a:xfrm>
            <a:prstGeom prst="rect">
              <a:avLst/>
            </a:prstGeom>
            <a:noFill/>
          </p:spPr>
          <p:txBody>
            <a:bodyPr wrap="squar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Track</a:t>
              </a:r>
            </a:p>
            <a:p>
              <a:pPr marL="0" marR="0" lvl="0" indent="0" algn="ctr" defTabSz="914400" rtl="0" eaLnBrk="1" fontAlgn="auto" latinLnBrk="0" hangingPunct="1">
                <a:lnSpc>
                  <a:spcPts val="8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workers</a:t>
              </a:r>
            </a:p>
          </p:txBody>
        </p:sp>
      </p:grpSp>
      <p:pic>
        <p:nvPicPr>
          <p:cNvPr id="38" name="Picture 37">
            <a:hlinkClick r:id="rId14" action="ppaction://hlinksldjump"/>
            <a:extLst>
              <a:ext uri="{FF2B5EF4-FFF2-40B4-BE49-F238E27FC236}">
                <a16:creationId xmlns:a16="http://schemas.microsoft.com/office/drawing/2014/main" id="{E717C247-5B76-46C4-8A9A-9FAD3F5844D5}"/>
              </a:ext>
            </a:extLst>
          </p:cNvPr>
          <p:cNvPicPr>
            <a:picLocks noChangeAspect="1"/>
          </p:cNvPicPr>
          <p:nvPr/>
        </p:nvPicPr>
        <p:blipFill>
          <a:blip r:embed="rId15"/>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648946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a:solidFill>
                  <a:schemeClr val="tx1"/>
                </a:solidFill>
              </a:rPr>
              <a:t>GERT8000-TS1 Issue 14 - General signalling regulations</a:t>
            </a:r>
            <a:endParaRPr lang="en-GB" spc="-50" dirty="0">
              <a:solidFill>
                <a:schemeClr val="tx1"/>
              </a:solidFill>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Aft>
                <a:spcPts val="300"/>
              </a:spcAft>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lang="en-GB" spc="-50" dirty="0">
                <a:solidFill>
                  <a:prstClr val="black"/>
                </a:solidFill>
              </a:rPr>
              <a:t>–This module was updated following the 12 month review of issue 13 to address areas of ambiguity related to regulation 13.2, 13.2.4 and 13.3 - </a:t>
            </a:r>
          </a:p>
          <a:p>
            <a:pPr marL="177800" lvl="0" indent="-177800">
              <a:spcAft>
                <a:spcPts val="300"/>
              </a:spcAft>
              <a:buFont typeface="Arial" panose="020B0604020202020204" pitchFamily="34" charset="0"/>
              <a:buChar char="•"/>
            </a:pPr>
            <a:r>
              <a:rPr lang="en-GB" spc="-50" dirty="0">
                <a:solidFill>
                  <a:prstClr val="black"/>
                </a:solidFill>
              </a:rPr>
              <a:t>New rules have been introduced to allow an engineering supervisor (ES) or safe work leader (SWL) to set up a protection zone (PZ) when engineering work is to be carried out. – </a:t>
            </a:r>
            <a:r>
              <a:rPr lang="en-GB" spc="-50" dirty="0">
                <a:solidFill>
                  <a:prstClr val="black"/>
                </a:solidFill>
                <a:hlinkClick r:id="rId4" action="ppaction://hlinksldjump"/>
              </a:rPr>
              <a:t>see GERT8000-HB12 Issue 8 - Duties of the engineering supervisor (ES) or safe work leader (SWL) in a possession </a:t>
            </a:r>
            <a:endParaRPr lang="en-GB" spc="-50" dirty="0">
              <a:solidFill>
                <a:prstClr val="black"/>
              </a:solidFill>
            </a:endParaRPr>
          </a:p>
          <a:p>
            <a:pPr marL="177800" lvl="0" indent="-177800">
              <a:spcAft>
                <a:spcPts val="300"/>
              </a:spcAft>
              <a:buFont typeface="Arial" panose="020B0604020202020204" pitchFamily="34" charset="0"/>
              <a:buChar char="•"/>
            </a:pPr>
            <a:r>
              <a:rPr lang="en-GB" spc="-50" dirty="0">
                <a:solidFill>
                  <a:prstClr val="black"/>
                </a:solidFill>
              </a:rPr>
              <a:t>Section 4.1 has been changed to include working in a PZ as another situation in which the rules in module OTM would not apply to an OTM working outside a possession, as the rules concerning a PZ would apply instead.</a:t>
            </a:r>
          </a:p>
          <a:p>
            <a:pPr marL="177800" lvl="0" indent="-177800">
              <a:spcAft>
                <a:spcPts val="300"/>
              </a:spcAft>
              <a:buFont typeface="Arial" panose="020B0604020202020204" pitchFamily="34" charset="0"/>
              <a:buChar char="•"/>
            </a:pPr>
            <a:r>
              <a:rPr lang="en-GB" spc="-50" dirty="0">
                <a:solidFill>
                  <a:prstClr val="black"/>
                </a:solidFill>
              </a:rPr>
              <a:t>Section 4.3 has been changed to include working in a PZ as another situation in which an OTM working outside a possession can be allowed to make wrong-direction movements.</a:t>
            </a:r>
          </a:p>
          <a:p>
            <a:pPr marL="177800" lvl="0" indent="-177800">
              <a:spcAft>
                <a:spcPts val="300"/>
              </a:spcAft>
              <a:buFont typeface="Arial" panose="020B0604020202020204" pitchFamily="34" charset="0"/>
              <a:buChar cha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Benefits </a:t>
            </a:r>
            <a:r>
              <a:rPr lang="en-GB" b="1" dirty="0">
                <a:solidFill>
                  <a:prstClr val="black"/>
                </a:solidFill>
              </a:rPr>
              <a:t>–  </a:t>
            </a:r>
            <a:r>
              <a:rPr lang="en-GB" dirty="0">
                <a:solidFill>
                  <a:prstClr val="black"/>
                </a:solidFill>
              </a:rPr>
              <a:t>This change provides and improvement in productivity, as engineering access will be obtained and given up more quickly. This will also reduce exposure to trackside risk</a:t>
            </a:r>
          </a:p>
          <a:p>
            <a:pPr lvl="0"/>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ES, SWL, Drivers and signallers</a:t>
            </a:r>
            <a:r>
              <a:rPr lang="en-GB" spc="-50" dirty="0">
                <a:solidFill>
                  <a:prstClr val="black"/>
                </a:solidFill>
                <a:latin typeface="Calibri" panose="020F0502020204030204"/>
              </a:rPr>
              <a:t> </a:t>
            </a: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5"/>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6"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40" name="Picture 39">
            <a:hlinkClick r:id="rId8"/>
            <a:extLst>
              <a:ext uri="{FF2B5EF4-FFF2-40B4-BE49-F238E27FC236}">
                <a16:creationId xmlns:a16="http://schemas.microsoft.com/office/drawing/2014/main" id="{F532C677-18D5-43A1-AF26-E2C7A987A438}"/>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a:hlinkClick r:id="rId10" action="ppaction://hlinksldjump"/>
            <a:extLst>
              <a:ext uri="{FF2B5EF4-FFF2-40B4-BE49-F238E27FC236}">
                <a16:creationId xmlns:a16="http://schemas.microsoft.com/office/drawing/2014/main" id="{CFD0461A-D24C-4FCC-86A7-9F0B3C1C4920}"/>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02518785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GERT8000-TS11 Issue 5 - Failure of, or work on, signalling equipment - signallers' regulations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GB" b="1" spc="-50" dirty="0">
                <a:solidFill>
                  <a:schemeClr val="tx1"/>
                </a:solidFill>
              </a:rPr>
              <a:t>Overview </a:t>
            </a:r>
            <a:r>
              <a:rPr lang="en-GB" spc="-50" dirty="0">
                <a:solidFill>
                  <a:schemeClr val="tx1"/>
                </a:solidFill>
              </a:rPr>
              <a:t>– As a result of the introduction of protection zones (PZ), the work will be carried out within a PZ is now another situation in which a Form RT3187 does not have to be completed.</a:t>
            </a:r>
            <a:endParaRPr lang="en-GB" sz="600" dirty="0">
              <a:solidFill>
                <a:schemeClr val="tx1"/>
              </a:solidFill>
            </a:endParaRPr>
          </a:p>
          <a:p>
            <a:endParaRPr lang="en-GB" b="1" dirty="0">
              <a:solidFill>
                <a:schemeClr val="tx1"/>
              </a:solidFill>
            </a:endParaRPr>
          </a:p>
          <a:p>
            <a:r>
              <a:rPr lang="en-GB" b="1" dirty="0">
                <a:solidFill>
                  <a:schemeClr val="tx1"/>
                </a:solidFill>
              </a:rPr>
              <a:t>Benefits –  </a:t>
            </a:r>
            <a:r>
              <a:rPr lang="en-GB" dirty="0">
                <a:solidFill>
                  <a:schemeClr val="tx1"/>
                </a:solidFill>
              </a:rPr>
              <a:t>This change provides and improvement in efficiency</a:t>
            </a:r>
            <a:br>
              <a:rPr lang="en-GB" dirty="0">
                <a:solidFill>
                  <a:schemeClr val="tx1"/>
                </a:solidFill>
              </a:rPr>
            </a:br>
            <a:r>
              <a:rPr lang="en-GB" dirty="0">
                <a:solidFill>
                  <a:schemeClr val="tx1"/>
                </a:solidFill>
              </a:rPr>
              <a:t>removing the need to complete form RT3187 when carrying out work</a:t>
            </a:r>
            <a:br>
              <a:rPr lang="en-GB" dirty="0">
                <a:solidFill>
                  <a:schemeClr val="tx1"/>
                </a:solidFill>
              </a:rPr>
            </a:br>
            <a:r>
              <a:rPr lang="en-GB" dirty="0">
                <a:solidFill>
                  <a:schemeClr val="tx1"/>
                </a:solidFill>
              </a:rPr>
              <a:t>in a possession </a:t>
            </a:r>
          </a:p>
          <a:p>
            <a:endParaRPr lang="en-GB" b="1" spc="-50" dirty="0">
              <a:solidFill>
                <a:schemeClr val="tx1"/>
              </a:solidFill>
            </a:endParaRPr>
          </a:p>
          <a:p>
            <a:r>
              <a:rPr lang="en-GB" b="1" spc="-50" dirty="0">
                <a:solidFill>
                  <a:schemeClr val="tx1"/>
                </a:solidFill>
              </a:rPr>
              <a:t>Audience – </a:t>
            </a:r>
            <a:r>
              <a:rPr lang="en-GB" spc="-50" dirty="0">
                <a:solidFill>
                  <a:schemeClr val="tx1"/>
                </a:solidFill>
              </a:rPr>
              <a:t>Track workers, signallers and technicians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4"/>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5"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40" name="Picture 39">
            <a:hlinkClick r:id="rId7"/>
            <a:extLst>
              <a:ext uri="{FF2B5EF4-FFF2-40B4-BE49-F238E27FC236}">
                <a16:creationId xmlns:a16="http://schemas.microsoft.com/office/drawing/2014/main" id="{F532C677-18D5-43A1-AF26-E2C7A987A438}"/>
              </a:ext>
            </a:extLst>
          </p:cNvPr>
          <p:cNvPicPr>
            <a:picLocks noChangeAspect="1"/>
          </p:cNvPicPr>
          <p:nvPr/>
        </p:nvPicPr>
        <p:blipFill>
          <a:blip r:embed="rId8"/>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 name="Picture 1">
            <a:extLst>
              <a:ext uri="{FF2B5EF4-FFF2-40B4-BE49-F238E27FC236}">
                <a16:creationId xmlns:a16="http://schemas.microsoft.com/office/drawing/2014/main" id="{C876BCB0-9D58-482E-A6ED-2A7D5AE44EDF}"/>
              </a:ext>
            </a:extLst>
          </p:cNvPr>
          <p:cNvPicPr>
            <a:picLocks noChangeAspect="1"/>
          </p:cNvPicPr>
          <p:nvPr/>
        </p:nvPicPr>
        <p:blipFill>
          <a:blip r:embed="rId9"/>
          <a:stretch>
            <a:fillRect/>
          </a:stretch>
        </p:blipFill>
        <p:spPr>
          <a:xfrm>
            <a:off x="8031296" y="2367623"/>
            <a:ext cx="2990177" cy="4235564"/>
          </a:xfrm>
          <a:prstGeom prst="rect">
            <a:avLst/>
          </a:prstGeom>
          <a:effectLst>
            <a:outerShdw blurRad="127000" dist="38100" dir="2700000" sx="102000" sy="102000" algn="tl" rotWithShape="0">
              <a:prstClr val="black">
                <a:alpha val="40000"/>
              </a:prstClr>
            </a:outerShdw>
          </a:effectLst>
        </p:spPr>
      </p:pic>
      <p:pic>
        <p:nvPicPr>
          <p:cNvPr id="23" name="Picture 22">
            <a:hlinkClick r:id="rId10" action="ppaction://hlinksldjump"/>
            <a:extLst>
              <a:ext uri="{FF2B5EF4-FFF2-40B4-BE49-F238E27FC236}">
                <a16:creationId xmlns:a16="http://schemas.microsoft.com/office/drawing/2014/main" id="{DCF3D158-7A58-4D36-92DD-8B505EAE8693}"/>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18814767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GERT8000-TW1 Issue 15 - Preparation and movement of trains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4"/>
            <a:ext cx="10065867" cy="4157036"/>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50" dirty="0">
                <a:solidFill>
                  <a:schemeClr val="tx1"/>
                </a:solidFill>
              </a:rPr>
              <a:t>Overview </a:t>
            </a:r>
            <a:r>
              <a:rPr lang="en-GB" spc="-50" dirty="0">
                <a:solidFill>
                  <a:schemeClr val="tx1"/>
                </a:solidFill>
              </a:rPr>
              <a:t>– </a:t>
            </a:r>
          </a:p>
          <a:p>
            <a:pPr marL="263525" indent="-263525">
              <a:spcAft>
                <a:spcPts val="600"/>
              </a:spcAft>
              <a:buFont typeface="+mj-lt"/>
              <a:buAutoNum type="arabicPeriod"/>
            </a:pPr>
            <a:r>
              <a:rPr lang="en-GB" spc="-50" dirty="0">
                <a:solidFill>
                  <a:schemeClr val="tx1"/>
                </a:solidFill>
              </a:rPr>
              <a:t>New instructions have been introduced on the reporting of track defects, so as to provide the signaller with as much information as possible to help to decide on the necessary action.  Including reporting whether a definite defect has been seen, heard or felt, using standard terms.  RSSB has produced an animated narrated briefing videos covering the changes  </a:t>
            </a:r>
            <a:r>
              <a:rPr lang="en-GB" spc="-50" dirty="0">
                <a:solidFill>
                  <a:schemeClr val="tx1"/>
                </a:solidFill>
                <a:hlinkClick r:id="rId4"/>
              </a:rPr>
              <a:t>http://rssb.videomarketingplatform.co/track-defects</a:t>
            </a:r>
            <a:endParaRPr lang="en-GB" spc="-50" dirty="0">
              <a:solidFill>
                <a:schemeClr val="tx1"/>
              </a:solidFill>
            </a:endParaRPr>
          </a:p>
          <a:p>
            <a:pPr marL="263525" indent="-263525">
              <a:spcAft>
                <a:spcPts val="600"/>
              </a:spcAft>
              <a:buFont typeface="+mj-lt"/>
              <a:buAutoNum type="arabicPeriod"/>
            </a:pPr>
            <a:r>
              <a:rPr lang="en-GB" dirty="0">
                <a:solidFill>
                  <a:schemeClr val="tx1"/>
                </a:solidFill>
              </a:rPr>
              <a:t>A train that is to stop at a flexible train arrival point (FTAP) before working in a protection zone (PZ) or possession is a new reason which a driver must tell the signaller about when a train is required to stop in section.</a:t>
            </a:r>
            <a:r>
              <a:rPr lang="en-GB" spc="-50" dirty="0">
                <a:solidFill>
                  <a:schemeClr val="tx1"/>
                </a:solidFill>
              </a:rPr>
              <a:t> RSSB has produced an animated narrated briefing videos covering the changes </a:t>
            </a:r>
            <a:r>
              <a:rPr lang="en-GB" spc="-50" dirty="0">
                <a:solidFill>
                  <a:schemeClr val="tx1"/>
                </a:solidFill>
                <a:hlinkClick r:id="rId5"/>
              </a:rPr>
              <a:t>http://rssb.videomarketingplatform.co/protection-zones-and-flexible-train</a:t>
            </a:r>
            <a:endParaRPr lang="en-GB" spc="-50" dirty="0">
              <a:solidFill>
                <a:schemeClr val="tx1"/>
              </a:solidFill>
            </a:endParaRPr>
          </a:p>
          <a:p>
            <a:pPr marL="263525" indent="-263525">
              <a:spcAft>
                <a:spcPts val="600"/>
              </a:spcAft>
              <a:buFont typeface="+mj-lt"/>
              <a:buAutoNum type="arabicPeriod"/>
            </a:pPr>
            <a:r>
              <a:rPr lang="en-GB" dirty="0">
                <a:solidFill>
                  <a:schemeClr val="tx1"/>
                </a:solidFill>
              </a:rPr>
              <a:t>Section 41 has been changed by including a new requirement for the driver to tell the signaller, if possible, that the train is only making slow progress and may come to a standstill, because of reasons such as conductor rail icing, rail adhesion conditions or insufficient traction power.</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6"/>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7"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40" name="Picture 39">
            <a:hlinkClick r:id="rId9"/>
            <a:extLst>
              <a:ext uri="{FF2B5EF4-FFF2-40B4-BE49-F238E27FC236}">
                <a16:creationId xmlns:a16="http://schemas.microsoft.com/office/drawing/2014/main" id="{F532C677-18D5-43A1-AF26-E2C7A987A438}"/>
              </a:ext>
            </a:extLst>
          </p:cNvPr>
          <p:cNvPicPr>
            <a:picLocks noChangeAspect="1"/>
          </p:cNvPicPr>
          <p:nvPr/>
        </p:nvPicPr>
        <p:blipFill>
          <a:blip r:embed="rId10"/>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1" name="Arrow: Down 20">
            <a:hlinkClick r:id="" action="ppaction://hlinkshowjump?jump=nextslide"/>
            <a:extLst>
              <a:ext uri="{FF2B5EF4-FFF2-40B4-BE49-F238E27FC236}">
                <a16:creationId xmlns:a16="http://schemas.microsoft.com/office/drawing/2014/main" id="{14037F30-8EE4-4177-B949-D313D2667D29}"/>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C41828B5-ECD9-49F2-8839-B1971841A955}"/>
              </a:ext>
            </a:extLst>
          </p:cNvPr>
          <p:cNvSpPr txBox="1">
            <a:spLocks/>
          </p:cNvSpPr>
          <p:nvPr/>
        </p:nvSpPr>
        <p:spPr>
          <a:xfrm>
            <a:off x="5432611" y="5706875"/>
            <a:ext cx="1317813"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50" normalizeH="0" baseline="0" noProof="0" dirty="0">
                <a:ln>
                  <a:noFill/>
                </a:ln>
                <a:solidFill>
                  <a:schemeClr val="tx1"/>
                </a:solidFill>
                <a:effectLst/>
                <a:uLnTx/>
                <a:uFillTx/>
                <a:latin typeface="Calibri"/>
                <a:ea typeface="+mj-ea"/>
                <a:cs typeface="+mj-cs"/>
              </a:rPr>
              <a:t>Continued</a:t>
            </a:r>
            <a:endParaRPr kumimoji="0" lang="en-GB" sz="1800" b="1" i="1" u="none" strike="noStrike" kern="1200" cap="none" spc="0" normalizeH="0" baseline="0" noProof="0" dirty="0">
              <a:ln>
                <a:noFill/>
              </a:ln>
              <a:solidFill>
                <a:schemeClr val="tx1"/>
              </a:solidFill>
              <a:effectLst/>
              <a:uLnTx/>
              <a:uFillTx/>
              <a:latin typeface="Calibri"/>
              <a:ea typeface="+mj-ea"/>
              <a:cs typeface="+mj-cs"/>
            </a:endParaRPr>
          </a:p>
        </p:txBody>
      </p:sp>
      <p:pic>
        <p:nvPicPr>
          <p:cNvPr id="26" name="Picture 25">
            <a:hlinkClick r:id="rId11" action="ppaction://hlinksldjump"/>
            <a:extLst>
              <a:ext uri="{FF2B5EF4-FFF2-40B4-BE49-F238E27FC236}">
                <a16:creationId xmlns:a16="http://schemas.microsoft.com/office/drawing/2014/main" id="{B250E0EF-ACA0-48F1-93CA-3A50CF093A0C}"/>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46719301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GERT8000-TW1 Issue 15 - Preparation and movement of trains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4177357"/>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50" dirty="0">
                <a:solidFill>
                  <a:schemeClr val="tx1"/>
                </a:solidFill>
              </a:rPr>
              <a:t>Overview  (continued)</a:t>
            </a:r>
            <a:r>
              <a:rPr lang="en-GB" spc="-50" dirty="0">
                <a:solidFill>
                  <a:schemeClr val="tx1"/>
                </a:solidFill>
              </a:rPr>
              <a:t>– </a:t>
            </a:r>
          </a:p>
          <a:p>
            <a:pPr marL="263525" indent="-263525">
              <a:spcAft>
                <a:spcPts val="600"/>
              </a:spcAft>
            </a:pPr>
            <a:r>
              <a:rPr lang="en-GB" spc="-50" dirty="0">
                <a:solidFill>
                  <a:schemeClr val="tx1"/>
                </a:solidFill>
              </a:rPr>
              <a:t>3. 	A new section 44 has been introduced on trespassers. This describes the information which if reported by a driver will help the signaller to understand what action should be taken. RSSB has produced an animated narrated briefing videos covering the changes http://rssb.videomarketingplatform.co/reporting-trespass-1</a:t>
            </a:r>
          </a:p>
          <a:p>
            <a:pPr marL="263525" indent="-263525">
              <a:spcAft>
                <a:spcPts val="600"/>
              </a:spcAft>
            </a:pPr>
            <a:r>
              <a:rPr lang="en-GB" spc="-50" dirty="0">
                <a:solidFill>
                  <a:schemeClr val="tx1"/>
                </a:solidFill>
              </a:rPr>
              <a:t>4.	As a result of the introduction of the procedures to set up a PZ, there is a new situation under which a driver can ask for an adjacent line to be blocked for staff protection, by arranging this with the signaller through the ES or SWL when within a PZ.</a:t>
            </a:r>
          </a:p>
          <a:p>
            <a:pPr>
              <a:spcAft>
                <a:spcPts val="600"/>
              </a:spcAft>
            </a:pPr>
            <a:endParaRPr lang="en-GB" b="1" spc="-50" dirty="0">
              <a:solidFill>
                <a:schemeClr val="tx1"/>
              </a:solidFill>
            </a:endParaRPr>
          </a:p>
          <a:p>
            <a:pPr>
              <a:spcAft>
                <a:spcPts val="600"/>
              </a:spcAft>
            </a:pPr>
            <a:r>
              <a:rPr lang="en-GB" b="1" spc="-50" dirty="0">
                <a:solidFill>
                  <a:schemeClr val="tx1"/>
                </a:solidFill>
              </a:rPr>
              <a:t>Audience – </a:t>
            </a:r>
            <a:r>
              <a:rPr lang="en-GB" spc="-50" dirty="0">
                <a:solidFill>
                  <a:schemeClr val="tx1"/>
                </a:solidFill>
              </a:rPr>
              <a:t>Track workers, signallers and drivers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4"/>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5"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40" name="Picture 39">
            <a:hlinkClick r:id="rId3"/>
            <a:extLst>
              <a:ext uri="{FF2B5EF4-FFF2-40B4-BE49-F238E27FC236}">
                <a16:creationId xmlns:a16="http://schemas.microsoft.com/office/drawing/2014/main" id="{F532C677-18D5-43A1-AF26-E2C7A987A438}"/>
              </a:ext>
            </a:extLst>
          </p:cNvPr>
          <p:cNvPicPr>
            <a:picLocks noChangeAspect="1"/>
          </p:cNvPicPr>
          <p:nvPr/>
        </p:nvPicPr>
        <p:blipFill>
          <a:blip r:embed="rId7"/>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1" name="Arrow: Down 20">
            <a:hlinkClick r:id="" action="ppaction://hlinkshowjump?jump=previousslide"/>
            <a:extLst>
              <a:ext uri="{FF2B5EF4-FFF2-40B4-BE49-F238E27FC236}">
                <a16:creationId xmlns:a16="http://schemas.microsoft.com/office/drawing/2014/main" id="{4ECAB1F4-C532-4987-AF13-5431B5865344}"/>
              </a:ext>
            </a:extLst>
          </p:cNvPr>
          <p:cNvSpPr/>
          <p:nvPr/>
        </p:nvSpPr>
        <p:spPr>
          <a:xfrm flipV="1">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61E2983C-D870-4CE3-96FF-876DA628875B}"/>
              </a:ext>
            </a:extLst>
          </p:cNvPr>
          <p:cNvSpPr txBox="1">
            <a:spLocks/>
          </p:cNvSpPr>
          <p:nvPr/>
        </p:nvSpPr>
        <p:spPr>
          <a:xfrm>
            <a:off x="1787703" y="5706875"/>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50" normalizeH="0" baseline="0" noProof="0" dirty="0">
                <a:ln>
                  <a:noFill/>
                </a:ln>
                <a:solidFill>
                  <a:schemeClr val="tx1"/>
                </a:solidFill>
                <a:effectLst/>
                <a:uLnTx/>
                <a:uFillTx/>
                <a:latin typeface="Calibri"/>
                <a:ea typeface="+mj-ea"/>
                <a:cs typeface="+mj-cs"/>
              </a:rPr>
              <a:t>Back </a:t>
            </a:r>
            <a:endParaRPr kumimoji="0" lang="en-GB" sz="1800" b="1" i="1" u="none" strike="noStrike" kern="1200" cap="none" spc="0" normalizeH="0" baseline="0" noProof="0" dirty="0">
              <a:ln>
                <a:noFill/>
              </a:ln>
              <a:solidFill>
                <a:schemeClr val="tx1"/>
              </a:solidFill>
              <a:effectLst/>
              <a:uLnTx/>
              <a:uFillTx/>
              <a:latin typeface="Calibri"/>
              <a:ea typeface="+mj-ea"/>
              <a:cs typeface="+mj-cs"/>
            </a:endParaRPr>
          </a:p>
        </p:txBody>
      </p:sp>
      <p:pic>
        <p:nvPicPr>
          <p:cNvPr id="26" name="Picture 25">
            <a:hlinkClick r:id="rId8" action="ppaction://hlinksldjump"/>
            <a:extLst>
              <a:ext uri="{FF2B5EF4-FFF2-40B4-BE49-F238E27FC236}">
                <a16:creationId xmlns:a16="http://schemas.microsoft.com/office/drawing/2014/main" id="{8E76458B-2B7D-4FF5-A696-6E681DE54F57}"/>
              </a:ext>
            </a:extLst>
          </p:cNvPr>
          <p:cNvPicPr>
            <a:picLocks noChangeAspect="1"/>
          </p:cNvPicPr>
          <p:nvPr/>
        </p:nvPicPr>
        <p:blipFill>
          <a:blip r:embed="rId9"/>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1628164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GERT8000-TW5 Issue 10 - Preparation and movement of trains: Defective or isolated vehicles and on-train   equipment</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54483"/>
            <a:ext cx="10065867" cy="4177357"/>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tabLst>
                <a:tab pos="2238375" algn="l"/>
              </a:tabLst>
            </a:pPr>
            <a:r>
              <a:rPr lang="en-GB" b="1" spc="-50" dirty="0">
                <a:solidFill>
                  <a:schemeClr val="tx1"/>
                </a:solidFill>
              </a:rPr>
              <a:t>Overview </a:t>
            </a:r>
            <a:r>
              <a:rPr lang="en-GB" spc="-50" dirty="0">
                <a:solidFill>
                  <a:schemeClr val="tx1"/>
                </a:solidFill>
              </a:rPr>
              <a:t>– This module has been changed as a result of the introduction of protection zones (PZ) set up by an engineering supervisor (ES) or safe work leader (SWL). It is not necessary to carry out the instructions shown in this module in relation to isolation during a journey of AWS or TCA, when the equipment concerned must be 	isolated before an on-track machine can work within a PZ.</a:t>
            </a:r>
            <a:endParaRPr lang="en-GB" b="1" spc="-50" dirty="0">
              <a:solidFill>
                <a:schemeClr val="tx1"/>
              </a:solidFill>
            </a:endParaRPr>
          </a:p>
          <a:p>
            <a:pPr>
              <a:spcAft>
                <a:spcPts val="600"/>
              </a:spcAft>
              <a:tabLst>
                <a:tab pos="2238375" algn="l"/>
              </a:tabLst>
            </a:pPr>
            <a:r>
              <a:rPr lang="en-GB" b="1" spc="-50" dirty="0">
                <a:solidFill>
                  <a:schemeClr val="tx1"/>
                </a:solidFill>
              </a:rPr>
              <a:t>	</a:t>
            </a:r>
          </a:p>
          <a:p>
            <a:pPr>
              <a:spcAft>
                <a:spcPts val="600"/>
              </a:spcAft>
              <a:tabLst>
                <a:tab pos="2238375" algn="l"/>
              </a:tabLst>
            </a:pPr>
            <a:r>
              <a:rPr lang="en-GB" b="1" spc="-50" dirty="0">
                <a:solidFill>
                  <a:schemeClr val="tx1"/>
                </a:solidFill>
              </a:rPr>
              <a:t>	Audience –</a:t>
            </a:r>
            <a:r>
              <a:rPr lang="en-GB" spc="-50" dirty="0">
                <a:solidFill>
                  <a:schemeClr val="tx1"/>
                </a:solidFill>
              </a:rPr>
              <a:t>Signallers and drivers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4"/>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5"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40" name="Picture 39">
            <a:hlinkClick r:id="rId3"/>
            <a:extLst>
              <a:ext uri="{FF2B5EF4-FFF2-40B4-BE49-F238E27FC236}">
                <a16:creationId xmlns:a16="http://schemas.microsoft.com/office/drawing/2014/main" id="{F532C677-18D5-43A1-AF26-E2C7A987A438}"/>
              </a:ext>
            </a:extLst>
          </p:cNvPr>
          <p:cNvPicPr>
            <a:picLocks noChangeAspect="1"/>
          </p:cNvPicPr>
          <p:nvPr/>
        </p:nvPicPr>
        <p:blipFill>
          <a:blip r:embed="rId7"/>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a:hlinkClick r:id="rId8" action="ppaction://hlinksldjump"/>
            <a:extLst>
              <a:ext uri="{FF2B5EF4-FFF2-40B4-BE49-F238E27FC236}">
                <a16:creationId xmlns:a16="http://schemas.microsoft.com/office/drawing/2014/main" id="{2ABAA198-5860-4996-8A9F-DAA0061A8D80}"/>
              </a:ext>
            </a:extLst>
          </p:cNvPr>
          <p:cNvPicPr>
            <a:picLocks noChangeAspect="1"/>
          </p:cNvPicPr>
          <p:nvPr/>
        </p:nvPicPr>
        <p:blipFill>
          <a:blip r:embed="rId9"/>
          <a:stretch>
            <a:fillRect/>
          </a:stretch>
        </p:blipFill>
        <p:spPr>
          <a:xfrm>
            <a:off x="11290478" y="157163"/>
            <a:ext cx="755970" cy="755970"/>
          </a:xfrm>
          <a:prstGeom prst="rect">
            <a:avLst/>
          </a:prstGeom>
        </p:spPr>
      </p:pic>
      <p:pic>
        <p:nvPicPr>
          <p:cNvPr id="2" name="Picture 1">
            <a:extLst>
              <a:ext uri="{FF2B5EF4-FFF2-40B4-BE49-F238E27FC236}">
                <a16:creationId xmlns:a16="http://schemas.microsoft.com/office/drawing/2014/main" id="{CD3E4A8C-997C-400F-94FE-37086001405B}"/>
              </a:ext>
            </a:extLst>
          </p:cNvPr>
          <p:cNvPicPr>
            <a:picLocks noChangeAspect="1"/>
          </p:cNvPicPr>
          <p:nvPr/>
        </p:nvPicPr>
        <p:blipFill>
          <a:blip r:embed="rId10"/>
          <a:stretch>
            <a:fillRect/>
          </a:stretch>
        </p:blipFill>
        <p:spPr>
          <a:xfrm>
            <a:off x="1191318" y="2634019"/>
            <a:ext cx="2121366" cy="3004898"/>
          </a:xfrm>
          <a:prstGeom prst="rect">
            <a:avLst/>
          </a:prstGeom>
          <a:effectLst>
            <a:outerShdw blurRad="127000" dist="38100" dir="2700000" sx="102000" sy="102000" algn="tl" rotWithShape="0">
              <a:prstClr val="black">
                <a:alpha val="40000"/>
              </a:prstClr>
            </a:outerShdw>
          </a:effectLst>
        </p:spPr>
      </p:pic>
    </p:spTree>
    <p:extLst>
      <p:ext uri="{BB962C8B-B14F-4D97-AF65-F5344CB8AC3E}">
        <p14:creationId xmlns:p14="http://schemas.microsoft.com/office/powerpoint/2010/main" val="190552600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hlinkClick r:id="rId3" action="ppaction://hlinksldjump" highlightClick="1"/>
            <a:extLst>
              <a:ext uri="{FF2B5EF4-FFF2-40B4-BE49-F238E27FC236}">
                <a16:creationId xmlns:a16="http://schemas.microsoft.com/office/drawing/2014/main" id="{4777B7E3-DB7B-4AC1-9951-DED6988295D1}"/>
              </a:ext>
            </a:extLst>
          </p:cNvPr>
          <p:cNvSpPr/>
          <p:nvPr/>
        </p:nvSpPr>
        <p:spPr>
          <a:xfrm>
            <a:off x="1073188" y="3346956"/>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GERT8000-M1 Issue 6 - Dealing with a train accident or train evacuation</a:t>
            </a:r>
            <a:endParaRPr lang="en-GB" spc="-50" dirty="0">
              <a:solidFill>
                <a:srgbClr val="C00000"/>
              </a:solidFill>
            </a:endParaRPr>
          </a:p>
        </p:txBody>
      </p:sp>
      <p:sp>
        <p:nvSpPr>
          <p:cNvPr id="31" name="Rectangle: Rounded Corners 30">
            <a:hlinkClick r:id="rId4" action="ppaction://hlinksldjump" highlightClick="1"/>
            <a:extLst>
              <a:ext uri="{FF2B5EF4-FFF2-40B4-BE49-F238E27FC236}">
                <a16:creationId xmlns:a16="http://schemas.microsoft.com/office/drawing/2014/main" id="{F7C56335-BB1C-4ED7-A78E-F5E24AE7B2F4}"/>
              </a:ext>
            </a:extLst>
          </p:cNvPr>
          <p:cNvSpPr/>
          <p:nvPr/>
        </p:nvSpPr>
        <p:spPr>
          <a:xfrm>
            <a:off x="1073188" y="163855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RIS-3783-TOM Issue 1 - Permissions and the issuing of driving cab passes</a:t>
            </a:r>
          </a:p>
        </p:txBody>
      </p:sp>
      <p:sp>
        <p:nvSpPr>
          <p:cNvPr id="96" name="Rectangle: Rounded Corners 95">
            <a:hlinkClick r:id="rId5" action="ppaction://hlinksldjump" highlightClick="1"/>
            <a:extLst>
              <a:ext uri="{FF2B5EF4-FFF2-40B4-BE49-F238E27FC236}">
                <a16:creationId xmlns:a16="http://schemas.microsoft.com/office/drawing/2014/main" id="{CD7569DD-3719-4B53-91BD-09854E05A764}"/>
              </a:ext>
            </a:extLst>
          </p:cNvPr>
          <p:cNvSpPr/>
          <p:nvPr/>
        </p:nvSpPr>
        <p:spPr>
          <a:xfrm>
            <a:off x="1073188" y="784347"/>
            <a:ext cx="10065867" cy="720000"/>
          </a:xfrm>
          <a:prstGeom prst="roundRect">
            <a:avLst>
              <a:gd name="adj" fmla="val 30718"/>
            </a:avLst>
          </a:prstGeom>
          <a:solidFill>
            <a:srgbClr val="1A6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Thirty one new standards have been published in the September 2020 standards catalogue. </a:t>
            </a:r>
          </a:p>
        </p:txBody>
      </p:sp>
      <p:grpSp>
        <p:nvGrpSpPr>
          <p:cNvPr id="17" name="Group 16">
            <a:extLst>
              <a:ext uri="{FF2B5EF4-FFF2-40B4-BE49-F238E27FC236}">
                <a16:creationId xmlns:a16="http://schemas.microsoft.com/office/drawing/2014/main" id="{D02DA01F-421B-4D0F-A2D2-11A86CF1E828}"/>
              </a:ext>
            </a:extLst>
          </p:cNvPr>
          <p:cNvGrpSpPr/>
          <p:nvPr/>
        </p:nvGrpSpPr>
        <p:grpSpPr>
          <a:xfrm>
            <a:off x="266051" y="784347"/>
            <a:ext cx="720000" cy="720000"/>
            <a:chOff x="1270298" y="4665954"/>
            <a:chExt cx="1060424" cy="1063229"/>
          </a:xfrm>
        </p:grpSpPr>
        <p:grpSp>
          <p:nvGrpSpPr>
            <p:cNvPr id="19" name="Group 18">
              <a:extLst>
                <a:ext uri="{FF2B5EF4-FFF2-40B4-BE49-F238E27FC236}">
                  <a16:creationId xmlns:a16="http://schemas.microsoft.com/office/drawing/2014/main" id="{A775BAF4-EAC7-46B7-AABD-EB277533A7AA}"/>
                </a:ext>
              </a:extLst>
            </p:cNvPr>
            <p:cNvGrpSpPr/>
            <p:nvPr/>
          </p:nvGrpSpPr>
          <p:grpSpPr>
            <a:xfrm>
              <a:off x="1270298" y="4665954"/>
              <a:ext cx="1060424" cy="1063229"/>
              <a:chOff x="4340554" y="4803339"/>
              <a:chExt cx="1060424" cy="1063229"/>
            </a:xfrm>
          </p:grpSpPr>
          <p:sp>
            <p:nvSpPr>
              <p:cNvPr id="22" name="Oval 21">
                <a:extLst>
                  <a:ext uri="{FF2B5EF4-FFF2-40B4-BE49-F238E27FC236}">
                    <a16:creationId xmlns:a16="http://schemas.microsoft.com/office/drawing/2014/main" id="{E2E7C079-CB66-4BFD-A6BA-C961DFBEBBD7}"/>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23" name="Freeform 21">
                <a:extLst>
                  <a:ext uri="{FF2B5EF4-FFF2-40B4-BE49-F238E27FC236}">
                    <a16:creationId xmlns:a16="http://schemas.microsoft.com/office/drawing/2014/main" id="{72E7CD16-3FF4-4CD3-B964-534698E2E3C0}"/>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20" name="TextBox 19">
              <a:extLst>
                <a:ext uri="{FF2B5EF4-FFF2-40B4-BE49-F238E27FC236}">
                  <a16:creationId xmlns:a16="http://schemas.microsoft.com/office/drawing/2014/main" id="{9374D1DD-7442-4598-A1D3-6B62907CF780}"/>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21" name="TextBox 20">
              <a:extLst>
                <a:ext uri="{FF2B5EF4-FFF2-40B4-BE49-F238E27FC236}">
                  <a16:creationId xmlns:a16="http://schemas.microsoft.com/office/drawing/2014/main" id="{BACF0430-A3CC-474C-9F78-7D3117F12309}"/>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pic>
        <p:nvPicPr>
          <p:cNvPr id="16" name="Picture 15">
            <a:hlinkClick r:id="rId6"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7"/>
          <a:stretch>
            <a:fillRect/>
          </a:stretch>
        </p:blipFill>
        <p:spPr>
          <a:xfrm>
            <a:off x="11272545" y="5987813"/>
            <a:ext cx="755970" cy="755970"/>
          </a:xfrm>
          <a:prstGeom prst="rect">
            <a:avLst/>
          </a:prstGeom>
        </p:spPr>
      </p:pic>
      <p:sp>
        <p:nvSpPr>
          <p:cNvPr id="30" name="Rectangle: Rounded Corners 29">
            <a:hlinkClick r:id="rId5" action="ppaction://hlinksldjump"/>
            <a:extLst>
              <a:ext uri="{FF2B5EF4-FFF2-40B4-BE49-F238E27FC236}">
                <a16:creationId xmlns:a16="http://schemas.microsoft.com/office/drawing/2014/main" id="{91DEB4EB-DA12-429C-800C-1E23AA5803BA}"/>
              </a:ext>
            </a:extLst>
          </p:cNvPr>
          <p:cNvSpPr/>
          <p:nvPr/>
        </p:nvSpPr>
        <p:spPr>
          <a:xfrm>
            <a:off x="1073188" y="248263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GERT8001 Issue 67 - Changes to National Operations Publications for September 2020 </a:t>
            </a:r>
          </a:p>
        </p:txBody>
      </p:sp>
      <p:sp>
        <p:nvSpPr>
          <p:cNvPr id="32" name="Rectangle: Rounded Corners 31">
            <a:hlinkClick r:id="rId8" action="ppaction://hlinksldjump" highlightClick="1"/>
            <a:extLst>
              <a:ext uri="{FF2B5EF4-FFF2-40B4-BE49-F238E27FC236}">
                <a16:creationId xmlns:a16="http://schemas.microsoft.com/office/drawing/2014/main" id="{5579F7F5-9C05-4AE3-9088-8D44E6197E58}"/>
              </a:ext>
            </a:extLst>
          </p:cNvPr>
          <p:cNvSpPr/>
          <p:nvPr/>
        </p:nvSpPr>
        <p:spPr>
          <a:xfrm>
            <a:off x="1073188" y="419609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GERT8000-M3 Issue 3 - Managing incidents, floods and snow</a:t>
            </a:r>
          </a:p>
        </p:txBody>
      </p:sp>
      <p:sp>
        <p:nvSpPr>
          <p:cNvPr id="39" name="Rectangle: Rounded Corners 38">
            <a:hlinkClick r:id="rId9" action="ppaction://hlinksldjump" highlightClick="1"/>
            <a:extLst>
              <a:ext uri="{FF2B5EF4-FFF2-40B4-BE49-F238E27FC236}">
                <a16:creationId xmlns:a16="http://schemas.microsoft.com/office/drawing/2014/main" id="{3283E604-EC22-4E4F-9AF4-195D77EE4910}"/>
              </a:ext>
            </a:extLst>
          </p:cNvPr>
          <p:cNvSpPr/>
          <p:nvPr/>
        </p:nvSpPr>
        <p:spPr>
          <a:xfrm>
            <a:off x="1073188" y="504524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GERT8000-AC Issue 6 - AC Electrified Lines </a:t>
            </a:r>
            <a:endParaRPr lang="en-GB" spc="-50" dirty="0">
              <a:solidFill>
                <a:srgbClr val="C00000"/>
              </a:solidFill>
            </a:endParaRP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4" name="Arrow: Down 23">
            <a:hlinkClick r:id="" action="ppaction://hlinkshowjump?jump=nextslide" highlightClick="1"/>
            <a:extLst>
              <a:ext uri="{FF2B5EF4-FFF2-40B4-BE49-F238E27FC236}">
                <a16:creationId xmlns:a16="http://schemas.microsoft.com/office/drawing/2014/main" id="{BD4AAAEC-2661-4928-8BF1-ACB81BF04D1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F67BD2A0-5EF5-4777-A1F0-804F3F0C4ECD}"/>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operational standards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5" name="Picture 24">
            <a:hlinkClick r:id="rId10" action="ppaction://hlinksldjump"/>
            <a:extLst>
              <a:ext uri="{FF2B5EF4-FFF2-40B4-BE49-F238E27FC236}">
                <a16:creationId xmlns:a16="http://schemas.microsoft.com/office/drawing/2014/main" id="{C0A3ECDA-956D-461C-B4F4-08EAA4D09CBC}"/>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11243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GERT8000-TW7 Issue 8 - Wrong-direction movements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54483"/>
            <a:ext cx="10065867" cy="4177357"/>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50" dirty="0">
                <a:solidFill>
                  <a:schemeClr val="tx1"/>
                </a:solidFill>
              </a:rPr>
              <a:t>Overview </a:t>
            </a:r>
            <a:r>
              <a:rPr lang="en-GB" spc="-50" dirty="0">
                <a:solidFill>
                  <a:schemeClr val="tx1"/>
                </a:solidFill>
              </a:rPr>
              <a:t>– This module has been changed as a result of the introduction of protection zones (PZ) set up by an engineering supervisor (ES) or safe work leader (SWL). </a:t>
            </a:r>
          </a:p>
          <a:p>
            <a:pPr>
              <a:spcAft>
                <a:spcPts val="600"/>
              </a:spcAft>
            </a:pPr>
            <a:r>
              <a:rPr lang="en-GB" spc="-50" dirty="0">
                <a:solidFill>
                  <a:schemeClr val="tx1"/>
                </a:solidFill>
              </a:rPr>
              <a:t>Wrong-direction movements can be made towards the start of the PZ, as long as the ES or SWL agrees this with the signaller when the PZ is being set up, and can then instruct the driver to make any necessary movements.</a:t>
            </a:r>
          </a:p>
          <a:p>
            <a:pPr>
              <a:spcAft>
                <a:spcPts val="600"/>
              </a:spcAft>
            </a:pPr>
            <a:r>
              <a:rPr lang="en-GB" spc="-50" dirty="0">
                <a:solidFill>
                  <a:schemeClr val="tx1"/>
                </a:solidFill>
              </a:rPr>
              <a:t>RSSB has produced an animated narrated briefing videos covering the changes </a:t>
            </a:r>
            <a:r>
              <a:rPr lang="en-GB" spc="-50" dirty="0">
                <a:solidFill>
                  <a:schemeClr val="tx1"/>
                </a:solidFill>
                <a:hlinkClick r:id="rId4"/>
              </a:rPr>
              <a:t>http://rssb.videomarketingplatform.co/protection-zones-and-flexible-train</a:t>
            </a:r>
            <a:endParaRPr lang="en-GB" spc="-50" dirty="0">
              <a:solidFill>
                <a:schemeClr val="tx1"/>
              </a:solidFill>
            </a:endParaRPr>
          </a:p>
          <a:p>
            <a:pPr>
              <a:spcAft>
                <a:spcPts val="600"/>
              </a:spcAft>
            </a:pPr>
            <a:endParaRPr lang="en-GB" b="1" spc="-50" dirty="0">
              <a:solidFill>
                <a:schemeClr val="tx1"/>
              </a:solidFill>
            </a:endParaRPr>
          </a:p>
          <a:p>
            <a:pPr>
              <a:spcAft>
                <a:spcPts val="600"/>
              </a:spcAft>
            </a:pPr>
            <a:r>
              <a:rPr lang="en-GB" b="1" spc="-50" dirty="0">
                <a:solidFill>
                  <a:schemeClr val="tx1"/>
                </a:solidFill>
              </a:rPr>
              <a:t>Audience –</a:t>
            </a:r>
            <a:r>
              <a:rPr lang="en-GB" spc="-50" dirty="0">
                <a:solidFill>
                  <a:schemeClr val="tx1"/>
                </a:solidFill>
              </a:rPr>
              <a:t>Signallers and drivers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5"/>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6"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40" name="Picture 39">
            <a:hlinkClick r:id="rId8"/>
            <a:extLst>
              <a:ext uri="{FF2B5EF4-FFF2-40B4-BE49-F238E27FC236}">
                <a16:creationId xmlns:a16="http://schemas.microsoft.com/office/drawing/2014/main" id="{F532C677-18D5-43A1-AF26-E2C7A987A438}"/>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a:hlinkClick r:id="rId10" action="ppaction://hlinksldjump"/>
            <a:extLst>
              <a:ext uri="{FF2B5EF4-FFF2-40B4-BE49-F238E27FC236}">
                <a16:creationId xmlns:a16="http://schemas.microsoft.com/office/drawing/2014/main" id="{6920D325-7206-4CB3-B1BF-F77AA5D25BD2}"/>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87995297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RS521 Issue 6 - Signals, </a:t>
            </a:r>
            <a:r>
              <a:rPr lang="en-GB" spc="-50" dirty="0" err="1">
                <a:solidFill>
                  <a:schemeClr val="tx1"/>
                </a:solidFill>
              </a:rPr>
              <a:t>Handsignals</a:t>
            </a:r>
            <a:r>
              <a:rPr lang="en-GB" spc="-50" dirty="0">
                <a:solidFill>
                  <a:schemeClr val="tx1"/>
                </a:solidFill>
              </a:rPr>
              <a:t>, Indicators and Signs Handbook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54483"/>
            <a:ext cx="10065867" cy="4177357"/>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50" dirty="0">
                <a:solidFill>
                  <a:schemeClr val="tx1"/>
                </a:solidFill>
              </a:rPr>
              <a:t>Overview </a:t>
            </a:r>
            <a:r>
              <a:rPr lang="en-GB" spc="-50" dirty="0">
                <a:solidFill>
                  <a:schemeClr val="tx1"/>
                </a:solidFill>
              </a:rPr>
              <a:t>– New rules have been introduced elsewhere in the Rule Book to allow an engineering train or an on-track machine to procced as far as a location specified as a flexible train arrival point (FTAP), where the train will remain until it is time for work to start within a possession or a protection zone.</a:t>
            </a:r>
          </a:p>
          <a:p>
            <a:pPr>
              <a:spcAft>
                <a:spcPts val="600"/>
              </a:spcAft>
            </a:pPr>
            <a:r>
              <a:rPr lang="en-GB" spc="-50" dirty="0">
                <a:solidFill>
                  <a:schemeClr val="tx1"/>
                </a:solidFill>
              </a:rPr>
              <a:t>To guide drivers of these trains, three successive countdown markers are provided on</a:t>
            </a:r>
            <a:br>
              <a:rPr lang="en-GB" spc="-50" dirty="0">
                <a:solidFill>
                  <a:schemeClr val="tx1"/>
                </a:solidFill>
              </a:rPr>
            </a:br>
            <a:r>
              <a:rPr lang="en-GB" spc="-50" dirty="0">
                <a:solidFill>
                  <a:schemeClr val="tx1"/>
                </a:solidFill>
              </a:rPr>
              <a:t>the approach to the location specified as an FTAP. A sign is provided at that location</a:t>
            </a:r>
            <a:br>
              <a:rPr lang="en-GB" spc="-50" dirty="0">
                <a:solidFill>
                  <a:schemeClr val="tx1"/>
                </a:solidFill>
              </a:rPr>
            </a:br>
            <a:r>
              <a:rPr lang="en-GB" spc="-50" dirty="0">
                <a:solidFill>
                  <a:schemeClr val="tx1"/>
                </a:solidFill>
              </a:rPr>
              <a:t>to show the driver where the train is to stop.</a:t>
            </a:r>
          </a:p>
          <a:p>
            <a:pPr>
              <a:spcAft>
                <a:spcPts val="600"/>
              </a:spcAft>
            </a:pPr>
            <a:r>
              <a:rPr lang="en-GB" spc="-50" dirty="0">
                <a:solidFill>
                  <a:schemeClr val="tx1"/>
                </a:solidFill>
              </a:rPr>
              <a:t>These signs have no significance to the driver of any other train.</a:t>
            </a:r>
          </a:p>
          <a:p>
            <a:pPr>
              <a:spcAft>
                <a:spcPts val="600"/>
              </a:spcAft>
            </a:pPr>
            <a:r>
              <a:rPr lang="en-GB" spc="-50" dirty="0">
                <a:solidFill>
                  <a:schemeClr val="tx1"/>
                </a:solidFill>
              </a:rPr>
              <a:t>RSSB has produced an animated narrated briefing videos covering the changes </a:t>
            </a:r>
            <a:r>
              <a:rPr lang="en-GB" spc="-50" dirty="0">
                <a:solidFill>
                  <a:schemeClr val="tx1"/>
                </a:solidFill>
                <a:hlinkClick r:id="rId4"/>
              </a:rPr>
              <a:t>http://rssb.videomarketingplatform.co/protection-zones-and-flexible-train</a:t>
            </a:r>
            <a:endParaRPr lang="en-GB" spc="-50" dirty="0">
              <a:solidFill>
                <a:schemeClr val="tx1"/>
              </a:solidFill>
            </a:endParaRPr>
          </a:p>
          <a:p>
            <a:pPr>
              <a:spcAft>
                <a:spcPts val="600"/>
              </a:spcAft>
            </a:pPr>
            <a:endParaRPr lang="en-GB" b="1" spc="-50" dirty="0">
              <a:solidFill>
                <a:schemeClr val="tx1"/>
              </a:solidFill>
            </a:endParaRPr>
          </a:p>
          <a:p>
            <a:pPr>
              <a:spcAft>
                <a:spcPts val="600"/>
              </a:spcAft>
            </a:pPr>
            <a:r>
              <a:rPr lang="en-GB" b="1" spc="-50" dirty="0">
                <a:solidFill>
                  <a:schemeClr val="tx1"/>
                </a:solidFill>
              </a:rPr>
              <a:t>Audience –</a:t>
            </a:r>
            <a:r>
              <a:rPr lang="en-GB" spc="-50" dirty="0">
                <a:solidFill>
                  <a:schemeClr val="tx1"/>
                </a:solidFill>
              </a:rPr>
              <a:t>Signallers and drivers</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41075"/>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5"/>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grpSp>
      <p:pic>
        <p:nvPicPr>
          <p:cNvPr id="39" name="Picture 38">
            <a:hlinkClick r:id="rId6"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40" name="Picture 39">
            <a:hlinkClick r:id="rId8"/>
            <a:extLst>
              <a:ext uri="{FF2B5EF4-FFF2-40B4-BE49-F238E27FC236}">
                <a16:creationId xmlns:a16="http://schemas.microsoft.com/office/drawing/2014/main" id="{F532C677-18D5-43A1-AF26-E2C7A987A438}"/>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 name="Picture 1">
            <a:extLst>
              <a:ext uri="{FF2B5EF4-FFF2-40B4-BE49-F238E27FC236}">
                <a16:creationId xmlns:a16="http://schemas.microsoft.com/office/drawing/2014/main" id="{B6E6AC4D-93CD-43A1-81DE-CCD8000F3C39}"/>
              </a:ext>
            </a:extLst>
          </p:cNvPr>
          <p:cNvPicPr>
            <a:picLocks noChangeAspect="1"/>
          </p:cNvPicPr>
          <p:nvPr/>
        </p:nvPicPr>
        <p:blipFill>
          <a:blip r:embed="rId10"/>
          <a:stretch>
            <a:fillRect/>
          </a:stretch>
        </p:blipFill>
        <p:spPr>
          <a:xfrm>
            <a:off x="8600983" y="2289734"/>
            <a:ext cx="2420490" cy="3414371"/>
          </a:xfrm>
          <a:prstGeom prst="rect">
            <a:avLst/>
          </a:prstGeom>
          <a:effectLst>
            <a:outerShdw blurRad="127000" dist="38100" dir="2700000" sx="102000" sy="102000" algn="tl" rotWithShape="0">
              <a:prstClr val="black">
                <a:alpha val="40000"/>
              </a:prstClr>
            </a:outerShdw>
          </a:effectLst>
        </p:spPr>
      </p:pic>
      <p:pic>
        <p:nvPicPr>
          <p:cNvPr id="23" name="Picture 22">
            <a:hlinkClick r:id="rId11" action="ppaction://hlinksldjump"/>
            <a:extLst>
              <a:ext uri="{FF2B5EF4-FFF2-40B4-BE49-F238E27FC236}">
                <a16:creationId xmlns:a16="http://schemas.microsoft.com/office/drawing/2014/main" id="{174BEC52-DBB4-4508-A78C-EFE5BC153DE8}"/>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30381610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732A2E-6950-426D-A4B3-CAF25EE2552A}"/>
              </a:ext>
            </a:extLst>
          </p:cNvPr>
          <p:cNvGrpSpPr/>
          <p:nvPr/>
        </p:nvGrpSpPr>
        <p:grpSpPr>
          <a:xfrm>
            <a:off x="262899" y="801455"/>
            <a:ext cx="720000" cy="720000"/>
            <a:chOff x="9893128" y="1102805"/>
            <a:chExt cx="1063576" cy="1062000"/>
          </a:xfrm>
        </p:grpSpPr>
        <p:sp>
          <p:nvSpPr>
            <p:cNvPr id="15" name="Rectangle: Rounded Corners 14">
              <a:extLst>
                <a:ext uri="{FF2B5EF4-FFF2-40B4-BE49-F238E27FC236}">
                  <a16:creationId xmlns:a16="http://schemas.microsoft.com/office/drawing/2014/main" id="{25944FC4-DF78-45BC-A64C-497398D6FD4C}"/>
                </a:ext>
              </a:extLst>
            </p:cNvPr>
            <p:cNvSpPr/>
            <p:nvPr/>
          </p:nvSpPr>
          <p:spPr>
            <a:xfrm>
              <a:off x="9894704" y="1102805"/>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6" name="Title 1">
              <a:extLst>
                <a:ext uri="{FF2B5EF4-FFF2-40B4-BE49-F238E27FC236}">
                  <a16:creationId xmlns:a16="http://schemas.microsoft.com/office/drawing/2014/main" id="{91A0577F-DD7A-46C3-9EE4-1569BB212F94}"/>
                </a:ext>
              </a:extLst>
            </p:cNvPr>
            <p:cNvSpPr txBox="1">
              <a:spLocks/>
            </p:cNvSpPr>
            <p:nvPr/>
          </p:nvSpPr>
          <p:spPr>
            <a:xfrm>
              <a:off x="9893128" y="1102805"/>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grpSp>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73188" y="164794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COP0018 Issue 6 - Code of Practice for Rail Mounted Manually Propelled Equipment</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Non RSSB standards published on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389965"/>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7" name="Picture 16">
            <a:hlinkClick r:id="rId5"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4" name="Picture 23">
            <a:hlinkClick r:id="rId7"/>
            <a:extLst>
              <a:ext uri="{FF2B5EF4-FFF2-40B4-BE49-F238E27FC236}">
                <a16:creationId xmlns:a16="http://schemas.microsoft.com/office/drawing/2014/main" id="{E4553271-2344-4312-85F6-BF958EB44518}"/>
              </a:ext>
            </a:extLst>
          </p:cNvPr>
          <p:cNvPicPr>
            <a:picLocks noChangeAspect="1"/>
          </p:cNvPicPr>
          <p:nvPr/>
        </p:nvPicPr>
        <p:blipFill>
          <a:blip r:embed="rId8"/>
          <a:stretch>
            <a:fillRect/>
          </a:stretch>
        </p:blipFill>
        <p:spPr>
          <a:xfrm>
            <a:off x="10643488" y="162775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9" highlightClick="1"/>
            <a:extLst>
              <a:ext uri="{FF2B5EF4-FFF2-40B4-BE49-F238E27FC236}">
                <a16:creationId xmlns:a16="http://schemas.microsoft.com/office/drawing/2014/main" id="{C8068DDE-E452-4BE2-BFCA-F214E5A102B7}"/>
              </a:ext>
            </a:extLst>
          </p:cNvPr>
          <p:cNvSpPr/>
          <p:nvPr/>
        </p:nvSpPr>
        <p:spPr>
          <a:xfrm>
            <a:off x="1063066" y="248472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COP0026 Issue 5 - Code of Practice for Flailing Operations using OTP</a:t>
            </a:r>
          </a:p>
        </p:txBody>
      </p:sp>
      <p:pic>
        <p:nvPicPr>
          <p:cNvPr id="33" name="Picture 32">
            <a:hlinkClick r:id="rId10"/>
            <a:extLst>
              <a:ext uri="{FF2B5EF4-FFF2-40B4-BE49-F238E27FC236}">
                <a16:creationId xmlns:a16="http://schemas.microsoft.com/office/drawing/2014/main" id="{98E61806-B53F-449B-92C8-3E752D1F1487}"/>
              </a:ext>
            </a:extLst>
          </p:cNvPr>
          <p:cNvPicPr>
            <a:picLocks noChangeAspect="1"/>
          </p:cNvPicPr>
          <p:nvPr/>
        </p:nvPicPr>
        <p:blipFill>
          <a:blip r:embed="rId8"/>
          <a:stretch>
            <a:fillRect/>
          </a:stretch>
        </p:blipFill>
        <p:spPr>
          <a:xfrm>
            <a:off x="10633366" y="2469582"/>
            <a:ext cx="755970" cy="755970"/>
          </a:xfrm>
          <a:prstGeom prst="rect">
            <a:avLst/>
          </a:prstGeom>
        </p:spPr>
      </p:pic>
      <p:sp>
        <p:nvSpPr>
          <p:cNvPr id="21" name="Rectangle: Rounded Corners 20">
            <a:hlinkClick r:id="rId10" highlightClick="1"/>
            <a:extLst>
              <a:ext uri="{FF2B5EF4-FFF2-40B4-BE49-F238E27FC236}">
                <a16:creationId xmlns:a16="http://schemas.microsoft.com/office/drawing/2014/main" id="{F371155A-E644-4047-BD85-FAE1CEAADBFE}"/>
              </a:ext>
            </a:extLst>
          </p:cNvPr>
          <p:cNvSpPr/>
          <p:nvPr/>
        </p:nvSpPr>
        <p:spPr>
          <a:xfrm>
            <a:off x="1073188" y="332150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COP0032 Issue 3 - Code of Practice for Plant Any Line Open (ALO) Working</a:t>
            </a:r>
          </a:p>
        </p:txBody>
      </p:sp>
      <p:pic>
        <p:nvPicPr>
          <p:cNvPr id="22" name="Picture 21">
            <a:hlinkClick r:id="rId10"/>
            <a:extLst>
              <a:ext uri="{FF2B5EF4-FFF2-40B4-BE49-F238E27FC236}">
                <a16:creationId xmlns:a16="http://schemas.microsoft.com/office/drawing/2014/main" id="{76B1CAC9-80DD-4E77-99F0-ECBC8B85563E}"/>
              </a:ext>
            </a:extLst>
          </p:cNvPr>
          <p:cNvPicPr>
            <a:picLocks noChangeAspect="1"/>
          </p:cNvPicPr>
          <p:nvPr/>
        </p:nvPicPr>
        <p:blipFill>
          <a:blip r:embed="rId8"/>
          <a:stretch>
            <a:fillRect/>
          </a:stretch>
        </p:blipFill>
        <p:spPr>
          <a:xfrm>
            <a:off x="10643488" y="3311411"/>
            <a:ext cx="755970" cy="755970"/>
          </a:xfrm>
          <a:prstGeom prst="rect">
            <a:avLst/>
          </a:prstGeom>
        </p:spPr>
      </p:pic>
      <p:sp>
        <p:nvSpPr>
          <p:cNvPr id="23" name="Rectangle: Rounded Corners 22">
            <a:hlinkClick r:id="rId11" highlightClick="1"/>
            <a:extLst>
              <a:ext uri="{FF2B5EF4-FFF2-40B4-BE49-F238E27FC236}">
                <a16:creationId xmlns:a16="http://schemas.microsoft.com/office/drawing/2014/main" id="{9A42241C-4108-40F5-971C-5210F5B28E52}"/>
              </a:ext>
            </a:extLst>
          </p:cNvPr>
          <p:cNvSpPr/>
          <p:nvPr/>
        </p:nvSpPr>
        <p:spPr>
          <a:xfrm>
            <a:off x="1073188" y="41582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COP0041 Issue 1 - Code of Practice for OTM Ready to Run Card</a:t>
            </a:r>
          </a:p>
        </p:txBody>
      </p:sp>
      <p:pic>
        <p:nvPicPr>
          <p:cNvPr id="25" name="Picture 24">
            <a:hlinkClick r:id="rId10"/>
            <a:extLst>
              <a:ext uri="{FF2B5EF4-FFF2-40B4-BE49-F238E27FC236}">
                <a16:creationId xmlns:a16="http://schemas.microsoft.com/office/drawing/2014/main" id="{AD867FDA-B120-482A-98E8-EC3126600172}"/>
              </a:ext>
            </a:extLst>
          </p:cNvPr>
          <p:cNvPicPr>
            <a:picLocks noChangeAspect="1"/>
          </p:cNvPicPr>
          <p:nvPr/>
        </p:nvPicPr>
        <p:blipFill>
          <a:blip r:embed="rId8"/>
          <a:stretch>
            <a:fillRect/>
          </a:stretch>
        </p:blipFill>
        <p:spPr>
          <a:xfrm>
            <a:off x="10643488" y="4153240"/>
            <a:ext cx="755970" cy="755970"/>
          </a:xfrm>
          <a:prstGeom prst="rect">
            <a:avLst/>
          </a:prstGeom>
        </p:spPr>
      </p:pic>
      <p:sp>
        <p:nvSpPr>
          <p:cNvPr id="26" name="Rectangle: Rounded Corners 25">
            <a:hlinkClick r:id="rId12" highlightClick="1"/>
            <a:extLst>
              <a:ext uri="{FF2B5EF4-FFF2-40B4-BE49-F238E27FC236}">
                <a16:creationId xmlns:a16="http://schemas.microsoft.com/office/drawing/2014/main" id="{A4C21398-34BD-4EEE-B90E-230FC01060F7}"/>
              </a:ext>
            </a:extLst>
          </p:cNvPr>
          <p:cNvSpPr/>
          <p:nvPr/>
        </p:nvSpPr>
        <p:spPr>
          <a:xfrm>
            <a:off x="1098470" y="499506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COP0044 Issue 1 - Code of Practice for Re-railing </a:t>
            </a:r>
            <a:r>
              <a:rPr lang="en-GB" spc="-50" dirty="0" err="1">
                <a:solidFill>
                  <a:schemeClr val="tx1"/>
                </a:solidFill>
              </a:rPr>
              <a:t>Kirow</a:t>
            </a:r>
            <a:r>
              <a:rPr lang="en-GB" spc="-50" dirty="0">
                <a:solidFill>
                  <a:schemeClr val="tx1"/>
                </a:solidFill>
              </a:rPr>
              <a:t> Cranes using Outriggers</a:t>
            </a:r>
          </a:p>
        </p:txBody>
      </p:sp>
      <p:pic>
        <p:nvPicPr>
          <p:cNvPr id="27" name="Picture 26">
            <a:hlinkClick r:id="rId10"/>
            <a:extLst>
              <a:ext uri="{FF2B5EF4-FFF2-40B4-BE49-F238E27FC236}">
                <a16:creationId xmlns:a16="http://schemas.microsoft.com/office/drawing/2014/main" id="{42F84880-21D7-49FE-80FD-584BF0533B50}"/>
              </a:ext>
            </a:extLst>
          </p:cNvPr>
          <p:cNvPicPr>
            <a:picLocks noChangeAspect="1"/>
          </p:cNvPicPr>
          <p:nvPr/>
        </p:nvPicPr>
        <p:blipFill>
          <a:blip r:embed="rId8"/>
          <a:stretch>
            <a:fillRect/>
          </a:stretch>
        </p:blipFill>
        <p:spPr>
          <a:xfrm>
            <a:off x="10668770" y="4995068"/>
            <a:ext cx="755970" cy="755970"/>
          </a:xfrm>
          <a:prstGeom prst="rect">
            <a:avLst/>
          </a:prstGeom>
        </p:spPr>
      </p:pic>
      <p:pic>
        <p:nvPicPr>
          <p:cNvPr id="28" name="Picture 27">
            <a:hlinkClick r:id="rId13" action="ppaction://hlinksldjump"/>
            <a:extLst>
              <a:ext uri="{FF2B5EF4-FFF2-40B4-BE49-F238E27FC236}">
                <a16:creationId xmlns:a16="http://schemas.microsoft.com/office/drawing/2014/main" id="{883030D4-4B7A-4C72-80BA-E9E245207CD6}"/>
              </a:ext>
            </a:extLst>
          </p:cNvPr>
          <p:cNvPicPr>
            <a:picLocks noChangeAspect="1"/>
          </p:cNvPicPr>
          <p:nvPr/>
        </p:nvPicPr>
        <p:blipFill>
          <a:blip r:embed="rId14"/>
          <a:stretch>
            <a:fillRect/>
          </a:stretch>
        </p:blipFill>
        <p:spPr>
          <a:xfrm>
            <a:off x="11290478" y="157163"/>
            <a:ext cx="755970" cy="755970"/>
          </a:xfrm>
          <a:prstGeom prst="rect">
            <a:avLst/>
          </a:prstGeom>
        </p:spPr>
      </p:pic>
      <p:sp>
        <p:nvSpPr>
          <p:cNvPr id="29" name="Arrow: Down 28">
            <a:hlinkClick r:id="" action="ppaction://hlinkshowjump?jump=nextslide" highlightClick="1"/>
            <a:extLst>
              <a:ext uri="{FF2B5EF4-FFF2-40B4-BE49-F238E27FC236}">
                <a16:creationId xmlns:a16="http://schemas.microsoft.com/office/drawing/2014/main" id="{4659E588-A9AC-42F4-9014-7E7CFF3E5152}"/>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686D0844-BE26-4DA7-95E2-35D4780F2D6F}"/>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Non RSSB Posters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732A2E-6950-426D-A4B3-CAF25EE2552A}"/>
              </a:ext>
            </a:extLst>
          </p:cNvPr>
          <p:cNvGrpSpPr/>
          <p:nvPr/>
        </p:nvGrpSpPr>
        <p:grpSpPr>
          <a:xfrm>
            <a:off x="262899" y="801455"/>
            <a:ext cx="720000" cy="720000"/>
            <a:chOff x="9893128" y="1102805"/>
            <a:chExt cx="1063576" cy="1062000"/>
          </a:xfrm>
        </p:grpSpPr>
        <p:sp>
          <p:nvSpPr>
            <p:cNvPr id="15" name="Rectangle: Rounded Corners 14">
              <a:extLst>
                <a:ext uri="{FF2B5EF4-FFF2-40B4-BE49-F238E27FC236}">
                  <a16:creationId xmlns:a16="http://schemas.microsoft.com/office/drawing/2014/main" id="{25944FC4-DF78-45BC-A64C-497398D6FD4C}"/>
                </a:ext>
              </a:extLst>
            </p:cNvPr>
            <p:cNvSpPr/>
            <p:nvPr/>
          </p:nvSpPr>
          <p:spPr>
            <a:xfrm>
              <a:off x="9894704" y="1102805"/>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6" name="Title 1">
              <a:extLst>
                <a:ext uri="{FF2B5EF4-FFF2-40B4-BE49-F238E27FC236}">
                  <a16:creationId xmlns:a16="http://schemas.microsoft.com/office/drawing/2014/main" id="{91A0577F-DD7A-46C3-9EE4-1569BB212F94}"/>
                </a:ext>
              </a:extLst>
            </p:cNvPr>
            <p:cNvSpPr txBox="1">
              <a:spLocks/>
            </p:cNvSpPr>
            <p:nvPr/>
          </p:nvSpPr>
          <p:spPr>
            <a:xfrm>
              <a:off x="9893128" y="1102805"/>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grpSp>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73188" y="164794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Poster OTM6 Issue 1 When to use your warning horn </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Non RSSB standards published on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389965"/>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7" name="Picture 16">
            <a:hlinkClick r:id="rId5"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4" name="Picture 23">
            <a:hlinkClick r:id="rId7"/>
            <a:extLst>
              <a:ext uri="{FF2B5EF4-FFF2-40B4-BE49-F238E27FC236}">
                <a16:creationId xmlns:a16="http://schemas.microsoft.com/office/drawing/2014/main" id="{E4553271-2344-4312-85F6-BF958EB44518}"/>
              </a:ext>
            </a:extLst>
          </p:cNvPr>
          <p:cNvPicPr>
            <a:picLocks noChangeAspect="1"/>
          </p:cNvPicPr>
          <p:nvPr/>
        </p:nvPicPr>
        <p:blipFill>
          <a:blip r:embed="rId8"/>
          <a:stretch>
            <a:fillRect/>
          </a:stretch>
        </p:blipFill>
        <p:spPr>
          <a:xfrm>
            <a:off x="10643488" y="162775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9" highlightClick="1"/>
            <a:extLst>
              <a:ext uri="{FF2B5EF4-FFF2-40B4-BE49-F238E27FC236}">
                <a16:creationId xmlns:a16="http://schemas.microsoft.com/office/drawing/2014/main" id="{C8068DDE-E452-4BE2-BFCA-F214E5A102B7}"/>
              </a:ext>
            </a:extLst>
          </p:cNvPr>
          <p:cNvSpPr/>
          <p:nvPr/>
        </p:nvSpPr>
        <p:spPr>
          <a:xfrm>
            <a:off x="1063066" y="248472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OTM7 Issue 1 Passing between stationary vehicles</a:t>
            </a:r>
          </a:p>
        </p:txBody>
      </p:sp>
      <p:pic>
        <p:nvPicPr>
          <p:cNvPr id="33" name="Picture 32">
            <a:hlinkClick r:id="rId10"/>
            <a:extLst>
              <a:ext uri="{FF2B5EF4-FFF2-40B4-BE49-F238E27FC236}">
                <a16:creationId xmlns:a16="http://schemas.microsoft.com/office/drawing/2014/main" id="{98E61806-B53F-449B-92C8-3E752D1F1487}"/>
              </a:ext>
            </a:extLst>
          </p:cNvPr>
          <p:cNvPicPr>
            <a:picLocks noChangeAspect="1"/>
          </p:cNvPicPr>
          <p:nvPr/>
        </p:nvPicPr>
        <p:blipFill>
          <a:blip r:embed="rId8"/>
          <a:stretch>
            <a:fillRect/>
          </a:stretch>
        </p:blipFill>
        <p:spPr>
          <a:xfrm>
            <a:off x="10633366" y="2469582"/>
            <a:ext cx="755970" cy="755970"/>
          </a:xfrm>
          <a:prstGeom prst="rect">
            <a:avLst/>
          </a:prstGeom>
        </p:spPr>
      </p:pic>
      <p:sp>
        <p:nvSpPr>
          <p:cNvPr id="21" name="Rectangle: Rounded Corners 20">
            <a:hlinkClick r:id="rId11" highlightClick="1"/>
            <a:extLst>
              <a:ext uri="{FF2B5EF4-FFF2-40B4-BE49-F238E27FC236}">
                <a16:creationId xmlns:a16="http://schemas.microsoft.com/office/drawing/2014/main" id="{F371155A-E644-4047-BD85-FAE1CEAADBFE}"/>
              </a:ext>
            </a:extLst>
          </p:cNvPr>
          <p:cNvSpPr/>
          <p:nvPr/>
        </p:nvSpPr>
        <p:spPr>
          <a:xfrm>
            <a:off x="1073188" y="332150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OTM8 Issue 1  Focus on the rules</a:t>
            </a:r>
          </a:p>
        </p:txBody>
      </p:sp>
      <p:pic>
        <p:nvPicPr>
          <p:cNvPr id="22" name="Picture 21">
            <a:hlinkClick r:id="rId10"/>
            <a:extLst>
              <a:ext uri="{FF2B5EF4-FFF2-40B4-BE49-F238E27FC236}">
                <a16:creationId xmlns:a16="http://schemas.microsoft.com/office/drawing/2014/main" id="{76B1CAC9-80DD-4E77-99F0-ECBC8B85563E}"/>
              </a:ext>
            </a:extLst>
          </p:cNvPr>
          <p:cNvPicPr>
            <a:picLocks noChangeAspect="1"/>
          </p:cNvPicPr>
          <p:nvPr/>
        </p:nvPicPr>
        <p:blipFill>
          <a:blip r:embed="rId8"/>
          <a:stretch>
            <a:fillRect/>
          </a:stretch>
        </p:blipFill>
        <p:spPr>
          <a:xfrm>
            <a:off x="10643488" y="3311411"/>
            <a:ext cx="755970" cy="755970"/>
          </a:xfrm>
          <a:prstGeom prst="rect">
            <a:avLst/>
          </a:prstGeom>
        </p:spPr>
      </p:pic>
      <p:sp>
        <p:nvSpPr>
          <p:cNvPr id="23" name="Rectangle: Rounded Corners 22">
            <a:hlinkClick r:id="rId12" highlightClick="1"/>
            <a:extLst>
              <a:ext uri="{FF2B5EF4-FFF2-40B4-BE49-F238E27FC236}">
                <a16:creationId xmlns:a16="http://schemas.microsoft.com/office/drawing/2014/main" id="{9A42241C-4108-40F5-971C-5210F5B28E52}"/>
              </a:ext>
            </a:extLst>
          </p:cNvPr>
          <p:cNvSpPr/>
          <p:nvPr/>
        </p:nvSpPr>
        <p:spPr>
          <a:xfrm>
            <a:off x="1073188" y="41582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OTMe1 Issue 1  Depot Pit Protection </a:t>
            </a:r>
          </a:p>
        </p:txBody>
      </p:sp>
      <p:pic>
        <p:nvPicPr>
          <p:cNvPr id="25" name="Picture 24">
            <a:hlinkClick r:id="rId10"/>
            <a:extLst>
              <a:ext uri="{FF2B5EF4-FFF2-40B4-BE49-F238E27FC236}">
                <a16:creationId xmlns:a16="http://schemas.microsoft.com/office/drawing/2014/main" id="{AD867FDA-B120-482A-98E8-EC3126600172}"/>
              </a:ext>
            </a:extLst>
          </p:cNvPr>
          <p:cNvPicPr>
            <a:picLocks noChangeAspect="1"/>
          </p:cNvPicPr>
          <p:nvPr/>
        </p:nvPicPr>
        <p:blipFill>
          <a:blip r:embed="rId8"/>
          <a:stretch>
            <a:fillRect/>
          </a:stretch>
        </p:blipFill>
        <p:spPr>
          <a:xfrm>
            <a:off x="10643488" y="4153240"/>
            <a:ext cx="755970" cy="755970"/>
          </a:xfrm>
          <a:prstGeom prst="rect">
            <a:avLst/>
          </a:prstGeom>
        </p:spPr>
      </p:pic>
      <p:sp>
        <p:nvSpPr>
          <p:cNvPr id="26" name="Rectangle: Rounded Corners 25">
            <a:hlinkClick r:id="rId13" highlightClick="1"/>
            <a:extLst>
              <a:ext uri="{FF2B5EF4-FFF2-40B4-BE49-F238E27FC236}">
                <a16:creationId xmlns:a16="http://schemas.microsoft.com/office/drawing/2014/main" id="{A4C21398-34BD-4EEE-B90E-230FC01060F7}"/>
              </a:ext>
            </a:extLst>
          </p:cNvPr>
          <p:cNvSpPr/>
          <p:nvPr/>
        </p:nvSpPr>
        <p:spPr>
          <a:xfrm>
            <a:off x="1098470" y="499506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I1 Issue 2 Riding on OTP</a:t>
            </a:r>
          </a:p>
        </p:txBody>
      </p:sp>
      <p:pic>
        <p:nvPicPr>
          <p:cNvPr id="27" name="Picture 26">
            <a:hlinkClick r:id="rId10"/>
            <a:extLst>
              <a:ext uri="{FF2B5EF4-FFF2-40B4-BE49-F238E27FC236}">
                <a16:creationId xmlns:a16="http://schemas.microsoft.com/office/drawing/2014/main" id="{42F84880-21D7-49FE-80FD-584BF0533B50}"/>
              </a:ext>
            </a:extLst>
          </p:cNvPr>
          <p:cNvPicPr>
            <a:picLocks noChangeAspect="1"/>
          </p:cNvPicPr>
          <p:nvPr/>
        </p:nvPicPr>
        <p:blipFill>
          <a:blip r:embed="rId8"/>
          <a:stretch>
            <a:fillRect/>
          </a:stretch>
        </p:blipFill>
        <p:spPr>
          <a:xfrm>
            <a:off x="10668770" y="4995068"/>
            <a:ext cx="755970" cy="755970"/>
          </a:xfrm>
          <a:prstGeom prst="rect">
            <a:avLst/>
          </a:prstGeom>
        </p:spPr>
      </p:pic>
      <p:pic>
        <p:nvPicPr>
          <p:cNvPr id="28" name="Picture 27">
            <a:hlinkClick r:id="rId14" action="ppaction://hlinksldjump"/>
            <a:extLst>
              <a:ext uri="{FF2B5EF4-FFF2-40B4-BE49-F238E27FC236}">
                <a16:creationId xmlns:a16="http://schemas.microsoft.com/office/drawing/2014/main" id="{883030D4-4B7A-4C72-80BA-E9E245207CD6}"/>
              </a:ext>
            </a:extLst>
          </p:cNvPr>
          <p:cNvPicPr>
            <a:picLocks noChangeAspect="1"/>
          </p:cNvPicPr>
          <p:nvPr/>
        </p:nvPicPr>
        <p:blipFill>
          <a:blip r:embed="rId15"/>
          <a:stretch>
            <a:fillRect/>
          </a:stretch>
        </p:blipFill>
        <p:spPr>
          <a:xfrm>
            <a:off x="11290478" y="157163"/>
            <a:ext cx="755970" cy="755970"/>
          </a:xfrm>
          <a:prstGeom prst="rect">
            <a:avLst/>
          </a:prstGeom>
        </p:spPr>
      </p:pic>
      <p:sp>
        <p:nvSpPr>
          <p:cNvPr id="29" name="Arrow: Down 28">
            <a:hlinkClick r:id="" action="ppaction://hlinkshowjump?jump=nextslide" highlightClick="1"/>
            <a:extLst>
              <a:ext uri="{FF2B5EF4-FFF2-40B4-BE49-F238E27FC236}">
                <a16:creationId xmlns:a16="http://schemas.microsoft.com/office/drawing/2014/main" id="{4659E588-A9AC-42F4-9014-7E7CFF3E5152}"/>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686D0844-BE26-4DA7-95E2-35D4780F2D6F}"/>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Non RSSB Posters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245648706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732A2E-6950-426D-A4B3-CAF25EE2552A}"/>
              </a:ext>
            </a:extLst>
          </p:cNvPr>
          <p:cNvGrpSpPr/>
          <p:nvPr/>
        </p:nvGrpSpPr>
        <p:grpSpPr>
          <a:xfrm>
            <a:off x="262899" y="801455"/>
            <a:ext cx="720000" cy="720000"/>
            <a:chOff x="9893128" y="1102805"/>
            <a:chExt cx="1063576" cy="1062000"/>
          </a:xfrm>
        </p:grpSpPr>
        <p:sp>
          <p:nvSpPr>
            <p:cNvPr id="15" name="Rectangle: Rounded Corners 14">
              <a:extLst>
                <a:ext uri="{FF2B5EF4-FFF2-40B4-BE49-F238E27FC236}">
                  <a16:creationId xmlns:a16="http://schemas.microsoft.com/office/drawing/2014/main" id="{25944FC4-DF78-45BC-A64C-497398D6FD4C}"/>
                </a:ext>
              </a:extLst>
            </p:cNvPr>
            <p:cNvSpPr/>
            <p:nvPr/>
          </p:nvSpPr>
          <p:spPr>
            <a:xfrm>
              <a:off x="9894704" y="1102805"/>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6" name="Title 1">
              <a:extLst>
                <a:ext uri="{FF2B5EF4-FFF2-40B4-BE49-F238E27FC236}">
                  <a16:creationId xmlns:a16="http://schemas.microsoft.com/office/drawing/2014/main" id="{91A0577F-DD7A-46C3-9EE4-1569BB212F94}"/>
                </a:ext>
              </a:extLst>
            </p:cNvPr>
            <p:cNvSpPr txBox="1">
              <a:spLocks/>
            </p:cNvSpPr>
            <p:nvPr/>
          </p:nvSpPr>
          <p:spPr>
            <a:xfrm>
              <a:off x="9893128" y="1102805"/>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grpSp>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73188" y="164794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Poster I2 Issue 2 Securing of Loads</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Non RSSB standards published on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389965"/>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7" name="Picture 16">
            <a:hlinkClick r:id="rId5"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4" name="Picture 23">
            <a:hlinkClick r:id="rId7"/>
            <a:extLst>
              <a:ext uri="{FF2B5EF4-FFF2-40B4-BE49-F238E27FC236}">
                <a16:creationId xmlns:a16="http://schemas.microsoft.com/office/drawing/2014/main" id="{E4553271-2344-4312-85F6-BF958EB44518}"/>
              </a:ext>
            </a:extLst>
          </p:cNvPr>
          <p:cNvPicPr>
            <a:picLocks noChangeAspect="1"/>
          </p:cNvPicPr>
          <p:nvPr/>
        </p:nvPicPr>
        <p:blipFill>
          <a:blip r:embed="rId8"/>
          <a:stretch>
            <a:fillRect/>
          </a:stretch>
        </p:blipFill>
        <p:spPr>
          <a:xfrm>
            <a:off x="10643488" y="162775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9" highlightClick="1"/>
            <a:extLst>
              <a:ext uri="{FF2B5EF4-FFF2-40B4-BE49-F238E27FC236}">
                <a16:creationId xmlns:a16="http://schemas.microsoft.com/office/drawing/2014/main" id="{C8068DDE-E452-4BE2-BFCA-F214E5A102B7}"/>
              </a:ext>
            </a:extLst>
          </p:cNvPr>
          <p:cNvSpPr/>
          <p:nvPr/>
        </p:nvSpPr>
        <p:spPr>
          <a:xfrm>
            <a:off x="1063066" y="248472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I4 Issue 2 OTP Speeds</a:t>
            </a:r>
          </a:p>
        </p:txBody>
      </p:sp>
      <p:pic>
        <p:nvPicPr>
          <p:cNvPr id="33" name="Picture 32">
            <a:hlinkClick r:id="rId10"/>
            <a:extLst>
              <a:ext uri="{FF2B5EF4-FFF2-40B4-BE49-F238E27FC236}">
                <a16:creationId xmlns:a16="http://schemas.microsoft.com/office/drawing/2014/main" id="{98E61806-B53F-449B-92C8-3E752D1F1487}"/>
              </a:ext>
            </a:extLst>
          </p:cNvPr>
          <p:cNvPicPr>
            <a:picLocks noChangeAspect="1"/>
          </p:cNvPicPr>
          <p:nvPr/>
        </p:nvPicPr>
        <p:blipFill>
          <a:blip r:embed="rId8"/>
          <a:stretch>
            <a:fillRect/>
          </a:stretch>
        </p:blipFill>
        <p:spPr>
          <a:xfrm>
            <a:off x="10633366" y="2469582"/>
            <a:ext cx="755970" cy="755970"/>
          </a:xfrm>
          <a:prstGeom prst="rect">
            <a:avLst/>
          </a:prstGeom>
        </p:spPr>
      </p:pic>
      <p:sp>
        <p:nvSpPr>
          <p:cNvPr id="21" name="Rectangle: Rounded Corners 20">
            <a:hlinkClick r:id="rId11" highlightClick="1"/>
            <a:extLst>
              <a:ext uri="{FF2B5EF4-FFF2-40B4-BE49-F238E27FC236}">
                <a16:creationId xmlns:a16="http://schemas.microsoft.com/office/drawing/2014/main" id="{F371155A-E644-4047-BD85-FAE1CEAADBFE}"/>
              </a:ext>
            </a:extLst>
          </p:cNvPr>
          <p:cNvSpPr/>
          <p:nvPr/>
        </p:nvSpPr>
        <p:spPr>
          <a:xfrm>
            <a:off x="1073188" y="332150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L1 Issue 2 RCI Motion Cut </a:t>
            </a:r>
          </a:p>
        </p:txBody>
      </p:sp>
      <p:pic>
        <p:nvPicPr>
          <p:cNvPr id="22" name="Picture 21">
            <a:hlinkClick r:id="rId10"/>
            <a:extLst>
              <a:ext uri="{FF2B5EF4-FFF2-40B4-BE49-F238E27FC236}">
                <a16:creationId xmlns:a16="http://schemas.microsoft.com/office/drawing/2014/main" id="{76B1CAC9-80DD-4E77-99F0-ECBC8B85563E}"/>
              </a:ext>
            </a:extLst>
          </p:cNvPr>
          <p:cNvPicPr>
            <a:picLocks noChangeAspect="1"/>
          </p:cNvPicPr>
          <p:nvPr/>
        </p:nvPicPr>
        <p:blipFill>
          <a:blip r:embed="rId8"/>
          <a:stretch>
            <a:fillRect/>
          </a:stretch>
        </p:blipFill>
        <p:spPr>
          <a:xfrm>
            <a:off x="10643488" y="3311411"/>
            <a:ext cx="755970" cy="755970"/>
          </a:xfrm>
          <a:prstGeom prst="rect">
            <a:avLst/>
          </a:prstGeom>
        </p:spPr>
      </p:pic>
      <p:sp>
        <p:nvSpPr>
          <p:cNvPr id="23" name="Rectangle: Rounded Corners 22">
            <a:hlinkClick r:id="rId12" highlightClick="1"/>
            <a:extLst>
              <a:ext uri="{FF2B5EF4-FFF2-40B4-BE49-F238E27FC236}">
                <a16:creationId xmlns:a16="http://schemas.microsoft.com/office/drawing/2014/main" id="{9A42241C-4108-40F5-971C-5210F5B28E52}"/>
              </a:ext>
            </a:extLst>
          </p:cNvPr>
          <p:cNvSpPr/>
          <p:nvPr/>
        </p:nvSpPr>
        <p:spPr>
          <a:xfrm>
            <a:off x="1073188" y="41582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L2 Issue 3 OTP Tandem Lift</a:t>
            </a:r>
          </a:p>
        </p:txBody>
      </p:sp>
      <p:pic>
        <p:nvPicPr>
          <p:cNvPr id="25" name="Picture 24">
            <a:hlinkClick r:id="rId10"/>
            <a:extLst>
              <a:ext uri="{FF2B5EF4-FFF2-40B4-BE49-F238E27FC236}">
                <a16:creationId xmlns:a16="http://schemas.microsoft.com/office/drawing/2014/main" id="{AD867FDA-B120-482A-98E8-EC3126600172}"/>
              </a:ext>
            </a:extLst>
          </p:cNvPr>
          <p:cNvPicPr>
            <a:picLocks noChangeAspect="1"/>
          </p:cNvPicPr>
          <p:nvPr/>
        </p:nvPicPr>
        <p:blipFill>
          <a:blip r:embed="rId8"/>
          <a:stretch>
            <a:fillRect/>
          </a:stretch>
        </p:blipFill>
        <p:spPr>
          <a:xfrm>
            <a:off x="10643488" y="4153240"/>
            <a:ext cx="755970" cy="755970"/>
          </a:xfrm>
          <a:prstGeom prst="rect">
            <a:avLst/>
          </a:prstGeom>
        </p:spPr>
      </p:pic>
      <p:sp>
        <p:nvSpPr>
          <p:cNvPr id="26" name="Rectangle: Rounded Corners 25">
            <a:hlinkClick r:id="rId13" highlightClick="1"/>
            <a:extLst>
              <a:ext uri="{FF2B5EF4-FFF2-40B4-BE49-F238E27FC236}">
                <a16:creationId xmlns:a16="http://schemas.microsoft.com/office/drawing/2014/main" id="{A4C21398-34BD-4EEE-B90E-230FC01060F7}"/>
              </a:ext>
            </a:extLst>
          </p:cNvPr>
          <p:cNvSpPr/>
          <p:nvPr/>
        </p:nvSpPr>
        <p:spPr>
          <a:xfrm>
            <a:off x="1098470" y="499506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L3 Issue 2 Crane Controller Competence for Twin Jib Cranes </a:t>
            </a:r>
          </a:p>
        </p:txBody>
      </p:sp>
      <p:pic>
        <p:nvPicPr>
          <p:cNvPr id="27" name="Picture 26">
            <a:hlinkClick r:id="rId10"/>
            <a:extLst>
              <a:ext uri="{FF2B5EF4-FFF2-40B4-BE49-F238E27FC236}">
                <a16:creationId xmlns:a16="http://schemas.microsoft.com/office/drawing/2014/main" id="{42F84880-21D7-49FE-80FD-584BF0533B50}"/>
              </a:ext>
            </a:extLst>
          </p:cNvPr>
          <p:cNvPicPr>
            <a:picLocks noChangeAspect="1"/>
          </p:cNvPicPr>
          <p:nvPr/>
        </p:nvPicPr>
        <p:blipFill>
          <a:blip r:embed="rId8"/>
          <a:stretch>
            <a:fillRect/>
          </a:stretch>
        </p:blipFill>
        <p:spPr>
          <a:xfrm>
            <a:off x="10668770" y="4995068"/>
            <a:ext cx="755970" cy="755970"/>
          </a:xfrm>
          <a:prstGeom prst="rect">
            <a:avLst/>
          </a:prstGeom>
        </p:spPr>
      </p:pic>
      <p:pic>
        <p:nvPicPr>
          <p:cNvPr id="28" name="Picture 27">
            <a:hlinkClick r:id="rId14" action="ppaction://hlinksldjump"/>
            <a:extLst>
              <a:ext uri="{FF2B5EF4-FFF2-40B4-BE49-F238E27FC236}">
                <a16:creationId xmlns:a16="http://schemas.microsoft.com/office/drawing/2014/main" id="{883030D4-4B7A-4C72-80BA-E9E245207CD6}"/>
              </a:ext>
            </a:extLst>
          </p:cNvPr>
          <p:cNvPicPr>
            <a:picLocks noChangeAspect="1"/>
          </p:cNvPicPr>
          <p:nvPr/>
        </p:nvPicPr>
        <p:blipFill>
          <a:blip r:embed="rId15"/>
          <a:stretch>
            <a:fillRect/>
          </a:stretch>
        </p:blipFill>
        <p:spPr>
          <a:xfrm>
            <a:off x="11290478" y="157163"/>
            <a:ext cx="755970" cy="755970"/>
          </a:xfrm>
          <a:prstGeom prst="rect">
            <a:avLst/>
          </a:prstGeom>
        </p:spPr>
      </p:pic>
      <p:sp>
        <p:nvSpPr>
          <p:cNvPr id="29" name="Arrow: Down 28">
            <a:hlinkClick r:id="" action="ppaction://hlinkshowjump?jump=nextslide" highlightClick="1"/>
            <a:extLst>
              <a:ext uri="{FF2B5EF4-FFF2-40B4-BE49-F238E27FC236}">
                <a16:creationId xmlns:a16="http://schemas.microsoft.com/office/drawing/2014/main" id="{4659E588-A9AC-42F4-9014-7E7CFF3E5152}"/>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686D0844-BE26-4DA7-95E2-35D4780F2D6F}"/>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Non RSSB Posters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199604765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732A2E-6950-426D-A4B3-CAF25EE2552A}"/>
              </a:ext>
            </a:extLst>
          </p:cNvPr>
          <p:cNvGrpSpPr/>
          <p:nvPr/>
        </p:nvGrpSpPr>
        <p:grpSpPr>
          <a:xfrm>
            <a:off x="262899" y="801455"/>
            <a:ext cx="720000" cy="720000"/>
            <a:chOff x="9893128" y="1102805"/>
            <a:chExt cx="1063576" cy="1062000"/>
          </a:xfrm>
        </p:grpSpPr>
        <p:sp>
          <p:nvSpPr>
            <p:cNvPr id="15" name="Rectangle: Rounded Corners 14">
              <a:extLst>
                <a:ext uri="{FF2B5EF4-FFF2-40B4-BE49-F238E27FC236}">
                  <a16:creationId xmlns:a16="http://schemas.microsoft.com/office/drawing/2014/main" id="{25944FC4-DF78-45BC-A64C-497398D6FD4C}"/>
                </a:ext>
              </a:extLst>
            </p:cNvPr>
            <p:cNvSpPr/>
            <p:nvPr/>
          </p:nvSpPr>
          <p:spPr>
            <a:xfrm>
              <a:off x="9894704" y="1102805"/>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6" name="Title 1">
              <a:extLst>
                <a:ext uri="{FF2B5EF4-FFF2-40B4-BE49-F238E27FC236}">
                  <a16:creationId xmlns:a16="http://schemas.microsoft.com/office/drawing/2014/main" id="{91A0577F-DD7A-46C3-9EE4-1569BB212F94}"/>
                </a:ext>
              </a:extLst>
            </p:cNvPr>
            <p:cNvSpPr txBox="1">
              <a:spLocks/>
            </p:cNvSpPr>
            <p:nvPr/>
          </p:nvSpPr>
          <p:spPr>
            <a:xfrm>
              <a:off x="9893128" y="1102805"/>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grpSp>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73188" y="164794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Poster L4 Issue 2 Lift &amp; Carry using OTP in Road Mode </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Non RSSB standards published on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389965"/>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7" name="Picture 16">
            <a:hlinkClick r:id="rId5"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4" name="Picture 23">
            <a:hlinkClick r:id="rId7"/>
            <a:extLst>
              <a:ext uri="{FF2B5EF4-FFF2-40B4-BE49-F238E27FC236}">
                <a16:creationId xmlns:a16="http://schemas.microsoft.com/office/drawing/2014/main" id="{E4553271-2344-4312-85F6-BF958EB44518}"/>
              </a:ext>
            </a:extLst>
          </p:cNvPr>
          <p:cNvPicPr>
            <a:picLocks noChangeAspect="1"/>
          </p:cNvPicPr>
          <p:nvPr/>
        </p:nvPicPr>
        <p:blipFill>
          <a:blip r:embed="rId8"/>
          <a:stretch>
            <a:fillRect/>
          </a:stretch>
        </p:blipFill>
        <p:spPr>
          <a:xfrm>
            <a:off x="10643488" y="162775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9" highlightClick="1"/>
            <a:extLst>
              <a:ext uri="{FF2B5EF4-FFF2-40B4-BE49-F238E27FC236}">
                <a16:creationId xmlns:a16="http://schemas.microsoft.com/office/drawing/2014/main" id="{C8068DDE-E452-4BE2-BFCA-F214E5A102B7}"/>
              </a:ext>
            </a:extLst>
          </p:cNvPr>
          <p:cNvSpPr/>
          <p:nvPr/>
        </p:nvSpPr>
        <p:spPr>
          <a:xfrm>
            <a:off x="1063066" y="248472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L6 Issue 2 Lifting Accessories Misuse </a:t>
            </a:r>
          </a:p>
        </p:txBody>
      </p:sp>
      <p:pic>
        <p:nvPicPr>
          <p:cNvPr id="33" name="Picture 32">
            <a:hlinkClick r:id="rId10"/>
            <a:extLst>
              <a:ext uri="{FF2B5EF4-FFF2-40B4-BE49-F238E27FC236}">
                <a16:creationId xmlns:a16="http://schemas.microsoft.com/office/drawing/2014/main" id="{98E61806-B53F-449B-92C8-3E752D1F1487}"/>
              </a:ext>
            </a:extLst>
          </p:cNvPr>
          <p:cNvPicPr>
            <a:picLocks noChangeAspect="1"/>
          </p:cNvPicPr>
          <p:nvPr/>
        </p:nvPicPr>
        <p:blipFill>
          <a:blip r:embed="rId8"/>
          <a:stretch>
            <a:fillRect/>
          </a:stretch>
        </p:blipFill>
        <p:spPr>
          <a:xfrm>
            <a:off x="10633366" y="2469582"/>
            <a:ext cx="755970" cy="755970"/>
          </a:xfrm>
          <a:prstGeom prst="rect">
            <a:avLst/>
          </a:prstGeom>
        </p:spPr>
      </p:pic>
      <p:sp>
        <p:nvSpPr>
          <p:cNvPr id="21" name="Rectangle: Rounded Corners 20">
            <a:hlinkClick r:id="rId11" highlightClick="1"/>
            <a:extLst>
              <a:ext uri="{FF2B5EF4-FFF2-40B4-BE49-F238E27FC236}">
                <a16:creationId xmlns:a16="http://schemas.microsoft.com/office/drawing/2014/main" id="{F371155A-E644-4047-BD85-FAE1CEAADBFE}"/>
              </a:ext>
            </a:extLst>
          </p:cNvPr>
          <p:cNvSpPr/>
          <p:nvPr/>
        </p:nvSpPr>
        <p:spPr>
          <a:xfrm>
            <a:off x="1073188" y="332150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L7 Issue 3 Rated Capacity Indicator (RCI) Status Indicator Lights</a:t>
            </a:r>
          </a:p>
        </p:txBody>
      </p:sp>
      <p:pic>
        <p:nvPicPr>
          <p:cNvPr id="22" name="Picture 21">
            <a:hlinkClick r:id="rId10"/>
            <a:extLst>
              <a:ext uri="{FF2B5EF4-FFF2-40B4-BE49-F238E27FC236}">
                <a16:creationId xmlns:a16="http://schemas.microsoft.com/office/drawing/2014/main" id="{76B1CAC9-80DD-4E77-99F0-ECBC8B85563E}"/>
              </a:ext>
            </a:extLst>
          </p:cNvPr>
          <p:cNvPicPr>
            <a:picLocks noChangeAspect="1"/>
          </p:cNvPicPr>
          <p:nvPr/>
        </p:nvPicPr>
        <p:blipFill>
          <a:blip r:embed="rId8"/>
          <a:stretch>
            <a:fillRect/>
          </a:stretch>
        </p:blipFill>
        <p:spPr>
          <a:xfrm>
            <a:off x="10643488" y="3311411"/>
            <a:ext cx="755970" cy="755970"/>
          </a:xfrm>
          <a:prstGeom prst="rect">
            <a:avLst/>
          </a:prstGeom>
        </p:spPr>
      </p:pic>
      <p:sp>
        <p:nvSpPr>
          <p:cNvPr id="23" name="Rectangle: Rounded Corners 22">
            <a:hlinkClick r:id="rId12" highlightClick="1"/>
            <a:extLst>
              <a:ext uri="{FF2B5EF4-FFF2-40B4-BE49-F238E27FC236}">
                <a16:creationId xmlns:a16="http://schemas.microsoft.com/office/drawing/2014/main" id="{9A42241C-4108-40F5-971C-5210F5B28E52}"/>
              </a:ext>
            </a:extLst>
          </p:cNvPr>
          <p:cNvSpPr/>
          <p:nvPr/>
        </p:nvSpPr>
        <p:spPr>
          <a:xfrm>
            <a:off x="1073188" y="41582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L8 Issue 2 OTP Mechanical Movement Limiting Device Awareness</a:t>
            </a:r>
          </a:p>
        </p:txBody>
      </p:sp>
      <p:pic>
        <p:nvPicPr>
          <p:cNvPr id="25" name="Picture 24">
            <a:hlinkClick r:id="rId10"/>
            <a:extLst>
              <a:ext uri="{FF2B5EF4-FFF2-40B4-BE49-F238E27FC236}">
                <a16:creationId xmlns:a16="http://schemas.microsoft.com/office/drawing/2014/main" id="{AD867FDA-B120-482A-98E8-EC3126600172}"/>
              </a:ext>
            </a:extLst>
          </p:cNvPr>
          <p:cNvPicPr>
            <a:picLocks noChangeAspect="1"/>
          </p:cNvPicPr>
          <p:nvPr/>
        </p:nvPicPr>
        <p:blipFill>
          <a:blip r:embed="rId8"/>
          <a:stretch>
            <a:fillRect/>
          </a:stretch>
        </p:blipFill>
        <p:spPr>
          <a:xfrm>
            <a:off x="10643488" y="4153240"/>
            <a:ext cx="755970" cy="755970"/>
          </a:xfrm>
          <a:prstGeom prst="rect">
            <a:avLst/>
          </a:prstGeom>
        </p:spPr>
      </p:pic>
      <p:sp>
        <p:nvSpPr>
          <p:cNvPr id="26" name="Rectangle: Rounded Corners 25">
            <a:hlinkClick r:id="rId13" highlightClick="1"/>
            <a:extLst>
              <a:ext uri="{FF2B5EF4-FFF2-40B4-BE49-F238E27FC236}">
                <a16:creationId xmlns:a16="http://schemas.microsoft.com/office/drawing/2014/main" id="{A4C21398-34BD-4EEE-B90E-230FC01060F7}"/>
              </a:ext>
            </a:extLst>
          </p:cNvPr>
          <p:cNvSpPr/>
          <p:nvPr/>
        </p:nvSpPr>
        <p:spPr>
          <a:xfrm>
            <a:off x="1098470" y="499506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Poster L9 Issue 2 Rail Handling - Rail Turner Awareness</a:t>
            </a:r>
          </a:p>
        </p:txBody>
      </p:sp>
      <p:pic>
        <p:nvPicPr>
          <p:cNvPr id="27" name="Picture 26">
            <a:hlinkClick r:id="rId10"/>
            <a:extLst>
              <a:ext uri="{FF2B5EF4-FFF2-40B4-BE49-F238E27FC236}">
                <a16:creationId xmlns:a16="http://schemas.microsoft.com/office/drawing/2014/main" id="{42F84880-21D7-49FE-80FD-584BF0533B50}"/>
              </a:ext>
            </a:extLst>
          </p:cNvPr>
          <p:cNvPicPr>
            <a:picLocks noChangeAspect="1"/>
          </p:cNvPicPr>
          <p:nvPr/>
        </p:nvPicPr>
        <p:blipFill>
          <a:blip r:embed="rId8"/>
          <a:stretch>
            <a:fillRect/>
          </a:stretch>
        </p:blipFill>
        <p:spPr>
          <a:xfrm>
            <a:off x="10668770" y="4995068"/>
            <a:ext cx="755970" cy="755970"/>
          </a:xfrm>
          <a:prstGeom prst="rect">
            <a:avLst/>
          </a:prstGeom>
        </p:spPr>
      </p:pic>
      <p:pic>
        <p:nvPicPr>
          <p:cNvPr id="28" name="Picture 27">
            <a:hlinkClick r:id="rId14" action="ppaction://hlinksldjump"/>
            <a:extLst>
              <a:ext uri="{FF2B5EF4-FFF2-40B4-BE49-F238E27FC236}">
                <a16:creationId xmlns:a16="http://schemas.microsoft.com/office/drawing/2014/main" id="{883030D4-4B7A-4C72-80BA-E9E245207CD6}"/>
              </a:ext>
            </a:extLst>
          </p:cNvPr>
          <p:cNvPicPr>
            <a:picLocks noChangeAspect="1"/>
          </p:cNvPicPr>
          <p:nvPr/>
        </p:nvPicPr>
        <p:blipFill>
          <a:blip r:embed="rId15"/>
          <a:stretch>
            <a:fillRect/>
          </a:stretch>
        </p:blipFill>
        <p:spPr>
          <a:xfrm>
            <a:off x="11290478" y="157163"/>
            <a:ext cx="755970" cy="755970"/>
          </a:xfrm>
          <a:prstGeom prst="rect">
            <a:avLst/>
          </a:prstGeom>
        </p:spPr>
      </p:pic>
      <p:sp>
        <p:nvSpPr>
          <p:cNvPr id="29" name="Arrow: Down 28">
            <a:hlinkClick r:id="" action="ppaction://hlinkshowjump?jump=nextslide" highlightClick="1"/>
            <a:extLst>
              <a:ext uri="{FF2B5EF4-FFF2-40B4-BE49-F238E27FC236}">
                <a16:creationId xmlns:a16="http://schemas.microsoft.com/office/drawing/2014/main" id="{4659E588-A9AC-42F4-9014-7E7CFF3E5152}"/>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686D0844-BE26-4DA7-95E2-35D4780F2D6F}"/>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Non RSSB Posters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422259612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hlinkClick r:id="" action="ppaction://noaction" highlightClick="1"/>
            <a:extLst>
              <a:ext uri="{FF2B5EF4-FFF2-40B4-BE49-F238E27FC236}">
                <a16:creationId xmlns:a16="http://schemas.microsoft.com/office/drawing/2014/main" id="{B212E8C9-2456-4E46-9D98-973D8BE6E103}"/>
              </a:ext>
            </a:extLst>
          </p:cNvPr>
          <p:cNvSpPr/>
          <p:nvPr/>
        </p:nvSpPr>
        <p:spPr>
          <a:xfrm>
            <a:off x="1063065" y="331175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18-064-DEV; GMRT2045 - Compatibility Requirements for Braking Systems of Rail Vehicles</a:t>
            </a:r>
          </a:p>
        </p:txBody>
      </p:sp>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20000" cy="720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5988608"/>
            <a:ext cx="3509753"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9" name="Rectangle: Rounded Corners 38">
            <a:hlinkClick r:id="" action="ppaction://noaction" highlightClick="1"/>
            <a:extLst>
              <a:ext uri="{FF2B5EF4-FFF2-40B4-BE49-F238E27FC236}">
                <a16:creationId xmlns:a16="http://schemas.microsoft.com/office/drawing/2014/main" id="{C6CDCF55-D21A-4082-BB7A-38A8745FA837}"/>
              </a:ext>
            </a:extLst>
          </p:cNvPr>
          <p:cNvSpPr/>
          <p:nvPr/>
        </p:nvSpPr>
        <p:spPr>
          <a:xfrm>
            <a:off x="1063065" y="247313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pc="-50" dirty="0">
                <a:solidFill>
                  <a:schemeClr val="tx1"/>
                </a:solidFill>
              </a:rPr>
              <a:t>19-010-DEV; GERT8000-HB12 - Duties of the engineering supervisor (ES) or safe work leader (SWL) in a possession</a:t>
            </a:r>
          </a:p>
        </p:txBody>
      </p:sp>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6" name="Rectangle: Rounded Corners 15">
            <a:hlinkClick r:id="" action="ppaction://noaction" highlightClick="1"/>
            <a:extLst>
              <a:ext uri="{FF2B5EF4-FFF2-40B4-BE49-F238E27FC236}">
                <a16:creationId xmlns:a16="http://schemas.microsoft.com/office/drawing/2014/main" id="{00004463-1BC6-496F-B37A-A6ABF86A2103}"/>
              </a:ext>
            </a:extLst>
          </p:cNvPr>
          <p:cNvSpPr/>
          <p:nvPr/>
        </p:nvSpPr>
        <p:spPr>
          <a:xfrm>
            <a:off x="1063065" y="163450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20-028-DEV; GMRT2132 - On-board Energy Metering for Billing Purposes</a:t>
            </a:r>
          </a:p>
        </p:txBody>
      </p:sp>
      <p:sp>
        <p:nvSpPr>
          <p:cNvPr id="18" name="Rectangle: Rounded Corners 17">
            <a:hlinkClick r:id="" action="ppaction://noaction" highlightClick="1"/>
            <a:extLst>
              <a:ext uri="{FF2B5EF4-FFF2-40B4-BE49-F238E27FC236}">
                <a16:creationId xmlns:a16="http://schemas.microsoft.com/office/drawing/2014/main" id="{7A512CCC-2F2B-4FEF-A3CB-AA5D3B4C6830}"/>
              </a:ext>
            </a:extLst>
          </p:cNvPr>
          <p:cNvSpPr/>
          <p:nvPr/>
        </p:nvSpPr>
        <p:spPr>
          <a:xfrm>
            <a:off x="1063065" y="4150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20-027-DEV; GMRT2111 - Rolling Stock Subsystem and Interface to AC Energy Subsystem </a:t>
            </a:r>
          </a:p>
        </p:txBody>
      </p:sp>
      <p:sp>
        <p:nvSpPr>
          <p:cNvPr id="23" name="Rectangle: Rounded Corners 22">
            <a:hlinkClick r:id="" action="ppaction://noaction" highlightClick="1"/>
            <a:extLst>
              <a:ext uri="{FF2B5EF4-FFF2-40B4-BE49-F238E27FC236}">
                <a16:creationId xmlns:a16="http://schemas.microsoft.com/office/drawing/2014/main" id="{888EC1D7-C20D-4BC6-8F81-17BA8CCBF2D7}"/>
              </a:ext>
            </a:extLst>
          </p:cNvPr>
          <p:cNvSpPr/>
          <p:nvPr/>
        </p:nvSpPr>
        <p:spPr>
          <a:xfrm>
            <a:off x="1063065" y="498901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 20-025-DEV; GIRT7020 - GB Requirements for Platform Height, Platform Offset and Platform Width </a:t>
            </a:r>
          </a:p>
        </p:txBody>
      </p:sp>
      <p:sp>
        <p:nvSpPr>
          <p:cNvPr id="24" name="Arrow: Down 23">
            <a:hlinkClick r:id="" action="ppaction://hlinkshowjump?jump=nextslide" highlightClick="1"/>
            <a:extLst>
              <a:ext uri="{FF2B5EF4-FFF2-40B4-BE49-F238E27FC236}">
                <a16:creationId xmlns:a16="http://schemas.microsoft.com/office/drawing/2014/main" id="{FBDF2F27-307D-4E96-B8DD-08053D21364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FE220882-DBB5-49C5-BD7E-BC2BA2022C43}"/>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Deviations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Deviations issued </a:t>
            </a:r>
          </a:p>
        </p:txBody>
      </p:sp>
      <p:pic>
        <p:nvPicPr>
          <p:cNvPr id="28" name="Picture 27">
            <a:hlinkClick r:id="rId5" action="ppaction://hlinksldjump"/>
            <a:extLst>
              <a:ext uri="{FF2B5EF4-FFF2-40B4-BE49-F238E27FC236}">
                <a16:creationId xmlns:a16="http://schemas.microsoft.com/office/drawing/2014/main" id="{E8E67917-17F8-44E6-B229-CAAAA82ACD57}"/>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29" name="Picture 28">
            <a:hlinkClick r:id="rId7"/>
            <a:extLst>
              <a:ext uri="{FF2B5EF4-FFF2-40B4-BE49-F238E27FC236}">
                <a16:creationId xmlns:a16="http://schemas.microsoft.com/office/drawing/2014/main" id="{04672481-6C33-450F-A2E4-D3B171D8006B}"/>
              </a:ext>
            </a:extLst>
          </p:cNvPr>
          <p:cNvPicPr>
            <a:picLocks noChangeAspect="1"/>
          </p:cNvPicPr>
          <p:nvPr/>
        </p:nvPicPr>
        <p:blipFill>
          <a:blip r:embed="rId8"/>
          <a:stretch>
            <a:fillRect/>
          </a:stretch>
        </p:blipFill>
        <p:spPr>
          <a:xfrm>
            <a:off x="261832" y="5969828"/>
            <a:ext cx="755970" cy="755970"/>
          </a:xfrm>
          <a:prstGeom prst="rect">
            <a:avLst/>
          </a:prstGeom>
        </p:spPr>
      </p:pic>
    </p:spTree>
    <p:extLst>
      <p:ext uri="{BB962C8B-B14F-4D97-AF65-F5344CB8AC3E}">
        <p14:creationId xmlns:p14="http://schemas.microsoft.com/office/powerpoint/2010/main" val="60707320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hlinkClick r:id="" action="ppaction://noaction" highlightClick="1"/>
            <a:extLst>
              <a:ext uri="{FF2B5EF4-FFF2-40B4-BE49-F238E27FC236}">
                <a16:creationId xmlns:a16="http://schemas.microsoft.com/office/drawing/2014/main" id="{B212E8C9-2456-4E46-9D98-973D8BE6E103}"/>
              </a:ext>
            </a:extLst>
          </p:cNvPr>
          <p:cNvSpPr/>
          <p:nvPr/>
        </p:nvSpPr>
        <p:spPr>
          <a:xfrm>
            <a:off x="1063065" y="331175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19-003-DEV; GERT8000-TW1 - Preparation and movement of trains</a:t>
            </a:r>
          </a:p>
        </p:txBody>
      </p:sp>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20000" cy="720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5988608"/>
            <a:ext cx="3509753"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9" name="Rectangle: Rounded Corners 38">
            <a:hlinkClick r:id="" action="ppaction://noaction" highlightClick="1"/>
            <a:extLst>
              <a:ext uri="{FF2B5EF4-FFF2-40B4-BE49-F238E27FC236}">
                <a16:creationId xmlns:a16="http://schemas.microsoft.com/office/drawing/2014/main" id="{C6CDCF55-D21A-4082-BB7A-38A8745FA837}"/>
              </a:ext>
            </a:extLst>
          </p:cNvPr>
          <p:cNvSpPr/>
          <p:nvPr/>
        </p:nvSpPr>
        <p:spPr>
          <a:xfrm>
            <a:off x="1063065" y="247313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pc="-50" dirty="0">
                <a:solidFill>
                  <a:schemeClr val="tx1"/>
                </a:solidFill>
              </a:rPr>
              <a:t>19-028-DEV; GERT8000-OTM - Working of on-track machines (OTM)</a:t>
            </a:r>
          </a:p>
        </p:txBody>
      </p:sp>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6" name="Rectangle: Rounded Corners 15">
            <a:hlinkClick r:id="" action="ppaction://noaction" highlightClick="1"/>
            <a:extLst>
              <a:ext uri="{FF2B5EF4-FFF2-40B4-BE49-F238E27FC236}">
                <a16:creationId xmlns:a16="http://schemas.microsoft.com/office/drawing/2014/main" id="{00004463-1BC6-496F-B37A-A6ABF86A2103}"/>
              </a:ext>
            </a:extLst>
          </p:cNvPr>
          <p:cNvSpPr/>
          <p:nvPr/>
        </p:nvSpPr>
        <p:spPr>
          <a:xfrm>
            <a:off x="1063065" y="163450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19-006-DEV; GERT8000-S5 - Passing a signal at danger or an end of authority (</a:t>
            </a:r>
            <a:r>
              <a:rPr lang="en-GB" spc="-50" dirty="0" err="1">
                <a:solidFill>
                  <a:schemeClr val="tx1"/>
                </a:solidFill>
              </a:rPr>
              <a:t>EoA</a:t>
            </a:r>
            <a:r>
              <a:rPr lang="en-GB" spc="-50" dirty="0">
                <a:solidFill>
                  <a:schemeClr val="tx1"/>
                </a:solidFill>
              </a:rPr>
              <a:t>) without a movement authority (MA)</a:t>
            </a:r>
          </a:p>
        </p:txBody>
      </p:sp>
      <p:sp>
        <p:nvSpPr>
          <p:cNvPr id="18" name="Rectangle: Rounded Corners 17">
            <a:hlinkClick r:id="" action="ppaction://noaction" highlightClick="1"/>
            <a:extLst>
              <a:ext uri="{FF2B5EF4-FFF2-40B4-BE49-F238E27FC236}">
                <a16:creationId xmlns:a16="http://schemas.microsoft.com/office/drawing/2014/main" id="{7A512CCC-2F2B-4FEF-A3CB-AA5D3B4C6830}"/>
              </a:ext>
            </a:extLst>
          </p:cNvPr>
          <p:cNvSpPr/>
          <p:nvPr/>
        </p:nvSpPr>
        <p:spPr>
          <a:xfrm>
            <a:off x="1063065" y="4150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19-009-DEV; GERT8000-HB11 - Duties of the person in charge of the possession (PICOP)</a:t>
            </a:r>
          </a:p>
        </p:txBody>
      </p:sp>
      <p:sp>
        <p:nvSpPr>
          <p:cNvPr id="23" name="Rectangle: Rounded Corners 22">
            <a:hlinkClick r:id="" action="ppaction://noaction" highlightClick="1"/>
            <a:extLst>
              <a:ext uri="{FF2B5EF4-FFF2-40B4-BE49-F238E27FC236}">
                <a16:creationId xmlns:a16="http://schemas.microsoft.com/office/drawing/2014/main" id="{888EC1D7-C20D-4BC6-8F81-17BA8CCBF2D7}"/>
              </a:ext>
            </a:extLst>
          </p:cNvPr>
          <p:cNvSpPr/>
          <p:nvPr/>
        </p:nvSpPr>
        <p:spPr>
          <a:xfrm>
            <a:off x="1063065" y="498901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19-004-DEV; GERT8000-HB12 - Duties of the engineering supervisor (ES) or safe work leader (SWL) in a possession</a:t>
            </a:r>
          </a:p>
        </p:txBody>
      </p:sp>
      <p:sp>
        <p:nvSpPr>
          <p:cNvPr id="24" name="Arrow: Down 23">
            <a:hlinkClick r:id="" action="ppaction://hlinkshowjump?jump=nextslide" highlightClick="1"/>
            <a:extLst>
              <a:ext uri="{FF2B5EF4-FFF2-40B4-BE49-F238E27FC236}">
                <a16:creationId xmlns:a16="http://schemas.microsoft.com/office/drawing/2014/main" id="{FBDF2F27-307D-4E96-B8DD-08053D21364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FE220882-DBB5-49C5-BD7E-BC2BA2022C43}"/>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Deviations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Deviations issued </a:t>
            </a:r>
          </a:p>
        </p:txBody>
      </p:sp>
      <p:pic>
        <p:nvPicPr>
          <p:cNvPr id="28" name="Picture 27">
            <a:hlinkClick r:id="rId5" action="ppaction://hlinksldjump"/>
            <a:extLst>
              <a:ext uri="{FF2B5EF4-FFF2-40B4-BE49-F238E27FC236}">
                <a16:creationId xmlns:a16="http://schemas.microsoft.com/office/drawing/2014/main" id="{E8E67917-17F8-44E6-B229-CAAAA82ACD57}"/>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29" name="Picture 28">
            <a:hlinkClick r:id="rId7"/>
            <a:extLst>
              <a:ext uri="{FF2B5EF4-FFF2-40B4-BE49-F238E27FC236}">
                <a16:creationId xmlns:a16="http://schemas.microsoft.com/office/drawing/2014/main" id="{71668C52-E533-401C-B92D-031CD643E72D}"/>
              </a:ext>
            </a:extLst>
          </p:cNvPr>
          <p:cNvPicPr>
            <a:picLocks noChangeAspect="1"/>
          </p:cNvPicPr>
          <p:nvPr/>
        </p:nvPicPr>
        <p:blipFill>
          <a:blip r:embed="rId8"/>
          <a:stretch>
            <a:fillRect/>
          </a:stretch>
        </p:blipFill>
        <p:spPr>
          <a:xfrm>
            <a:off x="261832" y="5969828"/>
            <a:ext cx="755970" cy="755970"/>
          </a:xfrm>
          <a:prstGeom prst="rect">
            <a:avLst/>
          </a:prstGeom>
        </p:spPr>
      </p:pic>
    </p:spTree>
    <p:extLst>
      <p:ext uri="{BB962C8B-B14F-4D97-AF65-F5344CB8AC3E}">
        <p14:creationId xmlns:p14="http://schemas.microsoft.com/office/powerpoint/2010/main" val="161230450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hlinkClick r:id="" action="ppaction://noaction" highlightClick="1"/>
            <a:extLst>
              <a:ext uri="{FF2B5EF4-FFF2-40B4-BE49-F238E27FC236}">
                <a16:creationId xmlns:a16="http://schemas.microsoft.com/office/drawing/2014/main" id="{B212E8C9-2456-4E46-9D98-973D8BE6E103}"/>
              </a:ext>
            </a:extLst>
          </p:cNvPr>
          <p:cNvSpPr/>
          <p:nvPr/>
        </p:nvSpPr>
        <p:spPr>
          <a:xfrm>
            <a:off x="1063065" y="331175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19-005-DEV; GERT8000-OTM - Working of on-track machines (OTM)</a:t>
            </a:r>
          </a:p>
        </p:txBody>
      </p:sp>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20000" cy="720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5988608"/>
            <a:ext cx="3509753"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9" name="Rectangle: Rounded Corners 38">
            <a:hlinkClick r:id="" action="ppaction://noaction" highlightClick="1"/>
            <a:extLst>
              <a:ext uri="{FF2B5EF4-FFF2-40B4-BE49-F238E27FC236}">
                <a16:creationId xmlns:a16="http://schemas.microsoft.com/office/drawing/2014/main" id="{C6CDCF55-D21A-4082-BB7A-38A8745FA837}"/>
              </a:ext>
            </a:extLst>
          </p:cNvPr>
          <p:cNvSpPr/>
          <p:nvPr/>
        </p:nvSpPr>
        <p:spPr>
          <a:xfrm>
            <a:off x="1063065" y="247313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pc="-50" dirty="0">
                <a:solidFill>
                  <a:schemeClr val="tx1"/>
                </a:solidFill>
              </a:rPr>
              <a:t>19-002-DEV; GERT8000-TS11 - Failure of, or work on, signalling equipment - signallers' regulations</a:t>
            </a:r>
          </a:p>
        </p:txBody>
      </p:sp>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6" name="Rectangle: Rounded Corners 15">
            <a:hlinkClick r:id="" action="ppaction://noaction" highlightClick="1"/>
            <a:extLst>
              <a:ext uri="{FF2B5EF4-FFF2-40B4-BE49-F238E27FC236}">
                <a16:creationId xmlns:a16="http://schemas.microsoft.com/office/drawing/2014/main" id="{00004463-1BC6-496F-B37A-A6ABF86A2103}"/>
              </a:ext>
            </a:extLst>
          </p:cNvPr>
          <p:cNvSpPr/>
          <p:nvPr/>
        </p:nvSpPr>
        <p:spPr>
          <a:xfrm>
            <a:off x="1063065" y="163450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19-007-DEV; GERT8000-TW5 - Preparation and movement of trains: Defective or isolated vehicles and on-train equipment</a:t>
            </a:r>
          </a:p>
        </p:txBody>
      </p:sp>
      <p:sp>
        <p:nvSpPr>
          <p:cNvPr id="18" name="Rectangle: Rounded Corners 17">
            <a:hlinkClick r:id="" action="ppaction://noaction" highlightClick="1"/>
            <a:extLst>
              <a:ext uri="{FF2B5EF4-FFF2-40B4-BE49-F238E27FC236}">
                <a16:creationId xmlns:a16="http://schemas.microsoft.com/office/drawing/2014/main" id="{7A512CCC-2F2B-4FEF-A3CB-AA5D3B4C6830}"/>
              </a:ext>
            </a:extLst>
          </p:cNvPr>
          <p:cNvSpPr/>
          <p:nvPr/>
        </p:nvSpPr>
        <p:spPr>
          <a:xfrm>
            <a:off x="1063065" y="4150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19-008-DEV; GERT8000-TW7 - Wrong-direction movements</a:t>
            </a:r>
          </a:p>
        </p:txBody>
      </p:sp>
      <p:sp>
        <p:nvSpPr>
          <p:cNvPr id="23" name="Rectangle: Rounded Corners 22">
            <a:hlinkClick r:id="" action="ppaction://noaction" highlightClick="1"/>
            <a:extLst>
              <a:ext uri="{FF2B5EF4-FFF2-40B4-BE49-F238E27FC236}">
                <a16:creationId xmlns:a16="http://schemas.microsoft.com/office/drawing/2014/main" id="{888EC1D7-C20D-4BC6-8F81-17BA8CCBF2D7}"/>
              </a:ext>
            </a:extLst>
          </p:cNvPr>
          <p:cNvSpPr/>
          <p:nvPr/>
        </p:nvSpPr>
        <p:spPr>
          <a:xfrm>
            <a:off x="1063065" y="498901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19-011-DEV; GERT8000-T3 - Possession of a running line for engineering work</a:t>
            </a:r>
          </a:p>
        </p:txBody>
      </p:sp>
      <p:sp>
        <p:nvSpPr>
          <p:cNvPr id="24" name="Arrow: Down 23">
            <a:hlinkClick r:id="" action="ppaction://hlinkshowjump?jump=nextslide" highlightClick="1"/>
            <a:extLst>
              <a:ext uri="{FF2B5EF4-FFF2-40B4-BE49-F238E27FC236}">
                <a16:creationId xmlns:a16="http://schemas.microsoft.com/office/drawing/2014/main" id="{FBDF2F27-307D-4E96-B8DD-08053D21364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FE220882-DBB5-49C5-BD7E-BC2BA2022C43}"/>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Deviations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Deviations issued </a:t>
            </a:r>
          </a:p>
        </p:txBody>
      </p:sp>
      <p:pic>
        <p:nvPicPr>
          <p:cNvPr id="28" name="Picture 27">
            <a:hlinkClick r:id="rId5" action="ppaction://hlinksldjump"/>
            <a:extLst>
              <a:ext uri="{FF2B5EF4-FFF2-40B4-BE49-F238E27FC236}">
                <a16:creationId xmlns:a16="http://schemas.microsoft.com/office/drawing/2014/main" id="{E8E67917-17F8-44E6-B229-CAAAA82ACD57}"/>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29" name="Picture 28">
            <a:hlinkClick r:id="rId7"/>
            <a:extLst>
              <a:ext uri="{FF2B5EF4-FFF2-40B4-BE49-F238E27FC236}">
                <a16:creationId xmlns:a16="http://schemas.microsoft.com/office/drawing/2014/main" id="{B352C2F1-80DC-4270-8EDC-B8FE28CBFA40}"/>
              </a:ext>
            </a:extLst>
          </p:cNvPr>
          <p:cNvPicPr>
            <a:picLocks noChangeAspect="1"/>
          </p:cNvPicPr>
          <p:nvPr/>
        </p:nvPicPr>
        <p:blipFill>
          <a:blip r:embed="rId8"/>
          <a:stretch>
            <a:fillRect/>
          </a:stretch>
        </p:blipFill>
        <p:spPr>
          <a:xfrm>
            <a:off x="261832" y="5969828"/>
            <a:ext cx="755970" cy="755970"/>
          </a:xfrm>
          <a:prstGeom prst="rect">
            <a:avLst/>
          </a:prstGeom>
        </p:spPr>
      </p:pic>
    </p:spTree>
    <p:extLst>
      <p:ext uri="{BB962C8B-B14F-4D97-AF65-F5344CB8AC3E}">
        <p14:creationId xmlns:p14="http://schemas.microsoft.com/office/powerpoint/2010/main" val="152279600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hlinkClick r:id="" action="ppaction://noaction" highlightClick="1"/>
            <a:extLst>
              <a:ext uri="{FF2B5EF4-FFF2-40B4-BE49-F238E27FC236}">
                <a16:creationId xmlns:a16="http://schemas.microsoft.com/office/drawing/2014/main" id="{B212E8C9-2456-4E46-9D98-973D8BE6E103}"/>
              </a:ext>
            </a:extLst>
          </p:cNvPr>
          <p:cNvSpPr/>
          <p:nvPr/>
        </p:nvSpPr>
        <p:spPr>
          <a:xfrm>
            <a:off x="1063065" y="331175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19-073-DEV; GIRT7020 -GB Requirements for Platform Height, Platform Offset and Platform Width</a:t>
            </a:r>
          </a:p>
        </p:txBody>
      </p:sp>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20000" cy="720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5988608"/>
            <a:ext cx="3509753"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9" name="Rectangle: Rounded Corners 38">
            <a:hlinkClick r:id="" action="ppaction://noaction" highlightClick="1"/>
            <a:extLst>
              <a:ext uri="{FF2B5EF4-FFF2-40B4-BE49-F238E27FC236}">
                <a16:creationId xmlns:a16="http://schemas.microsoft.com/office/drawing/2014/main" id="{C6CDCF55-D21A-4082-BB7A-38A8745FA837}"/>
              </a:ext>
            </a:extLst>
          </p:cNvPr>
          <p:cNvSpPr/>
          <p:nvPr/>
        </p:nvSpPr>
        <p:spPr>
          <a:xfrm>
            <a:off x="1063065" y="247313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pc="-50" dirty="0">
                <a:solidFill>
                  <a:schemeClr val="tx1"/>
                </a:solidFill>
              </a:rPr>
              <a:t>19-072-DEV; GIRT7020 - GB Requirements for Platform Height, Platform Offset and Platform Width</a:t>
            </a:r>
          </a:p>
        </p:txBody>
      </p:sp>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6" name="Rectangle: Rounded Corners 15">
            <a:hlinkClick r:id="" action="ppaction://noaction" highlightClick="1"/>
            <a:extLst>
              <a:ext uri="{FF2B5EF4-FFF2-40B4-BE49-F238E27FC236}">
                <a16:creationId xmlns:a16="http://schemas.microsoft.com/office/drawing/2014/main" id="{00004463-1BC6-496F-B37A-A6ABF86A2103}"/>
              </a:ext>
            </a:extLst>
          </p:cNvPr>
          <p:cNvSpPr/>
          <p:nvPr/>
        </p:nvSpPr>
        <p:spPr>
          <a:xfrm>
            <a:off x="1063065" y="163450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20-018-DEV; GIRT7020 - GB Requirements for Platform Height, Platform Offset and Platform Width</a:t>
            </a:r>
          </a:p>
        </p:txBody>
      </p:sp>
      <p:sp>
        <p:nvSpPr>
          <p:cNvPr id="18" name="Rectangle: Rounded Corners 17">
            <a:hlinkClick r:id="" action="ppaction://noaction" highlightClick="1"/>
            <a:extLst>
              <a:ext uri="{FF2B5EF4-FFF2-40B4-BE49-F238E27FC236}">
                <a16:creationId xmlns:a16="http://schemas.microsoft.com/office/drawing/2014/main" id="{7A512CCC-2F2B-4FEF-A3CB-AA5D3B4C6830}"/>
              </a:ext>
            </a:extLst>
          </p:cNvPr>
          <p:cNvSpPr/>
          <p:nvPr/>
        </p:nvSpPr>
        <p:spPr>
          <a:xfrm>
            <a:off x="1063065" y="4150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20-014-DEV; GCRT5021 - Track System Requirements</a:t>
            </a:r>
          </a:p>
        </p:txBody>
      </p:sp>
      <p:sp>
        <p:nvSpPr>
          <p:cNvPr id="23" name="Rectangle: Rounded Corners 22">
            <a:hlinkClick r:id="" action="ppaction://noaction" highlightClick="1"/>
            <a:extLst>
              <a:ext uri="{FF2B5EF4-FFF2-40B4-BE49-F238E27FC236}">
                <a16:creationId xmlns:a16="http://schemas.microsoft.com/office/drawing/2014/main" id="{888EC1D7-C20D-4BC6-8F81-17BA8CCBF2D7}"/>
              </a:ext>
            </a:extLst>
          </p:cNvPr>
          <p:cNvSpPr/>
          <p:nvPr/>
        </p:nvSpPr>
        <p:spPr>
          <a:xfrm>
            <a:off x="1063065" y="498901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GB" spc="-50" dirty="0">
                <a:solidFill>
                  <a:schemeClr val="tx1"/>
                </a:solidFill>
              </a:rPr>
              <a:t>20-004-DEV; GIRT7033 - Lineside signs</a:t>
            </a:r>
          </a:p>
        </p:txBody>
      </p:sp>
      <p:sp>
        <p:nvSpPr>
          <p:cNvPr id="24" name="Arrow: Down 23">
            <a:hlinkClick r:id="" action="ppaction://hlinkshowjump?jump=nextslide" highlightClick="1"/>
            <a:extLst>
              <a:ext uri="{FF2B5EF4-FFF2-40B4-BE49-F238E27FC236}">
                <a16:creationId xmlns:a16="http://schemas.microsoft.com/office/drawing/2014/main" id="{FBDF2F27-307D-4E96-B8DD-08053D21364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FE220882-DBB5-49C5-BD7E-BC2BA2022C43}"/>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Deviations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Deviations issued </a:t>
            </a:r>
          </a:p>
        </p:txBody>
      </p:sp>
      <p:pic>
        <p:nvPicPr>
          <p:cNvPr id="28" name="Picture 27">
            <a:hlinkClick r:id="rId5" action="ppaction://hlinksldjump"/>
            <a:extLst>
              <a:ext uri="{FF2B5EF4-FFF2-40B4-BE49-F238E27FC236}">
                <a16:creationId xmlns:a16="http://schemas.microsoft.com/office/drawing/2014/main" id="{E8E67917-17F8-44E6-B229-CAAAA82ACD57}"/>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29" name="Picture 28">
            <a:hlinkClick r:id="rId7"/>
            <a:extLst>
              <a:ext uri="{FF2B5EF4-FFF2-40B4-BE49-F238E27FC236}">
                <a16:creationId xmlns:a16="http://schemas.microsoft.com/office/drawing/2014/main" id="{9D99958E-5052-426D-B5E7-C3BBFD410B62}"/>
              </a:ext>
            </a:extLst>
          </p:cNvPr>
          <p:cNvPicPr>
            <a:picLocks noChangeAspect="1"/>
          </p:cNvPicPr>
          <p:nvPr/>
        </p:nvPicPr>
        <p:blipFill>
          <a:blip r:embed="rId8"/>
          <a:stretch>
            <a:fillRect/>
          </a:stretch>
        </p:blipFill>
        <p:spPr>
          <a:xfrm>
            <a:off x="261832" y="5969828"/>
            <a:ext cx="755970" cy="755970"/>
          </a:xfrm>
          <a:prstGeom prst="rect">
            <a:avLst/>
          </a:prstGeom>
        </p:spPr>
      </p:pic>
    </p:spTree>
    <p:extLst>
      <p:ext uri="{BB962C8B-B14F-4D97-AF65-F5344CB8AC3E}">
        <p14:creationId xmlns:p14="http://schemas.microsoft.com/office/powerpoint/2010/main" val="234170628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hlinkClick r:id="rId3" action="ppaction://hlinksldjump" highlightClick="1"/>
            <a:extLst>
              <a:ext uri="{FF2B5EF4-FFF2-40B4-BE49-F238E27FC236}">
                <a16:creationId xmlns:a16="http://schemas.microsoft.com/office/drawing/2014/main" id="{3283E604-EC22-4E4F-9AF4-195D77EE4910}"/>
              </a:ext>
            </a:extLst>
          </p:cNvPr>
          <p:cNvSpPr/>
          <p:nvPr/>
        </p:nvSpPr>
        <p:spPr>
          <a:xfrm>
            <a:off x="1063066" y="163393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GERT8000-HB1 Issue 5 - General duties and track safety for track workers</a:t>
            </a:r>
          </a:p>
        </p:txBody>
      </p:sp>
      <p:sp>
        <p:nvSpPr>
          <p:cNvPr id="34" name="Rectangle: Rounded Corners 33">
            <a:hlinkClick r:id="rId4" action="ppaction://hlinksldjump" highlightClick="1"/>
            <a:extLst>
              <a:ext uri="{FF2B5EF4-FFF2-40B4-BE49-F238E27FC236}">
                <a16:creationId xmlns:a16="http://schemas.microsoft.com/office/drawing/2014/main" id="{4777B7E3-DB7B-4AC1-9951-DED6988295D1}"/>
              </a:ext>
            </a:extLst>
          </p:cNvPr>
          <p:cNvSpPr/>
          <p:nvPr/>
        </p:nvSpPr>
        <p:spPr>
          <a:xfrm>
            <a:off x="1073188" y="419192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GERT8000-HB11 Issue 8 - Duties of the person in charge of the possession (PICOP)</a:t>
            </a:r>
          </a:p>
        </p:txBody>
      </p:sp>
      <p:sp>
        <p:nvSpPr>
          <p:cNvPr id="31" name="Rectangle: Rounded Corners 30">
            <a:hlinkClick r:id="rId5" action="ppaction://hlinksldjump" highlightClick="1"/>
            <a:extLst>
              <a:ext uri="{FF2B5EF4-FFF2-40B4-BE49-F238E27FC236}">
                <a16:creationId xmlns:a16="http://schemas.microsoft.com/office/drawing/2014/main" id="{F7C56335-BB1C-4ED7-A78E-F5E24AE7B2F4}"/>
              </a:ext>
            </a:extLst>
          </p:cNvPr>
          <p:cNvSpPr/>
          <p:nvPr/>
        </p:nvSpPr>
        <p:spPr>
          <a:xfrm>
            <a:off x="1073188" y="248351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GERT8000-HB6 Issue 6 - General duties of an individual working alone (IWA) </a:t>
            </a:r>
          </a:p>
        </p:txBody>
      </p:sp>
      <p:sp>
        <p:nvSpPr>
          <p:cNvPr id="96" name="Rectangle: Rounded Corners 95">
            <a:hlinkClick r:id="rId6" action="ppaction://hlinksldjump" highlightClick="1"/>
            <a:extLst>
              <a:ext uri="{FF2B5EF4-FFF2-40B4-BE49-F238E27FC236}">
                <a16:creationId xmlns:a16="http://schemas.microsoft.com/office/drawing/2014/main" id="{CD7569DD-3719-4B53-91BD-09854E05A764}"/>
              </a:ext>
            </a:extLst>
          </p:cNvPr>
          <p:cNvSpPr/>
          <p:nvPr/>
        </p:nvSpPr>
        <p:spPr>
          <a:xfrm>
            <a:off x="1073188" y="784347"/>
            <a:ext cx="10065867" cy="720000"/>
          </a:xfrm>
          <a:prstGeom prst="roundRect">
            <a:avLst>
              <a:gd name="adj" fmla="val 30718"/>
            </a:avLst>
          </a:prstGeom>
          <a:solidFill>
            <a:srgbClr val="1A6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Thirty one new standards have been published in the September 2020 standards catalogue. </a:t>
            </a:r>
          </a:p>
        </p:txBody>
      </p:sp>
      <p:grpSp>
        <p:nvGrpSpPr>
          <p:cNvPr id="17" name="Group 16">
            <a:extLst>
              <a:ext uri="{FF2B5EF4-FFF2-40B4-BE49-F238E27FC236}">
                <a16:creationId xmlns:a16="http://schemas.microsoft.com/office/drawing/2014/main" id="{D02DA01F-421B-4D0F-A2D2-11A86CF1E828}"/>
              </a:ext>
            </a:extLst>
          </p:cNvPr>
          <p:cNvGrpSpPr/>
          <p:nvPr/>
        </p:nvGrpSpPr>
        <p:grpSpPr>
          <a:xfrm>
            <a:off x="266051" y="784347"/>
            <a:ext cx="720000" cy="720000"/>
            <a:chOff x="1270298" y="4665954"/>
            <a:chExt cx="1060424" cy="1063229"/>
          </a:xfrm>
        </p:grpSpPr>
        <p:grpSp>
          <p:nvGrpSpPr>
            <p:cNvPr id="19" name="Group 18">
              <a:extLst>
                <a:ext uri="{FF2B5EF4-FFF2-40B4-BE49-F238E27FC236}">
                  <a16:creationId xmlns:a16="http://schemas.microsoft.com/office/drawing/2014/main" id="{A775BAF4-EAC7-46B7-AABD-EB277533A7AA}"/>
                </a:ext>
              </a:extLst>
            </p:cNvPr>
            <p:cNvGrpSpPr/>
            <p:nvPr/>
          </p:nvGrpSpPr>
          <p:grpSpPr>
            <a:xfrm>
              <a:off x="1270298" y="4665954"/>
              <a:ext cx="1060424" cy="1063229"/>
              <a:chOff x="4340554" y="4803339"/>
              <a:chExt cx="1060424" cy="1063229"/>
            </a:xfrm>
          </p:grpSpPr>
          <p:sp>
            <p:nvSpPr>
              <p:cNvPr id="22" name="Oval 21">
                <a:extLst>
                  <a:ext uri="{FF2B5EF4-FFF2-40B4-BE49-F238E27FC236}">
                    <a16:creationId xmlns:a16="http://schemas.microsoft.com/office/drawing/2014/main" id="{E2E7C079-CB66-4BFD-A6BA-C961DFBEBBD7}"/>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23" name="Freeform 21">
                <a:extLst>
                  <a:ext uri="{FF2B5EF4-FFF2-40B4-BE49-F238E27FC236}">
                    <a16:creationId xmlns:a16="http://schemas.microsoft.com/office/drawing/2014/main" id="{72E7CD16-3FF4-4CD3-B964-534698E2E3C0}"/>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20" name="TextBox 19">
              <a:extLst>
                <a:ext uri="{FF2B5EF4-FFF2-40B4-BE49-F238E27FC236}">
                  <a16:creationId xmlns:a16="http://schemas.microsoft.com/office/drawing/2014/main" id="{9374D1DD-7442-4598-A1D3-6B62907CF780}"/>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21" name="TextBox 20">
              <a:extLst>
                <a:ext uri="{FF2B5EF4-FFF2-40B4-BE49-F238E27FC236}">
                  <a16:creationId xmlns:a16="http://schemas.microsoft.com/office/drawing/2014/main" id="{BACF0430-A3CC-474C-9F78-7D3117F12309}"/>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pic>
        <p:nvPicPr>
          <p:cNvPr id="16" name="Picture 15">
            <a:hlinkClick r:id="rId7"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8"/>
          <a:stretch>
            <a:fillRect/>
          </a:stretch>
        </p:blipFill>
        <p:spPr>
          <a:xfrm>
            <a:off x="11272545" y="5987813"/>
            <a:ext cx="755970" cy="755970"/>
          </a:xfrm>
          <a:prstGeom prst="rect">
            <a:avLst/>
          </a:prstGeom>
        </p:spPr>
      </p:pic>
      <p:sp>
        <p:nvSpPr>
          <p:cNvPr id="30" name="Rectangle: Rounded Corners 29">
            <a:hlinkClick r:id="rId9" action="ppaction://hlinksldjump"/>
            <a:extLst>
              <a:ext uri="{FF2B5EF4-FFF2-40B4-BE49-F238E27FC236}">
                <a16:creationId xmlns:a16="http://schemas.microsoft.com/office/drawing/2014/main" id="{91DEB4EB-DA12-429C-800C-1E23AA5803BA}"/>
              </a:ext>
            </a:extLst>
          </p:cNvPr>
          <p:cNvSpPr/>
          <p:nvPr/>
        </p:nvSpPr>
        <p:spPr>
          <a:xfrm>
            <a:off x="1073188" y="332759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GERT8000-HB7 Issue 7 - General duties of a controller of site safety (COSS) </a:t>
            </a:r>
          </a:p>
        </p:txBody>
      </p:sp>
      <p:sp>
        <p:nvSpPr>
          <p:cNvPr id="32" name="Rectangle: Rounded Corners 31">
            <a:hlinkClick r:id="rId10" action="ppaction://hlinksldjump" highlightClick="1"/>
            <a:extLst>
              <a:ext uri="{FF2B5EF4-FFF2-40B4-BE49-F238E27FC236}">
                <a16:creationId xmlns:a16="http://schemas.microsoft.com/office/drawing/2014/main" id="{5579F7F5-9C05-4AE3-9088-8D44E6197E58}"/>
              </a:ext>
            </a:extLst>
          </p:cNvPr>
          <p:cNvSpPr/>
          <p:nvPr/>
        </p:nvSpPr>
        <p:spPr>
          <a:xfrm>
            <a:off x="1073188" y="5041064"/>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GERT8000-HB12 Issue 8 - Duties of the engineering supervisor (ES) or safe work leader (SWL) in a possession </a:t>
            </a: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4" name="Arrow: Down 23">
            <a:hlinkClick r:id="" action="ppaction://hlinkshowjump?jump=nextslide" highlightClick="1"/>
            <a:extLst>
              <a:ext uri="{FF2B5EF4-FFF2-40B4-BE49-F238E27FC236}">
                <a16:creationId xmlns:a16="http://schemas.microsoft.com/office/drawing/2014/main" id="{BD4AAAEC-2661-4928-8BF1-ACB81BF04D1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itle 1">
            <a:extLst>
              <a:ext uri="{FF2B5EF4-FFF2-40B4-BE49-F238E27FC236}">
                <a16:creationId xmlns:a16="http://schemas.microsoft.com/office/drawing/2014/main" id="{793878C8-98E8-4026-B5DF-529D4F699D1C}"/>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operational standards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5" name="Picture 24">
            <a:hlinkClick r:id="rId11" action="ppaction://hlinksldjump"/>
            <a:extLst>
              <a:ext uri="{FF2B5EF4-FFF2-40B4-BE49-F238E27FC236}">
                <a16:creationId xmlns:a16="http://schemas.microsoft.com/office/drawing/2014/main" id="{362CD5AF-C5E3-4584-B7E1-5191CAD1AC17}"/>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5566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20000" cy="720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5988608"/>
            <a:ext cx="3509753"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hlinkClick r:id="" action="ppaction://noaction" highlightClick="1"/>
            <a:extLst>
              <a:ext uri="{FF2B5EF4-FFF2-40B4-BE49-F238E27FC236}">
                <a16:creationId xmlns:a16="http://schemas.microsoft.com/office/drawing/2014/main" id="{93FD4063-716A-4FF6-A97C-FF7E875BCE86}"/>
              </a:ext>
            </a:extLst>
          </p:cNvPr>
          <p:cNvSpPr/>
          <p:nvPr/>
        </p:nvSpPr>
        <p:spPr>
          <a:xfrm>
            <a:off x="1063065" y="1636364"/>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20-023-DEV; GMRT2141 - Resistance of Railway Vehicles to Derailment and Roll-Over</a:t>
            </a:r>
          </a:p>
        </p:txBody>
      </p:sp>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4" name="Rectangle: Rounded Corners 23">
            <a:extLst>
              <a:ext uri="{FF2B5EF4-FFF2-40B4-BE49-F238E27FC236}">
                <a16:creationId xmlns:a16="http://schemas.microsoft.com/office/drawing/2014/main" id="{24319F78-9DD4-4BBF-B7B5-7352545D1A14}"/>
              </a:ext>
            </a:extLst>
          </p:cNvPr>
          <p:cNvSpPr/>
          <p:nvPr/>
        </p:nvSpPr>
        <p:spPr>
          <a:xfrm>
            <a:off x="1063065" y="247406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19-067-DEV; GIRT7020 - GB Requirements for Platform Height, Platform Offset and Platform Width </a:t>
            </a:r>
          </a:p>
        </p:txBody>
      </p:sp>
      <p:sp>
        <p:nvSpPr>
          <p:cNvPr id="25" name="Rectangle: Rounded Corners 24">
            <a:extLst>
              <a:ext uri="{FF2B5EF4-FFF2-40B4-BE49-F238E27FC236}">
                <a16:creationId xmlns:a16="http://schemas.microsoft.com/office/drawing/2014/main" id="{A6959496-5739-42D2-B7DC-2CE87D866C83}"/>
              </a:ext>
            </a:extLst>
          </p:cNvPr>
          <p:cNvSpPr/>
          <p:nvPr/>
        </p:nvSpPr>
        <p:spPr>
          <a:xfrm>
            <a:off x="1063065" y="331175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19-031-DEV; GIRT7020 -  GB Requirements for Platform Height, Platform Offset and Platform Width </a:t>
            </a:r>
          </a:p>
        </p:txBody>
      </p:sp>
      <p:sp>
        <p:nvSpPr>
          <p:cNvPr id="26" name="Rectangle: Rounded Corners 25">
            <a:extLst>
              <a:ext uri="{FF2B5EF4-FFF2-40B4-BE49-F238E27FC236}">
                <a16:creationId xmlns:a16="http://schemas.microsoft.com/office/drawing/2014/main" id="{39BA4718-CB55-4997-AD45-D9FBFC4B1A9D}"/>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Deviations issued </a:t>
            </a:r>
          </a:p>
        </p:txBody>
      </p:sp>
      <p:sp>
        <p:nvSpPr>
          <p:cNvPr id="27" name="Arrow: Down 26">
            <a:hlinkClick r:id="" action="ppaction://hlinkshowjump?jump=previousslide" highlightClick="1"/>
            <a:extLst>
              <a:ext uri="{FF2B5EF4-FFF2-40B4-BE49-F238E27FC236}">
                <a16:creationId xmlns:a16="http://schemas.microsoft.com/office/drawing/2014/main" id="{72AEAC3F-8B56-4865-968F-2E6A27AB0583}"/>
              </a:ext>
            </a:extLst>
          </p:cNvPr>
          <p:cNvSpPr/>
          <p:nvPr/>
        </p:nvSpPr>
        <p:spPr>
          <a:xfrm flipV="1">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61009FFC-5DC1-4934-BABD-C510D36D02E2}"/>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Previous Deviations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8" name="Picture 17">
            <a:hlinkClick r:id="rId7" action="ppaction://hlinksldjump"/>
            <a:extLst>
              <a:ext uri="{FF2B5EF4-FFF2-40B4-BE49-F238E27FC236}">
                <a16:creationId xmlns:a16="http://schemas.microsoft.com/office/drawing/2014/main" id="{F712CA6C-E4E0-400C-8CA9-501445F4577C}"/>
              </a:ext>
            </a:extLst>
          </p:cNvPr>
          <p:cNvPicPr>
            <a:picLocks noChangeAspect="1"/>
          </p:cNvPicPr>
          <p:nvPr/>
        </p:nvPicPr>
        <p:blipFill>
          <a:blip r:embed="rId8"/>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69145636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hlinkClick r:id="rId3" action="ppaction://hlinksldjump" highlightClick="1"/>
            <a:extLst>
              <a:ext uri="{FF2B5EF4-FFF2-40B4-BE49-F238E27FC236}">
                <a16:creationId xmlns:a16="http://schemas.microsoft.com/office/drawing/2014/main" id="{3283E604-EC22-4E4F-9AF4-195D77EE4910}"/>
              </a:ext>
            </a:extLst>
          </p:cNvPr>
          <p:cNvSpPr/>
          <p:nvPr/>
        </p:nvSpPr>
        <p:spPr>
          <a:xfrm>
            <a:off x="1063066" y="163393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GERT8000-HB19 Issue 4 - Work on signalling equipment - duties of the signalling technician</a:t>
            </a:r>
          </a:p>
        </p:txBody>
      </p:sp>
      <p:sp>
        <p:nvSpPr>
          <p:cNvPr id="34" name="Rectangle: Rounded Corners 33">
            <a:hlinkClick r:id="rId4" action="ppaction://hlinksldjump" highlightClick="1"/>
            <a:extLst>
              <a:ext uri="{FF2B5EF4-FFF2-40B4-BE49-F238E27FC236}">
                <a16:creationId xmlns:a16="http://schemas.microsoft.com/office/drawing/2014/main" id="{4777B7E3-DB7B-4AC1-9951-DED6988295D1}"/>
              </a:ext>
            </a:extLst>
          </p:cNvPr>
          <p:cNvSpPr/>
          <p:nvPr/>
        </p:nvSpPr>
        <p:spPr>
          <a:xfrm>
            <a:off x="1073188" y="419192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GERT8000-S5 Issue 9 Passing a signal at danger or an end of authority (</a:t>
            </a:r>
            <a:r>
              <a:rPr lang="en-GB" spc="-50" dirty="0" err="1">
                <a:solidFill>
                  <a:schemeClr val="tx1"/>
                </a:solidFill>
              </a:rPr>
              <a:t>EoA</a:t>
            </a:r>
            <a:r>
              <a:rPr lang="en-GB" spc="-50" dirty="0">
                <a:solidFill>
                  <a:schemeClr val="tx1"/>
                </a:solidFill>
              </a:rPr>
              <a:t>) without a movement authority (MA)</a:t>
            </a:r>
          </a:p>
        </p:txBody>
      </p:sp>
      <p:sp>
        <p:nvSpPr>
          <p:cNvPr id="31" name="Rectangle: Rounded Corners 30">
            <a:hlinkClick r:id="rId5" action="ppaction://hlinksldjump" highlightClick="1"/>
            <a:extLst>
              <a:ext uri="{FF2B5EF4-FFF2-40B4-BE49-F238E27FC236}">
                <a16:creationId xmlns:a16="http://schemas.microsoft.com/office/drawing/2014/main" id="{F7C56335-BB1C-4ED7-A78E-F5E24AE7B2F4}"/>
              </a:ext>
            </a:extLst>
          </p:cNvPr>
          <p:cNvSpPr/>
          <p:nvPr/>
        </p:nvSpPr>
        <p:spPr>
          <a:xfrm>
            <a:off x="1073188" y="248351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GERT8000-HB20 Issue 3 - General duties of a safe work leader (SWL) working outside a possession</a:t>
            </a:r>
          </a:p>
        </p:txBody>
      </p:sp>
      <p:sp>
        <p:nvSpPr>
          <p:cNvPr id="96" name="Rectangle: Rounded Corners 95">
            <a:hlinkClick r:id="rId6" action="ppaction://hlinksldjump" highlightClick="1"/>
            <a:extLst>
              <a:ext uri="{FF2B5EF4-FFF2-40B4-BE49-F238E27FC236}">
                <a16:creationId xmlns:a16="http://schemas.microsoft.com/office/drawing/2014/main" id="{CD7569DD-3719-4B53-91BD-09854E05A764}"/>
              </a:ext>
            </a:extLst>
          </p:cNvPr>
          <p:cNvSpPr/>
          <p:nvPr/>
        </p:nvSpPr>
        <p:spPr>
          <a:xfrm>
            <a:off x="1073188" y="784347"/>
            <a:ext cx="10065867" cy="720000"/>
          </a:xfrm>
          <a:prstGeom prst="roundRect">
            <a:avLst>
              <a:gd name="adj" fmla="val 30718"/>
            </a:avLst>
          </a:prstGeom>
          <a:solidFill>
            <a:srgbClr val="1A6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Thirty one new standards have been published in the September 2020 standards catalogue. </a:t>
            </a:r>
          </a:p>
        </p:txBody>
      </p:sp>
      <p:grpSp>
        <p:nvGrpSpPr>
          <p:cNvPr id="17" name="Group 16">
            <a:extLst>
              <a:ext uri="{FF2B5EF4-FFF2-40B4-BE49-F238E27FC236}">
                <a16:creationId xmlns:a16="http://schemas.microsoft.com/office/drawing/2014/main" id="{D02DA01F-421B-4D0F-A2D2-11A86CF1E828}"/>
              </a:ext>
            </a:extLst>
          </p:cNvPr>
          <p:cNvGrpSpPr/>
          <p:nvPr/>
        </p:nvGrpSpPr>
        <p:grpSpPr>
          <a:xfrm>
            <a:off x="266051" y="784347"/>
            <a:ext cx="720000" cy="720000"/>
            <a:chOff x="1270298" y="4665954"/>
            <a:chExt cx="1060424" cy="1063229"/>
          </a:xfrm>
        </p:grpSpPr>
        <p:grpSp>
          <p:nvGrpSpPr>
            <p:cNvPr id="19" name="Group 18">
              <a:extLst>
                <a:ext uri="{FF2B5EF4-FFF2-40B4-BE49-F238E27FC236}">
                  <a16:creationId xmlns:a16="http://schemas.microsoft.com/office/drawing/2014/main" id="{A775BAF4-EAC7-46B7-AABD-EB277533A7AA}"/>
                </a:ext>
              </a:extLst>
            </p:cNvPr>
            <p:cNvGrpSpPr/>
            <p:nvPr/>
          </p:nvGrpSpPr>
          <p:grpSpPr>
            <a:xfrm>
              <a:off x="1270298" y="4665954"/>
              <a:ext cx="1060424" cy="1063229"/>
              <a:chOff x="4340554" y="4803339"/>
              <a:chExt cx="1060424" cy="1063229"/>
            </a:xfrm>
          </p:grpSpPr>
          <p:sp>
            <p:nvSpPr>
              <p:cNvPr id="22" name="Oval 21">
                <a:extLst>
                  <a:ext uri="{FF2B5EF4-FFF2-40B4-BE49-F238E27FC236}">
                    <a16:creationId xmlns:a16="http://schemas.microsoft.com/office/drawing/2014/main" id="{E2E7C079-CB66-4BFD-A6BA-C961DFBEBBD7}"/>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23" name="Freeform 21">
                <a:extLst>
                  <a:ext uri="{FF2B5EF4-FFF2-40B4-BE49-F238E27FC236}">
                    <a16:creationId xmlns:a16="http://schemas.microsoft.com/office/drawing/2014/main" id="{72E7CD16-3FF4-4CD3-B964-534698E2E3C0}"/>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20" name="TextBox 19">
              <a:extLst>
                <a:ext uri="{FF2B5EF4-FFF2-40B4-BE49-F238E27FC236}">
                  <a16:creationId xmlns:a16="http://schemas.microsoft.com/office/drawing/2014/main" id="{9374D1DD-7442-4598-A1D3-6B62907CF780}"/>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21" name="TextBox 20">
              <a:extLst>
                <a:ext uri="{FF2B5EF4-FFF2-40B4-BE49-F238E27FC236}">
                  <a16:creationId xmlns:a16="http://schemas.microsoft.com/office/drawing/2014/main" id="{BACF0430-A3CC-474C-9F78-7D3117F12309}"/>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pic>
        <p:nvPicPr>
          <p:cNvPr id="16" name="Picture 15">
            <a:hlinkClick r:id="rId7"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8"/>
          <a:stretch>
            <a:fillRect/>
          </a:stretch>
        </p:blipFill>
        <p:spPr>
          <a:xfrm>
            <a:off x="11272545" y="5987813"/>
            <a:ext cx="755970" cy="755970"/>
          </a:xfrm>
          <a:prstGeom prst="rect">
            <a:avLst/>
          </a:prstGeom>
        </p:spPr>
      </p:pic>
      <p:sp>
        <p:nvSpPr>
          <p:cNvPr id="30" name="Rectangle: Rounded Corners 29">
            <a:hlinkClick r:id="rId9" action="ppaction://hlinksldjump"/>
            <a:extLst>
              <a:ext uri="{FF2B5EF4-FFF2-40B4-BE49-F238E27FC236}">
                <a16:creationId xmlns:a16="http://schemas.microsoft.com/office/drawing/2014/main" id="{91DEB4EB-DA12-429C-800C-1E23AA5803BA}"/>
              </a:ext>
            </a:extLst>
          </p:cNvPr>
          <p:cNvSpPr/>
          <p:nvPr/>
        </p:nvSpPr>
        <p:spPr>
          <a:xfrm>
            <a:off x="1073188" y="332759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GERT8000-G1 Issue 7 - General safety responsibilities and personal track safety for non-track workers</a:t>
            </a:r>
          </a:p>
        </p:txBody>
      </p:sp>
      <p:sp>
        <p:nvSpPr>
          <p:cNvPr id="32" name="Rectangle: Rounded Corners 31">
            <a:hlinkClick r:id="rId10" action="ppaction://hlinksldjump" highlightClick="1"/>
            <a:extLst>
              <a:ext uri="{FF2B5EF4-FFF2-40B4-BE49-F238E27FC236}">
                <a16:creationId xmlns:a16="http://schemas.microsoft.com/office/drawing/2014/main" id="{5579F7F5-9C05-4AE3-9088-8D44E6197E58}"/>
              </a:ext>
            </a:extLst>
          </p:cNvPr>
          <p:cNvSpPr/>
          <p:nvPr/>
        </p:nvSpPr>
        <p:spPr>
          <a:xfrm>
            <a:off x="1073188" y="5041064"/>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indent="-2238375">
              <a:tabLst>
                <a:tab pos="2238375" algn="l"/>
              </a:tabLst>
            </a:pPr>
            <a:r>
              <a:rPr lang="en-GB" spc="-50" dirty="0">
                <a:solidFill>
                  <a:schemeClr val="tx1"/>
                </a:solidFill>
              </a:rPr>
              <a:t>GERT8000-OTM Issue 9 - Working of on-track machines (OTM)</a:t>
            </a: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4" name="Arrow: Down 23">
            <a:hlinkClick r:id="" action="ppaction://hlinkshowjump?jump=nextslide" highlightClick="1"/>
            <a:extLst>
              <a:ext uri="{FF2B5EF4-FFF2-40B4-BE49-F238E27FC236}">
                <a16:creationId xmlns:a16="http://schemas.microsoft.com/office/drawing/2014/main" id="{BD4AAAEC-2661-4928-8BF1-ACB81BF04D1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FF010CAC-6596-4F7C-825C-E707B04BED4B}"/>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operational standards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5" name="Picture 24">
            <a:hlinkClick r:id="rId11" action="ppaction://hlinksldjump"/>
            <a:extLst>
              <a:ext uri="{FF2B5EF4-FFF2-40B4-BE49-F238E27FC236}">
                <a16:creationId xmlns:a16="http://schemas.microsoft.com/office/drawing/2014/main" id="{0305C810-BEF0-40D0-93CF-E6E77D94C4EA}"/>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228379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hlinkClick r:id="rId3" action="ppaction://hlinksldjump" highlightClick="1"/>
            <a:extLst>
              <a:ext uri="{FF2B5EF4-FFF2-40B4-BE49-F238E27FC236}">
                <a16:creationId xmlns:a16="http://schemas.microsoft.com/office/drawing/2014/main" id="{3283E604-EC22-4E4F-9AF4-195D77EE4910}"/>
              </a:ext>
            </a:extLst>
          </p:cNvPr>
          <p:cNvSpPr/>
          <p:nvPr/>
        </p:nvSpPr>
        <p:spPr>
          <a:xfrm>
            <a:off x="1063066" y="163393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GERT8000-T3 Issue 9 - Possession of a running line for engineering work</a:t>
            </a:r>
          </a:p>
        </p:txBody>
      </p:sp>
      <p:sp>
        <p:nvSpPr>
          <p:cNvPr id="34" name="Rectangle: Rounded Corners 33">
            <a:hlinkClick r:id="rId4" action="ppaction://hlinksldjump" highlightClick="1"/>
            <a:extLst>
              <a:ext uri="{FF2B5EF4-FFF2-40B4-BE49-F238E27FC236}">
                <a16:creationId xmlns:a16="http://schemas.microsoft.com/office/drawing/2014/main" id="{4777B7E3-DB7B-4AC1-9951-DED6988295D1}"/>
              </a:ext>
            </a:extLst>
          </p:cNvPr>
          <p:cNvSpPr/>
          <p:nvPr/>
        </p:nvSpPr>
        <p:spPr>
          <a:xfrm>
            <a:off x="1073188" y="419192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GERT8000-TW1 Issue 15 - Preparation and movement of trains</a:t>
            </a:r>
          </a:p>
        </p:txBody>
      </p:sp>
      <p:sp>
        <p:nvSpPr>
          <p:cNvPr id="31" name="Rectangle: Rounded Corners 30">
            <a:hlinkClick r:id="rId3" action="ppaction://hlinksldjump" highlightClick="1"/>
            <a:extLst>
              <a:ext uri="{FF2B5EF4-FFF2-40B4-BE49-F238E27FC236}">
                <a16:creationId xmlns:a16="http://schemas.microsoft.com/office/drawing/2014/main" id="{F7C56335-BB1C-4ED7-A78E-F5E24AE7B2F4}"/>
              </a:ext>
            </a:extLst>
          </p:cNvPr>
          <p:cNvSpPr/>
          <p:nvPr/>
        </p:nvSpPr>
        <p:spPr>
          <a:xfrm>
            <a:off x="1049539" y="248351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GERT8000-TS1 Issue 14 - General signalling regulations</a:t>
            </a:r>
          </a:p>
        </p:txBody>
      </p:sp>
      <p:sp>
        <p:nvSpPr>
          <p:cNvPr id="96" name="Rectangle: Rounded Corners 95">
            <a:hlinkClick r:id="rId5" action="ppaction://hlinksldjump" highlightClick="1"/>
            <a:extLst>
              <a:ext uri="{FF2B5EF4-FFF2-40B4-BE49-F238E27FC236}">
                <a16:creationId xmlns:a16="http://schemas.microsoft.com/office/drawing/2014/main" id="{CD7569DD-3719-4B53-91BD-09854E05A764}"/>
              </a:ext>
            </a:extLst>
          </p:cNvPr>
          <p:cNvSpPr/>
          <p:nvPr/>
        </p:nvSpPr>
        <p:spPr>
          <a:xfrm>
            <a:off x="1073188" y="784347"/>
            <a:ext cx="10065867" cy="720000"/>
          </a:xfrm>
          <a:prstGeom prst="roundRect">
            <a:avLst>
              <a:gd name="adj" fmla="val 30718"/>
            </a:avLst>
          </a:prstGeom>
          <a:solidFill>
            <a:srgbClr val="1A6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Thirty one new standards have been published in the September 2020 standards catalogue. </a:t>
            </a:r>
          </a:p>
        </p:txBody>
      </p:sp>
      <p:grpSp>
        <p:nvGrpSpPr>
          <p:cNvPr id="17" name="Group 16">
            <a:extLst>
              <a:ext uri="{FF2B5EF4-FFF2-40B4-BE49-F238E27FC236}">
                <a16:creationId xmlns:a16="http://schemas.microsoft.com/office/drawing/2014/main" id="{D02DA01F-421B-4D0F-A2D2-11A86CF1E828}"/>
              </a:ext>
            </a:extLst>
          </p:cNvPr>
          <p:cNvGrpSpPr/>
          <p:nvPr/>
        </p:nvGrpSpPr>
        <p:grpSpPr>
          <a:xfrm>
            <a:off x="266051" y="784347"/>
            <a:ext cx="720000" cy="720000"/>
            <a:chOff x="1270298" y="4665954"/>
            <a:chExt cx="1060424" cy="1063229"/>
          </a:xfrm>
        </p:grpSpPr>
        <p:grpSp>
          <p:nvGrpSpPr>
            <p:cNvPr id="19" name="Group 18">
              <a:extLst>
                <a:ext uri="{FF2B5EF4-FFF2-40B4-BE49-F238E27FC236}">
                  <a16:creationId xmlns:a16="http://schemas.microsoft.com/office/drawing/2014/main" id="{A775BAF4-EAC7-46B7-AABD-EB277533A7AA}"/>
                </a:ext>
              </a:extLst>
            </p:cNvPr>
            <p:cNvGrpSpPr/>
            <p:nvPr/>
          </p:nvGrpSpPr>
          <p:grpSpPr>
            <a:xfrm>
              <a:off x="1270298" y="4665954"/>
              <a:ext cx="1060424" cy="1063229"/>
              <a:chOff x="4340554" y="4803339"/>
              <a:chExt cx="1060424" cy="1063229"/>
            </a:xfrm>
          </p:grpSpPr>
          <p:sp>
            <p:nvSpPr>
              <p:cNvPr id="22" name="Oval 21">
                <a:extLst>
                  <a:ext uri="{FF2B5EF4-FFF2-40B4-BE49-F238E27FC236}">
                    <a16:creationId xmlns:a16="http://schemas.microsoft.com/office/drawing/2014/main" id="{E2E7C079-CB66-4BFD-A6BA-C961DFBEBBD7}"/>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23" name="Freeform 21">
                <a:extLst>
                  <a:ext uri="{FF2B5EF4-FFF2-40B4-BE49-F238E27FC236}">
                    <a16:creationId xmlns:a16="http://schemas.microsoft.com/office/drawing/2014/main" id="{72E7CD16-3FF4-4CD3-B964-534698E2E3C0}"/>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20" name="TextBox 19">
              <a:extLst>
                <a:ext uri="{FF2B5EF4-FFF2-40B4-BE49-F238E27FC236}">
                  <a16:creationId xmlns:a16="http://schemas.microsoft.com/office/drawing/2014/main" id="{9374D1DD-7442-4598-A1D3-6B62907CF780}"/>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21" name="TextBox 20">
              <a:extLst>
                <a:ext uri="{FF2B5EF4-FFF2-40B4-BE49-F238E27FC236}">
                  <a16:creationId xmlns:a16="http://schemas.microsoft.com/office/drawing/2014/main" id="{BACF0430-A3CC-474C-9F78-7D3117F12309}"/>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pic>
        <p:nvPicPr>
          <p:cNvPr id="16" name="Picture 15">
            <a:hlinkClick r:id="rId6"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7"/>
          <a:stretch>
            <a:fillRect/>
          </a:stretch>
        </p:blipFill>
        <p:spPr>
          <a:xfrm>
            <a:off x="11272545" y="5987813"/>
            <a:ext cx="755970" cy="755970"/>
          </a:xfrm>
          <a:prstGeom prst="rect">
            <a:avLst/>
          </a:prstGeom>
        </p:spPr>
      </p:pic>
      <p:sp>
        <p:nvSpPr>
          <p:cNvPr id="30" name="Rectangle: Rounded Corners 29">
            <a:hlinkClick r:id="rId8" action="ppaction://hlinksldjump"/>
            <a:extLst>
              <a:ext uri="{FF2B5EF4-FFF2-40B4-BE49-F238E27FC236}">
                <a16:creationId xmlns:a16="http://schemas.microsoft.com/office/drawing/2014/main" id="{91DEB4EB-DA12-429C-800C-1E23AA5803BA}"/>
              </a:ext>
            </a:extLst>
          </p:cNvPr>
          <p:cNvSpPr/>
          <p:nvPr/>
        </p:nvSpPr>
        <p:spPr>
          <a:xfrm>
            <a:off x="1073188" y="332759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GERT8000-TS11 Issue 5 - Failure of, or work on, signalling equipment - signallers' regulations</a:t>
            </a:r>
          </a:p>
        </p:txBody>
      </p:sp>
      <p:sp>
        <p:nvSpPr>
          <p:cNvPr id="32" name="Rectangle: Rounded Corners 31">
            <a:hlinkClick r:id="rId9" action="ppaction://hlinksldjump" highlightClick="1"/>
            <a:extLst>
              <a:ext uri="{FF2B5EF4-FFF2-40B4-BE49-F238E27FC236}">
                <a16:creationId xmlns:a16="http://schemas.microsoft.com/office/drawing/2014/main" id="{5579F7F5-9C05-4AE3-9088-8D44E6197E58}"/>
              </a:ext>
            </a:extLst>
          </p:cNvPr>
          <p:cNvSpPr/>
          <p:nvPr/>
        </p:nvSpPr>
        <p:spPr>
          <a:xfrm>
            <a:off x="1073188" y="5041064"/>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indent="-2238375">
              <a:tabLst>
                <a:tab pos="2238375" algn="l"/>
              </a:tabLst>
            </a:pPr>
            <a:r>
              <a:rPr lang="en-GB" spc="-50" dirty="0">
                <a:solidFill>
                  <a:schemeClr val="tx1"/>
                </a:solidFill>
              </a:rPr>
              <a:t>GERT8000-TW5 Issue 10 - Preparation and movement of trains: Defective or isolated vehicles and on-train   equipment</a:t>
            </a: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4" name="Arrow: Down 23">
            <a:hlinkClick r:id="" action="ppaction://hlinkshowjump?jump=nextslide" highlightClick="1"/>
            <a:extLst>
              <a:ext uri="{FF2B5EF4-FFF2-40B4-BE49-F238E27FC236}">
                <a16:creationId xmlns:a16="http://schemas.microsoft.com/office/drawing/2014/main" id="{BD4AAAEC-2661-4928-8BF1-ACB81BF04D1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1888E12C-385D-4503-8452-D0DD61719172}"/>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operational standards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5" name="Picture 24">
            <a:hlinkClick r:id="rId10" action="ppaction://hlinksldjump"/>
            <a:extLst>
              <a:ext uri="{FF2B5EF4-FFF2-40B4-BE49-F238E27FC236}">
                <a16:creationId xmlns:a16="http://schemas.microsoft.com/office/drawing/2014/main" id="{F5AACBAE-320E-4C9F-9283-3CB3B9F7C1C6}"/>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04941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hlinkClick r:id="rId3" action="ppaction://hlinksldjump" highlightClick="1"/>
            <a:extLst>
              <a:ext uri="{FF2B5EF4-FFF2-40B4-BE49-F238E27FC236}">
                <a16:creationId xmlns:a16="http://schemas.microsoft.com/office/drawing/2014/main" id="{3283E604-EC22-4E4F-9AF4-195D77EE4910}"/>
              </a:ext>
            </a:extLst>
          </p:cNvPr>
          <p:cNvSpPr/>
          <p:nvPr/>
        </p:nvSpPr>
        <p:spPr>
          <a:xfrm>
            <a:off x="1063066" y="163393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GERT8000-TW7 Issue 8 - Wrong-direction movements</a:t>
            </a:r>
          </a:p>
        </p:txBody>
      </p:sp>
      <p:sp>
        <p:nvSpPr>
          <p:cNvPr id="34" name="Rectangle: Rounded Corners 33">
            <a:hlinkClick r:id="rId4" action="ppaction://hlinksldjump" highlightClick="1"/>
            <a:extLst>
              <a:ext uri="{FF2B5EF4-FFF2-40B4-BE49-F238E27FC236}">
                <a16:creationId xmlns:a16="http://schemas.microsoft.com/office/drawing/2014/main" id="{4777B7E3-DB7B-4AC1-9951-DED6988295D1}"/>
              </a:ext>
            </a:extLst>
          </p:cNvPr>
          <p:cNvSpPr/>
          <p:nvPr/>
        </p:nvSpPr>
        <p:spPr>
          <a:xfrm>
            <a:off x="1073188" y="4191921"/>
            <a:ext cx="10065867" cy="720000"/>
          </a:xfrm>
          <a:prstGeom prst="roundRect">
            <a:avLst>
              <a:gd name="adj" fmla="val 30718"/>
            </a:avLst>
          </a:prstGeom>
          <a:solidFill>
            <a:srgbClr val="8CB69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GERM8000-signallersignallingtechnician Issue 8 - Signaller and Signalling Technician Manual</a:t>
            </a:r>
          </a:p>
        </p:txBody>
      </p:sp>
      <p:sp>
        <p:nvSpPr>
          <p:cNvPr id="31" name="Rectangle: Rounded Corners 30">
            <a:hlinkClick r:id="rId5" action="ppaction://hlinksldjump" highlightClick="1"/>
            <a:extLst>
              <a:ext uri="{FF2B5EF4-FFF2-40B4-BE49-F238E27FC236}">
                <a16:creationId xmlns:a16="http://schemas.microsoft.com/office/drawing/2014/main" id="{F7C56335-BB1C-4ED7-A78E-F5E24AE7B2F4}"/>
              </a:ext>
            </a:extLst>
          </p:cNvPr>
          <p:cNvSpPr/>
          <p:nvPr/>
        </p:nvSpPr>
        <p:spPr>
          <a:xfrm>
            <a:off x="1057422" y="248351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RS521 Issue 6 - Signals, </a:t>
            </a:r>
            <a:r>
              <a:rPr lang="en-GB" spc="-50" dirty="0" err="1">
                <a:solidFill>
                  <a:schemeClr val="tx1"/>
                </a:solidFill>
              </a:rPr>
              <a:t>Handsignals</a:t>
            </a:r>
            <a:r>
              <a:rPr lang="en-GB" spc="-50" dirty="0">
                <a:solidFill>
                  <a:schemeClr val="tx1"/>
                </a:solidFill>
              </a:rPr>
              <a:t>, Indicators and Signs Handbook </a:t>
            </a:r>
          </a:p>
        </p:txBody>
      </p:sp>
      <p:sp>
        <p:nvSpPr>
          <p:cNvPr id="96" name="Rectangle: Rounded Corners 95">
            <a:hlinkClick r:id="rId6" action="ppaction://hlinksldjump" highlightClick="1"/>
            <a:extLst>
              <a:ext uri="{FF2B5EF4-FFF2-40B4-BE49-F238E27FC236}">
                <a16:creationId xmlns:a16="http://schemas.microsoft.com/office/drawing/2014/main" id="{CD7569DD-3719-4B53-91BD-09854E05A764}"/>
              </a:ext>
            </a:extLst>
          </p:cNvPr>
          <p:cNvSpPr/>
          <p:nvPr/>
        </p:nvSpPr>
        <p:spPr>
          <a:xfrm>
            <a:off x="1073188" y="784347"/>
            <a:ext cx="10065867" cy="720000"/>
          </a:xfrm>
          <a:prstGeom prst="roundRect">
            <a:avLst>
              <a:gd name="adj" fmla="val 30718"/>
            </a:avLst>
          </a:prstGeom>
          <a:solidFill>
            <a:srgbClr val="1A6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Thirty one new standards have been published in the September 2020 standards catalogue. </a:t>
            </a:r>
          </a:p>
        </p:txBody>
      </p:sp>
      <p:grpSp>
        <p:nvGrpSpPr>
          <p:cNvPr id="17" name="Group 16">
            <a:extLst>
              <a:ext uri="{FF2B5EF4-FFF2-40B4-BE49-F238E27FC236}">
                <a16:creationId xmlns:a16="http://schemas.microsoft.com/office/drawing/2014/main" id="{D02DA01F-421B-4D0F-A2D2-11A86CF1E828}"/>
              </a:ext>
            </a:extLst>
          </p:cNvPr>
          <p:cNvGrpSpPr/>
          <p:nvPr/>
        </p:nvGrpSpPr>
        <p:grpSpPr>
          <a:xfrm>
            <a:off x="266051" y="784347"/>
            <a:ext cx="720000" cy="720000"/>
            <a:chOff x="1270298" y="4665954"/>
            <a:chExt cx="1060424" cy="1063229"/>
          </a:xfrm>
        </p:grpSpPr>
        <p:grpSp>
          <p:nvGrpSpPr>
            <p:cNvPr id="19" name="Group 18">
              <a:extLst>
                <a:ext uri="{FF2B5EF4-FFF2-40B4-BE49-F238E27FC236}">
                  <a16:creationId xmlns:a16="http://schemas.microsoft.com/office/drawing/2014/main" id="{A775BAF4-EAC7-46B7-AABD-EB277533A7AA}"/>
                </a:ext>
              </a:extLst>
            </p:cNvPr>
            <p:cNvGrpSpPr/>
            <p:nvPr/>
          </p:nvGrpSpPr>
          <p:grpSpPr>
            <a:xfrm>
              <a:off x="1270298" y="4665954"/>
              <a:ext cx="1060424" cy="1063229"/>
              <a:chOff x="4340554" y="4803339"/>
              <a:chExt cx="1060424" cy="1063229"/>
            </a:xfrm>
          </p:grpSpPr>
          <p:sp>
            <p:nvSpPr>
              <p:cNvPr id="22" name="Oval 21">
                <a:extLst>
                  <a:ext uri="{FF2B5EF4-FFF2-40B4-BE49-F238E27FC236}">
                    <a16:creationId xmlns:a16="http://schemas.microsoft.com/office/drawing/2014/main" id="{E2E7C079-CB66-4BFD-A6BA-C961DFBEBBD7}"/>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23" name="Freeform 21">
                <a:extLst>
                  <a:ext uri="{FF2B5EF4-FFF2-40B4-BE49-F238E27FC236}">
                    <a16:creationId xmlns:a16="http://schemas.microsoft.com/office/drawing/2014/main" id="{72E7CD16-3FF4-4CD3-B964-534698E2E3C0}"/>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20" name="TextBox 19">
              <a:extLst>
                <a:ext uri="{FF2B5EF4-FFF2-40B4-BE49-F238E27FC236}">
                  <a16:creationId xmlns:a16="http://schemas.microsoft.com/office/drawing/2014/main" id="{9374D1DD-7442-4598-A1D3-6B62907CF780}"/>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21" name="TextBox 20">
              <a:extLst>
                <a:ext uri="{FF2B5EF4-FFF2-40B4-BE49-F238E27FC236}">
                  <a16:creationId xmlns:a16="http://schemas.microsoft.com/office/drawing/2014/main" id="{BACF0430-A3CC-474C-9F78-7D3117F12309}"/>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pic>
        <p:nvPicPr>
          <p:cNvPr id="16" name="Picture 15">
            <a:hlinkClick r:id="rId7"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8"/>
          <a:stretch>
            <a:fillRect/>
          </a:stretch>
        </p:blipFill>
        <p:spPr>
          <a:xfrm>
            <a:off x="11272545" y="5987813"/>
            <a:ext cx="755970" cy="755970"/>
          </a:xfrm>
          <a:prstGeom prst="rect">
            <a:avLst/>
          </a:prstGeom>
        </p:spPr>
      </p:pic>
      <p:sp>
        <p:nvSpPr>
          <p:cNvPr id="30" name="Rectangle: Rounded Corners 29">
            <a:hlinkClick r:id="rId9" action="ppaction://hlinksldjump"/>
            <a:extLst>
              <a:ext uri="{FF2B5EF4-FFF2-40B4-BE49-F238E27FC236}">
                <a16:creationId xmlns:a16="http://schemas.microsoft.com/office/drawing/2014/main" id="{91DEB4EB-DA12-429C-800C-1E23AA5803BA}"/>
              </a:ext>
            </a:extLst>
          </p:cNvPr>
          <p:cNvSpPr/>
          <p:nvPr/>
        </p:nvSpPr>
        <p:spPr>
          <a:xfrm>
            <a:off x="1057422" y="3327597"/>
            <a:ext cx="10065867" cy="720000"/>
          </a:xfrm>
          <a:prstGeom prst="roundRect">
            <a:avLst>
              <a:gd name="adj" fmla="val 30718"/>
            </a:avLst>
          </a:prstGeom>
          <a:solidFill>
            <a:srgbClr val="8CB69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GERM8000-trackworkers Issue 7 - Track Workers Manual</a:t>
            </a:r>
          </a:p>
        </p:txBody>
      </p:sp>
      <p:sp>
        <p:nvSpPr>
          <p:cNvPr id="32" name="Rectangle: Rounded Corners 31">
            <a:hlinkClick r:id="rId10" action="ppaction://hlinksldjump" highlightClick="1"/>
            <a:extLst>
              <a:ext uri="{FF2B5EF4-FFF2-40B4-BE49-F238E27FC236}">
                <a16:creationId xmlns:a16="http://schemas.microsoft.com/office/drawing/2014/main" id="{5579F7F5-9C05-4AE3-9088-8D44E6197E58}"/>
              </a:ext>
            </a:extLst>
          </p:cNvPr>
          <p:cNvSpPr/>
          <p:nvPr/>
        </p:nvSpPr>
        <p:spPr>
          <a:xfrm>
            <a:off x="1073188" y="5041064"/>
            <a:ext cx="10065867" cy="720000"/>
          </a:xfrm>
          <a:prstGeom prst="roundRect">
            <a:avLst>
              <a:gd name="adj" fmla="val 30718"/>
            </a:avLst>
          </a:prstGeom>
          <a:solidFill>
            <a:srgbClr val="8CB69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indent="-2238375">
              <a:tabLst>
                <a:tab pos="2238375" algn="l"/>
              </a:tabLst>
            </a:pPr>
            <a:r>
              <a:rPr lang="en-GB" spc="-50" dirty="0">
                <a:solidFill>
                  <a:schemeClr val="tx1"/>
                </a:solidFill>
              </a:rPr>
              <a:t>GERM8000-trainoperationsstaff Issue 8 - Train Operations Staff Manual</a:t>
            </a: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4" name="Arrow: Down 23">
            <a:hlinkClick r:id="" action="ppaction://hlinkshowjump?jump=nextslide" highlightClick="1"/>
            <a:extLst>
              <a:ext uri="{FF2B5EF4-FFF2-40B4-BE49-F238E27FC236}">
                <a16:creationId xmlns:a16="http://schemas.microsoft.com/office/drawing/2014/main" id="{BD4AAAEC-2661-4928-8BF1-ACB81BF04D1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7BB35A27-D0D9-407C-8DB6-97AEF2A93229}"/>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operational standards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5" name="Picture 24">
            <a:hlinkClick r:id="rId11" action="ppaction://hlinksldjump"/>
            <a:extLst>
              <a:ext uri="{FF2B5EF4-FFF2-40B4-BE49-F238E27FC236}">
                <a16:creationId xmlns:a16="http://schemas.microsoft.com/office/drawing/2014/main" id="{799C18C5-A422-4DCE-90BF-0F171AA7E28D}"/>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695518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hlinkClick r:id="rId3" action="ppaction://hlinksldjump" highlightClick="1"/>
            <a:extLst>
              <a:ext uri="{FF2B5EF4-FFF2-40B4-BE49-F238E27FC236}">
                <a16:creationId xmlns:a16="http://schemas.microsoft.com/office/drawing/2014/main" id="{3283E604-EC22-4E4F-9AF4-195D77EE4910}"/>
              </a:ext>
            </a:extLst>
          </p:cNvPr>
          <p:cNvSpPr/>
          <p:nvPr/>
        </p:nvSpPr>
        <p:spPr>
          <a:xfrm>
            <a:off x="1063066" y="1633931"/>
            <a:ext cx="10065867" cy="720000"/>
          </a:xfrm>
          <a:prstGeom prst="roundRect">
            <a:avLst>
              <a:gd name="adj" fmla="val 30718"/>
            </a:avLst>
          </a:prstGeom>
          <a:solidFill>
            <a:srgbClr val="8CB69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GERM8000-Traindriver Issue 8 - Train Driver Manual</a:t>
            </a:r>
          </a:p>
        </p:txBody>
      </p:sp>
      <p:sp>
        <p:nvSpPr>
          <p:cNvPr id="34" name="Rectangle: Rounded Corners 33">
            <a:hlinkClick r:id="rId4" action="ppaction://hlinksldjump" highlightClick="1"/>
            <a:extLst>
              <a:ext uri="{FF2B5EF4-FFF2-40B4-BE49-F238E27FC236}">
                <a16:creationId xmlns:a16="http://schemas.microsoft.com/office/drawing/2014/main" id="{4777B7E3-DB7B-4AC1-9951-DED6988295D1}"/>
              </a:ext>
            </a:extLst>
          </p:cNvPr>
          <p:cNvSpPr/>
          <p:nvPr/>
        </p:nvSpPr>
        <p:spPr>
          <a:xfrm>
            <a:off x="1073188" y="4191921"/>
            <a:ext cx="10065867" cy="720000"/>
          </a:xfrm>
          <a:prstGeom prst="roundRect">
            <a:avLst>
              <a:gd name="adj" fmla="val 30718"/>
            </a:avLst>
          </a:prstGeom>
          <a:solidFill>
            <a:srgbClr val="8CB69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GERT8000-Issue 31 - Rule Book Handbook Issue History</a:t>
            </a:r>
          </a:p>
        </p:txBody>
      </p:sp>
      <p:sp>
        <p:nvSpPr>
          <p:cNvPr id="31" name="Rectangle: Rounded Corners 30">
            <a:hlinkClick r:id="rId5" action="ppaction://hlinksldjump" highlightClick="1"/>
            <a:extLst>
              <a:ext uri="{FF2B5EF4-FFF2-40B4-BE49-F238E27FC236}">
                <a16:creationId xmlns:a16="http://schemas.microsoft.com/office/drawing/2014/main" id="{F7C56335-BB1C-4ED7-A78E-F5E24AE7B2F4}"/>
              </a:ext>
            </a:extLst>
          </p:cNvPr>
          <p:cNvSpPr/>
          <p:nvPr/>
        </p:nvSpPr>
        <p:spPr>
          <a:xfrm>
            <a:off x="1057422" y="2483515"/>
            <a:ext cx="10065867" cy="720000"/>
          </a:xfrm>
          <a:prstGeom prst="roundRect">
            <a:avLst>
              <a:gd name="adj" fmla="val 30718"/>
            </a:avLst>
          </a:prstGeom>
          <a:solidFill>
            <a:srgbClr val="8CB69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GERM8000-Possessionworkers Issue 5 - Possession Workers Manual</a:t>
            </a:r>
          </a:p>
        </p:txBody>
      </p:sp>
      <p:sp>
        <p:nvSpPr>
          <p:cNvPr id="96" name="Rectangle: Rounded Corners 95">
            <a:hlinkClick r:id="rId6" action="ppaction://hlinksldjump" highlightClick="1"/>
            <a:extLst>
              <a:ext uri="{FF2B5EF4-FFF2-40B4-BE49-F238E27FC236}">
                <a16:creationId xmlns:a16="http://schemas.microsoft.com/office/drawing/2014/main" id="{CD7569DD-3719-4B53-91BD-09854E05A764}"/>
              </a:ext>
            </a:extLst>
          </p:cNvPr>
          <p:cNvSpPr/>
          <p:nvPr/>
        </p:nvSpPr>
        <p:spPr>
          <a:xfrm>
            <a:off x="1073188" y="784347"/>
            <a:ext cx="10065867" cy="720000"/>
          </a:xfrm>
          <a:prstGeom prst="roundRect">
            <a:avLst>
              <a:gd name="adj" fmla="val 30718"/>
            </a:avLst>
          </a:prstGeom>
          <a:solidFill>
            <a:srgbClr val="1A6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Thirty one new standards have been published in the September 2020 standards catalogue. </a:t>
            </a:r>
          </a:p>
        </p:txBody>
      </p:sp>
      <p:grpSp>
        <p:nvGrpSpPr>
          <p:cNvPr id="17" name="Group 16">
            <a:extLst>
              <a:ext uri="{FF2B5EF4-FFF2-40B4-BE49-F238E27FC236}">
                <a16:creationId xmlns:a16="http://schemas.microsoft.com/office/drawing/2014/main" id="{D02DA01F-421B-4D0F-A2D2-11A86CF1E828}"/>
              </a:ext>
            </a:extLst>
          </p:cNvPr>
          <p:cNvGrpSpPr/>
          <p:nvPr/>
        </p:nvGrpSpPr>
        <p:grpSpPr>
          <a:xfrm>
            <a:off x="266051" y="784347"/>
            <a:ext cx="720000" cy="720000"/>
            <a:chOff x="1270298" y="4665954"/>
            <a:chExt cx="1060424" cy="1063229"/>
          </a:xfrm>
        </p:grpSpPr>
        <p:grpSp>
          <p:nvGrpSpPr>
            <p:cNvPr id="19" name="Group 18">
              <a:extLst>
                <a:ext uri="{FF2B5EF4-FFF2-40B4-BE49-F238E27FC236}">
                  <a16:creationId xmlns:a16="http://schemas.microsoft.com/office/drawing/2014/main" id="{A775BAF4-EAC7-46B7-AABD-EB277533A7AA}"/>
                </a:ext>
              </a:extLst>
            </p:cNvPr>
            <p:cNvGrpSpPr/>
            <p:nvPr/>
          </p:nvGrpSpPr>
          <p:grpSpPr>
            <a:xfrm>
              <a:off x="1270298" y="4665954"/>
              <a:ext cx="1060424" cy="1063229"/>
              <a:chOff x="4340554" y="4803339"/>
              <a:chExt cx="1060424" cy="1063229"/>
            </a:xfrm>
          </p:grpSpPr>
          <p:sp>
            <p:nvSpPr>
              <p:cNvPr id="22" name="Oval 21">
                <a:extLst>
                  <a:ext uri="{FF2B5EF4-FFF2-40B4-BE49-F238E27FC236}">
                    <a16:creationId xmlns:a16="http://schemas.microsoft.com/office/drawing/2014/main" id="{E2E7C079-CB66-4BFD-A6BA-C961DFBEBBD7}"/>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23" name="Freeform 21">
                <a:extLst>
                  <a:ext uri="{FF2B5EF4-FFF2-40B4-BE49-F238E27FC236}">
                    <a16:creationId xmlns:a16="http://schemas.microsoft.com/office/drawing/2014/main" id="{72E7CD16-3FF4-4CD3-B964-534698E2E3C0}"/>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20" name="TextBox 19">
              <a:extLst>
                <a:ext uri="{FF2B5EF4-FFF2-40B4-BE49-F238E27FC236}">
                  <a16:creationId xmlns:a16="http://schemas.microsoft.com/office/drawing/2014/main" id="{9374D1DD-7442-4598-A1D3-6B62907CF780}"/>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21" name="TextBox 20">
              <a:extLst>
                <a:ext uri="{FF2B5EF4-FFF2-40B4-BE49-F238E27FC236}">
                  <a16:creationId xmlns:a16="http://schemas.microsoft.com/office/drawing/2014/main" id="{BACF0430-A3CC-474C-9F78-7D3117F12309}"/>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pic>
        <p:nvPicPr>
          <p:cNvPr id="16" name="Picture 15">
            <a:hlinkClick r:id="rId7"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8"/>
          <a:stretch>
            <a:fillRect/>
          </a:stretch>
        </p:blipFill>
        <p:spPr>
          <a:xfrm>
            <a:off x="11272545" y="5987813"/>
            <a:ext cx="755970" cy="755970"/>
          </a:xfrm>
          <a:prstGeom prst="rect">
            <a:avLst/>
          </a:prstGeom>
        </p:spPr>
      </p:pic>
      <p:sp>
        <p:nvSpPr>
          <p:cNvPr id="30" name="Rectangle: Rounded Corners 29">
            <a:hlinkClick r:id="rId6" action="ppaction://hlinksldjump"/>
            <a:extLst>
              <a:ext uri="{FF2B5EF4-FFF2-40B4-BE49-F238E27FC236}">
                <a16:creationId xmlns:a16="http://schemas.microsoft.com/office/drawing/2014/main" id="{91DEB4EB-DA12-429C-800C-1E23AA5803BA}"/>
              </a:ext>
            </a:extLst>
          </p:cNvPr>
          <p:cNvSpPr/>
          <p:nvPr/>
        </p:nvSpPr>
        <p:spPr>
          <a:xfrm>
            <a:off x="1057422" y="3327597"/>
            <a:ext cx="10065867" cy="720000"/>
          </a:xfrm>
          <a:prstGeom prst="roundRect">
            <a:avLst>
              <a:gd name="adj" fmla="val 30718"/>
            </a:avLst>
          </a:prstGeom>
          <a:solidFill>
            <a:srgbClr val="8CB69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GERM8000-Master-module Issue 8 - Master Module Manual</a:t>
            </a:r>
          </a:p>
        </p:txBody>
      </p:sp>
      <p:sp>
        <p:nvSpPr>
          <p:cNvPr id="32" name="Rectangle: Rounded Corners 31">
            <a:hlinkClick r:id="rId9" action="ppaction://hlinksldjump" highlightClick="1"/>
            <a:extLst>
              <a:ext uri="{FF2B5EF4-FFF2-40B4-BE49-F238E27FC236}">
                <a16:creationId xmlns:a16="http://schemas.microsoft.com/office/drawing/2014/main" id="{5579F7F5-9C05-4AE3-9088-8D44E6197E58}"/>
              </a:ext>
            </a:extLst>
          </p:cNvPr>
          <p:cNvSpPr/>
          <p:nvPr/>
        </p:nvSpPr>
        <p:spPr>
          <a:xfrm>
            <a:off x="1073188" y="5041064"/>
            <a:ext cx="10065867" cy="720000"/>
          </a:xfrm>
          <a:prstGeom prst="roundRect">
            <a:avLst>
              <a:gd name="adj" fmla="val 30718"/>
            </a:avLst>
          </a:prstGeom>
          <a:solidFill>
            <a:srgbClr val="8CB69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indent="-2238375">
              <a:tabLst>
                <a:tab pos="2238375" algn="l"/>
              </a:tabLst>
            </a:pPr>
            <a:r>
              <a:rPr lang="en-GB" spc="-50" dirty="0">
                <a:solidFill>
                  <a:schemeClr val="tx1"/>
                </a:solidFill>
              </a:rPr>
              <a:t>GERT8000-RBBL Issue 34 - Rule Book Briefing Leaflet</a:t>
            </a: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4" name="Arrow: Down 23">
            <a:hlinkClick r:id="" action="ppaction://hlinkshowjump?jump=nextslide" highlightClick="1"/>
            <a:extLst>
              <a:ext uri="{FF2B5EF4-FFF2-40B4-BE49-F238E27FC236}">
                <a16:creationId xmlns:a16="http://schemas.microsoft.com/office/drawing/2014/main" id="{BD4AAAEC-2661-4928-8BF1-ACB81BF04D17}"/>
              </a:ext>
            </a:extLst>
          </p:cNvPr>
          <p:cNvSpPr/>
          <p:nvPr/>
        </p:nvSpPr>
        <p:spPr>
          <a:xfrm flipV="1">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A3B32BD8-F24A-47FA-936E-FF125EB4732E}"/>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operational standards</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6" name="Picture 25">
            <a:hlinkClick r:id="rId10" action="ppaction://hlinksldjump"/>
            <a:extLst>
              <a:ext uri="{FF2B5EF4-FFF2-40B4-BE49-F238E27FC236}">
                <a16:creationId xmlns:a16="http://schemas.microsoft.com/office/drawing/2014/main" id="{D1FAFCA3-0977-49FF-A9BC-FD3A353A27CC}"/>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799070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RIS-3783-TOM Issue 1 - Permissions and the issuing of driving cab passes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74803"/>
            <a:ext cx="10065867" cy="506897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50" dirty="0">
                <a:solidFill>
                  <a:schemeClr val="tx1"/>
                </a:solidFill>
              </a:rPr>
              <a:t>Overview </a:t>
            </a:r>
            <a:r>
              <a:rPr lang="en-GB" spc="-50" dirty="0">
                <a:solidFill>
                  <a:schemeClr val="tx1"/>
                </a:solidFill>
              </a:rPr>
              <a:t>-</a:t>
            </a:r>
            <a:r>
              <a:rPr lang="en-GB" dirty="0">
                <a:solidFill>
                  <a:schemeClr val="tx1"/>
                </a:solidFill>
              </a:rPr>
              <a:t> RIS-3783-TOM, is a new standard and has been drafted for those times when individuals other than the train’s on-board staff need to travel in the driving cab or other on-board staff accommodation of a train. </a:t>
            </a:r>
          </a:p>
          <a:p>
            <a:pPr>
              <a:spcAft>
                <a:spcPts val="600"/>
              </a:spcAft>
            </a:pPr>
            <a:r>
              <a:rPr lang="en-GB" dirty="0">
                <a:solidFill>
                  <a:schemeClr val="tx1"/>
                </a:solidFill>
              </a:rPr>
              <a:t>It provides a common framework for the management and issuing of cab passes with some standardisation on the information they contain, and training required for holders of cab passes. </a:t>
            </a:r>
          </a:p>
          <a:p>
            <a:pPr>
              <a:spcAft>
                <a:spcPts val="600"/>
              </a:spcAft>
            </a:pPr>
            <a:r>
              <a:rPr lang="en-GB" dirty="0">
                <a:solidFill>
                  <a:schemeClr val="tx1"/>
                </a:solidFill>
              </a:rPr>
              <a:t>Rule Book module G1 and handbook HB1 also include new arrangements for cab pass holders and drivers</a:t>
            </a:r>
          </a:p>
          <a:p>
            <a:endParaRPr lang="en-GB" b="1" dirty="0">
              <a:solidFill>
                <a:schemeClr val="tx1"/>
              </a:solidFill>
            </a:endParaRPr>
          </a:p>
          <a:p>
            <a:r>
              <a:rPr lang="en-GB" b="1" dirty="0">
                <a:solidFill>
                  <a:schemeClr val="tx1"/>
                </a:solidFill>
              </a:rPr>
              <a:t>Benefits </a:t>
            </a:r>
            <a:r>
              <a:rPr lang="en-GB" dirty="0">
                <a:solidFill>
                  <a:schemeClr val="tx1"/>
                </a:solidFill>
              </a:rPr>
              <a:t>– This new standard  provides the interface requirements to allow authorised access to trains, while mitigating the risk of distracting drivers or staff undertaking safety-critical tasks.</a:t>
            </a:r>
          </a:p>
          <a:p>
            <a:endParaRPr lang="en-GB" b="1" spc="-50" dirty="0">
              <a:solidFill>
                <a:schemeClr val="tx1"/>
              </a:solidFill>
            </a:endParaRPr>
          </a:p>
          <a:p>
            <a:r>
              <a:rPr lang="en-GB" b="1" spc="-50" dirty="0">
                <a:solidFill>
                  <a:schemeClr val="tx1"/>
                </a:solidFill>
              </a:rPr>
              <a:t>Audience</a:t>
            </a:r>
            <a:r>
              <a:rPr lang="en-GB" spc="-50" dirty="0">
                <a:solidFill>
                  <a:schemeClr val="tx1"/>
                </a:solidFill>
              </a:rPr>
              <a:t> – Drivers, other on-board train staff  and track workers </a:t>
            </a:r>
          </a:p>
        </p:txBody>
      </p:sp>
      <p:grpSp>
        <p:nvGrpSpPr>
          <p:cNvPr id="29" name="Group 28">
            <a:extLst>
              <a:ext uri="{FF2B5EF4-FFF2-40B4-BE49-F238E27FC236}">
                <a16:creationId xmlns:a16="http://schemas.microsoft.com/office/drawing/2014/main" id="{8FD14FC8-403A-4C6D-9CCA-3A5A5E96152A}"/>
              </a:ext>
            </a:extLst>
          </p:cNvPr>
          <p:cNvGrpSpPr/>
          <p:nvPr/>
        </p:nvGrpSpPr>
        <p:grpSpPr>
          <a:xfrm>
            <a:off x="266051" y="798202"/>
            <a:ext cx="720000" cy="720000"/>
            <a:chOff x="1270298" y="4665954"/>
            <a:chExt cx="1060424" cy="1063229"/>
          </a:xfrm>
        </p:grpSpPr>
        <p:grpSp>
          <p:nvGrpSpPr>
            <p:cNvPr id="30" name="Group 29">
              <a:extLst>
                <a:ext uri="{FF2B5EF4-FFF2-40B4-BE49-F238E27FC236}">
                  <a16:creationId xmlns:a16="http://schemas.microsoft.com/office/drawing/2014/main" id="{16508E66-D425-41CC-A02F-6768E432FB8F}"/>
                </a:ext>
              </a:extLst>
            </p:cNvPr>
            <p:cNvGrpSpPr/>
            <p:nvPr/>
          </p:nvGrpSpPr>
          <p:grpSpPr>
            <a:xfrm>
              <a:off x="1270298" y="4665954"/>
              <a:ext cx="1060424" cy="1063229"/>
              <a:chOff x="4340554" y="4803339"/>
              <a:chExt cx="1060424" cy="1063229"/>
            </a:xfrm>
          </p:grpSpPr>
          <p:sp>
            <p:nvSpPr>
              <p:cNvPr id="33" name="Oval 32">
                <a:extLst>
                  <a:ext uri="{FF2B5EF4-FFF2-40B4-BE49-F238E27FC236}">
                    <a16:creationId xmlns:a16="http://schemas.microsoft.com/office/drawing/2014/main" id="{F9023AF6-5674-406A-BD2C-19F6A221348F}"/>
                  </a:ext>
                </a:extLst>
              </p:cNvPr>
              <p:cNvSpPr>
                <a:spLocks noChangeArrowheads="1"/>
              </p:cNvSpPr>
              <p:nvPr/>
            </p:nvSpPr>
            <p:spPr bwMode="auto">
              <a:xfrm flipV="1">
                <a:off x="4340554" y="4803339"/>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Freeform 21">
                <a:extLst>
                  <a:ext uri="{FF2B5EF4-FFF2-40B4-BE49-F238E27FC236}">
                    <a16:creationId xmlns:a16="http://schemas.microsoft.com/office/drawing/2014/main" id="{A73F8E46-8DD6-4747-B11B-0AFA613E0393}"/>
                  </a:ext>
                </a:extLst>
              </p:cNvPr>
              <p:cNvSpPr>
                <a:spLocks noEditPoints="1"/>
              </p:cNvSpPr>
              <p:nvPr/>
            </p:nvSpPr>
            <p:spPr bwMode="auto">
              <a:xfrm>
                <a:off x="4461626" y="5014755"/>
                <a:ext cx="825375"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endParaRPr>
              </a:p>
            </p:txBody>
          </p:sp>
        </p:grpSp>
        <p:sp>
          <p:nvSpPr>
            <p:cNvPr id="31" name="TextBox 30">
              <a:extLst>
                <a:ext uri="{FF2B5EF4-FFF2-40B4-BE49-F238E27FC236}">
                  <a16:creationId xmlns:a16="http://schemas.microsoft.com/office/drawing/2014/main" id="{A514E02B-F7EF-46C0-B3BA-255096E4AF9F}"/>
                </a:ext>
              </a:extLst>
            </p:cNvPr>
            <p:cNvSpPr txBox="1"/>
            <p:nvPr/>
          </p:nvSpPr>
          <p:spPr>
            <a:xfrm rot="16200000">
              <a:off x="1281701" y="4924697"/>
              <a:ext cx="658040" cy="385302"/>
            </a:xfrm>
            <a:prstGeom prst="rect">
              <a:avLst/>
            </a:prstGeom>
            <a:noFill/>
          </p:spPr>
          <p:txBody>
            <a:bodyPr wrap="square" rtlCol="0">
              <a:spAutoFit/>
            </a:bodyPr>
            <a:lstStyle/>
            <a:p>
              <a:pPr algn="ctr"/>
              <a:r>
                <a:rPr lang="en-GB" sz="1100" dirty="0">
                  <a:solidFill>
                    <a:schemeClr val="bg1"/>
                  </a:solidFill>
                </a:rPr>
                <a:t>Rule</a:t>
              </a:r>
            </a:p>
          </p:txBody>
        </p:sp>
        <p:sp>
          <p:nvSpPr>
            <p:cNvPr id="32" name="TextBox 31">
              <a:extLst>
                <a:ext uri="{FF2B5EF4-FFF2-40B4-BE49-F238E27FC236}">
                  <a16:creationId xmlns:a16="http://schemas.microsoft.com/office/drawing/2014/main" id="{DDB3F7BD-8D65-4C08-BAF1-93A2C4DBB623}"/>
                </a:ext>
              </a:extLst>
            </p:cNvPr>
            <p:cNvSpPr txBox="1"/>
            <p:nvPr/>
          </p:nvSpPr>
          <p:spPr>
            <a:xfrm rot="5400000">
              <a:off x="1611184" y="4924697"/>
              <a:ext cx="763952" cy="385302"/>
            </a:xfrm>
            <a:prstGeom prst="rect">
              <a:avLst/>
            </a:prstGeom>
            <a:noFill/>
          </p:spPr>
          <p:txBody>
            <a:bodyPr wrap="square" rtlCol="0">
              <a:spAutoFit/>
            </a:bodyPr>
            <a:lstStyle/>
            <a:p>
              <a:pPr algn="ctr"/>
              <a:r>
                <a:rPr lang="en-GB" sz="1100" dirty="0">
                  <a:solidFill>
                    <a:schemeClr val="bg1"/>
                  </a:solidFill>
                </a:rPr>
                <a:t>Book</a:t>
              </a:r>
            </a:p>
          </p:txBody>
        </p:sp>
      </p:grpSp>
      <p:sp>
        <p:nvSpPr>
          <p:cNvPr id="57" name="Rectangle: Rounded Corners 56">
            <a:extLst>
              <a:ext uri="{FF2B5EF4-FFF2-40B4-BE49-F238E27FC236}">
                <a16:creationId xmlns:a16="http://schemas.microsoft.com/office/drawing/2014/main" id="{EE9990ED-BA95-4AB8-955C-4B4DCF745FD4}"/>
              </a:ext>
            </a:extLst>
          </p:cNvPr>
          <p:cNvSpPr/>
          <p:nvPr/>
        </p:nvSpPr>
        <p:spPr>
          <a:xfrm>
            <a:off x="278175" y="240990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22" name="Rectangle: Rounded Corners 21">
            <a:extLst>
              <a:ext uri="{FF2B5EF4-FFF2-40B4-BE49-F238E27FC236}">
                <a16:creationId xmlns:a16="http://schemas.microsoft.com/office/drawing/2014/main" id="{577DCF16-68B9-4E19-918A-186625D96BBC}"/>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4" name="Group 23">
            <a:extLst>
              <a:ext uri="{FF2B5EF4-FFF2-40B4-BE49-F238E27FC236}">
                <a16:creationId xmlns:a16="http://schemas.microsoft.com/office/drawing/2014/main" id="{68338AE1-8E14-4E97-B4E2-E82AE6573530}"/>
              </a:ext>
            </a:extLst>
          </p:cNvPr>
          <p:cNvGrpSpPr/>
          <p:nvPr/>
        </p:nvGrpSpPr>
        <p:grpSpPr>
          <a:xfrm>
            <a:off x="255881" y="3250082"/>
            <a:ext cx="764589" cy="720000"/>
            <a:chOff x="1844012" y="3040870"/>
            <a:chExt cx="764589" cy="720000"/>
          </a:xfrm>
        </p:grpSpPr>
        <p:grpSp>
          <p:nvGrpSpPr>
            <p:cNvPr id="25" name="Group 24">
              <a:extLst>
                <a:ext uri="{FF2B5EF4-FFF2-40B4-BE49-F238E27FC236}">
                  <a16:creationId xmlns:a16="http://schemas.microsoft.com/office/drawing/2014/main" id="{FCD43A3C-33ED-4CAD-BFF7-3FD1B8695124}"/>
                </a:ext>
              </a:extLst>
            </p:cNvPr>
            <p:cNvGrpSpPr/>
            <p:nvPr/>
          </p:nvGrpSpPr>
          <p:grpSpPr>
            <a:xfrm>
              <a:off x="1866307" y="3040870"/>
              <a:ext cx="720000" cy="720000"/>
              <a:chOff x="4946900" y="5652256"/>
              <a:chExt cx="720000" cy="720000"/>
            </a:xfrm>
          </p:grpSpPr>
          <p:sp>
            <p:nvSpPr>
              <p:cNvPr id="28" name="Oval 27">
                <a:extLst>
                  <a:ext uri="{FF2B5EF4-FFF2-40B4-BE49-F238E27FC236}">
                    <a16:creationId xmlns:a16="http://schemas.microsoft.com/office/drawing/2014/main" id="{C6A9A8DA-264D-4BE1-9FA5-76886ECB9B5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5" name="Picture 34">
                <a:extLst>
                  <a:ext uri="{FF2B5EF4-FFF2-40B4-BE49-F238E27FC236}">
                    <a16:creationId xmlns:a16="http://schemas.microsoft.com/office/drawing/2014/main" id="{F3E3C058-6963-428F-9842-52D9A7794F3C}"/>
                  </a:ext>
                </a:extLst>
              </p:cNvPr>
              <p:cNvPicPr>
                <a:picLocks noChangeAspect="1"/>
              </p:cNvPicPr>
              <p:nvPr/>
            </p:nvPicPr>
            <p:blipFill>
              <a:blip r:embed="rId4"/>
              <a:stretch>
                <a:fillRect/>
              </a:stretch>
            </p:blipFill>
            <p:spPr>
              <a:xfrm>
                <a:off x="5036024" y="5672410"/>
                <a:ext cx="541752" cy="541752"/>
              </a:xfrm>
              <a:prstGeom prst="rect">
                <a:avLst/>
              </a:prstGeom>
            </p:spPr>
          </p:pic>
        </p:grpSp>
        <p:sp>
          <p:nvSpPr>
            <p:cNvPr id="27" name="TextBox 26">
              <a:extLst>
                <a:ext uri="{FF2B5EF4-FFF2-40B4-BE49-F238E27FC236}">
                  <a16:creationId xmlns:a16="http://schemas.microsoft.com/office/drawing/2014/main" id="{1B123F04-B97B-4CA7-8787-238F45FBF07C}"/>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9" name="Picture 38">
            <a:hlinkClick r:id="rId5" action="ppaction://hlinksldjump" highlightClick="1"/>
            <a:extLst>
              <a:ext uri="{FF2B5EF4-FFF2-40B4-BE49-F238E27FC236}">
                <a16:creationId xmlns:a16="http://schemas.microsoft.com/office/drawing/2014/main" id="{01283C04-66D3-4480-9A3C-C745B8E0589E}"/>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40" name="Picture 39">
            <a:hlinkClick r:id="rId3"/>
            <a:extLst>
              <a:ext uri="{FF2B5EF4-FFF2-40B4-BE49-F238E27FC236}">
                <a16:creationId xmlns:a16="http://schemas.microsoft.com/office/drawing/2014/main" id="{F532C677-18D5-43A1-AF26-E2C7A987A438}"/>
              </a:ext>
            </a:extLst>
          </p:cNvPr>
          <p:cNvPicPr>
            <a:picLocks noChangeAspect="1"/>
          </p:cNvPicPr>
          <p:nvPr/>
        </p:nvPicPr>
        <p:blipFill>
          <a:blip r:embed="rId7"/>
          <a:stretch>
            <a:fillRect/>
          </a:stretch>
        </p:blipFill>
        <p:spPr>
          <a:xfrm>
            <a:off x="10643488" y="789236"/>
            <a:ext cx="755970" cy="755970"/>
          </a:xfrm>
          <a:prstGeom prst="rect">
            <a:avLst/>
          </a:prstGeom>
        </p:spPr>
      </p:pic>
      <p:sp>
        <p:nvSpPr>
          <p:cNvPr id="41" name="Title 1">
            <a:extLst>
              <a:ext uri="{FF2B5EF4-FFF2-40B4-BE49-F238E27FC236}">
                <a16:creationId xmlns:a16="http://schemas.microsoft.com/office/drawing/2014/main" id="{82F03973-324C-4E81-97BF-03BFD91C6FE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6" name="Group 25">
            <a:extLst>
              <a:ext uri="{FF2B5EF4-FFF2-40B4-BE49-F238E27FC236}">
                <a16:creationId xmlns:a16="http://schemas.microsoft.com/office/drawing/2014/main" id="{D633C548-9E17-4294-A9F5-23F1E1C8583F}"/>
              </a:ext>
            </a:extLst>
          </p:cNvPr>
          <p:cNvGrpSpPr/>
          <p:nvPr/>
        </p:nvGrpSpPr>
        <p:grpSpPr>
          <a:xfrm>
            <a:off x="142106" y="4085551"/>
            <a:ext cx="992138" cy="720028"/>
            <a:chOff x="6285428" y="5709492"/>
            <a:chExt cx="992138" cy="720028"/>
          </a:xfrm>
        </p:grpSpPr>
        <p:pic>
          <p:nvPicPr>
            <p:cNvPr id="37" name="Picture 36">
              <a:extLst>
                <a:ext uri="{FF2B5EF4-FFF2-40B4-BE49-F238E27FC236}">
                  <a16:creationId xmlns:a16="http://schemas.microsoft.com/office/drawing/2014/main" id="{079D753C-696B-4F5F-A7EB-246901206D75}"/>
                </a:ext>
              </a:extLst>
            </p:cNvPr>
            <p:cNvPicPr preferRelativeResize="0">
              <a:picLocks/>
            </p:cNvPicPr>
            <p:nvPr/>
          </p:nvPicPr>
          <p:blipFill>
            <a:blip r:embed="rId8"/>
            <a:stretch>
              <a:fillRect/>
            </a:stretch>
          </p:blipFill>
          <p:spPr>
            <a:xfrm>
              <a:off x="6421497" y="5709492"/>
              <a:ext cx="720000" cy="720028"/>
            </a:xfrm>
            <a:prstGeom prst="rect">
              <a:avLst/>
            </a:prstGeom>
          </p:spPr>
        </p:pic>
        <p:pic>
          <p:nvPicPr>
            <p:cNvPr id="38" name="Graphic 37" descr="Construction worker">
              <a:extLst>
                <a:ext uri="{FF2B5EF4-FFF2-40B4-BE49-F238E27FC236}">
                  <a16:creationId xmlns:a16="http://schemas.microsoft.com/office/drawing/2014/main" id="{F3F527B0-84F1-42E0-8316-FEAF3875CC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45687" y="5735018"/>
              <a:ext cx="471620" cy="449179"/>
            </a:xfrm>
            <a:prstGeom prst="rect">
              <a:avLst/>
            </a:prstGeom>
          </p:spPr>
        </p:pic>
        <p:sp>
          <p:nvSpPr>
            <p:cNvPr id="45" name="TextBox 44">
              <a:extLst>
                <a:ext uri="{FF2B5EF4-FFF2-40B4-BE49-F238E27FC236}">
                  <a16:creationId xmlns:a16="http://schemas.microsoft.com/office/drawing/2014/main" id="{BBAFFC47-DB50-4F46-A544-A027976865E4}"/>
                </a:ext>
              </a:extLst>
            </p:cNvPr>
            <p:cNvSpPr txBox="1"/>
            <p:nvPr/>
          </p:nvSpPr>
          <p:spPr>
            <a:xfrm>
              <a:off x="6285428" y="6081020"/>
              <a:ext cx="992138" cy="305725"/>
            </a:xfrm>
            <a:prstGeom prst="rect">
              <a:avLst/>
            </a:prstGeom>
            <a:noFill/>
          </p:spPr>
          <p:txBody>
            <a:bodyPr wrap="square" rtlCol="0">
              <a:spAutoFit/>
            </a:bodyPr>
            <a:lstStyle/>
            <a:p>
              <a:pPr algn="ctr">
                <a:lnSpc>
                  <a:spcPts val="800"/>
                </a:lnSpc>
              </a:pPr>
              <a:r>
                <a:rPr lang="en-GB" sz="1000" dirty="0"/>
                <a:t>Track</a:t>
              </a:r>
            </a:p>
            <a:p>
              <a:pPr algn="ctr">
                <a:lnSpc>
                  <a:spcPts val="800"/>
                </a:lnSpc>
              </a:pPr>
              <a:r>
                <a:rPr lang="en-GB" sz="1000" dirty="0"/>
                <a:t>workers</a:t>
              </a:r>
            </a:p>
          </p:txBody>
        </p:sp>
      </p:grpSp>
      <p:pic>
        <p:nvPicPr>
          <p:cNvPr id="42" name="Picture 41">
            <a:hlinkClick r:id="rId11" action="ppaction://hlinksldjump"/>
            <a:extLst>
              <a:ext uri="{FF2B5EF4-FFF2-40B4-BE49-F238E27FC236}">
                <a16:creationId xmlns:a16="http://schemas.microsoft.com/office/drawing/2014/main" id="{1B498CCA-3022-41DE-BE25-C4EE4FFE4DDD}"/>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5147596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C3FD87C0A6E841A2A10C3A0A506B50" ma:contentTypeVersion="5" ma:contentTypeDescription="Create a new document." ma:contentTypeScope="" ma:versionID="3f1cc1429023716fe25181eeb29a2510">
  <xsd:schema xmlns:xsd="http://www.w3.org/2001/XMLSchema" xmlns:xs="http://www.w3.org/2001/XMLSchema" xmlns:p="http://schemas.microsoft.com/office/2006/metadata/properties" xmlns:ns3="eb3a5ea2-aafa-4535-b2b5-68d3f743c74f" targetNamespace="http://schemas.microsoft.com/office/2006/metadata/properties" ma:root="true" ma:fieldsID="b1f73687977f64725fe0a1fad1b7f588" ns3:_="">
    <xsd:import namespace="eb3a5ea2-aafa-4535-b2b5-68d3f743c7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a5ea2-aafa-4535-b2b5-68d3f743c7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athena xmlns="http://schemas.microsoft.com/edu/athena" version="0.1.4983.0">
  <timings duration="8430"/>
</athen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8F0AAE-757C-467F-9640-11D7127588D3}">
  <ds:schemaRefs>
    <ds:schemaRef ds:uri="http://schemas.microsoft.com/sharepoint/v3/contenttype/forms"/>
  </ds:schemaRefs>
</ds:datastoreItem>
</file>

<file path=customXml/itemProps2.xml><?xml version="1.0" encoding="utf-8"?>
<ds:datastoreItem xmlns:ds="http://schemas.openxmlformats.org/officeDocument/2006/customXml" ds:itemID="{F55786E7-8F30-401A-B991-E0ABBADC0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a5ea2-aafa-4535-b2b5-68d3f743c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67CD95-CDCF-402D-8162-0501DA3F8F4D}">
  <ds:schemaRefs>
    <ds:schemaRef ds:uri="http://schemas.microsoft.com/edu/athena"/>
  </ds:schemaRefs>
</ds:datastoreItem>
</file>

<file path=customXml/itemProps4.xml><?xml version="1.0" encoding="utf-8"?>
<ds:datastoreItem xmlns:ds="http://schemas.openxmlformats.org/officeDocument/2006/customXml" ds:itemID="{772CA17E-5499-44D0-8221-5EE974A98966}">
  <ds:schemaRefs>
    <ds:schemaRef ds:uri="http://schemas.openxmlformats.org/package/2006/metadata/core-properties"/>
    <ds:schemaRef ds:uri="http://purl.org/dc/dcmitype/"/>
    <ds:schemaRef ds:uri="eb3a5ea2-aafa-4535-b2b5-68d3f743c74f"/>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11881</TotalTime>
  <Words>5948</Words>
  <Application>Microsoft Office PowerPoint</Application>
  <PresentationFormat>Widescreen</PresentationFormat>
  <Paragraphs>612</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Calibri Light</vt:lpstr>
      <vt:lpstr>Wingdings</vt:lpstr>
      <vt:lpstr>5_Office Theme</vt:lpstr>
      <vt:lpstr>9_Office Theme</vt:lpstr>
      <vt:lpstr>Changes to Standards –  September 2020 interactive briefing slide deck Please view in slideshow mode for the links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Standards – September 2019</dc:title>
  <dc:creator>Wayne Murphy</dc:creator>
  <cp:lastModifiedBy>Wayne Murphy</cp:lastModifiedBy>
  <cp:revision>256</cp:revision>
  <cp:lastPrinted>2020-02-19T12:01:52Z</cp:lastPrinted>
  <dcterms:created xsi:type="dcterms:W3CDTF">2019-08-27T12:13:20Z</dcterms:created>
  <dcterms:modified xsi:type="dcterms:W3CDTF">2020-09-17T12:47:40Z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0x01010087C3FD87C0A6E841A2A10C3A0A506B50</vt:lpwstr>
  </property>
</Properties>
</file>